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9" r:id="rId4"/>
    <p:sldId id="262" r:id="rId5"/>
    <p:sldId id="263" r:id="rId6"/>
    <p:sldId id="264" r:id="rId7"/>
    <p:sldId id="267" r:id="rId8"/>
    <p:sldId id="265" r:id="rId9"/>
    <p:sldId id="271" r:id="rId10"/>
    <p:sldId id="260" r:id="rId11"/>
    <p:sldId id="273" r:id="rId12"/>
    <p:sldId id="266" r:id="rId13"/>
    <p:sldId id="268" r:id="rId14"/>
    <p:sldId id="270" r:id="rId15"/>
    <p:sldId id="275"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61" r:id="rId29"/>
    <p:sldId id="292" r:id="rId30"/>
    <p:sldId id="291"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2"/>
    <p:restoredTop sz="94667"/>
  </p:normalViewPr>
  <p:slideViewPr>
    <p:cSldViewPr snapToGrid="0" snapToObjects="1">
      <p:cViewPr varScale="1">
        <p:scale>
          <a:sx n="95" d="100"/>
          <a:sy n="95" d="100"/>
        </p:scale>
        <p:origin x="-32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86DBF-D301-1E4B-8829-8093EF5304D7}" type="datetimeFigureOut">
              <a:rPr lang="en-US" smtClean="0"/>
              <a:t>7/19/17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4A866-4121-524F-A204-BF9E0D9C8554}" type="slidenum">
              <a:rPr lang="en-US" smtClean="0"/>
              <a:t>‹#›</a:t>
            </a:fld>
            <a:endParaRPr lang="en-US"/>
          </a:p>
        </p:txBody>
      </p:sp>
    </p:spTree>
    <p:extLst>
      <p:ext uri="{BB962C8B-B14F-4D97-AF65-F5344CB8AC3E}">
        <p14:creationId xmlns:p14="http://schemas.microsoft.com/office/powerpoint/2010/main" val="3281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E8071B1-A3F1-4FD1-B5DB-F7BF5F4D9307}" type="slidenum">
              <a:rPr lang="en-US"/>
              <a:pPr/>
              <a:t>14</a:t>
            </a:fld>
            <a:endParaRPr lang="en-US"/>
          </a:p>
        </p:txBody>
      </p:sp>
      <p:sp>
        <p:nvSpPr>
          <p:cNvPr id="45059" name="Rectangle 2"/>
          <p:cNvSpPr>
            <a:spLocks noGrp="1" noRot="1" noChangeAspect="1" noChangeArrowheads="1" noTextEdit="1"/>
          </p:cNvSpPr>
          <p:nvPr>
            <p:ph type="sldImg"/>
          </p:nvPr>
        </p:nvSpPr>
        <p:spPr>
          <a:xfrm>
            <a:off x="457200" y="720725"/>
            <a:ext cx="6400800" cy="3600450"/>
          </a:xfrm>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663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367855-C7F8-481E-9D04-5BA88C7F7E34}" type="slidenum">
              <a:rPr lang="en-US" smtClean="0"/>
              <a:pPr/>
              <a:t>15</a:t>
            </a:fld>
            <a:endParaRPr lang="en-US"/>
          </a:p>
        </p:txBody>
      </p:sp>
    </p:spTree>
    <p:extLst>
      <p:ext uri="{BB962C8B-B14F-4D97-AF65-F5344CB8AC3E}">
        <p14:creationId xmlns:p14="http://schemas.microsoft.com/office/powerpoint/2010/main" val="164894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 means by which you can teach the computer to tell if the results are good or bad</a:t>
            </a:r>
          </a:p>
          <a:p>
            <a:pPr lvl="1"/>
            <a:r>
              <a:rPr lang="en-US" dirty="0" smtClean="0"/>
              <a:t>The more detailed the oracle’s predictions, the more powerful your tests can be (see next slide)</a:t>
            </a:r>
          </a:p>
          <a:p>
            <a:pPr lvl="1"/>
            <a:r>
              <a:rPr lang="en-US" dirty="0" smtClean="0"/>
              <a:t>But no oracle is complete, so no automated comparison to the oracle can be perfectly reliable.</a:t>
            </a:r>
          </a:p>
          <a:p>
            <a:pPr lvl="2"/>
            <a:r>
              <a:rPr lang="en-US" dirty="0" smtClean="0"/>
              <a:t>“All oracles are heuristic” (Hoffman, 1998)</a:t>
            </a:r>
          </a:p>
        </p:txBody>
      </p:sp>
      <p:sp>
        <p:nvSpPr>
          <p:cNvPr id="4" name="Slide Number Placeholder 3"/>
          <p:cNvSpPr>
            <a:spLocks noGrp="1"/>
          </p:cNvSpPr>
          <p:nvPr>
            <p:ph type="sldNum" sz="quarter" idx="10"/>
          </p:nvPr>
        </p:nvSpPr>
        <p:spPr/>
        <p:txBody>
          <a:bodyPr/>
          <a:lstStyle/>
          <a:p>
            <a:fld id="{6C367855-C7F8-481E-9D04-5BA88C7F7E34}" type="slidenum">
              <a:rPr lang="en-US" smtClean="0"/>
              <a:pPr/>
              <a:t>18</a:t>
            </a:fld>
            <a:endParaRPr lang="en-US"/>
          </a:p>
        </p:txBody>
      </p:sp>
    </p:spTree>
    <p:extLst>
      <p:ext uri="{BB962C8B-B14F-4D97-AF65-F5344CB8AC3E}">
        <p14:creationId xmlns:p14="http://schemas.microsoft.com/office/powerpoint/2010/main" val="844076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7/19/17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7/19/17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fit.edu/~kgallagh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956" y="262652"/>
            <a:ext cx="8637073" cy="2541431"/>
          </a:xfrm>
        </p:spPr>
        <p:txBody>
          <a:bodyPr/>
          <a:lstStyle/>
          <a:p>
            <a:pPr algn="ctr"/>
            <a:r>
              <a:rPr lang="en-US" dirty="0" err="1" smtClean="0"/>
              <a:t>HiGH</a:t>
            </a:r>
            <a:r>
              <a:rPr lang="en-US" dirty="0" smtClean="0"/>
              <a:t> volume automated testing</a:t>
            </a:r>
            <a:endParaRPr lang="en-US" dirty="0"/>
          </a:p>
        </p:txBody>
      </p:sp>
      <p:sp>
        <p:nvSpPr>
          <p:cNvPr id="3" name="Subtitle 2"/>
          <p:cNvSpPr>
            <a:spLocks noGrp="1"/>
          </p:cNvSpPr>
          <p:nvPr>
            <p:ph type="subTitle" idx="1"/>
          </p:nvPr>
        </p:nvSpPr>
        <p:spPr>
          <a:xfrm>
            <a:off x="2342829" y="3726074"/>
            <a:ext cx="8637072" cy="2016841"/>
          </a:xfrm>
        </p:spPr>
        <p:txBody>
          <a:bodyPr>
            <a:normAutofit fontScale="92500" lnSpcReduction="20000"/>
          </a:bodyPr>
          <a:lstStyle/>
          <a:p>
            <a:pPr algn="ctr"/>
            <a:r>
              <a:rPr lang="en-US" dirty="0" smtClean="0"/>
              <a:t>Keith Gallagher</a:t>
            </a:r>
          </a:p>
          <a:p>
            <a:pPr algn="ctr"/>
            <a:r>
              <a:rPr lang="en-US" dirty="0" err="1" smtClean="0"/>
              <a:t>CEm</a:t>
            </a:r>
            <a:r>
              <a:rPr lang="en-US" dirty="0" smtClean="0"/>
              <a:t> </a:t>
            </a:r>
            <a:r>
              <a:rPr lang="en-US" dirty="0" err="1" smtClean="0"/>
              <a:t>Kaner</a:t>
            </a:r>
            <a:endParaRPr lang="en-US" dirty="0"/>
          </a:p>
          <a:p>
            <a:pPr algn="ctr"/>
            <a:r>
              <a:rPr lang="en-US" dirty="0" smtClean="0"/>
              <a:t>Mark </a:t>
            </a:r>
            <a:r>
              <a:rPr lang="en-US" dirty="0" err="1" smtClean="0"/>
              <a:t>fIOTAVANTI</a:t>
            </a:r>
            <a:endParaRPr lang="en-US" dirty="0" smtClean="0"/>
          </a:p>
          <a:p>
            <a:pPr algn="ctr"/>
            <a:r>
              <a:rPr lang="en-US" dirty="0" smtClean="0"/>
              <a:t>Carol Oliver</a:t>
            </a:r>
          </a:p>
          <a:p>
            <a:pPr algn="ctr"/>
            <a:r>
              <a:rPr lang="en-US" dirty="0" smtClean="0"/>
              <a:t>Forest Hull II</a:t>
            </a:r>
          </a:p>
          <a:p>
            <a:pPr algn="ctr"/>
            <a:endParaRPr lang="en-US" dirty="0" smtClean="0"/>
          </a:p>
          <a:p>
            <a:pPr algn="ctr"/>
            <a:endParaRPr lang="en-US" dirty="0"/>
          </a:p>
        </p:txBody>
      </p:sp>
    </p:spTree>
    <p:extLst>
      <p:ext uri="{BB962C8B-B14F-4D97-AF65-F5344CB8AC3E}">
        <p14:creationId xmlns:p14="http://schemas.microsoft.com/office/powerpoint/2010/main" val="6239031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Hivat</a:t>
            </a:r>
            <a:endParaRPr lang="en-US" dirty="0"/>
          </a:p>
        </p:txBody>
      </p:sp>
      <p:sp>
        <p:nvSpPr>
          <p:cNvPr id="3" name="Content Placeholder 2"/>
          <p:cNvSpPr>
            <a:spLocks noGrp="1"/>
          </p:cNvSpPr>
          <p:nvPr>
            <p:ph idx="1"/>
          </p:nvPr>
        </p:nvSpPr>
        <p:spPr/>
        <p:txBody>
          <a:bodyPr/>
          <a:lstStyle/>
          <a:p>
            <a:endParaRPr lang="en-US" sz="2400" dirty="0" smtClean="0"/>
          </a:p>
          <a:p>
            <a:endParaRPr lang="en-US" sz="2400" dirty="0"/>
          </a:p>
          <a:p>
            <a:r>
              <a:rPr lang="en-US" sz="2400" dirty="0" smtClean="0"/>
              <a:t>High </a:t>
            </a:r>
            <a:r>
              <a:rPr lang="en-US" sz="2400" dirty="0"/>
              <a:t>Volume Automated Testing (</a:t>
            </a:r>
            <a:r>
              <a:rPr lang="en-US" sz="2400" dirty="0" err="1"/>
              <a:t>HiVAT</a:t>
            </a:r>
            <a:r>
              <a:rPr lang="en-US" sz="2400" dirty="0"/>
              <a:t>) is a collection of techniques used to automate, execute, and evaluate </a:t>
            </a:r>
            <a:r>
              <a:rPr lang="en-US" sz="2400" b="1" dirty="0"/>
              <a:t>arbitrarily</a:t>
            </a:r>
            <a:r>
              <a:rPr lang="en-US" sz="2400" dirty="0"/>
              <a:t> many tests. </a:t>
            </a:r>
          </a:p>
          <a:p>
            <a:endParaRPr lang="en-US" dirty="0"/>
          </a:p>
        </p:txBody>
      </p:sp>
    </p:spTree>
    <p:extLst>
      <p:ext uri="{BB962C8B-B14F-4D97-AF65-F5344CB8AC3E}">
        <p14:creationId xmlns:p14="http://schemas.microsoft.com/office/powerpoint/2010/main" val="11070710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definitions of </a:t>
            </a:r>
            <a:r>
              <a:rPr lang="en-US" dirty="0" err="1" smtClean="0"/>
              <a:t>HiVAT</a:t>
            </a:r>
            <a:endParaRPr lang="en-US" dirty="0"/>
          </a:p>
        </p:txBody>
      </p:sp>
      <p:sp>
        <p:nvSpPr>
          <p:cNvPr id="3" name="Content Placeholder 2"/>
          <p:cNvSpPr>
            <a:spLocks noGrp="1"/>
          </p:cNvSpPr>
          <p:nvPr>
            <p:ph idx="1"/>
          </p:nvPr>
        </p:nvSpPr>
        <p:spPr/>
        <p:txBody>
          <a:bodyPr/>
          <a:lstStyle/>
          <a:p>
            <a:r>
              <a:rPr lang="en-US" dirty="0" smtClean="0"/>
              <a:t>A family of test techniques that use software to generate, execute and interpret arbitrarily many tests. </a:t>
            </a:r>
          </a:p>
          <a:p>
            <a:r>
              <a:rPr lang="en-US" dirty="0" smtClean="0"/>
              <a:t>A family of test techniques that enable a tester to focus on interesting results while using software to design, implement, execute, and interpret a large suite of tests (thousands to billions of tests).</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11</a:t>
            </a:fld>
            <a:endParaRPr lang="en-US"/>
          </a:p>
        </p:txBody>
      </p:sp>
    </p:spTree>
    <p:extLst>
      <p:ext uri="{BB962C8B-B14F-4D97-AF65-F5344CB8AC3E}">
        <p14:creationId xmlns:p14="http://schemas.microsoft.com/office/powerpoint/2010/main" val="670244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 can code tests</a:t>
            </a:r>
            <a:br>
              <a:rPr lang="en-US" dirty="0" smtClean="0"/>
            </a:br>
            <a:r>
              <a:rPr lang="en-US" dirty="0" smtClean="0"/>
              <a:t>we can hunt bugs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individual test cases are weak.. but</a:t>
            </a:r>
          </a:p>
          <a:p>
            <a:pPr marL="457200" indent="-457200">
              <a:buFont typeface="+mj-lt"/>
              <a:buAutoNum type="arabicPeriod"/>
            </a:pPr>
            <a:r>
              <a:rPr lang="en-US" dirty="0" smtClean="0"/>
              <a:t>Generate / Create </a:t>
            </a:r>
          </a:p>
          <a:p>
            <a:pPr marL="457200" indent="-457200">
              <a:buFont typeface="+mj-lt"/>
              <a:buAutoNum type="arabicPeriod"/>
            </a:pPr>
            <a:r>
              <a:rPr lang="en-US" dirty="0" smtClean="0"/>
              <a:t>Execute</a:t>
            </a:r>
          </a:p>
          <a:p>
            <a:pPr marL="457200" indent="-457200">
              <a:buFont typeface="+mj-lt"/>
              <a:buAutoNum type="arabicPeriod"/>
            </a:pPr>
            <a:r>
              <a:rPr lang="en-US" dirty="0" smtClean="0"/>
              <a:t>Store</a:t>
            </a:r>
          </a:p>
          <a:p>
            <a:pPr marL="457200" indent="-457200">
              <a:buFont typeface="+mj-lt"/>
              <a:buAutoNum type="arabicPeriod"/>
            </a:pPr>
            <a:r>
              <a:rPr lang="en-US" b="1" dirty="0" smtClean="0"/>
              <a:t>Compare</a:t>
            </a:r>
          </a:p>
          <a:p>
            <a:pPr marL="457200" indent="-457200">
              <a:buFont typeface="+mj-lt"/>
              <a:buAutoNum type="arabicPeriod"/>
            </a:pPr>
            <a:r>
              <a:rPr lang="en-US" dirty="0" smtClean="0"/>
              <a:t>Report</a:t>
            </a:r>
            <a:r>
              <a:rPr lang="mr-IN" dirty="0" smtClean="0"/>
              <a:t>…</a:t>
            </a:r>
            <a:r>
              <a:rPr lang="en-US" dirty="0" smtClean="0"/>
              <a:t>.</a:t>
            </a:r>
            <a:endParaRPr lang="en-US" dirty="0"/>
          </a:p>
        </p:txBody>
      </p:sp>
    </p:spTree>
    <p:extLst>
      <p:ext uri="{BB962C8B-B14F-4D97-AF65-F5344CB8AC3E}">
        <p14:creationId xmlns:p14="http://schemas.microsoft.com/office/powerpoint/2010/main" val="1788763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Compare to what?</a:t>
            </a:r>
            <a:endParaRPr lang="en-US" dirty="0"/>
          </a:p>
        </p:txBody>
      </p:sp>
      <p:sp>
        <p:nvSpPr>
          <p:cNvPr id="3" name="Content Placeholder 2"/>
          <p:cNvSpPr>
            <a:spLocks noGrp="1"/>
          </p:cNvSpPr>
          <p:nvPr>
            <p:ph idx="1"/>
          </p:nvPr>
        </p:nvSpPr>
        <p:spPr/>
        <p:txBody>
          <a:bodyPr/>
          <a:lstStyle/>
          <a:p>
            <a:r>
              <a:rPr lang="en-US" dirty="0"/>
              <a:t>Stable </a:t>
            </a:r>
            <a:r>
              <a:rPr lang="en-US" dirty="0" smtClean="0"/>
              <a:t>system</a:t>
            </a:r>
          </a:p>
          <a:p>
            <a:r>
              <a:rPr lang="en-US" dirty="0" smtClean="0"/>
              <a:t>Reference oracles</a:t>
            </a:r>
          </a:p>
          <a:p>
            <a:pPr lvl="1"/>
            <a:r>
              <a:rPr lang="en-US" dirty="0" smtClean="0"/>
              <a:t>Old version</a:t>
            </a:r>
          </a:p>
          <a:p>
            <a:pPr lvl="1"/>
            <a:r>
              <a:rPr lang="en-US" dirty="0" smtClean="0"/>
              <a:t>Another system</a:t>
            </a:r>
          </a:p>
          <a:p>
            <a:pPr lvl="1"/>
            <a:r>
              <a:rPr lang="en-US" dirty="0" smtClean="0"/>
              <a:t>Not merely inputs and outputs</a:t>
            </a:r>
            <a:r>
              <a:rPr lang="mr-IN" dirty="0" smtClean="0"/>
              <a:t>…</a:t>
            </a:r>
            <a:endParaRPr lang="en-US" dirty="0" smtClean="0"/>
          </a:p>
        </p:txBody>
      </p:sp>
    </p:spTree>
    <p:extLst>
      <p:ext uri="{BB962C8B-B14F-4D97-AF65-F5344CB8AC3E}">
        <p14:creationId xmlns:p14="http://schemas.microsoft.com/office/powerpoint/2010/main" val="8669245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algn="ctr" eaLnBrk="1" hangingPunct="1"/>
            <a:r>
              <a:rPr lang="en-US" sz="2585" dirty="0"/>
              <a:t>Reference Oracles are Useful but Partial</a:t>
            </a:r>
            <a:r>
              <a:rPr lang="en-US" sz="2954" dirty="0"/>
              <a:t/>
            </a:r>
            <a:br>
              <a:rPr lang="en-US" sz="2954" dirty="0"/>
            </a:br>
            <a:r>
              <a:rPr lang="en-US" sz="2215" dirty="0"/>
              <a:t>Based on notes from Doug Hoffman</a:t>
            </a:r>
            <a:endParaRPr lang="en-US" sz="2585" dirty="0"/>
          </a:p>
        </p:txBody>
      </p:sp>
      <p:grpSp>
        <p:nvGrpSpPr>
          <p:cNvPr id="2" name="Group 55"/>
          <p:cNvGrpSpPr/>
          <p:nvPr/>
        </p:nvGrpSpPr>
        <p:grpSpPr>
          <a:xfrm>
            <a:off x="1638300" y="1512278"/>
            <a:ext cx="9029700" cy="4692831"/>
            <a:chOff x="152400" y="1000125"/>
            <a:chExt cx="9029700" cy="5083900"/>
          </a:xfrm>
        </p:grpSpPr>
        <p:grpSp>
          <p:nvGrpSpPr>
            <p:cNvPr id="3" name="Group 49"/>
            <p:cNvGrpSpPr>
              <a:grpSpLocks/>
            </p:cNvGrpSpPr>
            <p:nvPr/>
          </p:nvGrpSpPr>
          <p:grpSpPr bwMode="auto">
            <a:xfrm>
              <a:off x="152400" y="3571875"/>
              <a:ext cx="9029700" cy="2168525"/>
              <a:chOff x="48" y="2346"/>
              <a:chExt cx="5688" cy="1366"/>
            </a:xfrm>
          </p:grpSpPr>
          <p:sp>
            <p:nvSpPr>
              <p:cNvPr id="21517" name="Text Box 17"/>
              <p:cNvSpPr txBox="1">
                <a:spLocks noChangeArrowheads="1"/>
              </p:cNvSpPr>
              <p:nvPr/>
            </p:nvSpPr>
            <p:spPr bwMode="auto">
              <a:xfrm>
                <a:off x="48" y="2352"/>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a:latin typeface="Arial Narrow" pitchFamily="34" charset="0"/>
                  </a:rPr>
                  <a:t>Program state</a:t>
                </a:r>
              </a:p>
            </p:txBody>
          </p:sp>
          <p:sp>
            <p:nvSpPr>
              <p:cNvPr id="21518" name="Text Box 19"/>
              <p:cNvSpPr txBox="1">
                <a:spLocks noChangeArrowheads="1"/>
              </p:cNvSpPr>
              <p:nvPr/>
            </p:nvSpPr>
            <p:spPr bwMode="auto">
              <a:xfrm>
                <a:off x="48" y="2640"/>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a:latin typeface="Arial Narrow" pitchFamily="34" charset="0"/>
                  </a:rPr>
                  <a:t>System state</a:t>
                </a:r>
              </a:p>
            </p:txBody>
          </p:sp>
          <p:sp>
            <p:nvSpPr>
              <p:cNvPr id="21519" name="Text Box 20"/>
              <p:cNvSpPr txBox="1">
                <a:spLocks noChangeArrowheads="1"/>
              </p:cNvSpPr>
              <p:nvPr/>
            </p:nvSpPr>
            <p:spPr bwMode="auto">
              <a:xfrm>
                <a:off x="48" y="3216"/>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a:latin typeface="Arial Narrow" pitchFamily="34" charset="0"/>
                  </a:rPr>
                  <a:t>Configuration and system resources</a:t>
                </a:r>
              </a:p>
            </p:txBody>
          </p:sp>
          <p:sp>
            <p:nvSpPr>
              <p:cNvPr id="21520" name="Text Box 21"/>
              <p:cNvSpPr txBox="1">
                <a:spLocks noChangeArrowheads="1"/>
              </p:cNvSpPr>
              <p:nvPr/>
            </p:nvSpPr>
            <p:spPr bwMode="auto">
              <a:xfrm>
                <a:off x="48" y="3504"/>
                <a:ext cx="208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Cooperating processes, clients or servers</a:t>
                </a:r>
              </a:p>
            </p:txBody>
          </p:sp>
          <p:cxnSp>
            <p:nvCxnSpPr>
              <p:cNvPr id="21521" name="AutoShape 27"/>
              <p:cNvCxnSpPr>
                <a:cxnSpLocks noChangeShapeType="1"/>
              </p:cNvCxnSpPr>
              <p:nvPr/>
            </p:nvCxnSpPr>
            <p:spPr bwMode="auto">
              <a:xfrm>
                <a:off x="789" y="2397"/>
                <a:ext cx="1491" cy="579"/>
              </a:xfrm>
              <a:prstGeom prst="bentConnector3">
                <a:avLst>
                  <a:gd name="adj1" fmla="val 49968"/>
                </a:avLst>
              </a:prstGeom>
              <a:noFill/>
              <a:ln w="38100">
                <a:solidFill>
                  <a:schemeClr val="accent6">
                    <a:lumMod val="40000"/>
                    <a:lumOff val="60000"/>
                  </a:schemeClr>
                </a:solidFill>
                <a:miter lim="800000"/>
                <a:headEnd/>
                <a:tailEnd type="triangle" w="lg" len="med"/>
              </a:ln>
            </p:spPr>
          </p:cxnSp>
          <p:cxnSp>
            <p:nvCxnSpPr>
              <p:cNvPr id="21522" name="AutoShape 28"/>
              <p:cNvCxnSpPr>
                <a:cxnSpLocks noChangeShapeType="1"/>
              </p:cNvCxnSpPr>
              <p:nvPr/>
            </p:nvCxnSpPr>
            <p:spPr bwMode="auto">
              <a:xfrm>
                <a:off x="738" y="2685"/>
                <a:ext cx="1542" cy="291"/>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3" name="AutoShape 30"/>
              <p:cNvCxnSpPr>
                <a:cxnSpLocks noChangeShapeType="1"/>
              </p:cNvCxnSpPr>
              <p:nvPr/>
            </p:nvCxnSpPr>
            <p:spPr bwMode="auto">
              <a:xfrm flipV="1">
                <a:off x="1776" y="2976"/>
                <a:ext cx="504" cy="285"/>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24" name="AutoShape 31"/>
              <p:cNvCxnSpPr>
                <a:cxnSpLocks noChangeShapeType="1"/>
              </p:cNvCxnSpPr>
              <p:nvPr/>
            </p:nvCxnSpPr>
            <p:spPr bwMode="auto">
              <a:xfrm flipV="1">
                <a:off x="2016" y="2976"/>
                <a:ext cx="264" cy="573"/>
              </a:xfrm>
              <a:prstGeom prst="bentConnector3">
                <a:avLst>
                  <a:gd name="adj1" fmla="val 50000"/>
                </a:avLst>
              </a:prstGeom>
              <a:noFill/>
              <a:ln w="38100">
                <a:solidFill>
                  <a:schemeClr val="accent6">
                    <a:lumMod val="40000"/>
                    <a:lumOff val="60000"/>
                  </a:schemeClr>
                </a:solidFill>
                <a:miter lim="800000"/>
                <a:headEnd/>
                <a:tailEnd type="triangle" w="lg" len="med"/>
              </a:ln>
            </p:spPr>
          </p:cxnSp>
          <p:sp>
            <p:nvSpPr>
              <p:cNvPr id="21526" name="Text Box 34"/>
              <p:cNvSpPr txBox="1">
                <a:spLocks noChangeArrowheads="1"/>
              </p:cNvSpPr>
              <p:nvPr/>
            </p:nvSpPr>
            <p:spPr bwMode="auto">
              <a:xfrm>
                <a:off x="4464" y="2634"/>
                <a:ext cx="127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27" name="Text Box 35"/>
              <p:cNvSpPr txBox="1">
                <a:spLocks noChangeArrowheads="1"/>
              </p:cNvSpPr>
              <p:nvPr/>
            </p:nvSpPr>
            <p:spPr bwMode="auto">
              <a:xfrm>
                <a:off x="3504" y="3210"/>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dirty="0">
                    <a:latin typeface="Arial Narrow" pitchFamily="34" charset="0"/>
                  </a:rPr>
                  <a:t>Impacts on connected devices / resources</a:t>
                </a:r>
              </a:p>
            </p:txBody>
          </p:sp>
          <p:sp>
            <p:nvSpPr>
              <p:cNvPr id="21528" name="Text Box 36"/>
              <p:cNvSpPr txBox="1">
                <a:spLocks noChangeArrowheads="1"/>
              </p:cNvSpPr>
              <p:nvPr/>
            </p:nvSpPr>
            <p:spPr bwMode="auto">
              <a:xfrm>
                <a:off x="3408" y="3498"/>
                <a:ext cx="2256" cy="208"/>
              </a:xfrm>
              <a:prstGeom prst="rect">
                <a:avLst/>
              </a:prstGeom>
              <a:solidFill>
                <a:srgbClr val="FF9966">
                  <a:alpha val="79608"/>
                </a:srgbClr>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29" name="AutoShape 43"/>
              <p:cNvCxnSpPr>
                <a:cxnSpLocks noChangeShapeType="1"/>
                <a:endCxn id="21525" idx="1"/>
              </p:cNvCxnSpPr>
              <p:nvPr/>
            </p:nvCxnSpPr>
            <p:spPr bwMode="auto">
              <a:xfrm rot="5400000" flipH="1" flipV="1">
                <a:off x="3242" y="2567"/>
                <a:ext cx="427" cy="193"/>
              </a:xfrm>
              <a:prstGeom prst="bentConnector2">
                <a:avLst/>
              </a:prstGeom>
              <a:noFill/>
              <a:ln w="38100">
                <a:solidFill>
                  <a:srgbClr val="FF0000"/>
                </a:solidFill>
                <a:miter lim="800000"/>
                <a:headEnd/>
                <a:tailEnd type="triangle" w="med" len="med"/>
              </a:ln>
            </p:spPr>
          </p:cxnSp>
          <p:cxnSp>
            <p:nvCxnSpPr>
              <p:cNvPr id="21530" name="AutoShape 44"/>
              <p:cNvCxnSpPr>
                <a:cxnSpLocks noChangeShapeType="1"/>
                <a:stCxn id="21510" idx="5"/>
                <a:endCxn id="21526" idx="1"/>
              </p:cNvCxnSpPr>
              <p:nvPr/>
            </p:nvCxnSpPr>
            <p:spPr bwMode="auto">
              <a:xfrm flipV="1">
                <a:off x="3384" y="2738"/>
                <a:ext cx="1080" cy="148"/>
              </a:xfrm>
              <a:prstGeom prst="bentConnector3">
                <a:avLst>
                  <a:gd name="adj1" fmla="val 50000"/>
                </a:avLst>
              </a:prstGeom>
              <a:noFill/>
              <a:ln w="38100">
                <a:solidFill>
                  <a:srgbClr val="FF0000"/>
                </a:solidFill>
                <a:miter lim="800000"/>
                <a:headEnd/>
                <a:tailEnd type="triangle" w="med" len="med"/>
              </a:ln>
            </p:spPr>
          </p:cxnSp>
          <p:cxnSp>
            <p:nvCxnSpPr>
              <p:cNvPr id="21531" name="AutoShape 46"/>
              <p:cNvCxnSpPr>
                <a:cxnSpLocks noChangeShapeType="1"/>
                <a:stCxn id="21510" idx="5"/>
                <a:endCxn id="21527" idx="1"/>
              </p:cNvCxnSpPr>
              <p:nvPr/>
            </p:nvCxnSpPr>
            <p:spPr bwMode="auto">
              <a:xfrm>
                <a:off x="3384" y="2886"/>
                <a:ext cx="120" cy="428"/>
              </a:xfrm>
              <a:prstGeom prst="bentConnector3">
                <a:avLst>
                  <a:gd name="adj1" fmla="val 50000"/>
                </a:avLst>
              </a:prstGeom>
              <a:noFill/>
              <a:ln w="38100">
                <a:solidFill>
                  <a:srgbClr val="FF0000"/>
                </a:solidFill>
                <a:miter lim="800000"/>
                <a:headEnd/>
                <a:tailEnd type="triangle" w="med" len="med"/>
              </a:ln>
            </p:spPr>
          </p:cxnSp>
          <p:cxnSp>
            <p:nvCxnSpPr>
              <p:cNvPr id="21532" name="AutoShape 47"/>
              <p:cNvCxnSpPr>
                <a:cxnSpLocks noChangeShapeType="1"/>
              </p:cNvCxnSpPr>
              <p:nvPr/>
            </p:nvCxnSpPr>
            <p:spPr bwMode="auto">
              <a:xfrm>
                <a:off x="3360" y="2832"/>
                <a:ext cx="148" cy="819"/>
              </a:xfrm>
              <a:prstGeom prst="bentConnector3">
                <a:avLst>
                  <a:gd name="adj1" fmla="val 50000"/>
                </a:avLst>
              </a:prstGeom>
              <a:noFill/>
              <a:ln w="38100">
                <a:solidFill>
                  <a:srgbClr val="FF0000"/>
                </a:solidFill>
                <a:miter lim="800000"/>
                <a:headEnd/>
                <a:tailEnd type="triangle" w="med" len="med"/>
              </a:ln>
            </p:spPr>
          </p:cxnSp>
          <p:sp>
            <p:nvSpPr>
              <p:cNvPr id="21525" name="Text Box 33"/>
              <p:cNvSpPr txBox="1">
                <a:spLocks noChangeArrowheads="1"/>
              </p:cNvSpPr>
              <p:nvPr/>
            </p:nvSpPr>
            <p:spPr bwMode="auto">
              <a:xfrm>
                <a:off x="3552" y="2346"/>
                <a:ext cx="2112"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grpSp>
        <p:sp>
          <p:nvSpPr>
            <p:cNvPr id="21508" name="AutoShape 3"/>
            <p:cNvSpPr>
              <a:spLocks noChangeArrowheads="1"/>
            </p:cNvSpPr>
            <p:nvPr/>
          </p:nvSpPr>
          <p:spPr bwMode="auto">
            <a:xfrm>
              <a:off x="3695700" y="1066800"/>
              <a:ext cx="1752600" cy="16002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System </a:t>
              </a:r>
            </a:p>
            <a:p>
              <a:pPr algn="ctr"/>
              <a:r>
                <a:rPr lang="en-US" sz="1846" b="1" dirty="0">
                  <a:solidFill>
                    <a:schemeClr val="bg1"/>
                  </a:solidFill>
                  <a:latin typeface="Times New Roman" pitchFamily="18" charset="0"/>
                </a:rPr>
                <a:t>under </a:t>
              </a:r>
            </a:p>
            <a:p>
              <a:pPr algn="ctr"/>
              <a:r>
                <a:rPr lang="en-US" sz="1846" b="1" dirty="0">
                  <a:solidFill>
                    <a:schemeClr val="bg1"/>
                  </a:solidFill>
                  <a:latin typeface="Times New Roman" pitchFamily="18" charset="0"/>
                </a:rPr>
                <a:t>test</a:t>
              </a:r>
              <a:endParaRPr lang="en-US" sz="1846" b="1" dirty="0">
                <a:latin typeface="Times New Roman" pitchFamily="18" charset="0"/>
              </a:endParaRPr>
            </a:p>
          </p:txBody>
        </p:sp>
        <p:sp>
          <p:nvSpPr>
            <p:cNvPr id="21509" name="Rectangle 9"/>
            <p:cNvSpPr>
              <a:spLocks noChangeArrowheads="1"/>
            </p:cNvSpPr>
            <p:nvPr/>
          </p:nvSpPr>
          <p:spPr bwMode="auto">
            <a:xfrm>
              <a:off x="5457825" y="1985963"/>
              <a:ext cx="184731" cy="330924"/>
            </a:xfrm>
            <a:prstGeom prst="rect">
              <a:avLst/>
            </a:prstGeom>
            <a:noFill/>
            <a:ln w="9525">
              <a:noFill/>
              <a:miter lim="800000"/>
              <a:headEnd/>
              <a:tailEnd/>
            </a:ln>
          </p:spPr>
          <p:txBody>
            <a:bodyPr wrap="none">
              <a:spAutoFit/>
            </a:bodyPr>
            <a:lstStyle/>
            <a:p>
              <a:pPr algn="l"/>
              <a:endParaRPr lang="en-US" sz="1385" b="1">
                <a:latin typeface="Times New Roman" pitchFamily="18" charset="0"/>
              </a:endParaRPr>
            </a:p>
          </p:txBody>
        </p:sp>
        <p:sp>
          <p:nvSpPr>
            <p:cNvPr id="21510" name="AutoShape 16"/>
            <p:cNvSpPr>
              <a:spLocks noChangeArrowheads="1"/>
            </p:cNvSpPr>
            <p:nvPr/>
          </p:nvSpPr>
          <p:spPr bwMode="auto">
            <a:xfrm>
              <a:off x="3695700" y="4000500"/>
              <a:ext cx="1752600" cy="1143000"/>
            </a:xfrm>
            <a:prstGeom prst="cube">
              <a:avLst>
                <a:gd name="adj" fmla="val 25000"/>
              </a:avLst>
            </a:prstGeom>
            <a:solidFill>
              <a:srgbClr val="232323"/>
            </a:solidFill>
            <a:ln w="9525">
              <a:solidFill>
                <a:schemeClr val="tx1"/>
              </a:solidFill>
              <a:miter lim="800000"/>
              <a:headEnd/>
              <a:tailEnd/>
            </a:ln>
          </p:spPr>
          <p:txBody>
            <a:bodyPr wrap="none" anchor="ctr"/>
            <a:lstStyle/>
            <a:p>
              <a:pPr algn="ctr"/>
              <a:r>
                <a:rPr lang="en-US" sz="1846" b="1" dirty="0">
                  <a:solidFill>
                    <a:schemeClr val="bg1"/>
                  </a:solidFill>
                  <a:latin typeface="Times New Roman" pitchFamily="18" charset="0"/>
                </a:rPr>
                <a:t>Reference </a:t>
              </a:r>
            </a:p>
            <a:p>
              <a:pPr algn="ctr"/>
              <a:r>
                <a:rPr lang="en-US" sz="1846" b="1" dirty="0">
                  <a:solidFill>
                    <a:schemeClr val="bg1"/>
                  </a:solidFill>
                  <a:latin typeface="Times New Roman" pitchFamily="18" charset="0"/>
                </a:rPr>
                <a:t>function</a:t>
              </a:r>
              <a:endParaRPr lang="en-US" sz="1846" b="1" dirty="0">
                <a:latin typeface="Times New Roman" pitchFamily="18" charset="0"/>
              </a:endParaRPr>
            </a:p>
          </p:txBody>
        </p:sp>
        <p:grpSp>
          <p:nvGrpSpPr>
            <p:cNvPr id="4" name="Group 52"/>
            <p:cNvGrpSpPr>
              <a:grpSpLocks/>
            </p:cNvGrpSpPr>
            <p:nvPr/>
          </p:nvGrpSpPr>
          <p:grpSpPr bwMode="auto">
            <a:xfrm>
              <a:off x="5448300" y="1666875"/>
              <a:ext cx="3619500" cy="568325"/>
              <a:chOff x="3384" y="1146"/>
              <a:chExt cx="2280" cy="358"/>
            </a:xfrm>
          </p:grpSpPr>
          <p:sp>
            <p:nvSpPr>
              <p:cNvPr id="21558" name="Text Box 10"/>
              <p:cNvSpPr txBox="1">
                <a:spLocks noChangeArrowheads="1"/>
              </p:cNvSpPr>
              <p:nvPr/>
            </p:nvSpPr>
            <p:spPr bwMode="auto">
              <a:xfrm>
                <a:off x="4368" y="1296"/>
                <a:ext cx="1296"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Monitored outputs</a:t>
                </a:r>
              </a:p>
            </p:txBody>
          </p:sp>
          <p:cxnSp>
            <p:nvCxnSpPr>
              <p:cNvPr id="21559" name="AutoShape 39"/>
              <p:cNvCxnSpPr>
                <a:cxnSpLocks noChangeShapeType="1"/>
                <a:stCxn id="21508" idx="5"/>
                <a:endCxn id="21558" idx="1"/>
              </p:cNvCxnSpPr>
              <p:nvPr/>
            </p:nvCxnSpPr>
            <p:spPr bwMode="auto">
              <a:xfrm>
                <a:off x="3384" y="1146"/>
                <a:ext cx="984" cy="254"/>
              </a:xfrm>
              <a:prstGeom prst="bentConnector3">
                <a:avLst>
                  <a:gd name="adj1" fmla="val 50000"/>
                </a:avLst>
              </a:prstGeom>
              <a:noFill/>
              <a:ln w="38100">
                <a:solidFill>
                  <a:srgbClr val="00FF00"/>
                </a:solidFill>
                <a:miter lim="800000"/>
                <a:headEnd/>
                <a:tailEnd type="triangle" w="med" len="med"/>
              </a:ln>
            </p:spPr>
          </p:cxnSp>
        </p:grpSp>
        <p:grpSp>
          <p:nvGrpSpPr>
            <p:cNvPr id="5" name="Group 77"/>
            <p:cNvGrpSpPr>
              <a:grpSpLocks/>
            </p:cNvGrpSpPr>
            <p:nvPr/>
          </p:nvGrpSpPr>
          <p:grpSpPr bwMode="auto">
            <a:xfrm>
              <a:off x="190500" y="1219200"/>
              <a:ext cx="3505200" cy="2159000"/>
              <a:chOff x="72" y="1104"/>
              <a:chExt cx="2208" cy="1360"/>
            </a:xfrm>
          </p:grpSpPr>
          <p:grpSp>
            <p:nvGrpSpPr>
              <p:cNvPr id="6" name="Group 51"/>
              <p:cNvGrpSpPr>
                <a:grpSpLocks/>
              </p:cNvGrpSpPr>
              <p:nvPr/>
            </p:nvGrpSpPr>
            <p:grpSpPr bwMode="auto">
              <a:xfrm>
                <a:off x="72" y="1638"/>
                <a:ext cx="2208" cy="250"/>
                <a:chOff x="48" y="1254"/>
                <a:chExt cx="2208" cy="250"/>
              </a:xfrm>
            </p:grpSpPr>
            <p:sp>
              <p:nvSpPr>
                <p:cNvPr id="21556" name="Text Box 5"/>
                <p:cNvSpPr txBox="1">
                  <a:spLocks noChangeArrowheads="1"/>
                </p:cNvSpPr>
                <p:nvPr/>
              </p:nvSpPr>
              <p:spPr bwMode="auto">
                <a:xfrm>
                  <a:off x="48" y="1296"/>
                  <a:ext cx="888" cy="208"/>
                </a:xfrm>
                <a:prstGeom prst="rect">
                  <a:avLst/>
                </a:prstGeom>
                <a:solidFill>
                  <a:srgbClr val="66FF66"/>
                </a:solidFill>
                <a:ln w="9525">
                  <a:noFill/>
                  <a:miter lim="800000"/>
                  <a:headEnd/>
                  <a:tailEnd/>
                </a:ln>
              </p:spPr>
              <p:txBody>
                <a:bodyPr wrap="square">
                  <a:spAutoFit/>
                </a:bodyPr>
                <a:lstStyle/>
                <a:p>
                  <a:pPr algn="l"/>
                  <a:r>
                    <a:rPr lang="en-US" sz="1385" b="1" dirty="0">
                      <a:latin typeface="Arial Narrow" pitchFamily="34" charset="0"/>
                    </a:rPr>
                    <a:t>Intended inputs</a:t>
                  </a:r>
                </a:p>
              </p:txBody>
            </p:sp>
            <p:cxnSp>
              <p:nvCxnSpPr>
                <p:cNvPr id="21557" name="AutoShape 24"/>
                <p:cNvCxnSpPr>
                  <a:cxnSpLocks noChangeShapeType="1"/>
                  <a:stCxn id="21556" idx="3"/>
                  <a:endCxn id="21508" idx="2"/>
                </p:cNvCxnSpPr>
                <p:nvPr/>
              </p:nvCxnSpPr>
              <p:spPr bwMode="auto">
                <a:xfrm flipV="1">
                  <a:off x="936" y="1254"/>
                  <a:ext cx="1320" cy="146"/>
                </a:xfrm>
                <a:prstGeom prst="bentConnector3">
                  <a:avLst>
                    <a:gd name="adj1" fmla="val 50000"/>
                  </a:avLst>
                </a:prstGeom>
                <a:noFill/>
                <a:ln w="38100">
                  <a:solidFill>
                    <a:srgbClr val="00FF00"/>
                  </a:solidFill>
                  <a:miter lim="800000"/>
                  <a:headEnd/>
                  <a:tailEnd type="triangle" w="lg" len="med"/>
                </a:ln>
              </p:spPr>
            </p:cxnSp>
          </p:grpSp>
          <p:grpSp>
            <p:nvGrpSpPr>
              <p:cNvPr id="7" name="Group 54"/>
              <p:cNvGrpSpPr>
                <a:grpSpLocks/>
              </p:cNvGrpSpPr>
              <p:nvPr/>
            </p:nvGrpSpPr>
            <p:grpSpPr bwMode="auto">
              <a:xfrm>
                <a:off x="72" y="1104"/>
                <a:ext cx="2208" cy="1360"/>
                <a:chOff x="48" y="720"/>
                <a:chExt cx="2208" cy="1360"/>
              </a:xfrm>
            </p:grpSpPr>
            <p:sp>
              <p:nvSpPr>
                <p:cNvPr id="21548" name="Text Box 4"/>
                <p:cNvSpPr txBox="1">
                  <a:spLocks noChangeArrowheads="1"/>
                </p:cNvSpPr>
                <p:nvPr/>
              </p:nvSpPr>
              <p:spPr bwMode="auto">
                <a:xfrm>
                  <a:off x="48" y="720"/>
                  <a:ext cx="73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dirty="0">
                      <a:latin typeface="Arial Narrow" pitchFamily="34" charset="0"/>
                    </a:rPr>
                    <a:t>Program state</a:t>
                  </a:r>
                </a:p>
              </p:txBody>
            </p:sp>
            <p:sp>
              <p:nvSpPr>
                <p:cNvPr id="21549" name="Text Box 6"/>
                <p:cNvSpPr txBox="1">
                  <a:spLocks noChangeArrowheads="1"/>
                </p:cNvSpPr>
                <p:nvPr/>
              </p:nvSpPr>
              <p:spPr bwMode="auto">
                <a:xfrm>
                  <a:off x="48" y="1008"/>
                  <a:ext cx="685"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none">
                  <a:spAutoFit/>
                </a:bodyPr>
                <a:lstStyle/>
                <a:p>
                  <a:pPr algn="l"/>
                  <a:r>
                    <a:rPr lang="en-US" sz="1385" b="1">
                      <a:latin typeface="Arial Narrow" pitchFamily="34" charset="0"/>
                    </a:rPr>
                    <a:t>System state</a:t>
                  </a:r>
                </a:p>
              </p:txBody>
            </p:sp>
            <p:sp>
              <p:nvSpPr>
                <p:cNvPr id="21550" name="Text Box 7"/>
                <p:cNvSpPr txBox="1">
                  <a:spLocks noChangeArrowheads="1"/>
                </p:cNvSpPr>
                <p:nvPr/>
              </p:nvSpPr>
              <p:spPr bwMode="auto">
                <a:xfrm>
                  <a:off x="48" y="1584"/>
                  <a:ext cx="1848"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dirty="0">
                      <a:latin typeface="Arial Narrow" pitchFamily="34" charset="0"/>
                    </a:rPr>
                    <a:t>Configuration and system resources</a:t>
                  </a:r>
                </a:p>
              </p:txBody>
            </p:sp>
            <p:sp>
              <p:nvSpPr>
                <p:cNvPr id="21551" name="Text Box 8"/>
                <p:cNvSpPr txBox="1">
                  <a:spLocks noChangeArrowheads="1"/>
                </p:cNvSpPr>
                <p:nvPr/>
              </p:nvSpPr>
              <p:spPr bwMode="auto">
                <a:xfrm>
                  <a:off x="48" y="1872"/>
                  <a:ext cx="2136" cy="208"/>
                </a:xfrm>
                <a:prstGeom prst="rect">
                  <a:avLst/>
                </a:prstGeom>
                <a:solidFill>
                  <a:schemeClr val="accent5">
                    <a:lumMod val="90000"/>
                  </a:schemeClr>
                </a:solidFill>
                <a:ln w="9525">
                  <a:solidFill>
                    <a:schemeClr val="accent6">
                      <a:lumMod val="40000"/>
                      <a:lumOff val="60000"/>
                    </a:schemeClr>
                  </a:solidFill>
                  <a:miter lim="800000"/>
                  <a:headEnd/>
                  <a:tailEnd/>
                </a:ln>
              </p:spPr>
              <p:txBody>
                <a:bodyPr wrap="square">
                  <a:spAutoFit/>
                </a:bodyPr>
                <a:lstStyle/>
                <a:p>
                  <a:pPr algn="l"/>
                  <a:r>
                    <a:rPr lang="en-US" sz="1385" b="1">
                      <a:latin typeface="Arial Narrow" pitchFamily="34" charset="0"/>
                    </a:rPr>
                    <a:t>Cooperating processes, clients or servers</a:t>
                  </a:r>
                </a:p>
              </p:txBody>
            </p:sp>
            <p:cxnSp>
              <p:nvCxnSpPr>
                <p:cNvPr id="21552" name="AutoShape 22"/>
                <p:cNvCxnSpPr>
                  <a:cxnSpLocks noChangeShapeType="1"/>
                  <a:stCxn id="21548" idx="3"/>
                  <a:endCxn id="21508" idx="2"/>
                </p:cNvCxnSpPr>
                <p:nvPr/>
              </p:nvCxnSpPr>
              <p:spPr bwMode="auto">
                <a:xfrm>
                  <a:off x="783" y="824"/>
                  <a:ext cx="1473" cy="430"/>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3" name="AutoShape 23"/>
                <p:cNvCxnSpPr>
                  <a:cxnSpLocks noChangeShapeType="1"/>
                  <a:stCxn id="21549" idx="3"/>
                  <a:endCxn id="21508" idx="2"/>
                </p:cNvCxnSpPr>
                <p:nvPr/>
              </p:nvCxnSpPr>
              <p:spPr bwMode="auto">
                <a:xfrm>
                  <a:off x="733" y="1112"/>
                  <a:ext cx="1523" cy="142"/>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4" name="AutoShape 25"/>
                <p:cNvCxnSpPr>
                  <a:cxnSpLocks noChangeShapeType="1"/>
                  <a:stCxn id="21550" idx="3"/>
                  <a:endCxn id="21508" idx="2"/>
                </p:cNvCxnSpPr>
                <p:nvPr/>
              </p:nvCxnSpPr>
              <p:spPr bwMode="auto">
                <a:xfrm flipV="1">
                  <a:off x="1896" y="1254"/>
                  <a:ext cx="360" cy="434"/>
                </a:xfrm>
                <a:prstGeom prst="bentConnector3">
                  <a:avLst>
                    <a:gd name="adj1" fmla="val 50000"/>
                  </a:avLst>
                </a:prstGeom>
                <a:noFill/>
                <a:ln w="38100">
                  <a:solidFill>
                    <a:schemeClr val="accent6">
                      <a:lumMod val="40000"/>
                      <a:lumOff val="60000"/>
                    </a:schemeClr>
                  </a:solidFill>
                  <a:miter lim="800000"/>
                  <a:headEnd/>
                  <a:tailEnd type="triangle" w="lg" len="med"/>
                </a:ln>
              </p:spPr>
            </p:cxnSp>
            <p:cxnSp>
              <p:nvCxnSpPr>
                <p:cNvPr id="21555" name="AutoShape 26"/>
                <p:cNvCxnSpPr>
                  <a:cxnSpLocks noChangeShapeType="1"/>
                  <a:stCxn id="21551" idx="3"/>
                  <a:endCxn id="21508" idx="2"/>
                </p:cNvCxnSpPr>
                <p:nvPr/>
              </p:nvCxnSpPr>
              <p:spPr bwMode="auto">
                <a:xfrm flipV="1">
                  <a:off x="2184" y="1254"/>
                  <a:ext cx="72" cy="722"/>
                </a:xfrm>
                <a:prstGeom prst="bentConnector3">
                  <a:avLst>
                    <a:gd name="adj1" fmla="val 50000"/>
                  </a:avLst>
                </a:prstGeom>
                <a:noFill/>
                <a:ln w="38100">
                  <a:solidFill>
                    <a:schemeClr val="accent6">
                      <a:lumMod val="40000"/>
                      <a:lumOff val="60000"/>
                    </a:schemeClr>
                  </a:solidFill>
                  <a:miter lim="800000"/>
                  <a:headEnd/>
                  <a:tailEnd type="triangle" w="lg" len="med"/>
                </a:ln>
              </p:spPr>
            </p:cxnSp>
          </p:grpSp>
        </p:grpSp>
        <p:grpSp>
          <p:nvGrpSpPr>
            <p:cNvPr id="8" name="Group 56"/>
            <p:cNvGrpSpPr>
              <a:grpSpLocks/>
            </p:cNvGrpSpPr>
            <p:nvPr/>
          </p:nvGrpSpPr>
          <p:grpSpPr bwMode="auto">
            <a:xfrm>
              <a:off x="5448300" y="1000125"/>
              <a:ext cx="3619500" cy="2139950"/>
              <a:chOff x="3384" y="726"/>
              <a:chExt cx="2280" cy="1348"/>
            </a:xfrm>
          </p:grpSpPr>
          <p:cxnSp>
            <p:nvCxnSpPr>
              <p:cNvPr id="21537" name="AutoShape 37"/>
              <p:cNvCxnSpPr>
                <a:cxnSpLocks noChangeShapeType="1"/>
                <a:stCxn id="21508" idx="5"/>
                <a:endCxn id="21539" idx="1"/>
              </p:cNvCxnSpPr>
              <p:nvPr/>
            </p:nvCxnSpPr>
            <p:spPr bwMode="auto">
              <a:xfrm flipV="1">
                <a:off x="3384" y="830"/>
                <a:ext cx="192" cy="316"/>
              </a:xfrm>
              <a:prstGeom prst="bentConnector3">
                <a:avLst>
                  <a:gd name="adj1" fmla="val 50000"/>
                </a:avLst>
              </a:prstGeom>
              <a:noFill/>
              <a:ln w="38100">
                <a:solidFill>
                  <a:srgbClr val="FF0000"/>
                </a:solidFill>
                <a:miter lim="800000"/>
                <a:headEnd/>
                <a:tailEnd type="triangle" w="med" len="med"/>
              </a:ln>
            </p:spPr>
          </p:cxnSp>
          <p:grpSp>
            <p:nvGrpSpPr>
              <p:cNvPr id="9" name="Group 55"/>
              <p:cNvGrpSpPr>
                <a:grpSpLocks/>
              </p:cNvGrpSpPr>
              <p:nvPr/>
            </p:nvGrpSpPr>
            <p:grpSpPr bwMode="auto">
              <a:xfrm>
                <a:off x="3384" y="726"/>
                <a:ext cx="2280" cy="1348"/>
                <a:chOff x="3384" y="726"/>
                <a:chExt cx="2280" cy="1348"/>
              </a:xfrm>
            </p:grpSpPr>
            <p:cxnSp>
              <p:nvCxnSpPr>
                <p:cNvPr id="21543" name="AutoShape 38"/>
                <p:cNvCxnSpPr>
                  <a:cxnSpLocks noChangeShapeType="1"/>
                  <a:stCxn id="21508" idx="5"/>
                  <a:endCxn id="21540" idx="1"/>
                </p:cNvCxnSpPr>
                <p:nvPr/>
              </p:nvCxnSpPr>
              <p:spPr bwMode="auto">
                <a:xfrm flipV="1">
                  <a:off x="3384" y="1112"/>
                  <a:ext cx="1152" cy="34"/>
                </a:xfrm>
                <a:prstGeom prst="bentConnector3">
                  <a:avLst>
                    <a:gd name="adj1" fmla="val 50000"/>
                  </a:avLst>
                </a:prstGeom>
                <a:noFill/>
                <a:ln w="38100">
                  <a:solidFill>
                    <a:srgbClr val="FF0000"/>
                  </a:solidFill>
                  <a:miter lim="800000"/>
                  <a:headEnd/>
                  <a:tailEnd type="triangle" w="med" len="med"/>
                </a:ln>
              </p:spPr>
            </p:cxnSp>
            <p:sp>
              <p:nvSpPr>
                <p:cNvPr id="21539" name="Text Box 11"/>
                <p:cNvSpPr txBox="1">
                  <a:spLocks noChangeArrowheads="1"/>
                </p:cNvSpPr>
                <p:nvPr/>
              </p:nvSpPr>
              <p:spPr bwMode="auto">
                <a:xfrm>
                  <a:off x="3576" y="726"/>
                  <a:ext cx="208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Program state, (and uninspected outputs)</a:t>
                  </a:r>
                </a:p>
              </p:txBody>
            </p:sp>
            <p:sp>
              <p:nvSpPr>
                <p:cNvPr id="21540" name="Text Box 12"/>
                <p:cNvSpPr txBox="1">
                  <a:spLocks noChangeArrowheads="1"/>
                </p:cNvSpPr>
                <p:nvPr/>
              </p:nvSpPr>
              <p:spPr bwMode="auto">
                <a:xfrm>
                  <a:off x="4536" y="1008"/>
                  <a:ext cx="112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System state</a:t>
                  </a:r>
                </a:p>
              </p:txBody>
            </p:sp>
            <p:sp>
              <p:nvSpPr>
                <p:cNvPr id="21541" name="Text Box 13"/>
                <p:cNvSpPr txBox="1">
                  <a:spLocks noChangeArrowheads="1"/>
                </p:cNvSpPr>
                <p:nvPr/>
              </p:nvSpPr>
              <p:spPr bwMode="auto">
                <a:xfrm>
                  <a:off x="3504" y="1584"/>
                  <a:ext cx="2160" cy="208"/>
                </a:xfrm>
                <a:prstGeom prst="rect">
                  <a:avLst/>
                </a:prstGeom>
                <a:solidFill>
                  <a:srgbClr val="FF9966"/>
                </a:solidFill>
                <a:ln w="9525">
                  <a:solidFill>
                    <a:srgbClr val="FF0000"/>
                  </a:solidFill>
                  <a:miter lim="800000"/>
                  <a:headEnd/>
                  <a:tailEnd/>
                </a:ln>
              </p:spPr>
              <p:txBody>
                <a:bodyPr>
                  <a:spAutoFit/>
                </a:bodyPr>
                <a:lstStyle/>
                <a:p>
                  <a:pPr algn="l"/>
                  <a:r>
                    <a:rPr lang="en-US" sz="1385" b="1">
                      <a:latin typeface="Arial Narrow" pitchFamily="34" charset="0"/>
                    </a:rPr>
                    <a:t>Impacts on connected devices / resources</a:t>
                  </a:r>
                </a:p>
              </p:txBody>
            </p:sp>
            <p:sp>
              <p:nvSpPr>
                <p:cNvPr id="21542" name="Text Box 14"/>
                <p:cNvSpPr txBox="1">
                  <a:spLocks noChangeArrowheads="1"/>
                </p:cNvSpPr>
                <p:nvPr/>
              </p:nvSpPr>
              <p:spPr bwMode="auto">
                <a:xfrm>
                  <a:off x="3456" y="1866"/>
                  <a:ext cx="2208" cy="208"/>
                </a:xfrm>
                <a:prstGeom prst="rect">
                  <a:avLst/>
                </a:prstGeom>
                <a:solidFill>
                  <a:srgbClr val="FF9966"/>
                </a:solidFill>
                <a:ln w="9525">
                  <a:solidFill>
                    <a:srgbClr val="FF0000"/>
                  </a:solidFill>
                  <a:miter lim="800000"/>
                  <a:headEnd/>
                  <a:tailEnd/>
                </a:ln>
              </p:spPr>
              <p:txBody>
                <a:bodyPr wrap="square">
                  <a:spAutoFit/>
                </a:bodyPr>
                <a:lstStyle/>
                <a:p>
                  <a:pPr algn="l"/>
                  <a:r>
                    <a:rPr lang="en-US" sz="1385" b="1" dirty="0">
                      <a:latin typeface="Arial Narrow" pitchFamily="34" charset="0"/>
                    </a:rPr>
                    <a:t>To cooperating processes, clients or servers</a:t>
                  </a:r>
                </a:p>
              </p:txBody>
            </p:sp>
            <p:cxnSp>
              <p:nvCxnSpPr>
                <p:cNvPr id="21544" name="AutoShape 40"/>
                <p:cNvCxnSpPr>
                  <a:cxnSpLocks noChangeShapeType="1"/>
                  <a:stCxn id="21508" idx="5"/>
                  <a:endCxn id="21541" idx="1"/>
                </p:cNvCxnSpPr>
                <p:nvPr/>
              </p:nvCxnSpPr>
              <p:spPr bwMode="auto">
                <a:xfrm>
                  <a:off x="3384" y="1146"/>
                  <a:ext cx="120" cy="542"/>
                </a:xfrm>
                <a:prstGeom prst="bentConnector3">
                  <a:avLst>
                    <a:gd name="adj1" fmla="val 50000"/>
                  </a:avLst>
                </a:prstGeom>
                <a:noFill/>
                <a:ln w="38100">
                  <a:solidFill>
                    <a:srgbClr val="FF0000"/>
                  </a:solidFill>
                  <a:miter lim="800000"/>
                  <a:headEnd/>
                  <a:tailEnd type="triangle" w="med" len="med"/>
                </a:ln>
              </p:spPr>
            </p:cxnSp>
            <p:cxnSp>
              <p:nvCxnSpPr>
                <p:cNvPr id="21545" name="AutoShape 41"/>
                <p:cNvCxnSpPr>
                  <a:cxnSpLocks noChangeShapeType="1"/>
                </p:cNvCxnSpPr>
                <p:nvPr/>
              </p:nvCxnSpPr>
              <p:spPr bwMode="auto">
                <a:xfrm>
                  <a:off x="3384" y="1152"/>
                  <a:ext cx="148" cy="819"/>
                </a:xfrm>
                <a:prstGeom prst="bentConnector3">
                  <a:avLst>
                    <a:gd name="adj1" fmla="val 50000"/>
                  </a:avLst>
                </a:prstGeom>
                <a:noFill/>
                <a:ln w="38100">
                  <a:solidFill>
                    <a:srgbClr val="FF0000"/>
                  </a:solidFill>
                  <a:miter lim="800000"/>
                  <a:headEnd/>
                  <a:tailEnd type="triangle" w="med" len="med"/>
                </a:ln>
              </p:spPr>
            </p:cxnSp>
          </p:grpSp>
        </p:grpSp>
        <p:sp>
          <p:nvSpPr>
            <p:cNvPr id="21514" name="Rectangle 42"/>
            <p:cNvSpPr>
              <a:spLocks noChangeArrowheads="1"/>
            </p:cNvSpPr>
            <p:nvPr/>
          </p:nvSpPr>
          <p:spPr bwMode="auto">
            <a:xfrm>
              <a:off x="5419725" y="4510088"/>
              <a:ext cx="184731" cy="330924"/>
            </a:xfrm>
            <a:prstGeom prst="rect">
              <a:avLst/>
            </a:prstGeom>
            <a:noFill/>
            <a:ln w="9525">
              <a:noFill/>
              <a:miter lim="800000"/>
              <a:headEnd/>
              <a:tailEnd/>
            </a:ln>
          </p:spPr>
          <p:txBody>
            <a:bodyPr wrap="none">
              <a:spAutoFit/>
            </a:bodyPr>
            <a:lstStyle/>
            <a:p>
              <a:pPr algn="l"/>
              <a:endParaRPr lang="en-US" sz="1385" b="1">
                <a:latin typeface="Times New Roman" pitchFamily="18" charset="0"/>
              </a:endParaRPr>
            </a:p>
          </p:txBody>
        </p:sp>
        <p:grpSp>
          <p:nvGrpSpPr>
            <p:cNvPr id="10" name="Group 50"/>
            <p:cNvGrpSpPr>
              <a:grpSpLocks/>
            </p:cNvGrpSpPr>
            <p:nvPr/>
          </p:nvGrpSpPr>
          <p:grpSpPr bwMode="auto">
            <a:xfrm>
              <a:off x="152400" y="4419600"/>
              <a:ext cx="8915400" cy="406400"/>
              <a:chOff x="48" y="2880"/>
              <a:chExt cx="5616" cy="256"/>
            </a:xfrm>
          </p:grpSpPr>
          <p:sp>
            <p:nvSpPr>
              <p:cNvPr id="21533" name="Text Box 18"/>
              <p:cNvSpPr txBox="1">
                <a:spLocks noChangeArrowheads="1"/>
              </p:cNvSpPr>
              <p:nvPr/>
            </p:nvSpPr>
            <p:spPr bwMode="auto">
              <a:xfrm>
                <a:off x="48" y="2928"/>
                <a:ext cx="888" cy="208"/>
              </a:xfrm>
              <a:prstGeom prst="rect">
                <a:avLst/>
              </a:prstGeom>
              <a:solidFill>
                <a:srgbClr val="66FF66"/>
              </a:solidFill>
              <a:ln w="9525">
                <a:noFill/>
                <a:miter lim="800000"/>
                <a:headEnd/>
                <a:tailEnd/>
              </a:ln>
            </p:spPr>
            <p:txBody>
              <a:bodyPr wrap="square">
                <a:spAutoFit/>
              </a:bodyPr>
              <a:lstStyle/>
              <a:p>
                <a:pPr algn="l"/>
                <a:r>
                  <a:rPr lang="en-US" sz="1385" b="1">
                    <a:latin typeface="Arial Narrow" pitchFamily="34" charset="0"/>
                  </a:rPr>
                  <a:t>Intended inputs</a:t>
                </a:r>
              </a:p>
            </p:txBody>
          </p:sp>
          <p:cxnSp>
            <p:nvCxnSpPr>
              <p:cNvPr id="21534" name="AutoShape 29"/>
              <p:cNvCxnSpPr>
                <a:cxnSpLocks noChangeShapeType="1"/>
              </p:cNvCxnSpPr>
              <p:nvPr/>
            </p:nvCxnSpPr>
            <p:spPr bwMode="auto">
              <a:xfrm>
                <a:off x="864" y="2970"/>
                <a:ext cx="1416" cy="6"/>
              </a:xfrm>
              <a:prstGeom prst="bentConnector3">
                <a:avLst>
                  <a:gd name="adj1" fmla="val 50000"/>
                </a:avLst>
              </a:prstGeom>
              <a:noFill/>
              <a:ln w="38100">
                <a:solidFill>
                  <a:srgbClr val="00FF00"/>
                </a:solidFill>
                <a:miter lim="800000"/>
                <a:headEnd/>
                <a:tailEnd type="triangle" w="lg" len="med"/>
              </a:ln>
            </p:spPr>
          </p:cxnSp>
          <p:sp>
            <p:nvSpPr>
              <p:cNvPr id="21535" name="Text Box 32"/>
              <p:cNvSpPr txBox="1">
                <a:spLocks noChangeArrowheads="1"/>
              </p:cNvSpPr>
              <p:nvPr/>
            </p:nvSpPr>
            <p:spPr bwMode="auto">
              <a:xfrm>
                <a:off x="4344" y="2928"/>
                <a:ext cx="1320" cy="208"/>
              </a:xfrm>
              <a:prstGeom prst="rect">
                <a:avLst/>
              </a:prstGeom>
              <a:solidFill>
                <a:srgbClr val="66FF66"/>
              </a:solidFill>
              <a:ln w="9525">
                <a:noFill/>
                <a:miter lim="800000"/>
                <a:headEnd/>
                <a:tailEnd/>
              </a:ln>
            </p:spPr>
            <p:txBody>
              <a:bodyPr wrap="square">
                <a:spAutoFit/>
              </a:bodyPr>
              <a:lstStyle/>
              <a:p>
                <a:pPr algn="l"/>
                <a:r>
                  <a:rPr lang="en-US" sz="1385" b="1">
                    <a:latin typeface="Arial Narrow" pitchFamily="34" charset="0"/>
                  </a:rPr>
                  <a:t>Monitored outputs</a:t>
                </a:r>
              </a:p>
            </p:txBody>
          </p:sp>
          <p:cxnSp>
            <p:nvCxnSpPr>
              <p:cNvPr id="21536" name="AutoShape 45"/>
              <p:cNvCxnSpPr>
                <a:cxnSpLocks noChangeShapeType="1"/>
                <a:endCxn id="21535" idx="1"/>
              </p:cNvCxnSpPr>
              <p:nvPr/>
            </p:nvCxnSpPr>
            <p:spPr bwMode="auto">
              <a:xfrm>
                <a:off x="3360" y="2880"/>
                <a:ext cx="984" cy="152"/>
              </a:xfrm>
              <a:prstGeom prst="bentConnector3">
                <a:avLst>
                  <a:gd name="adj1" fmla="val 50000"/>
                </a:avLst>
              </a:prstGeom>
              <a:noFill/>
              <a:ln w="38100">
                <a:solidFill>
                  <a:srgbClr val="00FF00"/>
                </a:solidFill>
                <a:miter lim="800000"/>
                <a:headEnd/>
                <a:tailEnd type="triangle" w="med" len="med"/>
              </a:ln>
            </p:spPr>
          </p:cxnSp>
        </p:grpSp>
        <p:sp>
          <p:nvSpPr>
            <p:cNvPr id="68" name="TextBox 67"/>
            <p:cNvSpPr txBox="1"/>
            <p:nvPr/>
          </p:nvSpPr>
          <p:spPr>
            <a:xfrm>
              <a:off x="171450" y="5753101"/>
              <a:ext cx="8801100" cy="330924"/>
            </a:xfrm>
            <a:prstGeom prst="rect">
              <a:avLst/>
            </a:prstGeom>
            <a:noFill/>
          </p:spPr>
          <p:txBody>
            <a:bodyPr wrap="square" rtlCol="0">
              <a:spAutoFit/>
            </a:bodyPr>
            <a:lstStyle/>
            <a:p>
              <a:endParaRPr lang="en-US" sz="1385" b="1" dirty="0"/>
            </a:p>
          </p:txBody>
        </p:sp>
      </p:grpSp>
    </p:spTree>
    <p:extLst>
      <p:ext uri="{BB962C8B-B14F-4D97-AF65-F5344CB8AC3E}">
        <p14:creationId xmlns:p14="http://schemas.microsoft.com/office/powerpoint/2010/main" val="17210087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out potential benefits of </a:t>
            </a:r>
            <a:r>
              <a:rPr lang="en-US" dirty="0" err="1" smtClean="0"/>
              <a:t>HiVAT</a:t>
            </a:r>
            <a:r>
              <a:rPr lang="en-US" dirty="0" smtClean="0"/>
              <a:t/>
            </a:r>
            <a:br>
              <a:rPr lang="en-US" dirty="0" smtClean="0"/>
            </a:br>
            <a:r>
              <a:rPr lang="en-US" dirty="0" smtClean="0"/>
              <a:t>(different techniques </a:t>
            </a:r>
            <a:r>
              <a:rPr lang="en-US" dirty="0" smtClean="0">
                <a:sym typeface="Wingdings" panose="05000000000000000000" pitchFamily="2" charset="2"/>
              </a:rPr>
              <a:t> different benefits)</a:t>
            </a:r>
            <a:endParaRPr lang="en-US" dirty="0"/>
          </a:p>
        </p:txBody>
      </p:sp>
      <p:sp>
        <p:nvSpPr>
          <p:cNvPr id="3" name="Content Placeholder 2"/>
          <p:cNvSpPr>
            <a:spLocks noGrp="1"/>
          </p:cNvSpPr>
          <p:nvPr>
            <p:ph idx="1"/>
          </p:nvPr>
        </p:nvSpPr>
        <p:spPr>
          <a:xfrm>
            <a:off x="1981200" y="2038662"/>
            <a:ext cx="8229600" cy="4087502"/>
          </a:xfrm>
        </p:spPr>
        <p:txBody>
          <a:bodyPr>
            <a:normAutofit/>
          </a:bodyPr>
          <a:lstStyle/>
          <a:p>
            <a:r>
              <a:rPr lang="en-US" b="1" dirty="0" smtClean="0"/>
              <a:t>Find bugs we don’t otherwise know how to find</a:t>
            </a:r>
          </a:p>
          <a:p>
            <a:r>
              <a:rPr lang="en-US" b="1" dirty="0" smtClean="0"/>
              <a:t>Increase test coverage inexpensively </a:t>
            </a:r>
          </a:p>
          <a:p>
            <a:r>
              <a:rPr lang="en-US" b="1" dirty="0" smtClean="0"/>
              <a:t>Qualify large collections of input or output data</a:t>
            </a:r>
          </a:p>
          <a:p>
            <a:pPr lvl="2">
              <a:buNone/>
            </a:pPr>
            <a:endParaRPr lang="en-US" dirty="0" smtClean="0"/>
          </a:p>
        </p:txBody>
      </p:sp>
      <p:sp>
        <p:nvSpPr>
          <p:cNvPr id="4" name="Slide Number Placeholder 3"/>
          <p:cNvSpPr>
            <a:spLocks noGrp="1"/>
          </p:cNvSpPr>
          <p:nvPr>
            <p:ph type="sldNum" sz="quarter" idx="12"/>
          </p:nvPr>
        </p:nvSpPr>
        <p:spPr/>
        <p:txBody>
          <a:bodyPr/>
          <a:lstStyle/>
          <a:p>
            <a:fld id="{1A7D88CC-C9B5-43D6-8904-D5352326537C}" type="slidenum">
              <a:rPr lang="en-US" smtClean="0"/>
              <a:pPr/>
              <a:t>15</a:t>
            </a:fld>
            <a:endParaRPr lang="en-US"/>
          </a:p>
        </p:txBody>
      </p:sp>
    </p:spTree>
    <p:extLst>
      <p:ext uri="{BB962C8B-B14F-4D97-AF65-F5344CB8AC3E}">
        <p14:creationId xmlns:p14="http://schemas.microsoft.com/office/powerpoint/2010/main" val="7342827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the techniques</a:t>
            </a:r>
            <a:endParaRPr lang="en-US" dirty="0"/>
          </a:p>
        </p:txBody>
      </p:sp>
      <p:sp>
        <p:nvSpPr>
          <p:cNvPr id="3" name="Content Placeholder 2"/>
          <p:cNvSpPr>
            <a:spLocks noGrp="1"/>
          </p:cNvSpPr>
          <p:nvPr>
            <p:ph idx="1"/>
          </p:nvPr>
        </p:nvSpPr>
        <p:spPr/>
        <p:txBody>
          <a:bodyPr>
            <a:normAutofit/>
          </a:bodyPr>
          <a:lstStyle/>
          <a:p>
            <a:r>
              <a:rPr lang="en-US" dirty="0" smtClean="0"/>
              <a:t>Equivalence testing</a:t>
            </a:r>
          </a:p>
          <a:p>
            <a:r>
              <a:rPr lang="en-US" dirty="0" smtClean="0"/>
              <a:t>Constraint checking</a:t>
            </a:r>
          </a:p>
          <a:p>
            <a:r>
              <a:rPr lang="en-US" dirty="0" smtClean="0"/>
              <a:t>Long sequence regression testing</a:t>
            </a:r>
          </a:p>
          <a:p>
            <a:r>
              <a:rPr lang="en-US" dirty="0" smtClean="0"/>
              <a:t>Fuzzing</a:t>
            </a:r>
          </a:p>
          <a:p>
            <a:r>
              <a:rPr lang="en-US" dirty="0" smtClean="0"/>
              <a:t>Diagnostics</a:t>
            </a:r>
          </a:p>
        </p:txBody>
      </p:sp>
      <p:sp>
        <p:nvSpPr>
          <p:cNvPr id="4" name="Slide Number Placeholder 3"/>
          <p:cNvSpPr>
            <a:spLocks noGrp="1"/>
          </p:cNvSpPr>
          <p:nvPr>
            <p:ph type="sldNum" sz="quarter" idx="12"/>
          </p:nvPr>
        </p:nvSpPr>
        <p:spPr/>
        <p:txBody>
          <a:bodyPr/>
          <a:lstStyle/>
          <a:p>
            <a:fld id="{1A7D88CC-C9B5-43D6-8904-D5352326537C}" type="slidenum">
              <a:rPr lang="en-US" smtClean="0"/>
              <a:pPr/>
              <a:t>16</a:t>
            </a:fld>
            <a:endParaRPr lang="en-US"/>
          </a:p>
        </p:txBody>
      </p:sp>
    </p:spTree>
    <p:extLst>
      <p:ext uri="{BB962C8B-B14F-4D97-AF65-F5344CB8AC3E}">
        <p14:creationId xmlns:p14="http://schemas.microsoft.com/office/powerpoint/2010/main" val="6040281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Oracles Enable </a:t>
            </a:r>
            <a:r>
              <a:rPr lang="en-US" dirty="0" err="1" smtClean="0"/>
              <a:t>HiVAT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 specific to the </a:t>
            </a:r>
            <a:r>
              <a:rPr lang="en-US" dirty="0" err="1" smtClean="0"/>
              <a:t>testcase</a:t>
            </a:r>
            <a:endParaRPr lang="en-US" dirty="0" smtClean="0"/>
          </a:p>
          <a:p>
            <a:pPr lvl="1"/>
            <a:r>
              <a:rPr lang="en-US" dirty="0" smtClean="0"/>
              <a:t>Reference Programs: Does the SUT behave like it?</a:t>
            </a:r>
          </a:p>
          <a:p>
            <a:pPr lvl="1"/>
            <a:r>
              <a:rPr lang="en-US" dirty="0" smtClean="0"/>
              <a:t>Regression Tests: Do the previously-expected results still happen?</a:t>
            </a:r>
          </a:p>
          <a:p>
            <a:r>
              <a:rPr lang="en-US" dirty="0" smtClean="0"/>
              <a:t>Some independent of the </a:t>
            </a:r>
            <a:r>
              <a:rPr lang="en-US" dirty="0" err="1" smtClean="0"/>
              <a:t>testcase</a:t>
            </a:r>
            <a:endParaRPr lang="en-US" dirty="0" smtClean="0"/>
          </a:p>
          <a:p>
            <a:pPr lvl="1"/>
            <a:r>
              <a:rPr lang="en-US" dirty="0" smtClean="0"/>
              <a:t>Fuzzing: Run to crash, run to stack overflow</a:t>
            </a:r>
          </a:p>
          <a:p>
            <a:pPr lvl="1"/>
            <a:r>
              <a:rPr lang="en-US" dirty="0" smtClean="0"/>
              <a:t>OS/System Diagnostics</a:t>
            </a:r>
          </a:p>
          <a:p>
            <a:r>
              <a:rPr lang="en-US" dirty="0" smtClean="0"/>
              <a:t>Some inform on only a very narrow aspect of the </a:t>
            </a:r>
            <a:r>
              <a:rPr lang="en-US" dirty="0" err="1" smtClean="0"/>
              <a:t>testcase</a:t>
            </a:r>
            <a:endParaRPr lang="en-US" dirty="0" smtClean="0"/>
          </a:p>
          <a:p>
            <a:pPr lvl="1"/>
            <a:r>
              <a:rPr lang="en-US" dirty="0" smtClean="0"/>
              <a:t>You’d never dream that passing the oracle check means passing the test in all possible ways</a:t>
            </a:r>
          </a:p>
          <a:p>
            <a:pPr lvl="1"/>
            <a:r>
              <a:rPr lang="en-US" dirty="0" smtClean="0"/>
              <a:t>Only that passing the oracle check means the program does not fail in this specific way</a:t>
            </a:r>
          </a:p>
          <a:p>
            <a:r>
              <a:rPr lang="en-US" dirty="0" smtClean="0"/>
              <a:t>The more extensive your oracle, the more valuable your high-volume test suite</a:t>
            </a:r>
          </a:p>
          <a:p>
            <a:pPr lvl="1"/>
            <a:r>
              <a:rPr lang="en-US" dirty="0" smtClean="0"/>
              <a:t>What potential errors have we covered?</a:t>
            </a:r>
          </a:p>
          <a:p>
            <a:pPr lvl="1"/>
            <a:r>
              <a:rPr lang="en-US" dirty="0" smtClean="0"/>
              <a:t>What potential errors have to be checked in some other way?</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17</a:t>
            </a:fld>
            <a:endParaRPr lang="en-US"/>
          </a:p>
        </p:txBody>
      </p:sp>
    </p:spTree>
    <p:extLst>
      <p:ext uri="{BB962C8B-B14F-4D97-AF65-F5344CB8AC3E}">
        <p14:creationId xmlns:p14="http://schemas.microsoft.com/office/powerpoint/2010/main" val="403941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Basic Ingredients</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A Large Problem Space</a:t>
            </a:r>
          </a:p>
          <a:p>
            <a:pPr lvl="1"/>
            <a:r>
              <a:rPr lang="en-US" dirty="0" smtClean="0"/>
              <a:t>The payoff should be worth the cost of setting up the computer to do detailed testing. </a:t>
            </a:r>
          </a:p>
          <a:p>
            <a:r>
              <a:rPr lang="en-US" dirty="0" smtClean="0"/>
              <a:t>A Data Generator</a:t>
            </a:r>
          </a:p>
          <a:p>
            <a:pPr lvl="1"/>
            <a:r>
              <a:rPr lang="en-US" dirty="0" smtClean="0"/>
              <a:t>Data generation often requires more human effort than we expect. </a:t>
            </a:r>
          </a:p>
          <a:p>
            <a:r>
              <a:rPr lang="en-US" dirty="0" smtClean="0"/>
              <a:t>A Test Runner </a:t>
            </a:r>
          </a:p>
          <a:p>
            <a:pPr lvl="1"/>
            <a:r>
              <a:rPr lang="en-US" dirty="0" smtClean="0"/>
              <a:t>We have to be able to read the data, run the test, and feed the test to the oracle without human intervention. Probably we need a sophisticated logger so we can trace what happened when the program fails.</a:t>
            </a:r>
          </a:p>
          <a:p>
            <a:r>
              <a:rPr lang="en-US" dirty="0" smtClean="0"/>
              <a:t>An Oracle</a:t>
            </a:r>
          </a:p>
          <a:p>
            <a:pPr lvl="1"/>
            <a:r>
              <a:rPr lang="en-US" dirty="0" smtClean="0"/>
              <a:t>This might tell us definitively that the program passed or failed the test or it might look more narrowly and say that the program didn’t fail in this way. In either case, the strength of the test is driven by your ability to tell whether it failed. The narrower the oracle, the weaker the technique.</a:t>
            </a:r>
          </a:p>
        </p:txBody>
      </p:sp>
      <p:sp>
        <p:nvSpPr>
          <p:cNvPr id="4" name="Slide Number Placeholder 3"/>
          <p:cNvSpPr>
            <a:spLocks noGrp="1"/>
          </p:cNvSpPr>
          <p:nvPr>
            <p:ph type="sldNum" sz="quarter" idx="12"/>
          </p:nvPr>
        </p:nvSpPr>
        <p:spPr/>
        <p:txBody>
          <a:bodyPr/>
          <a:lstStyle/>
          <a:p>
            <a:fld id="{1A7D88CC-C9B5-43D6-8904-D5352326537C}" type="slidenum">
              <a:rPr lang="en-US" smtClean="0"/>
              <a:pPr/>
              <a:t>18</a:t>
            </a:fld>
            <a:endParaRPr lang="en-US"/>
          </a:p>
        </p:txBody>
      </p:sp>
    </p:spTree>
    <p:extLst>
      <p:ext uri="{BB962C8B-B14F-4D97-AF65-F5344CB8AC3E}">
        <p14:creationId xmlns:p14="http://schemas.microsoft.com/office/powerpoint/2010/main" val="102402439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Oracle: A Reference Program</a:t>
            </a:r>
          </a:p>
          <a:p>
            <a:r>
              <a:rPr lang="en-US" smtClean="0"/>
              <a:t>Method:</a:t>
            </a:r>
          </a:p>
          <a:p>
            <a:pPr lvl="1"/>
            <a:r>
              <a:rPr lang="en-US" smtClean="0"/>
              <a:t>The same testcases are sent to the SUT and to the Reference Program</a:t>
            </a:r>
          </a:p>
          <a:p>
            <a:pPr lvl="1"/>
            <a:r>
              <a:rPr lang="en-US" smtClean="0"/>
              <a:t>Matched behaviors are considered a Pass</a:t>
            </a:r>
          </a:p>
          <a:p>
            <a:pPr lvl="1"/>
            <a:r>
              <a:rPr lang="en-US" smtClean="0"/>
              <a:t>Discrepant behaviors are considered a Fail</a:t>
            </a:r>
          </a:p>
          <a:p>
            <a:r>
              <a:rPr lang="en-US" smtClean="0"/>
              <a:t>Limits: </a:t>
            </a:r>
          </a:p>
          <a:p>
            <a:pPr lvl="1"/>
            <a:r>
              <a:rPr lang="en-US" smtClean="0"/>
              <a:t>The reference program might be wrong</a:t>
            </a:r>
          </a:p>
          <a:p>
            <a:pPr lvl="1"/>
            <a:r>
              <a:rPr lang="en-US" smtClean="0"/>
              <a:t>We can only test comparable functions</a:t>
            </a:r>
          </a:p>
          <a:p>
            <a:pPr lvl="1"/>
            <a:r>
              <a:rPr lang="en-US" smtClean="0"/>
              <a:t>Generating semantically meaningful inputs can be hard, especially as we create nontrivial ones</a:t>
            </a:r>
          </a:p>
          <a:p>
            <a:r>
              <a:rPr lang="en-US" smtClean="0"/>
              <a:t>Benefits: For every comparable function or combination of functions, you can establish that your SUT is at least as good as the Reference Program</a:t>
            </a:r>
            <a:endParaRPr lang="en-US" dirty="0" smtClean="0"/>
          </a:p>
        </p:txBody>
      </p:sp>
      <p:sp>
        <p:nvSpPr>
          <p:cNvPr id="4" name="Slide Number Placeholder 3"/>
          <p:cNvSpPr>
            <a:spLocks noGrp="1"/>
          </p:cNvSpPr>
          <p:nvPr>
            <p:ph type="sldNum" sz="quarter" idx="12"/>
          </p:nvPr>
        </p:nvSpPr>
        <p:spPr/>
        <p:txBody>
          <a:bodyPr/>
          <a:lstStyle/>
          <a:p>
            <a:fld id="{1A7D88CC-C9B5-43D6-8904-D5352326537C}" type="slidenum">
              <a:rPr lang="en-US" smtClean="0"/>
              <a:pPr/>
              <a:t>19</a:t>
            </a:fld>
            <a:endParaRPr lang="en-US"/>
          </a:p>
        </p:txBody>
      </p:sp>
    </p:spTree>
    <p:extLst>
      <p:ext uri="{BB962C8B-B14F-4D97-AF65-F5344CB8AC3E}">
        <p14:creationId xmlns:p14="http://schemas.microsoft.com/office/powerpoint/2010/main" val="4537565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this Guy?</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sz="2300" dirty="0" smtClean="0"/>
          </a:p>
          <a:p>
            <a:r>
              <a:rPr lang="en-US" sz="2300" dirty="0" smtClean="0"/>
              <a:t>Associate professor of software engineering at Florida Tech</a:t>
            </a:r>
          </a:p>
          <a:p>
            <a:pPr lvl="1"/>
            <a:r>
              <a:rPr lang="en-US" sz="2300" dirty="0" smtClean="0"/>
              <a:t>Durham University</a:t>
            </a:r>
          </a:p>
          <a:p>
            <a:pPr lvl="1"/>
            <a:r>
              <a:rPr lang="en-US" sz="2300" dirty="0" smtClean="0"/>
              <a:t>Loyola University Maryland</a:t>
            </a:r>
          </a:p>
          <a:p>
            <a:r>
              <a:rPr lang="en-US" sz="2300" dirty="0" smtClean="0"/>
              <a:t>Maryland, Michigan, </a:t>
            </a:r>
            <a:r>
              <a:rPr lang="en-US" sz="2300" dirty="0" err="1" smtClean="0"/>
              <a:t>Bucknell</a:t>
            </a:r>
            <a:endParaRPr lang="en-US" sz="2300" dirty="0" smtClean="0"/>
          </a:p>
          <a:p>
            <a:r>
              <a:rPr lang="en-US" sz="2300" dirty="0" smtClean="0"/>
              <a:t>Software maintenance and evolution</a:t>
            </a:r>
          </a:p>
          <a:p>
            <a:pPr lvl="1"/>
            <a:r>
              <a:rPr lang="en-US" sz="2300" dirty="0" smtClean="0"/>
              <a:t>“Kill That Code!”</a:t>
            </a:r>
          </a:p>
          <a:p>
            <a:pPr lvl="1"/>
            <a:r>
              <a:rPr lang="en-US" sz="2300" dirty="0" smtClean="0"/>
              <a:t>Program slicing</a:t>
            </a:r>
          </a:p>
          <a:p>
            <a:pPr lvl="1"/>
            <a:r>
              <a:rPr lang="en-US" sz="2300" dirty="0" smtClean="0"/>
              <a:t>Regression testing</a:t>
            </a:r>
          </a:p>
          <a:p>
            <a:pPr lvl="1"/>
            <a:r>
              <a:rPr lang="en-US" sz="2300" dirty="0" smtClean="0"/>
              <a:t>Impact Analysis</a:t>
            </a:r>
          </a:p>
          <a:p>
            <a:r>
              <a:rPr lang="en-US" sz="2300" dirty="0" smtClean="0"/>
              <a:t>Software </a:t>
            </a:r>
            <a:r>
              <a:rPr lang="en-US" sz="2300" dirty="0" err="1" smtClean="0"/>
              <a:t>Sonification</a:t>
            </a:r>
            <a:endParaRPr lang="en-US" sz="2300" dirty="0" smtClean="0"/>
          </a:p>
          <a:p>
            <a:r>
              <a:rPr lang="en-US" sz="2300" dirty="0">
                <a:hlinkClick r:id="rId2"/>
              </a:rPr>
              <a:t>https://cs.fit.edu/~</a:t>
            </a:r>
            <a:r>
              <a:rPr lang="en-US" sz="2300" dirty="0" smtClean="0">
                <a:hlinkClick r:id="rId2"/>
              </a:rPr>
              <a:t>kgallagher</a:t>
            </a:r>
            <a:endParaRPr lang="en-US" sz="2300" dirty="0" smtClean="0"/>
          </a:p>
          <a:p>
            <a:r>
              <a:rPr lang="en-US" sz="2300" dirty="0" err="1" smtClean="0"/>
              <a:t>Grandpap</a:t>
            </a:r>
            <a:r>
              <a:rPr lang="en-US" sz="2300" dirty="0" smtClean="0"/>
              <a:t>, Ballets, Triathlons, Open-mike nights, BMW</a:t>
            </a:r>
            <a:r>
              <a:rPr lang="mr-IN" sz="2300" dirty="0" smtClean="0"/>
              <a:t>…</a:t>
            </a:r>
            <a:endParaRPr lang="en-US" sz="2300" dirty="0" smtClean="0"/>
          </a:p>
          <a:p>
            <a:endParaRPr lang="en-US" dirty="0"/>
          </a:p>
        </p:txBody>
      </p:sp>
    </p:spTree>
    <p:extLst>
      <p:ext uri="{BB962C8B-B14F-4D97-AF65-F5344CB8AC3E}">
        <p14:creationId xmlns:p14="http://schemas.microsoft.com/office/powerpoint/2010/main" val="9593676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Examples</a:t>
            </a:r>
            <a:endParaRPr lang="en-US" dirty="0"/>
          </a:p>
        </p:txBody>
      </p:sp>
      <p:sp>
        <p:nvSpPr>
          <p:cNvPr id="3" name="Content Placeholder 2"/>
          <p:cNvSpPr>
            <a:spLocks noGrp="1"/>
          </p:cNvSpPr>
          <p:nvPr>
            <p:ph idx="1"/>
          </p:nvPr>
        </p:nvSpPr>
        <p:spPr/>
        <p:txBody>
          <a:bodyPr/>
          <a:lstStyle/>
          <a:p>
            <a:r>
              <a:rPr lang="en-US" dirty="0" smtClean="0"/>
              <a:t>Square Root calculated one way vs. Square Root calculated another way (Hoffman)</a:t>
            </a:r>
          </a:p>
          <a:p>
            <a:r>
              <a:rPr lang="en-US" dirty="0" smtClean="0"/>
              <a:t>Open Office </a:t>
            </a:r>
            <a:r>
              <a:rPr lang="en-US" dirty="0" err="1" smtClean="0"/>
              <a:t>Calc</a:t>
            </a:r>
            <a:r>
              <a:rPr lang="en-US" dirty="0" smtClean="0"/>
              <a:t> vs. a reference implementation</a:t>
            </a:r>
          </a:p>
          <a:p>
            <a:pPr lvl="1"/>
            <a:r>
              <a:rPr lang="en-US" dirty="0" smtClean="0"/>
              <a:t>Comparing </a:t>
            </a:r>
          </a:p>
          <a:p>
            <a:pPr lvl="2"/>
            <a:r>
              <a:rPr lang="en-US" dirty="0" smtClean="0"/>
              <a:t>Individual functions</a:t>
            </a:r>
          </a:p>
          <a:p>
            <a:pPr lvl="2"/>
            <a:r>
              <a:rPr lang="en-US" dirty="0" smtClean="0"/>
              <a:t>Combinations of functions</a:t>
            </a:r>
          </a:p>
          <a:p>
            <a:pPr lvl="1"/>
            <a:r>
              <a:rPr lang="en-US" dirty="0" smtClean="0"/>
              <a:t>Reference</a:t>
            </a:r>
          </a:p>
          <a:p>
            <a:pPr lvl="2"/>
            <a:r>
              <a:rPr lang="en-US" dirty="0" smtClean="0"/>
              <a:t>Currently reference formulas programmed in Ruby</a:t>
            </a:r>
          </a:p>
          <a:p>
            <a:pPr lvl="2"/>
            <a:r>
              <a:rPr lang="en-US" dirty="0" smtClean="0"/>
              <a:t>MS-Excel</a:t>
            </a:r>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20</a:t>
            </a:fld>
            <a:endParaRPr lang="en-US"/>
          </a:p>
        </p:txBody>
      </p:sp>
    </p:spTree>
    <p:extLst>
      <p:ext uri="{BB962C8B-B14F-4D97-AF65-F5344CB8AC3E}">
        <p14:creationId xmlns:p14="http://schemas.microsoft.com/office/powerpoint/2010/main" val="17880531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Key Ideas</a:t>
            </a:r>
            <a:endParaRPr lang="en-US" dirty="0"/>
          </a:p>
        </p:txBody>
      </p:sp>
      <p:sp>
        <p:nvSpPr>
          <p:cNvPr id="3" name="Content Placeholder 2"/>
          <p:cNvSpPr>
            <a:spLocks noGrp="1"/>
          </p:cNvSpPr>
          <p:nvPr>
            <p:ph idx="1"/>
          </p:nvPr>
        </p:nvSpPr>
        <p:spPr/>
        <p:txBody>
          <a:bodyPr>
            <a:normAutofit lnSpcReduction="10000"/>
          </a:bodyPr>
          <a:lstStyle/>
          <a:p>
            <a:r>
              <a:rPr lang="en-US" dirty="0" smtClean="0"/>
              <a:t>You are the Domain Expert</a:t>
            </a:r>
          </a:p>
          <a:p>
            <a:pPr lvl="1"/>
            <a:r>
              <a:rPr lang="en-US" dirty="0" smtClean="0"/>
              <a:t>How to invoke meaningful operations for your system</a:t>
            </a:r>
          </a:p>
          <a:p>
            <a:pPr lvl="1"/>
            <a:r>
              <a:rPr lang="en-US" dirty="0" smtClean="0"/>
              <a:t>Which data to use during the tests</a:t>
            </a:r>
          </a:p>
          <a:p>
            <a:pPr lvl="1"/>
            <a:r>
              <a:rPr lang="en-US" dirty="0" smtClean="0"/>
              <a:t>How to compare the resulting data states</a:t>
            </a:r>
          </a:p>
          <a:p>
            <a:r>
              <a:rPr lang="en-US" dirty="0" smtClean="0"/>
              <a:t>Test Runner sends the same test operations to both the Reference Oracle and the System Under Test (SUT)</a:t>
            </a:r>
          </a:p>
          <a:p>
            <a:pPr lvl="1"/>
            <a:r>
              <a:rPr lang="en-US" dirty="0" smtClean="0"/>
              <a:t>Collects both answers</a:t>
            </a:r>
          </a:p>
          <a:p>
            <a:pPr lvl="1"/>
            <a:r>
              <a:rPr lang="en-US" dirty="0" smtClean="0"/>
              <a:t>Compares the answers</a:t>
            </a:r>
          </a:p>
          <a:p>
            <a:pPr lvl="1"/>
            <a:r>
              <a:rPr lang="en-US" dirty="0" smtClean="0"/>
              <a:t>Logs the result</a:t>
            </a:r>
          </a:p>
        </p:txBody>
      </p:sp>
      <p:sp>
        <p:nvSpPr>
          <p:cNvPr id="4" name="Slide Number Placeholder 3"/>
          <p:cNvSpPr>
            <a:spLocks noGrp="1"/>
          </p:cNvSpPr>
          <p:nvPr>
            <p:ph type="sldNum" sz="quarter" idx="12"/>
          </p:nvPr>
        </p:nvSpPr>
        <p:spPr/>
        <p:txBody>
          <a:bodyPr/>
          <a:lstStyle/>
          <a:p>
            <a:fld id="{1A7D88CC-C9B5-43D6-8904-D5352326537C}" type="slidenum">
              <a:rPr lang="en-US" smtClean="0"/>
              <a:pPr/>
              <a:t>21</a:t>
            </a:fld>
            <a:endParaRPr lang="en-US"/>
          </a:p>
        </p:txBody>
      </p:sp>
    </p:spTree>
    <p:extLst>
      <p:ext uri="{BB962C8B-B14F-4D97-AF65-F5344CB8AC3E}">
        <p14:creationId xmlns:p14="http://schemas.microsoft.com/office/powerpoint/2010/main" val="20706868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 Equivalence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22</a:t>
            </a:fld>
            <a:endParaRPr lang="en-US"/>
          </a:p>
        </p:txBody>
      </p:sp>
      <p:pic>
        <p:nvPicPr>
          <p:cNvPr id="7" name="Content Placeholder 6" descr="Functional Equiv.png"/>
          <p:cNvPicPr>
            <a:picLocks noGrp="1" noChangeAspect="1"/>
          </p:cNvPicPr>
          <p:nvPr>
            <p:ph idx="1"/>
          </p:nvPr>
        </p:nvPicPr>
        <p:blipFill>
          <a:blip r:embed="rId2" cstate="print"/>
          <a:stretch>
            <a:fillRect/>
          </a:stretch>
        </p:blipFill>
        <p:spPr>
          <a:xfrm>
            <a:off x="1623219" y="1752600"/>
            <a:ext cx="8892382" cy="3651619"/>
          </a:xfrm>
        </p:spPr>
      </p:pic>
    </p:spTree>
    <p:extLst>
      <p:ext uri="{BB962C8B-B14F-4D97-AF65-F5344CB8AC3E}">
        <p14:creationId xmlns:p14="http://schemas.microsoft.com/office/powerpoint/2010/main" val="11381993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normAutofit fontScale="92500"/>
          </a:bodyPr>
          <a:lstStyle/>
          <a:p>
            <a:r>
              <a:rPr lang="en-US" smtClean="0"/>
              <a:t>Oracles: </a:t>
            </a:r>
          </a:p>
          <a:p>
            <a:pPr lvl="1"/>
            <a:r>
              <a:rPr lang="en-US" smtClean="0"/>
              <a:t>OS/System diagnostics</a:t>
            </a:r>
          </a:p>
          <a:p>
            <a:pPr lvl="1"/>
            <a:r>
              <a:rPr lang="en-US" smtClean="0"/>
              <a:t>Checks built into each regression test</a:t>
            </a:r>
          </a:p>
          <a:p>
            <a:r>
              <a:rPr lang="en-US" smtClean="0"/>
              <a:t>Method:</a:t>
            </a:r>
          </a:p>
          <a:p>
            <a:pPr lvl="1"/>
            <a:r>
              <a:rPr lang="en-US" smtClean="0"/>
              <a:t>Reconfigure some known-passing regression tests to ensure they can build upon one another (i.e. never reset the system to a clean state)</a:t>
            </a:r>
          </a:p>
          <a:p>
            <a:pPr lvl="1"/>
            <a:r>
              <a:rPr lang="en-US" smtClean="0"/>
              <a:t>Run a subset of those regression tests randomly, interspersed with diagnostics</a:t>
            </a:r>
          </a:p>
          <a:p>
            <a:pPr lvl="1"/>
            <a:r>
              <a:rPr lang="en-US" smtClean="0"/>
              <a:t>When a test fails on the N+1st time that we run it, after passing N times during the run, analyze the diagnostics to figure out what happened and when in the sequence things first went wrong</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23</a:t>
            </a:fld>
            <a:endParaRPr lang="en-US"/>
          </a:p>
        </p:txBody>
      </p:sp>
    </p:spTree>
    <p:extLst>
      <p:ext uri="{BB962C8B-B14F-4D97-AF65-F5344CB8AC3E}">
        <p14:creationId xmlns:p14="http://schemas.microsoft.com/office/powerpoint/2010/main" val="15107136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a:t>
            </a:r>
            <a:endParaRPr lang="en-US" dirty="0"/>
          </a:p>
        </p:txBody>
      </p:sp>
      <p:sp>
        <p:nvSpPr>
          <p:cNvPr id="3" name="Content Placeholder 2"/>
          <p:cNvSpPr>
            <a:spLocks noGrp="1"/>
          </p:cNvSpPr>
          <p:nvPr>
            <p:ph idx="1"/>
          </p:nvPr>
        </p:nvSpPr>
        <p:spPr/>
        <p:txBody>
          <a:bodyPr/>
          <a:lstStyle/>
          <a:p>
            <a:r>
              <a:rPr lang="en-US" smtClean="0"/>
              <a:t>Limits:</a:t>
            </a:r>
          </a:p>
          <a:p>
            <a:pPr lvl="1"/>
            <a:r>
              <a:rPr lang="en-US" smtClean="0"/>
              <a:t>Failures will be indirect pointers to problems</a:t>
            </a:r>
          </a:p>
          <a:p>
            <a:pPr lvl="1"/>
            <a:r>
              <a:rPr lang="en-US" smtClean="0"/>
              <a:t>You will have to analyze the logs of diagnostic results</a:t>
            </a:r>
          </a:p>
          <a:p>
            <a:pPr lvl="1"/>
            <a:r>
              <a:rPr lang="en-US" smtClean="0"/>
              <a:t>You may need to rerun the sequence with different diagnostics</a:t>
            </a:r>
          </a:p>
          <a:p>
            <a:pPr lvl="1"/>
            <a:r>
              <a:rPr lang="en-US" smtClean="0"/>
              <a:t>Heisenbug problem limits the number of diagnostics that you can run between tests</a:t>
            </a:r>
          </a:p>
          <a:p>
            <a:r>
              <a:rPr lang="en-US" smtClean="0"/>
              <a:t>Benefits: </a:t>
            </a:r>
          </a:p>
          <a:p>
            <a:pPr lvl="1"/>
            <a:r>
              <a:rPr lang="en-US" smtClean="0"/>
              <a:t>This approach is proven good for finding timing errors and memory misuse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24</a:t>
            </a:fld>
            <a:endParaRPr lang="en-US"/>
          </a:p>
        </p:txBody>
      </p:sp>
    </p:spTree>
    <p:extLst>
      <p:ext uri="{BB962C8B-B14F-4D97-AF65-F5344CB8AC3E}">
        <p14:creationId xmlns:p14="http://schemas.microsoft.com/office/powerpoint/2010/main" val="8646024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Architecture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25</a:t>
            </a:fld>
            <a:endParaRPr lang="en-US"/>
          </a:p>
        </p:txBody>
      </p:sp>
      <p:pic>
        <p:nvPicPr>
          <p:cNvPr id="7" name="Content Placeholder 6" descr="Long Sequence Regression Tests.png"/>
          <p:cNvPicPr>
            <a:picLocks noGrp="1" noChangeAspect="1"/>
          </p:cNvPicPr>
          <p:nvPr>
            <p:ph idx="1"/>
          </p:nvPr>
        </p:nvPicPr>
        <p:blipFill>
          <a:blip r:embed="rId2" cstate="print"/>
          <a:stretch>
            <a:fillRect/>
          </a:stretch>
        </p:blipFill>
        <p:spPr>
          <a:xfrm>
            <a:off x="1623219" y="1752600"/>
            <a:ext cx="8870854" cy="3581400"/>
          </a:xfrm>
        </p:spPr>
      </p:pic>
    </p:spTree>
    <p:extLst>
      <p:ext uri="{BB962C8B-B14F-4D97-AF65-F5344CB8AC3E}">
        <p14:creationId xmlns:p14="http://schemas.microsoft.com/office/powerpoint/2010/main" val="14988198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Long-Sequence Regression: Key Ideas</a:t>
            </a:r>
            <a:endParaRPr lang="en-US" dirty="0"/>
          </a:p>
        </p:txBody>
      </p:sp>
      <p:sp>
        <p:nvSpPr>
          <p:cNvPr id="3" name="Content Placeholder 2"/>
          <p:cNvSpPr>
            <a:spLocks noGrp="1"/>
          </p:cNvSpPr>
          <p:nvPr>
            <p:ph idx="1"/>
          </p:nvPr>
        </p:nvSpPr>
        <p:spPr/>
        <p:txBody>
          <a:bodyPr>
            <a:normAutofit/>
          </a:bodyPr>
          <a:lstStyle/>
          <a:p>
            <a:r>
              <a:rPr lang="en-US" dirty="0" smtClean="0"/>
              <a:t>Pool of Long-Sequence-Compatible Regression Tests</a:t>
            </a:r>
          </a:p>
          <a:p>
            <a:pPr lvl="1"/>
            <a:r>
              <a:rPr lang="en-US" dirty="0" smtClean="0"/>
              <a:t>Each of these is Known to Pass, individually, on this build</a:t>
            </a:r>
          </a:p>
          <a:p>
            <a:pPr lvl="1"/>
            <a:r>
              <a:rPr lang="en-US" dirty="0" smtClean="0"/>
              <a:t>Each of these is Known to NOT reset system state</a:t>
            </a:r>
          </a:p>
          <a:p>
            <a:pPr lvl="1"/>
            <a:r>
              <a:rPr lang="en-US" dirty="0" smtClean="0"/>
              <a:t>Each of these is Known to Pass when run 100</a:t>
            </a:r>
            <a:r>
              <a:rPr lang="mr-IN" dirty="0" smtClean="0"/>
              <a:t>…</a:t>
            </a:r>
            <a:r>
              <a:rPr lang="en-US" dirty="0" smtClean="0"/>
              <a:t>. times in a row, with just itself altering the system (if not, you’ve isolated a bug)</a:t>
            </a:r>
          </a:p>
          <a:p>
            <a:r>
              <a:rPr lang="en-US" dirty="0" smtClean="0"/>
              <a:t>Pool of Diagnostics</a:t>
            </a:r>
          </a:p>
          <a:p>
            <a:pPr lvl="1"/>
            <a:r>
              <a:rPr lang="en-US" dirty="0" smtClean="0"/>
              <a:t>Each of these collects something interesting about the system or program: memory state, CPU usage, thread count, etc.</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26</a:t>
            </a:fld>
            <a:endParaRPr lang="en-US"/>
          </a:p>
        </p:txBody>
      </p:sp>
    </p:spTree>
    <p:extLst>
      <p:ext uri="{BB962C8B-B14F-4D97-AF65-F5344CB8AC3E}">
        <p14:creationId xmlns:p14="http://schemas.microsoft.com/office/powerpoint/2010/main" val="6822749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Long-Sequence Regression: Key Ideas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Selection of Regression Tests</a:t>
            </a:r>
          </a:p>
          <a:p>
            <a:pPr lvl="1"/>
            <a:r>
              <a:rPr lang="en-US" smtClean="0"/>
              <a:t>Need to run a small enough set of regression tests that they will repeat frequently during the elapsed time of the Long Sequence</a:t>
            </a:r>
          </a:p>
          <a:p>
            <a:pPr lvl="1"/>
            <a:r>
              <a:rPr lang="en-US" smtClean="0"/>
              <a:t>Need to run a large enough set of regression tests that there’s real opportunity for interactions between functions of the system</a:t>
            </a:r>
          </a:p>
          <a:p>
            <a:r>
              <a:rPr lang="en-US" smtClean="0"/>
              <a:t>Selection of Diagnostics</a:t>
            </a:r>
          </a:p>
          <a:p>
            <a:pPr lvl="1"/>
            <a:r>
              <a:rPr lang="en-US" smtClean="0"/>
              <a:t>Need to run a fixed set of diagnostics per Long Sequence, so that you collect data to compare Regression Test failures against</a:t>
            </a:r>
          </a:p>
          <a:p>
            <a:pPr lvl="1"/>
            <a:r>
              <a:rPr lang="en-US" smtClean="0"/>
              <a:t>Need to run a small enough set of diagnostics that the act of running the diagnostics doesn’t significantly change the system state</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27</a:t>
            </a:fld>
            <a:endParaRPr lang="en-US"/>
          </a:p>
        </p:txBody>
      </p:sp>
    </p:spTree>
    <p:extLst>
      <p:ext uri="{BB962C8B-B14F-4D97-AF65-F5344CB8AC3E}">
        <p14:creationId xmlns:p14="http://schemas.microsoft.com/office/powerpoint/2010/main" val="15796916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Hivat</a:t>
            </a:r>
            <a:r>
              <a:rPr lang="en-US" dirty="0" smtClean="0"/>
              <a:t> is not!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a:t>HiVAT</a:t>
            </a:r>
            <a:r>
              <a:rPr lang="en-US" dirty="0"/>
              <a:t> is </a:t>
            </a:r>
            <a:r>
              <a:rPr lang="en-US" dirty="0" smtClean="0"/>
              <a:t>not </a:t>
            </a:r>
            <a:r>
              <a:rPr lang="en-US" dirty="0"/>
              <a:t>Flaky Testing </a:t>
            </a:r>
          </a:p>
          <a:p>
            <a:pPr marL="457200" indent="-457200">
              <a:buFont typeface="+mj-lt"/>
              <a:buAutoNum type="arabicPeriod"/>
            </a:pPr>
            <a:r>
              <a:rPr lang="en-US" dirty="0" err="1"/>
              <a:t>HiVAT</a:t>
            </a:r>
            <a:r>
              <a:rPr lang="en-US" dirty="0"/>
              <a:t> is </a:t>
            </a:r>
            <a:r>
              <a:rPr lang="en-US" dirty="0" smtClean="0"/>
              <a:t>not </a:t>
            </a:r>
            <a:r>
              <a:rPr lang="en-US" dirty="0"/>
              <a:t>finding sequences of order dependent tests </a:t>
            </a:r>
          </a:p>
          <a:p>
            <a:pPr marL="457200" indent="-457200">
              <a:buFont typeface="+mj-lt"/>
              <a:buAutoNum type="arabicPeriod"/>
            </a:pPr>
            <a:r>
              <a:rPr lang="en-US" dirty="0" err="1"/>
              <a:t>HiVAT</a:t>
            </a:r>
            <a:r>
              <a:rPr lang="en-US" dirty="0"/>
              <a:t> is not Fuzz testing </a:t>
            </a:r>
          </a:p>
          <a:p>
            <a:pPr marL="457200" indent="-457200">
              <a:buFont typeface="+mj-lt"/>
              <a:buAutoNum type="arabicPeriod"/>
            </a:pPr>
            <a:r>
              <a:rPr lang="en-US" dirty="0" err="1"/>
              <a:t>HiVAT</a:t>
            </a:r>
            <a:r>
              <a:rPr lang="en-US" dirty="0"/>
              <a:t> is not Functional equivalence </a:t>
            </a:r>
            <a:r>
              <a:rPr lang="en-US" dirty="0" smtClean="0"/>
              <a:t>testing</a:t>
            </a:r>
          </a:p>
          <a:p>
            <a:pPr marL="457200" indent="-457200">
              <a:buFont typeface="+mj-lt"/>
              <a:buAutoNum type="arabicPeriod"/>
            </a:pPr>
            <a:r>
              <a:rPr lang="en-US" dirty="0" err="1"/>
              <a:t>HiVAT</a:t>
            </a:r>
            <a:r>
              <a:rPr lang="en-US" dirty="0"/>
              <a:t> is not State-model based testing </a:t>
            </a:r>
          </a:p>
          <a:p>
            <a:pPr marL="457200" indent="-457200">
              <a:buFont typeface="+mj-lt"/>
              <a:buAutoNum type="arabicPeriod"/>
            </a:pPr>
            <a:r>
              <a:rPr lang="en-US" dirty="0" err="1"/>
              <a:t>HiVAT</a:t>
            </a:r>
            <a:r>
              <a:rPr lang="en-US" dirty="0"/>
              <a:t> is not Random Testing </a:t>
            </a:r>
          </a:p>
          <a:p>
            <a:pPr marL="457200" indent="-457200">
              <a:buFont typeface="+mj-lt"/>
              <a:buAutoNum type="arabicPeriod"/>
            </a:pPr>
            <a:r>
              <a:rPr lang="en-US" dirty="0" err="1"/>
              <a:t>HiVAT</a:t>
            </a:r>
            <a:r>
              <a:rPr lang="en-US" dirty="0"/>
              <a:t> is not </a:t>
            </a:r>
            <a:r>
              <a:rPr lang="en-US" dirty="0" smtClean="0"/>
              <a:t>Randomized </a:t>
            </a:r>
            <a:r>
              <a:rPr lang="en-US" dirty="0"/>
              <a:t>Testing </a:t>
            </a:r>
            <a:r>
              <a:rPr lang="en-US" dirty="0" smtClean="0"/>
              <a:t>(or Randomized UNIT testing)</a:t>
            </a:r>
          </a:p>
          <a:p>
            <a:endParaRPr lang="en-US" dirty="0"/>
          </a:p>
          <a:p>
            <a:endParaRPr lang="en-US" dirty="0" smtClean="0"/>
          </a:p>
          <a:p>
            <a:endParaRPr lang="en-US" dirty="0"/>
          </a:p>
        </p:txBody>
      </p:sp>
    </p:spTree>
    <p:extLst>
      <p:ext uri="{BB962C8B-B14F-4D97-AF65-F5344CB8AC3E}">
        <p14:creationId xmlns:p14="http://schemas.microsoft.com/office/powerpoint/2010/main" val="17715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a:t>Emphasizes the families of tests that we know how to code rather than the families of bugs that we need to hunt</a:t>
            </a:r>
          </a:p>
          <a:p>
            <a:r>
              <a:rPr lang="en-US" dirty="0" smtClean="0"/>
              <a:t>Expensive way to find simple bugs</a:t>
            </a:r>
          </a:p>
          <a:p>
            <a:r>
              <a:rPr lang="en-US" dirty="0" smtClean="0"/>
              <a:t>Ineffective way to hunt for design bugs</a:t>
            </a:r>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29</a:t>
            </a:fld>
            <a:endParaRPr lang="en-US"/>
          </a:p>
        </p:txBody>
      </p:sp>
    </p:spTree>
    <p:extLst>
      <p:ext uri="{BB962C8B-B14F-4D97-AF65-F5344CB8AC3E}">
        <p14:creationId xmlns:p14="http://schemas.microsoft.com/office/powerpoint/2010/main" val="10315270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br>
              <a:rPr lang="en-US" dirty="0" smtClean="0"/>
            </a:br>
            <a:r>
              <a:rPr lang="en-US" sz="2000" dirty="0" smtClean="0"/>
              <a:t>KANER</a:t>
            </a:r>
            <a:endParaRPr lang="en-US" sz="2000" dirty="0"/>
          </a:p>
        </p:txBody>
      </p:sp>
      <p:sp>
        <p:nvSpPr>
          <p:cNvPr id="3" name="Content Placeholder 2"/>
          <p:cNvSpPr>
            <a:spLocks noGrp="1"/>
          </p:cNvSpPr>
          <p:nvPr>
            <p:ph idx="1"/>
          </p:nvPr>
        </p:nvSpPr>
        <p:spPr/>
        <p:txBody>
          <a:bodyPr/>
          <a:lstStyle/>
          <a:p>
            <a:r>
              <a:rPr lang="en-US" dirty="0" smtClean="0"/>
              <a:t>An empirical</a:t>
            </a:r>
          </a:p>
          <a:p>
            <a:r>
              <a:rPr lang="en-US" dirty="0" smtClean="0"/>
              <a:t>Technical </a:t>
            </a:r>
          </a:p>
          <a:p>
            <a:r>
              <a:rPr lang="en-US" dirty="0" smtClean="0"/>
              <a:t>Investigation</a:t>
            </a:r>
          </a:p>
          <a:p>
            <a:r>
              <a:rPr lang="en-US" dirty="0" smtClean="0"/>
              <a:t>Conducted to provide stakeholders</a:t>
            </a:r>
          </a:p>
          <a:p>
            <a:r>
              <a:rPr lang="en-US" dirty="0" smtClean="0"/>
              <a:t>With information</a:t>
            </a:r>
          </a:p>
          <a:p>
            <a:r>
              <a:rPr lang="en-US" dirty="0" smtClean="0"/>
              <a:t>About the quality</a:t>
            </a:r>
          </a:p>
          <a:p>
            <a:r>
              <a:rPr lang="en-US" dirty="0" smtClean="0"/>
              <a:t>Of the product or service under test</a:t>
            </a:r>
            <a:endParaRPr lang="en-US" dirty="0"/>
          </a:p>
        </p:txBody>
      </p:sp>
    </p:spTree>
    <p:extLst>
      <p:ext uri="{BB962C8B-B14F-4D97-AF65-F5344CB8AC3E}">
        <p14:creationId xmlns:p14="http://schemas.microsoft.com/office/powerpoint/2010/main" val="10200757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HIVAT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30</a:t>
            </a:fld>
            <a:endParaRPr lang="en-US"/>
          </a:p>
        </p:txBody>
      </p:sp>
      <p:sp>
        <p:nvSpPr>
          <p:cNvPr id="6" name="TextBox 5"/>
          <p:cNvSpPr txBox="1"/>
          <p:nvPr/>
        </p:nvSpPr>
        <p:spPr>
          <a:xfrm>
            <a:off x="2138416" y="2330681"/>
            <a:ext cx="8229600" cy="2277547"/>
          </a:xfrm>
          <a:prstGeom prst="rect">
            <a:avLst/>
          </a:prstGeom>
          <a:solidFill>
            <a:srgbClr val="FFFF00"/>
          </a:solidFill>
        </p:spPr>
        <p:txBody>
          <a:bodyPr wrap="square" rtlCol="0">
            <a:spAutoFit/>
          </a:bodyPr>
          <a:lstStyle/>
          <a:p>
            <a:pPr algn="ctr">
              <a:spcAft>
                <a:spcPts val="1200"/>
              </a:spcAft>
            </a:pPr>
            <a:r>
              <a:rPr lang="en-US" sz="2800" b="1" dirty="0">
                <a:latin typeface="Monotype Corsiva" panose="03010101010201010101" pitchFamily="66" charset="0"/>
              </a:rPr>
              <a:t>As with all techniques</a:t>
            </a:r>
          </a:p>
          <a:p>
            <a:pPr algn="ctr">
              <a:spcAft>
                <a:spcPts val="1200"/>
              </a:spcAft>
            </a:pPr>
            <a:r>
              <a:rPr lang="en-US" sz="2800" b="1" dirty="0" smtClean="0">
                <a:latin typeface="Monotype Corsiva" panose="03010101010201010101" pitchFamily="66" charset="0"/>
              </a:rPr>
              <a:t>It is useful </a:t>
            </a:r>
            <a:r>
              <a:rPr lang="en-US" sz="2800" b="1" dirty="0">
                <a:latin typeface="Monotype Corsiva" panose="03010101010201010101" pitchFamily="66" charset="0"/>
              </a:rPr>
              <a:t>under some circumstances</a:t>
            </a:r>
          </a:p>
          <a:p>
            <a:pPr algn="ctr">
              <a:spcAft>
                <a:spcPts val="1200"/>
              </a:spcAft>
            </a:pPr>
            <a:r>
              <a:rPr lang="en-US" sz="2800" b="1" dirty="0">
                <a:latin typeface="Monotype Corsiva" panose="03010101010201010101" pitchFamily="66" charset="0"/>
              </a:rPr>
              <a:t>Probably invaluable under some circumstances</a:t>
            </a:r>
          </a:p>
          <a:p>
            <a:pPr algn="ctr">
              <a:spcAft>
                <a:spcPts val="1200"/>
              </a:spcAft>
            </a:pPr>
            <a:r>
              <a:rPr lang="en-US" sz="2800" b="1" dirty="0">
                <a:latin typeface="Monotype Corsiva" panose="03010101010201010101" pitchFamily="66" charset="0"/>
              </a:rPr>
              <a:t>But ineffective </a:t>
            </a:r>
            <a:r>
              <a:rPr lang="en-US" sz="2800" b="1" dirty="0" smtClean="0">
                <a:latin typeface="Monotype Corsiva" panose="03010101010201010101" pitchFamily="66" charset="0"/>
              </a:rPr>
              <a:t>under some and </a:t>
            </a:r>
            <a:r>
              <a:rPr lang="en-US" sz="2800" b="1" dirty="0">
                <a:latin typeface="Monotype Corsiva" panose="03010101010201010101" pitchFamily="66" charset="0"/>
              </a:rPr>
              <a:t>inefficient for others</a:t>
            </a:r>
          </a:p>
        </p:txBody>
      </p:sp>
    </p:spTree>
    <p:extLst>
      <p:ext uri="{BB962C8B-B14F-4D97-AF65-F5344CB8AC3E}">
        <p14:creationId xmlns:p14="http://schemas.microsoft.com/office/powerpoint/2010/main" val="16992330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707" y="2033712"/>
            <a:ext cx="9603275" cy="3062943"/>
          </a:xfrm>
        </p:spPr>
        <p:txBody>
          <a:bodyPr>
            <a:normAutofit/>
          </a:bodyPr>
          <a:lstStyle/>
          <a:p>
            <a:pPr algn="ctr"/>
            <a:r>
              <a:rPr lang="en-US" dirty="0" smtClean="0"/>
              <a:t>Thanks </a:t>
            </a:r>
            <a:br>
              <a:rPr lang="en-US" dirty="0" smtClean="0"/>
            </a:br>
            <a:r>
              <a:rPr lang="en-US" dirty="0" smtClean="0"/>
              <a:t>For </a:t>
            </a:r>
            <a:br>
              <a:rPr lang="en-US" dirty="0" smtClean="0"/>
            </a:br>
            <a:r>
              <a:rPr lang="en-US" dirty="0" smtClean="0"/>
              <a:t>Listening!</a:t>
            </a:r>
            <a:br>
              <a:rPr lang="en-US" dirty="0" smtClean="0"/>
            </a:br>
            <a:r>
              <a:rPr lang="en-US" dirty="0"/>
              <a:t/>
            </a:r>
            <a:br>
              <a:rPr lang="en-US" dirty="0"/>
            </a:br>
            <a:r>
              <a:rPr lang="en-US" dirty="0" smtClean="0"/>
              <a:t>Questions?</a:t>
            </a:r>
            <a:br>
              <a:rPr lang="en-US" dirty="0" smtClean="0"/>
            </a:br>
            <a:endParaRPr lang="en-US" dirty="0"/>
          </a:p>
        </p:txBody>
      </p:sp>
    </p:spTree>
    <p:extLst>
      <p:ext uri="{BB962C8B-B14F-4D97-AF65-F5344CB8AC3E}">
        <p14:creationId xmlns:p14="http://schemas.microsoft.com/office/powerpoint/2010/main" val="15236764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Doug Hoffman’s Exhausting Saga</a:t>
            </a:r>
            <a:br>
              <a:rPr lang="en-US" dirty="0" smtClean="0"/>
            </a:br>
            <a:endParaRPr lang="en-US" dirty="0"/>
          </a:p>
        </p:txBody>
      </p:sp>
      <p:sp>
        <p:nvSpPr>
          <p:cNvPr id="3" name="Content Placeholder 2"/>
          <p:cNvSpPr>
            <a:spLocks noGrp="1"/>
          </p:cNvSpPr>
          <p:nvPr>
            <p:ph idx="1"/>
          </p:nvPr>
        </p:nvSpPr>
        <p:spPr/>
        <p:txBody>
          <a:bodyPr/>
          <a:lstStyle/>
          <a:p>
            <a:r>
              <a:rPr lang="en-US" dirty="0" smtClean="0"/>
              <a:t>64K 32 bit processors</a:t>
            </a:r>
          </a:p>
          <a:p>
            <a:r>
              <a:rPr lang="en-US" dirty="0"/>
              <a:t>Square-root </a:t>
            </a:r>
            <a:r>
              <a:rPr lang="en-US" dirty="0" smtClean="0"/>
              <a:t>function</a:t>
            </a:r>
          </a:p>
          <a:p>
            <a:r>
              <a:rPr lang="en-US" dirty="0" smtClean="0"/>
              <a:t>Tested all 4,294,967,296 values in six minutes or so</a:t>
            </a:r>
          </a:p>
          <a:p>
            <a:r>
              <a:rPr lang="en-US" dirty="0" smtClean="0"/>
              <a:t>TWO errors! </a:t>
            </a:r>
            <a:endParaRPr lang="en-US" dirty="0"/>
          </a:p>
          <a:p>
            <a:endParaRPr lang="en-US" dirty="0"/>
          </a:p>
        </p:txBody>
      </p:sp>
    </p:spTree>
    <p:extLst>
      <p:ext uri="{BB962C8B-B14F-4D97-AF65-F5344CB8AC3E}">
        <p14:creationId xmlns:p14="http://schemas.microsoft.com/office/powerpoint/2010/main" val="7575624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dirty="0" smtClean="0"/>
              <a:t>That can't happen.</a:t>
            </a:r>
          </a:p>
          <a:p>
            <a:r>
              <a:rPr lang="en-US" dirty="0" smtClean="0"/>
              <a:t>That doesn't happen on my machine.</a:t>
            </a:r>
          </a:p>
          <a:p>
            <a:r>
              <a:rPr lang="en-US" dirty="0" smtClean="0"/>
              <a:t>That shouldn't happen.</a:t>
            </a:r>
          </a:p>
          <a:p>
            <a:r>
              <a:rPr lang="en-US" dirty="0" smtClean="0"/>
              <a:t>Why does that happen?</a:t>
            </a:r>
          </a:p>
          <a:p>
            <a:r>
              <a:rPr lang="en-US" dirty="0" smtClean="0"/>
              <a:t>Oh, I see.</a:t>
            </a:r>
          </a:p>
          <a:p>
            <a:r>
              <a:rPr lang="en-US" dirty="0" smtClean="0"/>
              <a:t>How did that ever work?</a:t>
            </a:r>
          </a:p>
          <a:p>
            <a:r>
              <a:rPr lang="en-US" dirty="0" smtClean="0"/>
              <a:t>I'll get back to you</a:t>
            </a:r>
            <a:r>
              <a:rPr lang="mr-IN" dirty="0" smtClean="0"/>
              <a:t>…</a:t>
            </a:r>
            <a:endParaRPr lang="en-US" dirty="0"/>
          </a:p>
        </p:txBody>
      </p:sp>
    </p:spTree>
    <p:extLst>
      <p:ext uri="{BB962C8B-B14F-4D97-AF65-F5344CB8AC3E}">
        <p14:creationId xmlns:p14="http://schemas.microsoft.com/office/powerpoint/2010/main" val="157988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Doug Hoffman’s Exhausting Saga</a:t>
            </a:r>
            <a:br>
              <a:rPr lang="en-US" dirty="0" smtClean="0"/>
            </a:br>
            <a:r>
              <a:rPr lang="en-US" dirty="0" smtClean="0"/>
              <a:t>Conclusion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sign on a </a:t>
            </a:r>
            <a:r>
              <a:rPr lang="en-US" dirty="0" smtClean="0"/>
              <a:t>micro </a:t>
            </a:r>
            <a:r>
              <a:rPr lang="en-US" dirty="0"/>
              <a:t>instruction </a:t>
            </a:r>
            <a:r>
              <a:rPr lang="en-US" dirty="0" smtClean="0"/>
              <a:t>shift </a:t>
            </a:r>
            <a:r>
              <a:rPr lang="en-US" dirty="0"/>
              <a:t>was incorrect </a:t>
            </a:r>
            <a:endParaRPr lang="en-US" dirty="0" smtClean="0"/>
          </a:p>
          <a:p>
            <a:r>
              <a:rPr lang="en-US" dirty="0" smtClean="0"/>
              <a:t>“I </a:t>
            </a:r>
            <a:r>
              <a:rPr lang="en-US" dirty="0"/>
              <a:t>doubt if we’d have ever caught it. </a:t>
            </a:r>
            <a:r>
              <a:rPr lang="en-US" dirty="0" smtClean="0"/>
              <a:t> The </a:t>
            </a:r>
            <a:r>
              <a:rPr lang="en-US" dirty="0"/>
              <a:t>values weren’t </a:t>
            </a:r>
            <a:r>
              <a:rPr lang="en-US" dirty="0" smtClean="0"/>
              <a:t>obvious </a:t>
            </a:r>
            <a:r>
              <a:rPr lang="en-US" dirty="0"/>
              <a:t>powers of two or boundaries or </a:t>
            </a:r>
            <a:r>
              <a:rPr lang="en-US" dirty="0" smtClean="0"/>
              <a:t>anything </a:t>
            </a:r>
            <a:r>
              <a:rPr lang="en-US" dirty="0"/>
              <a:t>special. </a:t>
            </a:r>
            <a:r>
              <a:rPr lang="en-US" dirty="0" smtClean="0"/>
              <a:t> We </a:t>
            </a:r>
            <a:r>
              <a:rPr lang="en-US" dirty="0"/>
              <a:t>would have looked at the instructions and never noticed the subtle error</a:t>
            </a:r>
            <a:r>
              <a:rPr lang="en-US" dirty="0" smtClean="0"/>
              <a:t>.”</a:t>
            </a:r>
          </a:p>
          <a:p>
            <a:r>
              <a:rPr lang="en-US" dirty="0" smtClean="0"/>
              <a:t>Every value was tested: exhaustive testing!</a:t>
            </a:r>
          </a:p>
          <a:p>
            <a:r>
              <a:rPr lang="en-US" dirty="0" smtClean="0"/>
              <a:t>(64 bit processor will require 50,000 years</a:t>
            </a:r>
            <a:r>
              <a:rPr lang="mr-IN" dirty="0" smtClean="0"/>
              <a:t>…</a:t>
            </a:r>
            <a:r>
              <a:rPr lang="en-US" dirty="0"/>
              <a:t>)</a:t>
            </a:r>
          </a:p>
          <a:p>
            <a:endParaRPr lang="en-US" dirty="0"/>
          </a:p>
          <a:p>
            <a:endParaRPr lang="en-US" dirty="0"/>
          </a:p>
        </p:txBody>
      </p:sp>
    </p:spTree>
    <p:extLst>
      <p:ext uri="{BB962C8B-B14F-4D97-AF65-F5344CB8AC3E}">
        <p14:creationId xmlns:p14="http://schemas.microsoft.com/office/powerpoint/2010/main" val="18275898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err="1" smtClean="0"/>
              <a:t>LEssons</a:t>
            </a:r>
            <a:endParaRPr lang="en-US" dirty="0"/>
          </a:p>
        </p:txBody>
      </p:sp>
      <p:sp>
        <p:nvSpPr>
          <p:cNvPr id="3" name="Content Placeholder 2"/>
          <p:cNvSpPr>
            <a:spLocks noGrp="1"/>
          </p:cNvSpPr>
          <p:nvPr>
            <p:ph idx="1"/>
          </p:nvPr>
        </p:nvSpPr>
        <p:spPr>
          <a:xfrm>
            <a:off x="1451579" y="1985753"/>
            <a:ext cx="9011555" cy="3305776"/>
          </a:xfrm>
        </p:spPr>
        <p:txBody>
          <a:bodyPr/>
          <a:lstStyle/>
          <a:p>
            <a:r>
              <a:rPr lang="en-US" dirty="0" smtClean="0"/>
              <a:t>Boring</a:t>
            </a:r>
          </a:p>
          <a:p>
            <a:r>
              <a:rPr lang="en-US" dirty="0" smtClean="0"/>
              <a:t>Repetitious</a:t>
            </a:r>
          </a:p>
          <a:p>
            <a:r>
              <a:rPr lang="en-US" dirty="0" smtClean="0"/>
              <a:t>Tedious</a:t>
            </a:r>
          </a:p>
          <a:p>
            <a:r>
              <a:rPr lang="en-US" dirty="0" smtClean="0"/>
              <a:t>Error-prone</a:t>
            </a:r>
          </a:p>
          <a:p>
            <a:r>
              <a:rPr lang="en-US" dirty="0" smtClean="0"/>
              <a:t>WRITE  A PROGRAM!!</a:t>
            </a:r>
            <a:endParaRPr lang="en-US" dirty="0"/>
          </a:p>
        </p:txBody>
      </p:sp>
    </p:spTree>
    <p:extLst>
      <p:ext uri="{BB962C8B-B14F-4D97-AF65-F5344CB8AC3E}">
        <p14:creationId xmlns:p14="http://schemas.microsoft.com/office/powerpoint/2010/main" val="1125208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Automate the Tests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Design. Create Data. Run. (Script it.) Evaluate. Report. Repeat.</a:t>
            </a:r>
          </a:p>
          <a:p>
            <a:pPr marL="457200" indent="-457200">
              <a:buFont typeface="+mj-lt"/>
              <a:buAutoNum type="arabicPeriod"/>
            </a:pPr>
            <a:r>
              <a:rPr lang="en-US" dirty="0" smtClean="0"/>
              <a:t>Use software everywhere that is practical.</a:t>
            </a:r>
          </a:p>
          <a:p>
            <a:pPr marL="457200" indent="-457200">
              <a:buFont typeface="+mj-lt"/>
              <a:buAutoNum type="arabicPeriod"/>
            </a:pPr>
            <a:r>
              <a:rPr lang="en-US" dirty="0"/>
              <a:t>All software tests are to some degree automated and no software tests are fully </a:t>
            </a:r>
            <a:r>
              <a:rPr lang="en-US" dirty="0" smtClean="0"/>
              <a:t>automated.</a:t>
            </a:r>
            <a:endParaRPr lang="en-US" dirty="0"/>
          </a:p>
        </p:txBody>
      </p:sp>
    </p:spTree>
    <p:extLst>
      <p:ext uri="{BB962C8B-B14F-4D97-AF65-F5344CB8AC3E}">
        <p14:creationId xmlns:p14="http://schemas.microsoft.com/office/powerpoint/2010/main" val="8133146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 mean </a:t>
            </a:r>
            <a:r>
              <a:rPr lang="en-US" sz="3600" b="1" i="1" dirty="0" smtClean="0"/>
              <a:t>really</a:t>
            </a:r>
            <a:r>
              <a:rPr lang="en-US" dirty="0" smtClean="0"/>
              <a:t> automate the tests</a:t>
            </a:r>
            <a:endParaRPr lang="en-US" dirty="0"/>
          </a:p>
        </p:txBody>
      </p:sp>
      <p:sp>
        <p:nvSpPr>
          <p:cNvPr id="3" name="Content Placeholder 2"/>
          <p:cNvSpPr>
            <a:spLocks noGrp="1"/>
          </p:cNvSpPr>
          <p:nvPr>
            <p:ph idx="1"/>
          </p:nvPr>
        </p:nvSpPr>
        <p:spPr/>
        <p:txBody>
          <a:bodyPr/>
          <a:lstStyle/>
          <a:p>
            <a:r>
              <a:rPr lang="en-US" smtClean="0"/>
              <a:t>Imagine automating so many testing activities</a:t>
            </a:r>
          </a:p>
          <a:p>
            <a:pPr lvl="1"/>
            <a:r>
              <a:rPr lang="en-US" smtClean="0"/>
              <a:t>That the speed of a human is no longer a constraint on how many tests you could run</a:t>
            </a:r>
          </a:p>
          <a:p>
            <a:pPr lvl="1"/>
            <a:r>
              <a:rPr lang="en-US" smtClean="0"/>
              <a:t>That the number of tests you run is determined more by how many are worth running than by how much time they take</a:t>
            </a:r>
          </a:p>
          <a:p>
            <a:r>
              <a:rPr lang="en-US" smtClean="0"/>
              <a:t>This is the underlying goal of HiVAT</a:t>
            </a:r>
            <a:endParaRPr lang="en-US" dirty="0"/>
          </a:p>
        </p:txBody>
      </p:sp>
      <p:sp>
        <p:nvSpPr>
          <p:cNvPr id="4" name="Slide Number Placeholder 3"/>
          <p:cNvSpPr>
            <a:spLocks noGrp="1"/>
          </p:cNvSpPr>
          <p:nvPr>
            <p:ph type="sldNum" sz="quarter" idx="12"/>
          </p:nvPr>
        </p:nvSpPr>
        <p:spPr/>
        <p:txBody>
          <a:bodyPr/>
          <a:lstStyle/>
          <a:p>
            <a:fld id="{1A7D88CC-C9B5-43D6-8904-D5352326537C}" type="slidenum">
              <a:rPr lang="en-US" smtClean="0"/>
              <a:pPr/>
              <a:t>9</a:t>
            </a:fld>
            <a:endParaRPr lang="en-US"/>
          </a:p>
        </p:txBody>
      </p:sp>
    </p:spTree>
    <p:extLst>
      <p:ext uri="{BB962C8B-B14F-4D97-AF65-F5344CB8AC3E}">
        <p14:creationId xmlns:p14="http://schemas.microsoft.com/office/powerpoint/2010/main" val="4195795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1803</TotalTime>
  <Words>1637</Words>
  <Application>Microsoft Macintosh PowerPoint</Application>
  <PresentationFormat>Custom</PresentationFormat>
  <Paragraphs>244</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Gallery</vt:lpstr>
      <vt:lpstr>HiGH volume automated testing</vt:lpstr>
      <vt:lpstr>Who is this Guy?</vt:lpstr>
      <vt:lpstr>Software testing KANER</vt:lpstr>
      <vt:lpstr>Doug Hoffman’s Exhausting Saga </vt:lpstr>
      <vt:lpstr>?????</vt:lpstr>
      <vt:lpstr>Doug Hoffman’s Exhausting Saga Conclusion </vt:lpstr>
      <vt:lpstr> LEssons</vt:lpstr>
      <vt:lpstr>Automate the Tests</vt:lpstr>
      <vt:lpstr>I mean really automate the tests</vt:lpstr>
      <vt:lpstr>Hivat</vt:lpstr>
      <vt:lpstr>Working definitions of HiVAT</vt:lpstr>
      <vt:lpstr>We can code tests we can hunt bugs</vt:lpstr>
      <vt:lpstr>Compare to what?</vt:lpstr>
      <vt:lpstr>Reference Oracles are Useful but Partial Based on notes from Doug Hoffman</vt:lpstr>
      <vt:lpstr>Breaking out potential benefits of HiVAT (different techniques  different benefits)</vt:lpstr>
      <vt:lpstr>Examples of the techniques</vt:lpstr>
      <vt:lpstr>Oracles Enable HiVAT</vt:lpstr>
      <vt:lpstr>Basic Ingredients</vt:lpstr>
      <vt:lpstr>Functional Equivalence</vt:lpstr>
      <vt:lpstr>Functional Equivalence Examples</vt:lpstr>
      <vt:lpstr>Functional Equivalence: Key Ideas</vt:lpstr>
      <vt:lpstr>Functional Equivalence Architecture</vt:lpstr>
      <vt:lpstr>Long-Sequence Regression</vt:lpstr>
      <vt:lpstr>Long-Sequence Regression</vt:lpstr>
      <vt:lpstr>Long-Sequence Regression Architecture</vt:lpstr>
      <vt:lpstr>Long-Sequence Regression: Key Ideas</vt:lpstr>
      <vt:lpstr>Long-Sequence Regression: Key Ideas</vt:lpstr>
      <vt:lpstr>Hivat is not!</vt:lpstr>
      <vt:lpstr>Hivat</vt:lpstr>
      <vt:lpstr>HIVAT</vt:lpstr>
      <vt:lpstr>Thanks  For  Listening!  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volume automated testing</dc:title>
  <dc:creator>Microsoft Office User</dc:creator>
  <cp:lastModifiedBy>keith kbg</cp:lastModifiedBy>
  <cp:revision>31</cp:revision>
  <dcterms:created xsi:type="dcterms:W3CDTF">2017-04-12T14:57:48Z</dcterms:created>
  <dcterms:modified xsi:type="dcterms:W3CDTF">2017-07-19T23:42:24Z</dcterms:modified>
</cp:coreProperties>
</file>