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7597692-C47A-41ED-80F6-E44C50C1305E}">
  <a:tblStyle styleId="{A7597692-C47A-41ED-80F6-E44C50C1305E}" styleName="Table_0">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73"/>
  </p:normalViewPr>
  <p:slideViewPr>
    <p:cSldViewPr snapToGrid="0" snapToObjects="1">
      <p:cViewPr varScale="1">
        <p:scale>
          <a:sx n="143" d="100"/>
          <a:sy n="143" d="100"/>
        </p:scale>
        <p:origin x="76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Shape 59"/>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0" name="Shape 6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b="1">
                <a:solidFill>
                  <a:schemeClr val="dk1"/>
                </a:solidFill>
              </a:rPr>
              <a:t>Adnan</a:t>
            </a:r>
            <a:r>
              <a:rPr lang="en">
                <a:solidFill>
                  <a:schemeClr val="dk1"/>
                </a:solidFill>
              </a:rPr>
              <a:t> </a:t>
            </a:r>
          </a:p>
          <a:p>
            <a:pPr lvl="0">
              <a:spcBef>
                <a:spcPts val="0"/>
              </a:spcBef>
              <a:buNone/>
            </a:pPr>
            <a:endParaRPr>
              <a:solidFill>
                <a:schemeClr val="dk1"/>
              </a:solidFill>
            </a:endParaRPr>
          </a:p>
          <a:p>
            <a:pPr lvl="0">
              <a:spcBef>
                <a:spcPts val="0"/>
              </a:spcBef>
              <a:buNone/>
            </a:pPr>
            <a:r>
              <a:rPr lang="en">
                <a:solidFill>
                  <a:schemeClr val="dk1"/>
                </a:solidFill>
              </a:rPr>
              <a:t>So we took the LUNA CT scans and standardized to fit in GPU memory. We then trained using a 3D UNET model with the given nodule annotations. We will be discussing about Unet later. We then took the kaggle images and standardized them to the same format as LUNA and fed them to the UNET model. With the nodules segmented out, we then train a Convolutional 3D Neural Network for classification. Once we have a model trained, we use the test set to classify. </a:t>
            </a:r>
          </a:p>
          <a:p>
            <a:pPr lvl="0">
              <a:spcBef>
                <a:spcPts val="0"/>
              </a:spcBef>
              <a:buNone/>
            </a:pPr>
            <a:endParaRPr b="1">
              <a:solidFill>
                <a:schemeClr val="dk1"/>
              </a:solidFill>
            </a:endParaRPr>
          </a:p>
          <a:p>
            <a:pPr lvl="0" rtl="0">
              <a:spcBef>
                <a:spcPts val="0"/>
              </a:spcBef>
              <a:buNone/>
            </a:pPr>
            <a:r>
              <a:rPr lang="en">
                <a:solidFill>
                  <a:schemeClr val="dk1"/>
                </a:solidFill>
              </a:rPr>
              <a:t>We used similar techniques and technologies as discussed before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Shape 21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4" name="Shape 21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b="1"/>
              <a:t>Adnan</a:t>
            </a:r>
            <a:r>
              <a:rPr lang="en"/>
              <a:t> </a:t>
            </a:r>
          </a:p>
          <a:p>
            <a:pPr lvl="0">
              <a:spcBef>
                <a:spcPts val="0"/>
              </a:spcBef>
              <a:buNone/>
            </a:pPr>
            <a:endParaRPr/>
          </a:p>
          <a:p>
            <a:pPr lvl="0">
              <a:spcBef>
                <a:spcPts val="0"/>
              </a:spcBef>
              <a:buNone/>
            </a:pPr>
            <a:r>
              <a:rPr lang="en"/>
              <a:t>UNET is a segmentation technique proven to be  successful on 3D medical images with sparse annotations. Due to limited time, we will not be able to go in all details of UNET, but it’s gist is to use a network of 3D Convolutional Neural Network layers. </a:t>
            </a:r>
          </a:p>
          <a:p>
            <a:pPr lvl="0">
              <a:spcBef>
                <a:spcPts val="0"/>
              </a:spcBef>
              <a:buNone/>
            </a:pPr>
            <a:endParaRPr/>
          </a:p>
          <a:p>
            <a:pPr lvl="0">
              <a:spcBef>
                <a:spcPts val="0"/>
              </a:spcBef>
              <a:buClr>
                <a:schemeClr val="dk1"/>
              </a:buClr>
              <a:buSzPct val="68750"/>
              <a:buFont typeface="Arial"/>
              <a:buNone/>
            </a:pPr>
            <a:r>
              <a:rPr lang="en" sz="1600" b="1">
                <a:solidFill>
                  <a:schemeClr val="dk1"/>
                </a:solidFill>
              </a:rPr>
              <a:t>&lt;&lt;NEXT&gt;&gt;</a:t>
            </a:r>
          </a:p>
          <a:p>
            <a:pPr lvl="0">
              <a:spcBef>
                <a:spcPts val="0"/>
              </a:spcBef>
              <a:buNone/>
            </a:pPr>
            <a:endParaRPr b="1"/>
          </a:p>
          <a:p>
            <a:pPr lvl="0">
              <a:spcBef>
                <a:spcPts val="0"/>
              </a:spcBef>
              <a:buNone/>
            </a:pPr>
            <a:r>
              <a:rPr lang="en"/>
              <a:t>For classification, we used a 3 Layer 3D Convolutional Neural Network with a softmax classifier. This took over 8 hours to train on 5 epoch. Due to limited time, we were not able to experiment a lot with different classification techniques for this method. </a:t>
            </a:r>
          </a:p>
          <a:p>
            <a:pPr lvl="0">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Shape 22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2" name="Shape 22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b="1"/>
              <a:t>Adnan</a:t>
            </a:r>
            <a:r>
              <a:rPr lang="en"/>
              <a:t> </a:t>
            </a:r>
          </a:p>
          <a:p>
            <a:pPr lvl="0">
              <a:spcBef>
                <a:spcPts val="0"/>
              </a:spcBef>
              <a:buNone/>
            </a:pPr>
            <a:endParaRPr/>
          </a:p>
          <a:p>
            <a:pPr lvl="0">
              <a:spcBef>
                <a:spcPts val="0"/>
              </a:spcBef>
              <a:buNone/>
            </a:pPr>
            <a:r>
              <a:rPr lang="en"/>
              <a:t>The results for this method were also mixed. The test accuracy was around 78%. We performed a little better than random guessing with a AUC of around 0.68. </a:t>
            </a:r>
          </a:p>
          <a:p>
            <a:pPr lvl="0">
              <a:spcBef>
                <a:spcPts val="0"/>
              </a:spcBef>
              <a:buNone/>
            </a:pPr>
            <a:endParaRPr/>
          </a:p>
          <a:p>
            <a:pPr lvl="0">
              <a:spcBef>
                <a:spcPts val="0"/>
              </a:spcBef>
              <a:buNone/>
            </a:pPr>
            <a:r>
              <a:rPr lang="en"/>
              <a:t>And here you we the precision and recall on the test dataset.</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Shape 22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9" name="Shape 22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b="1"/>
              <a:t>Adnan</a:t>
            </a:r>
            <a:r>
              <a:rPr lang="en"/>
              <a:t> </a:t>
            </a:r>
          </a:p>
          <a:p>
            <a:pPr lvl="0">
              <a:spcBef>
                <a:spcPts val="0"/>
              </a:spcBef>
              <a:buNone/>
            </a:pPr>
            <a:endParaRPr/>
          </a:p>
          <a:p>
            <a:pPr lvl="0">
              <a:spcBef>
                <a:spcPts val="0"/>
              </a:spcBef>
              <a:buNone/>
            </a:pPr>
            <a:r>
              <a:rPr lang="en"/>
              <a:t>In conclusion our methods gave mixed results. Directly feeding processed images was not very successful because of loss of data. Using LUNA annotations seems like a better technique.  </a:t>
            </a:r>
          </a:p>
          <a:p>
            <a:pPr lvl="0">
              <a:spcBef>
                <a:spcPts val="0"/>
              </a:spcBef>
              <a:buNone/>
            </a:pPr>
            <a:endParaRPr/>
          </a:p>
          <a:p>
            <a:pPr lvl="0">
              <a:spcBef>
                <a:spcPts val="0"/>
              </a:spcBef>
              <a:buNone/>
            </a:pPr>
            <a:r>
              <a:rPr lang="en" sz="1600" b="1"/>
              <a:t>&lt;&lt;NEXT&gt;&gt;</a:t>
            </a:r>
          </a:p>
          <a:p>
            <a:pPr lvl="0">
              <a:spcBef>
                <a:spcPts val="0"/>
              </a:spcBef>
              <a:buNone/>
            </a:pPr>
            <a:endParaRPr b="1"/>
          </a:p>
          <a:p>
            <a:pPr lvl="0">
              <a:spcBef>
                <a:spcPts val="0"/>
              </a:spcBef>
              <a:buNone/>
            </a:pPr>
            <a:r>
              <a:rPr lang="en"/>
              <a:t>We feel that the method has potential to be improved. We could certainly get better at image processing and normalizing the dataset. Improving hyperparameter tuning and improving 3D CNN architecture for classification and combining with 2D CNN could also help. </a:t>
            </a:r>
          </a:p>
          <a:p>
            <a:pPr lvl="0">
              <a:spcBef>
                <a:spcPts val="0"/>
              </a:spcBef>
              <a:buNone/>
            </a:pPr>
            <a:endParaRPr/>
          </a:p>
          <a:p>
            <a:pPr lvl="0">
              <a:spcBef>
                <a:spcPts val="0"/>
              </a:spcBef>
              <a:buClr>
                <a:schemeClr val="dk1"/>
              </a:buClr>
              <a:buSzPct val="68750"/>
              <a:buFont typeface="Arial"/>
              <a:buNone/>
            </a:pPr>
            <a:r>
              <a:rPr lang="en" sz="1600" b="1">
                <a:solidFill>
                  <a:schemeClr val="dk1"/>
                </a:solidFill>
              </a:rPr>
              <a:t>&lt;&lt;NEXT&gt;&gt;</a:t>
            </a:r>
          </a:p>
          <a:p>
            <a:pPr lvl="0">
              <a:spcBef>
                <a:spcPts val="0"/>
              </a:spcBef>
              <a:buClr>
                <a:schemeClr val="dk1"/>
              </a:buClr>
              <a:buSzPct val="100000"/>
              <a:buFont typeface="Arial"/>
              <a:buNone/>
            </a:pPr>
            <a:endParaRPr b="1">
              <a:solidFill>
                <a:schemeClr val="dk1"/>
              </a:solidFill>
            </a:endParaRPr>
          </a:p>
          <a:p>
            <a:pPr lvl="0">
              <a:spcBef>
                <a:spcPts val="0"/>
              </a:spcBef>
              <a:buNone/>
            </a:pPr>
            <a:r>
              <a:rPr lang="en"/>
              <a:t>This problem in general is challenging to solve. The dataset is fairly imbalanced. There are lots of hyperparameters to tune on. Convolutional neural networks can be constructed in various ways and long training times even with GPUs adds to the challenge. </a:t>
            </a:r>
          </a:p>
          <a:p>
            <a:pPr lvl="0">
              <a:spcBef>
                <a:spcPts val="0"/>
              </a:spcBef>
              <a:buNone/>
            </a:pPr>
            <a:endParaRPr/>
          </a:p>
          <a:p>
            <a:pPr lvl="0">
              <a:spcBef>
                <a:spcPts val="0"/>
              </a:spcBef>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Shape 23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7" name="Shape 23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Please add all references here.. </a:t>
            </a:r>
          </a:p>
          <a:p>
            <a:pPr lvl="0">
              <a:spcBef>
                <a:spcPts val="0"/>
              </a:spcBef>
              <a:buNone/>
            </a:pPr>
            <a:endParaRPr/>
          </a:p>
          <a:p>
            <a:pPr lvl="0">
              <a:spcBef>
                <a:spcPts val="0"/>
              </a:spcBef>
              <a:buNone/>
            </a:pPr>
            <a:r>
              <a:rPr lang="en" b="1"/>
              <a:t>Adnan </a:t>
            </a:r>
          </a:p>
          <a:p>
            <a:pPr lvl="0">
              <a:spcBef>
                <a:spcPts val="0"/>
              </a:spcBef>
              <a:buNone/>
            </a:pPr>
            <a:endParaRPr b="1"/>
          </a:p>
          <a:p>
            <a:pPr lvl="0">
              <a:spcBef>
                <a:spcPts val="0"/>
              </a:spcBef>
              <a:buNone/>
            </a:pPr>
            <a:r>
              <a:rPr lang="en"/>
              <a:t>We will like to thank the professors and TAs for a great class, it has been a very good learning experience. Please don’t hesitate to email us if you have any questions. Thanks for watching!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9" name="Shape 6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Daniel </a:t>
            </a:r>
          </a:p>
          <a:p>
            <a:pPr lvl="0">
              <a:spcBef>
                <a:spcPts val="0"/>
              </a:spcBef>
              <a:buNone/>
            </a:pPr>
            <a:endParaRPr/>
          </a:p>
          <a:p>
            <a:pPr lvl="0">
              <a:spcBef>
                <a:spcPts val="0"/>
              </a:spcBef>
              <a:buNone/>
            </a:pPr>
            <a:r>
              <a:rPr lang="en"/>
              <a:t>Include: </a:t>
            </a:r>
          </a:p>
          <a:p>
            <a:pPr lvl="0">
              <a:spcBef>
                <a:spcPts val="0"/>
              </a:spcBef>
              <a:buNone/>
            </a:pPr>
            <a:r>
              <a:rPr lang="en"/>
              <a:t>-Problem statement and dataset </a:t>
            </a:r>
          </a:p>
          <a:p>
            <a:pPr lvl="0">
              <a:spcBef>
                <a:spcPts val="0"/>
              </a:spcBef>
              <a:buNone/>
            </a:pPr>
            <a:r>
              <a:rPr lang="en"/>
              <a:t>-Picture of cancerous nodule</a:t>
            </a:r>
          </a:p>
          <a:p>
            <a:pPr lv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Shape 7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7" name="Shape 7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Daniel </a:t>
            </a:r>
          </a:p>
          <a:p>
            <a:pPr lvl="0">
              <a:spcBef>
                <a:spcPts val="0"/>
              </a:spcBef>
              <a:buNone/>
            </a:pPr>
            <a:endParaRPr/>
          </a:p>
          <a:p>
            <a:pPr lvl="0">
              <a:spcBef>
                <a:spcPts val="0"/>
              </a:spcBef>
              <a:buNone/>
            </a:pPr>
            <a:r>
              <a:rPr lang="en"/>
              <a:t>Include: </a:t>
            </a:r>
          </a:p>
          <a:p>
            <a:pPr lvl="0">
              <a:spcBef>
                <a:spcPts val="0"/>
              </a:spcBef>
              <a:buNone/>
            </a:pPr>
            <a:r>
              <a:rPr lang="en"/>
              <a:t>-Past research </a:t>
            </a:r>
          </a:p>
          <a:p>
            <a:pPr lvl="0">
              <a:spcBef>
                <a:spcPts val="0"/>
              </a:spcBef>
              <a:buNone/>
            </a:pPr>
            <a:r>
              <a:rPr lang="en"/>
              <a:t>-Challenges with image processing and size of dataset </a:t>
            </a:r>
          </a:p>
          <a:p>
            <a:pPr lvl="0">
              <a:spcBef>
                <a:spcPts val="0"/>
              </a:spcBef>
              <a:buNone/>
            </a:pPr>
            <a:endParaRPr/>
          </a:p>
          <a:p>
            <a:pPr lv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Shape 8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5" name="Shape 8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Daniel </a:t>
            </a:r>
          </a:p>
          <a:p>
            <a:pPr lvl="0" rtl="0">
              <a:spcBef>
                <a:spcPts val="0"/>
              </a:spcBef>
              <a:buNone/>
            </a:pPr>
            <a:endParaRPr/>
          </a:p>
          <a:p>
            <a:pPr lvl="0" rtl="0">
              <a:spcBef>
                <a:spcPts val="0"/>
              </a:spcBef>
              <a:buNone/>
            </a:pPr>
            <a:r>
              <a:rPr lang="en"/>
              <a:t>Include: </a:t>
            </a:r>
          </a:p>
          <a:p>
            <a:pPr lvl="0" rtl="0">
              <a:spcBef>
                <a:spcPts val="0"/>
              </a:spcBef>
              <a:buNone/>
            </a:pPr>
            <a:r>
              <a:rPr lang="en"/>
              <a:t>-Image processing techniques description </a:t>
            </a:r>
          </a:p>
          <a:p>
            <a:pPr lvl="0" rtl="0">
              <a:spcBef>
                <a:spcPts val="0"/>
              </a:spcBef>
              <a:buNone/>
            </a:pPr>
            <a:r>
              <a:rPr lang="en"/>
              <a:t>-Pipeline diagram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Shape 9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2" name="Shape 9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a:t>Daniel </a:t>
            </a:r>
          </a:p>
          <a:p>
            <a:pPr lvl="0" rtl="0">
              <a:spcBef>
                <a:spcPts val="0"/>
              </a:spcBef>
              <a:buNone/>
            </a:pPr>
            <a:endParaRPr/>
          </a:p>
          <a:p>
            <a:pPr lvl="0" rtl="0">
              <a:spcBef>
                <a:spcPts val="0"/>
              </a:spcBef>
              <a:buNone/>
            </a:pPr>
            <a:r>
              <a:rPr lang="en"/>
              <a:t>Include: </a:t>
            </a:r>
          </a:p>
          <a:p>
            <a:pPr lvl="0" rtl="0">
              <a:spcBef>
                <a:spcPts val="0"/>
              </a:spcBef>
              <a:buNone/>
            </a:pPr>
            <a:r>
              <a:rPr lang="en"/>
              <a:t>-Image processing techniques description </a:t>
            </a:r>
          </a:p>
          <a:p>
            <a:pPr lvl="0" rtl="0">
              <a:spcBef>
                <a:spcPts val="0"/>
              </a:spcBef>
              <a:buNone/>
            </a:pPr>
            <a:r>
              <a:rPr lang="en"/>
              <a:t>-Pipeline diagram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0" name="Shape 13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We used multiple CNN architectures to test performance against. We tried 2D and 3D CNNs, where the only difference is the image passed in, 1 2D image, or an array of images that make a 3D object.</a:t>
            </a:r>
          </a:p>
          <a:p>
            <a:pPr lvl="0">
              <a:spcBef>
                <a:spcPts val="0"/>
              </a:spcBef>
              <a:buNone/>
            </a:pPr>
            <a:endParaRPr/>
          </a:p>
          <a:p>
            <a:pPr lvl="0">
              <a:spcBef>
                <a:spcPts val="0"/>
              </a:spcBef>
              <a:buNone/>
            </a:pPr>
            <a:r>
              <a:rPr lang="en"/>
              <a:t>We trained on an NC6 Machine on Azure and used keras with tensorflow as the model building tools. An NVIDIA Tesls K80 GPU sped up computations very well.</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Shape 13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6" name="Shape 13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The basic CNN structure we utilized was feeding in preprocessed images to several convolutional layers, each with a max pool layer. The processed images were reshaped into a tensor for the first conv layer, which generates a subset of values based on a moving window over the image region.</a:t>
            </a:r>
          </a:p>
          <a:p>
            <a:pPr lvl="0">
              <a:spcBef>
                <a:spcPts val="0"/>
              </a:spcBef>
              <a:buNone/>
            </a:pPr>
            <a:endParaRPr/>
          </a:p>
          <a:p>
            <a:pPr lvl="0">
              <a:spcBef>
                <a:spcPts val="0"/>
              </a:spcBef>
              <a:buNone/>
            </a:pPr>
            <a:r>
              <a:rPr lang="en"/>
              <a:t>The max pool layers aggregate values from conv layers to a lower dimension and as this process repeats we find more high level information about an image.</a:t>
            </a:r>
          </a:p>
          <a:p>
            <a:pPr lvl="0">
              <a:spcBef>
                <a:spcPts val="0"/>
              </a:spcBef>
              <a:buNone/>
            </a:pPr>
            <a:endParaRPr/>
          </a:p>
          <a:p>
            <a:pPr lvl="0">
              <a:spcBef>
                <a:spcPts val="0"/>
              </a:spcBef>
              <a:buNone/>
            </a:pPr>
            <a:r>
              <a:rPr lang="en"/>
              <a:t>After these layers process, a fully connected layer which is flat and dense is fed into a dropout layer. Geoffrey Hinton devised this technique, and it helps to reduce overfitting and avoid all possible combinations in the connected network. </a:t>
            </a:r>
          </a:p>
          <a:p>
            <a:pPr lvl="0">
              <a:spcBef>
                <a:spcPts val="0"/>
              </a:spcBef>
              <a:buNone/>
            </a:pPr>
            <a:endParaRPr/>
          </a:p>
          <a:p>
            <a:pPr lvl="0">
              <a:spcBef>
                <a:spcPts val="0"/>
              </a:spcBef>
              <a:buNone/>
            </a:pPr>
            <a:r>
              <a:rPr lang="en"/>
              <a:t>The last step is the softmax classifier which generates probabilities for the inputs and updates the network via gradient descent</a:t>
            </a:r>
          </a:p>
          <a:p>
            <a:pPr lvl="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Shape 16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3" name="Shape 16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Mitchell </a:t>
            </a:r>
          </a:p>
          <a:p>
            <a:pPr lvl="0">
              <a:spcBef>
                <a:spcPts val="0"/>
              </a:spcBef>
              <a:buNone/>
            </a:pPr>
            <a:endParaRPr/>
          </a:p>
          <a:p>
            <a:pPr lvl="0">
              <a:spcBef>
                <a:spcPts val="0"/>
              </a:spcBef>
              <a:buNone/>
            </a:pPr>
            <a:r>
              <a:rPr lang="en"/>
              <a:t>Include: </a:t>
            </a:r>
          </a:p>
          <a:p>
            <a:pPr lvl="0">
              <a:spcBef>
                <a:spcPts val="0"/>
              </a:spcBef>
              <a:buNone/>
            </a:pPr>
            <a:r>
              <a:rPr lang="en"/>
              <a:t>-Results in table</a:t>
            </a:r>
          </a:p>
          <a:p>
            <a:pPr lvl="0">
              <a:spcBef>
                <a:spcPts val="0"/>
              </a:spcBef>
              <a:buNone/>
            </a:pPr>
            <a:r>
              <a:rPr lang="en"/>
              <a:t>-Observations </a:t>
            </a:r>
          </a:p>
          <a:p>
            <a:pPr lvl="0">
              <a:spcBef>
                <a:spcPts val="0"/>
              </a:spcBef>
              <a:buNone/>
            </a:pPr>
            <a:r>
              <a:rPr lang="en"/>
              <a:t>-Hyper parameter tuning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Shape 17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1" name="Shape 17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b="1"/>
              <a:t>Adnan</a:t>
            </a:r>
          </a:p>
          <a:p>
            <a:pPr lvl="0">
              <a:spcBef>
                <a:spcPts val="0"/>
              </a:spcBef>
              <a:buNone/>
            </a:pPr>
            <a:r>
              <a:rPr lang="en"/>
              <a:t> </a:t>
            </a:r>
          </a:p>
          <a:p>
            <a:pPr lvl="0">
              <a:spcBef>
                <a:spcPts val="0"/>
              </a:spcBef>
              <a:buNone/>
            </a:pPr>
            <a:r>
              <a:rPr lang="en"/>
              <a:t>Here is what our processing pipeline looked like. It was apparent from the results that we had to change our strategy. We tried to adapt to some of the solutions used by top performers in the kaggle competition.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p:nvPr/>
        </p:nvSpPr>
        <p:spPr>
          <a:xfrm>
            <a:off x="2744012" y="756700"/>
            <a:ext cx="1081625" cy="1124950"/>
          </a:xfrm>
          <a:custGeom>
            <a:avLst/>
            <a:gdLst/>
            <a:ahLst/>
            <a:cxnLst/>
            <a:rect l="0" t="0" r="0" b="0"/>
            <a:pathLst>
              <a:path w="43265" h="44998" extrusionOk="0">
                <a:moveTo>
                  <a:pt x="0" y="44998"/>
                </a:moveTo>
                <a:lnTo>
                  <a:pt x="0" y="0"/>
                </a:lnTo>
                <a:lnTo>
                  <a:pt x="43265" y="0"/>
                </a:lnTo>
              </a:path>
            </a:pathLst>
          </a:custGeom>
          <a:noFill/>
          <a:ln w="28575" cap="flat" cmpd="sng">
            <a:solidFill>
              <a:schemeClr val="lt2"/>
            </a:solidFill>
            <a:prstDash val="solid"/>
            <a:miter/>
            <a:headEnd type="none" w="med" len="med"/>
            <a:tailEnd type="none" w="med" len="med"/>
          </a:ln>
        </p:spPr>
      </p:sp>
      <p:sp>
        <p:nvSpPr>
          <p:cNvPr id="11" name="Shape 11"/>
          <p:cNvSpPr/>
          <p:nvPr/>
        </p:nvSpPr>
        <p:spPr>
          <a:xfrm rot="10800000">
            <a:off x="5318350" y="3266725"/>
            <a:ext cx="1081625" cy="1124950"/>
          </a:xfrm>
          <a:custGeom>
            <a:avLst/>
            <a:gdLst/>
            <a:ahLst/>
            <a:cxnLst/>
            <a:rect l="0" t="0" r="0" b="0"/>
            <a:pathLst>
              <a:path w="43265" h="44998" extrusionOk="0">
                <a:moveTo>
                  <a:pt x="0" y="44998"/>
                </a:moveTo>
                <a:lnTo>
                  <a:pt x="0" y="0"/>
                </a:lnTo>
                <a:lnTo>
                  <a:pt x="43265" y="0"/>
                </a:lnTo>
              </a:path>
            </a:pathLst>
          </a:custGeom>
          <a:noFill/>
          <a:ln w="28575" cap="flat" cmpd="sng">
            <a:solidFill>
              <a:schemeClr val="lt2"/>
            </a:solidFill>
            <a:prstDash val="solid"/>
            <a:miter/>
            <a:headEnd type="none" w="med" len="med"/>
            <a:tailEnd type="none" w="med" len="med"/>
          </a:ln>
        </p:spPr>
      </p:sp>
      <p:sp>
        <p:nvSpPr>
          <p:cNvPr id="12" name="Shape 12"/>
          <p:cNvSpPr txBox="1">
            <a:spLocks noGrp="1"/>
          </p:cNvSpPr>
          <p:nvPr>
            <p:ph type="ctrTitle"/>
          </p:nvPr>
        </p:nvSpPr>
        <p:spPr>
          <a:xfrm>
            <a:off x="3044700" y="1444255"/>
            <a:ext cx="3054600" cy="1537199"/>
          </a:xfrm>
          <a:prstGeom prst="rect">
            <a:avLst/>
          </a:prstGeom>
        </p:spPr>
        <p:txBody>
          <a:bodyPr lIns="91425" tIns="91425" rIns="91425" bIns="91425" anchor="b"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13" name="Shape 13"/>
          <p:cNvSpPr txBox="1">
            <a:spLocks noGrp="1"/>
          </p:cNvSpPr>
          <p:nvPr>
            <p:ph type="subTitle" idx="1"/>
          </p:nvPr>
        </p:nvSpPr>
        <p:spPr>
          <a:xfrm>
            <a:off x="3044700" y="3116580"/>
            <a:ext cx="3054600" cy="701400"/>
          </a:xfrm>
          <a:prstGeom prst="rect">
            <a:avLst/>
          </a:prstGeom>
        </p:spPr>
        <p:txBody>
          <a:bodyPr lIns="91425" tIns="91425" rIns="91425" bIns="91425" anchor="t" anchorCtr="0"/>
          <a:lstStyle>
            <a:lvl1pPr lvl="0" algn="ctr">
              <a:lnSpc>
                <a:spcPct val="100000"/>
              </a:lnSpc>
              <a:spcBef>
                <a:spcPts val="0"/>
              </a:spcBef>
              <a:spcAft>
                <a:spcPts val="0"/>
              </a:spcAft>
              <a:buSzPct val="100000"/>
              <a:buFont typeface="Economica"/>
              <a:buNone/>
              <a:defRPr sz="2100">
                <a:latin typeface="Economica"/>
                <a:ea typeface="Economica"/>
                <a:cs typeface="Economica"/>
                <a:sym typeface="Economica"/>
              </a:defRPr>
            </a:lvl1pPr>
            <a:lvl2pPr lvl="1" algn="ctr">
              <a:lnSpc>
                <a:spcPct val="100000"/>
              </a:lnSpc>
              <a:spcBef>
                <a:spcPts val="0"/>
              </a:spcBef>
              <a:spcAft>
                <a:spcPts val="0"/>
              </a:spcAft>
              <a:buSzPct val="100000"/>
              <a:buFont typeface="Economica"/>
              <a:buNone/>
              <a:defRPr sz="2100">
                <a:latin typeface="Economica"/>
                <a:ea typeface="Economica"/>
                <a:cs typeface="Economica"/>
                <a:sym typeface="Economica"/>
              </a:defRPr>
            </a:lvl2pPr>
            <a:lvl3pPr lvl="2" algn="ctr">
              <a:lnSpc>
                <a:spcPct val="100000"/>
              </a:lnSpc>
              <a:spcBef>
                <a:spcPts val="0"/>
              </a:spcBef>
              <a:spcAft>
                <a:spcPts val="0"/>
              </a:spcAft>
              <a:buSzPct val="100000"/>
              <a:buFont typeface="Economica"/>
              <a:buNone/>
              <a:defRPr sz="2100">
                <a:latin typeface="Economica"/>
                <a:ea typeface="Economica"/>
                <a:cs typeface="Economica"/>
                <a:sym typeface="Economica"/>
              </a:defRPr>
            </a:lvl3pPr>
            <a:lvl4pPr lvl="3" algn="ctr">
              <a:lnSpc>
                <a:spcPct val="100000"/>
              </a:lnSpc>
              <a:spcBef>
                <a:spcPts val="0"/>
              </a:spcBef>
              <a:spcAft>
                <a:spcPts val="0"/>
              </a:spcAft>
              <a:buSzPct val="100000"/>
              <a:buFont typeface="Economica"/>
              <a:buNone/>
              <a:defRPr sz="2100">
                <a:latin typeface="Economica"/>
                <a:ea typeface="Economica"/>
                <a:cs typeface="Economica"/>
                <a:sym typeface="Economica"/>
              </a:defRPr>
            </a:lvl4pPr>
            <a:lvl5pPr lvl="4" algn="ctr">
              <a:lnSpc>
                <a:spcPct val="100000"/>
              </a:lnSpc>
              <a:spcBef>
                <a:spcPts val="0"/>
              </a:spcBef>
              <a:spcAft>
                <a:spcPts val="0"/>
              </a:spcAft>
              <a:buSzPct val="100000"/>
              <a:buFont typeface="Economica"/>
              <a:buNone/>
              <a:defRPr sz="2100">
                <a:latin typeface="Economica"/>
                <a:ea typeface="Economica"/>
                <a:cs typeface="Economica"/>
                <a:sym typeface="Economica"/>
              </a:defRPr>
            </a:lvl5pPr>
            <a:lvl6pPr lvl="5" algn="ctr">
              <a:lnSpc>
                <a:spcPct val="100000"/>
              </a:lnSpc>
              <a:spcBef>
                <a:spcPts val="0"/>
              </a:spcBef>
              <a:spcAft>
                <a:spcPts val="0"/>
              </a:spcAft>
              <a:buSzPct val="100000"/>
              <a:buFont typeface="Economica"/>
              <a:buNone/>
              <a:defRPr sz="2100">
                <a:latin typeface="Economica"/>
                <a:ea typeface="Economica"/>
                <a:cs typeface="Economica"/>
                <a:sym typeface="Economica"/>
              </a:defRPr>
            </a:lvl6pPr>
            <a:lvl7pPr lvl="6" algn="ctr">
              <a:lnSpc>
                <a:spcPct val="100000"/>
              </a:lnSpc>
              <a:spcBef>
                <a:spcPts val="0"/>
              </a:spcBef>
              <a:spcAft>
                <a:spcPts val="0"/>
              </a:spcAft>
              <a:buSzPct val="100000"/>
              <a:buFont typeface="Economica"/>
              <a:buNone/>
              <a:defRPr sz="2100">
                <a:latin typeface="Economica"/>
                <a:ea typeface="Economica"/>
                <a:cs typeface="Economica"/>
                <a:sym typeface="Economica"/>
              </a:defRPr>
            </a:lvl7pPr>
            <a:lvl8pPr lvl="7" algn="ctr">
              <a:lnSpc>
                <a:spcPct val="100000"/>
              </a:lnSpc>
              <a:spcBef>
                <a:spcPts val="0"/>
              </a:spcBef>
              <a:spcAft>
                <a:spcPts val="0"/>
              </a:spcAft>
              <a:buSzPct val="100000"/>
              <a:buFont typeface="Economica"/>
              <a:buNone/>
              <a:defRPr sz="2100">
                <a:latin typeface="Economica"/>
                <a:ea typeface="Economica"/>
                <a:cs typeface="Economica"/>
                <a:sym typeface="Economica"/>
              </a:defRPr>
            </a:lvl8pPr>
            <a:lvl9pPr lvl="8" algn="ctr">
              <a:lnSpc>
                <a:spcPct val="100000"/>
              </a:lnSpc>
              <a:spcBef>
                <a:spcPts val="0"/>
              </a:spcBef>
              <a:spcAft>
                <a:spcPts val="0"/>
              </a:spcAft>
              <a:buSzPct val="100000"/>
              <a:buFont typeface="Economica"/>
              <a:buNone/>
              <a:defRPr sz="2100">
                <a:latin typeface="Economica"/>
                <a:ea typeface="Economica"/>
                <a:cs typeface="Economica"/>
                <a:sym typeface="Economica"/>
              </a:defRPr>
            </a:lvl9pPr>
          </a:lstStyle>
          <a:p>
            <a:endParaRPr/>
          </a:p>
        </p:txBody>
      </p:sp>
      <p:sp>
        <p:nvSpPr>
          <p:cNvPr id="14" name="Shape 1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51"/>
        <p:cNvGrpSpPr/>
        <p:nvPr/>
      </p:nvGrpSpPr>
      <p:grpSpPr>
        <a:xfrm>
          <a:off x="0" y="0"/>
          <a:ext cx="0" cy="0"/>
          <a:chOff x="0" y="0"/>
          <a:chExt cx="0" cy="0"/>
        </a:xfrm>
      </p:grpSpPr>
      <p:sp>
        <p:nvSpPr>
          <p:cNvPr id="52" name="Shape 52"/>
          <p:cNvSpPr/>
          <p:nvPr/>
        </p:nvSpPr>
        <p:spPr>
          <a:xfrm>
            <a:off x="0" y="5045700"/>
            <a:ext cx="9144000" cy="97800"/>
          </a:xfrm>
          <a:prstGeom prst="rect">
            <a:avLst/>
          </a:prstGeom>
          <a:solidFill>
            <a:schemeClr val="lt2"/>
          </a:solidFill>
          <a:ln>
            <a:noFill/>
          </a:ln>
        </p:spPr>
        <p:txBody>
          <a:bodyPr lIns="91425" tIns="91425" rIns="91425" bIns="91425" anchor="ctr" anchorCtr="0">
            <a:noAutofit/>
          </a:bodyPr>
          <a:lstStyle/>
          <a:p>
            <a:pPr lvl="0">
              <a:spcBef>
                <a:spcPts val="0"/>
              </a:spcBef>
              <a:buNone/>
            </a:pPr>
            <a:endParaRPr/>
          </a:p>
        </p:txBody>
      </p:sp>
      <p:sp>
        <p:nvSpPr>
          <p:cNvPr id="53" name="Shape 53"/>
          <p:cNvSpPr txBox="1">
            <a:spLocks noGrp="1"/>
          </p:cNvSpPr>
          <p:nvPr>
            <p:ph type="title"/>
          </p:nvPr>
        </p:nvSpPr>
        <p:spPr>
          <a:xfrm>
            <a:off x="311700" y="957125"/>
            <a:ext cx="8520600" cy="2128800"/>
          </a:xfrm>
          <a:prstGeom prst="rect">
            <a:avLst/>
          </a:prstGeom>
        </p:spPr>
        <p:txBody>
          <a:bodyPr lIns="91425" tIns="91425" rIns="91425" bIns="91425" anchor="ctr" anchorCtr="0"/>
          <a:lstStyle>
            <a:lvl1pPr lvl="0" algn="ctr">
              <a:spcBef>
                <a:spcPts val="0"/>
              </a:spcBef>
              <a:buClr>
                <a:schemeClr val="lt2"/>
              </a:buClr>
              <a:buSzPct val="100000"/>
              <a:defRPr sz="16000">
                <a:solidFill>
                  <a:schemeClr val="lt2"/>
                </a:solidFill>
              </a:defRPr>
            </a:lvl1pPr>
            <a:lvl2pPr lvl="1" algn="ctr">
              <a:spcBef>
                <a:spcPts val="0"/>
              </a:spcBef>
              <a:buClr>
                <a:schemeClr val="lt2"/>
              </a:buClr>
              <a:buSzPct val="100000"/>
              <a:defRPr sz="16000">
                <a:solidFill>
                  <a:schemeClr val="lt2"/>
                </a:solidFill>
              </a:defRPr>
            </a:lvl2pPr>
            <a:lvl3pPr lvl="2" algn="ctr">
              <a:spcBef>
                <a:spcPts val="0"/>
              </a:spcBef>
              <a:buClr>
                <a:schemeClr val="lt2"/>
              </a:buClr>
              <a:buSzPct val="100000"/>
              <a:defRPr sz="16000">
                <a:solidFill>
                  <a:schemeClr val="lt2"/>
                </a:solidFill>
              </a:defRPr>
            </a:lvl3pPr>
            <a:lvl4pPr lvl="3" algn="ctr">
              <a:spcBef>
                <a:spcPts val="0"/>
              </a:spcBef>
              <a:buClr>
                <a:schemeClr val="lt2"/>
              </a:buClr>
              <a:buSzPct val="100000"/>
              <a:defRPr sz="16000">
                <a:solidFill>
                  <a:schemeClr val="lt2"/>
                </a:solidFill>
              </a:defRPr>
            </a:lvl4pPr>
            <a:lvl5pPr lvl="4" algn="ctr">
              <a:spcBef>
                <a:spcPts val="0"/>
              </a:spcBef>
              <a:buClr>
                <a:schemeClr val="lt2"/>
              </a:buClr>
              <a:buSzPct val="100000"/>
              <a:defRPr sz="16000">
                <a:solidFill>
                  <a:schemeClr val="lt2"/>
                </a:solidFill>
              </a:defRPr>
            </a:lvl5pPr>
            <a:lvl6pPr lvl="5" algn="ctr">
              <a:spcBef>
                <a:spcPts val="0"/>
              </a:spcBef>
              <a:buClr>
                <a:schemeClr val="lt2"/>
              </a:buClr>
              <a:buSzPct val="100000"/>
              <a:defRPr sz="16000">
                <a:solidFill>
                  <a:schemeClr val="lt2"/>
                </a:solidFill>
              </a:defRPr>
            </a:lvl6pPr>
            <a:lvl7pPr lvl="6" algn="ctr">
              <a:spcBef>
                <a:spcPts val="0"/>
              </a:spcBef>
              <a:buClr>
                <a:schemeClr val="lt2"/>
              </a:buClr>
              <a:buSzPct val="100000"/>
              <a:defRPr sz="16000">
                <a:solidFill>
                  <a:schemeClr val="lt2"/>
                </a:solidFill>
              </a:defRPr>
            </a:lvl7pPr>
            <a:lvl8pPr lvl="7" algn="ctr">
              <a:spcBef>
                <a:spcPts val="0"/>
              </a:spcBef>
              <a:buClr>
                <a:schemeClr val="lt2"/>
              </a:buClr>
              <a:buSzPct val="100000"/>
              <a:defRPr sz="16000">
                <a:solidFill>
                  <a:schemeClr val="lt2"/>
                </a:solidFill>
              </a:defRPr>
            </a:lvl8pPr>
            <a:lvl9pPr lvl="8" algn="ctr">
              <a:spcBef>
                <a:spcPts val="0"/>
              </a:spcBef>
              <a:buClr>
                <a:schemeClr val="lt2"/>
              </a:buClr>
              <a:buSzPct val="100000"/>
              <a:defRPr sz="16000">
                <a:solidFill>
                  <a:schemeClr val="lt2"/>
                </a:solidFill>
              </a:defRPr>
            </a:lvl9pPr>
          </a:lstStyle>
          <a:p>
            <a:endParaRPr/>
          </a:p>
        </p:txBody>
      </p:sp>
      <p:sp>
        <p:nvSpPr>
          <p:cNvPr id="54" name="Shape 54"/>
          <p:cNvSpPr txBox="1">
            <a:spLocks noGrp="1"/>
          </p:cNvSpPr>
          <p:nvPr>
            <p:ph type="body" idx="1"/>
          </p:nvPr>
        </p:nvSpPr>
        <p:spPr>
          <a:xfrm>
            <a:off x="311700" y="3162000"/>
            <a:ext cx="8520600" cy="10716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55" name="Shape 55"/>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6"/>
        <p:cNvGrpSpPr/>
        <p:nvPr/>
      </p:nvGrpSpPr>
      <p:grpSpPr>
        <a:xfrm>
          <a:off x="0" y="0"/>
          <a:ext cx="0" cy="0"/>
          <a:chOff x="0" y="0"/>
          <a:chExt cx="0" cy="0"/>
        </a:xfrm>
      </p:grpSpPr>
      <p:sp>
        <p:nvSpPr>
          <p:cNvPr id="57" name="Shape 5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5"/>
        <p:cNvGrpSpPr/>
        <p:nvPr/>
      </p:nvGrpSpPr>
      <p:grpSpPr>
        <a:xfrm>
          <a:off x="0" y="0"/>
          <a:ext cx="0" cy="0"/>
          <a:chOff x="0" y="0"/>
          <a:chExt cx="0" cy="0"/>
        </a:xfrm>
      </p:grpSpPr>
      <p:sp>
        <p:nvSpPr>
          <p:cNvPr id="16" name="Shape 16"/>
          <p:cNvSpPr/>
          <p:nvPr/>
        </p:nvSpPr>
        <p:spPr>
          <a:xfrm flipH="1">
            <a:off x="7595937" y="460225"/>
            <a:ext cx="1081625" cy="1124950"/>
          </a:xfrm>
          <a:custGeom>
            <a:avLst/>
            <a:gdLst/>
            <a:ahLst/>
            <a:cxnLst/>
            <a:rect l="0" t="0" r="0" b="0"/>
            <a:pathLst>
              <a:path w="43265" h="44998" extrusionOk="0">
                <a:moveTo>
                  <a:pt x="0" y="44998"/>
                </a:moveTo>
                <a:lnTo>
                  <a:pt x="0" y="0"/>
                </a:lnTo>
                <a:lnTo>
                  <a:pt x="43265" y="0"/>
                </a:lnTo>
              </a:path>
            </a:pathLst>
          </a:custGeom>
          <a:noFill/>
          <a:ln w="28575" cap="flat" cmpd="sng">
            <a:solidFill>
              <a:schemeClr val="lt2"/>
            </a:solidFill>
            <a:prstDash val="solid"/>
            <a:miter/>
            <a:headEnd type="none" w="med" len="med"/>
            <a:tailEnd type="none" w="med" len="med"/>
          </a:ln>
        </p:spPr>
      </p:sp>
      <p:sp>
        <p:nvSpPr>
          <p:cNvPr id="17" name="Shape 17"/>
          <p:cNvSpPr/>
          <p:nvPr/>
        </p:nvSpPr>
        <p:spPr>
          <a:xfrm rot="10800000" flipH="1">
            <a:off x="466425" y="3558325"/>
            <a:ext cx="1081625" cy="1124950"/>
          </a:xfrm>
          <a:custGeom>
            <a:avLst/>
            <a:gdLst/>
            <a:ahLst/>
            <a:cxnLst/>
            <a:rect l="0" t="0" r="0" b="0"/>
            <a:pathLst>
              <a:path w="43265" h="44998" extrusionOk="0">
                <a:moveTo>
                  <a:pt x="0" y="44998"/>
                </a:moveTo>
                <a:lnTo>
                  <a:pt x="0" y="0"/>
                </a:lnTo>
                <a:lnTo>
                  <a:pt x="43265" y="0"/>
                </a:lnTo>
              </a:path>
            </a:pathLst>
          </a:custGeom>
          <a:noFill/>
          <a:ln w="28575" cap="flat" cmpd="sng">
            <a:solidFill>
              <a:schemeClr val="lt2"/>
            </a:solidFill>
            <a:prstDash val="solid"/>
            <a:miter/>
            <a:headEnd type="none" w="med" len="med"/>
            <a:tailEnd type="none" w="med" len="med"/>
          </a:ln>
        </p:spPr>
      </p:sp>
      <p:sp>
        <p:nvSpPr>
          <p:cNvPr id="18" name="Shape 18"/>
          <p:cNvSpPr txBox="1">
            <a:spLocks noGrp="1"/>
          </p:cNvSpPr>
          <p:nvPr>
            <p:ph type="title"/>
          </p:nvPr>
        </p:nvSpPr>
        <p:spPr>
          <a:xfrm>
            <a:off x="773700" y="1806450"/>
            <a:ext cx="7596600" cy="1530600"/>
          </a:xfrm>
          <a:prstGeom prst="rect">
            <a:avLst/>
          </a:prstGeom>
        </p:spPr>
        <p:txBody>
          <a:bodyPr lIns="91425" tIns="91425" rIns="91425" bIns="91425" anchor="ctr"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19" name="Shape 1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20"/>
        <p:cNvGrpSpPr/>
        <p:nvPr/>
      </p:nvGrpSpPr>
      <p:grpSpPr>
        <a:xfrm>
          <a:off x="0" y="0"/>
          <a:ext cx="0" cy="0"/>
          <a:chOff x="0" y="0"/>
          <a:chExt cx="0" cy="0"/>
        </a:xfrm>
      </p:grpSpPr>
      <p:sp>
        <p:nvSpPr>
          <p:cNvPr id="21" name="Shape 21"/>
          <p:cNvSpPr/>
          <p:nvPr/>
        </p:nvSpPr>
        <p:spPr>
          <a:xfrm>
            <a:off x="0" y="5045700"/>
            <a:ext cx="9144000" cy="97800"/>
          </a:xfrm>
          <a:prstGeom prst="rect">
            <a:avLst/>
          </a:prstGeom>
          <a:solidFill>
            <a:schemeClr val="lt2"/>
          </a:solidFill>
          <a:ln>
            <a:noFill/>
          </a:ln>
        </p:spPr>
        <p:txBody>
          <a:bodyPr lIns="91425" tIns="91425" rIns="91425" bIns="91425" anchor="ctr" anchorCtr="0">
            <a:noAutofit/>
          </a:bodyPr>
          <a:lstStyle/>
          <a:p>
            <a:pPr lvl="0">
              <a:spcBef>
                <a:spcPts val="0"/>
              </a:spcBef>
              <a:buNone/>
            </a:pPr>
            <a:endParaRPr/>
          </a:p>
        </p:txBody>
      </p:sp>
      <p:sp>
        <p:nvSpPr>
          <p:cNvPr id="22" name="Shape 22"/>
          <p:cNvSpPr txBox="1">
            <a:spLocks noGrp="1"/>
          </p:cNvSpPr>
          <p:nvPr>
            <p:ph type="title"/>
          </p:nvPr>
        </p:nvSpPr>
        <p:spPr>
          <a:xfrm>
            <a:off x="311700" y="315925"/>
            <a:ext cx="8520600" cy="8313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3" name="Shape 23"/>
          <p:cNvSpPr txBox="1">
            <a:spLocks noGrp="1"/>
          </p:cNvSpPr>
          <p:nvPr>
            <p:ph type="body" idx="1"/>
          </p:nvPr>
        </p:nvSpPr>
        <p:spPr>
          <a:xfrm>
            <a:off x="311700" y="1225225"/>
            <a:ext cx="8520600" cy="33540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4" name="Shape 2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315925"/>
            <a:ext cx="8520600" cy="8313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7" name="Shape 27"/>
          <p:cNvSpPr txBox="1">
            <a:spLocks noGrp="1"/>
          </p:cNvSpPr>
          <p:nvPr>
            <p:ph type="body" idx="1"/>
          </p:nvPr>
        </p:nvSpPr>
        <p:spPr>
          <a:xfrm>
            <a:off x="311700" y="1225225"/>
            <a:ext cx="3999900" cy="33540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8" name="Shape 28"/>
          <p:cNvSpPr txBox="1">
            <a:spLocks noGrp="1"/>
          </p:cNvSpPr>
          <p:nvPr>
            <p:ph type="body" idx="2"/>
          </p:nvPr>
        </p:nvSpPr>
        <p:spPr>
          <a:xfrm>
            <a:off x="4832400" y="1225225"/>
            <a:ext cx="3999900" cy="33540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9" name="Shape 2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311700" y="315925"/>
            <a:ext cx="8520600" cy="8313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2" name="Shape 3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3"/>
        <p:cNvGrpSpPr/>
        <p:nvPr/>
      </p:nvGrpSpPr>
      <p:grpSpPr>
        <a:xfrm>
          <a:off x="0" y="0"/>
          <a:ext cx="0" cy="0"/>
          <a:chOff x="0" y="0"/>
          <a:chExt cx="0" cy="0"/>
        </a:xfrm>
      </p:grpSpPr>
      <p:sp>
        <p:nvSpPr>
          <p:cNvPr id="34" name="Shape 34"/>
          <p:cNvSpPr txBox="1">
            <a:spLocks noGrp="1"/>
          </p:cNvSpPr>
          <p:nvPr>
            <p:ph type="title"/>
          </p:nvPr>
        </p:nvSpPr>
        <p:spPr>
          <a:xfrm>
            <a:off x="311700" y="555600"/>
            <a:ext cx="2808000" cy="755700"/>
          </a:xfrm>
          <a:prstGeom prst="rect">
            <a:avLst/>
          </a:prstGeom>
        </p:spPr>
        <p:txBody>
          <a:bodyPr lIns="91425" tIns="91425" rIns="91425" bIns="91425" anchor="b" anchorCtr="0"/>
          <a:lstStyle>
            <a:lvl1pPr lvl="0">
              <a:spcBef>
                <a:spcPts val="0"/>
              </a:spcBef>
              <a:buSzPct val="100000"/>
              <a:defRPr sz="3000"/>
            </a:lvl1pPr>
            <a:lvl2pPr lvl="1">
              <a:spcBef>
                <a:spcPts val="0"/>
              </a:spcBef>
              <a:buSzPct val="100000"/>
              <a:defRPr sz="3000"/>
            </a:lvl2pPr>
            <a:lvl3pPr lvl="2">
              <a:spcBef>
                <a:spcPts val="0"/>
              </a:spcBef>
              <a:buSzPct val="100000"/>
              <a:defRPr sz="3000"/>
            </a:lvl3pPr>
            <a:lvl4pPr lvl="3">
              <a:spcBef>
                <a:spcPts val="0"/>
              </a:spcBef>
              <a:buSzPct val="100000"/>
              <a:defRPr sz="3000"/>
            </a:lvl4pPr>
            <a:lvl5pPr lvl="4">
              <a:spcBef>
                <a:spcPts val="0"/>
              </a:spcBef>
              <a:buSzPct val="100000"/>
              <a:defRPr sz="3000"/>
            </a:lvl5pPr>
            <a:lvl6pPr lvl="5">
              <a:spcBef>
                <a:spcPts val="0"/>
              </a:spcBef>
              <a:buSzPct val="100000"/>
              <a:defRPr sz="3000"/>
            </a:lvl6pPr>
            <a:lvl7pPr lvl="6">
              <a:spcBef>
                <a:spcPts val="0"/>
              </a:spcBef>
              <a:buSzPct val="100000"/>
              <a:defRPr sz="3000"/>
            </a:lvl7pPr>
            <a:lvl8pPr lvl="7">
              <a:spcBef>
                <a:spcPts val="0"/>
              </a:spcBef>
              <a:buSzPct val="100000"/>
              <a:defRPr sz="3000"/>
            </a:lvl8pPr>
            <a:lvl9pPr lvl="8">
              <a:spcBef>
                <a:spcPts val="0"/>
              </a:spcBef>
              <a:buSzPct val="100000"/>
              <a:defRPr sz="3000"/>
            </a:lvl9pPr>
          </a:lstStyle>
          <a:p>
            <a:endParaRPr/>
          </a:p>
        </p:txBody>
      </p:sp>
      <p:sp>
        <p:nvSpPr>
          <p:cNvPr id="35" name="Shape 35"/>
          <p:cNvSpPr txBox="1">
            <a:spLocks noGrp="1"/>
          </p:cNvSpPr>
          <p:nvPr>
            <p:ph type="body" idx="1"/>
          </p:nvPr>
        </p:nvSpPr>
        <p:spPr>
          <a:xfrm>
            <a:off x="311700" y="1399399"/>
            <a:ext cx="2808000" cy="27849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6" name="Shape 36"/>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7"/>
        <p:cNvGrpSpPr/>
        <p:nvPr/>
      </p:nvGrpSpPr>
      <p:grpSpPr>
        <a:xfrm>
          <a:off x="0" y="0"/>
          <a:ext cx="0" cy="0"/>
          <a:chOff x="0" y="0"/>
          <a:chExt cx="0" cy="0"/>
        </a:xfrm>
      </p:grpSpPr>
      <p:sp>
        <p:nvSpPr>
          <p:cNvPr id="38" name="Shape 38"/>
          <p:cNvSpPr/>
          <p:nvPr/>
        </p:nvSpPr>
        <p:spPr>
          <a:xfrm>
            <a:off x="0" y="5045700"/>
            <a:ext cx="9144000" cy="97800"/>
          </a:xfrm>
          <a:prstGeom prst="rect">
            <a:avLst/>
          </a:prstGeom>
          <a:solidFill>
            <a:schemeClr val="lt2"/>
          </a:solidFill>
          <a:ln>
            <a:noFill/>
          </a:ln>
        </p:spPr>
        <p:txBody>
          <a:bodyPr lIns="91425" tIns="91425" rIns="91425" bIns="91425" anchor="ctr" anchorCtr="0">
            <a:noAutofit/>
          </a:bodyPr>
          <a:lstStyle/>
          <a:p>
            <a:pPr lvl="0">
              <a:spcBef>
                <a:spcPts val="0"/>
              </a:spcBef>
              <a:buNone/>
            </a:pPr>
            <a:endParaRPr/>
          </a:p>
        </p:txBody>
      </p:sp>
      <p:sp>
        <p:nvSpPr>
          <p:cNvPr id="39" name="Shape 39"/>
          <p:cNvSpPr txBox="1">
            <a:spLocks noGrp="1"/>
          </p:cNvSpPr>
          <p:nvPr>
            <p:ph type="title"/>
          </p:nvPr>
        </p:nvSpPr>
        <p:spPr>
          <a:xfrm>
            <a:off x="490250" y="450150"/>
            <a:ext cx="5878800" cy="4090800"/>
          </a:xfrm>
          <a:prstGeom prst="rect">
            <a:avLst/>
          </a:prstGeom>
        </p:spPr>
        <p:txBody>
          <a:bodyPr lIns="91425" tIns="91425" rIns="91425" bIns="91425" anchor="ctr" anchorCtr="0"/>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endParaRPr/>
          </a:p>
        </p:txBody>
      </p:sp>
      <p:sp>
        <p:nvSpPr>
          <p:cNvPr id="40" name="Shape 40"/>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41"/>
        <p:cNvGrpSpPr/>
        <p:nvPr/>
      </p:nvGrpSpPr>
      <p:grpSpPr>
        <a:xfrm>
          <a:off x="0" y="0"/>
          <a:ext cx="0" cy="0"/>
          <a:chOff x="0" y="0"/>
          <a:chExt cx="0" cy="0"/>
        </a:xfrm>
      </p:grpSpPr>
      <p:sp>
        <p:nvSpPr>
          <p:cNvPr id="42" name="Shape 42"/>
          <p:cNvSpPr/>
          <p:nvPr/>
        </p:nvSpPr>
        <p:spPr>
          <a:xfrm>
            <a:off x="4572000" y="-25"/>
            <a:ext cx="4572000" cy="5143500"/>
          </a:xfrm>
          <a:prstGeom prst="rect">
            <a:avLst/>
          </a:prstGeom>
          <a:solidFill>
            <a:schemeClr val="lt2"/>
          </a:solidFill>
          <a:ln>
            <a:noFill/>
          </a:ln>
        </p:spPr>
        <p:txBody>
          <a:bodyPr lIns="91425" tIns="91425" rIns="91425" bIns="91425" anchor="ctr" anchorCtr="0">
            <a:noAutofit/>
          </a:bodyPr>
          <a:lstStyle/>
          <a:p>
            <a:pPr lvl="0">
              <a:spcBef>
                <a:spcPts val="0"/>
              </a:spcBef>
              <a:buNone/>
            </a:pPr>
            <a:endParaRPr/>
          </a:p>
        </p:txBody>
      </p:sp>
      <p:cxnSp>
        <p:nvCxnSpPr>
          <p:cNvPr id="43" name="Shape 43"/>
          <p:cNvCxnSpPr/>
          <p:nvPr/>
        </p:nvCxnSpPr>
        <p:spPr>
          <a:xfrm>
            <a:off x="5029675" y="4495500"/>
            <a:ext cx="468300" cy="0"/>
          </a:xfrm>
          <a:prstGeom prst="straightConnector1">
            <a:avLst/>
          </a:prstGeom>
          <a:noFill/>
          <a:ln w="19050" cap="flat" cmpd="sng">
            <a:solidFill>
              <a:schemeClr val="lt1"/>
            </a:solidFill>
            <a:prstDash val="solid"/>
            <a:round/>
            <a:headEnd type="none" w="med" len="med"/>
            <a:tailEnd type="none" w="med" len="med"/>
          </a:ln>
        </p:spPr>
      </p:cxnSp>
      <p:sp>
        <p:nvSpPr>
          <p:cNvPr id="44" name="Shape 44"/>
          <p:cNvSpPr txBox="1">
            <a:spLocks noGrp="1"/>
          </p:cNvSpPr>
          <p:nvPr>
            <p:ph type="title"/>
          </p:nvPr>
        </p:nvSpPr>
        <p:spPr>
          <a:xfrm>
            <a:off x="265500" y="929275"/>
            <a:ext cx="4045200" cy="1786200"/>
          </a:xfrm>
          <a:prstGeom prst="rect">
            <a:avLst/>
          </a:prstGeom>
        </p:spPr>
        <p:txBody>
          <a:bodyPr lIns="91425" tIns="91425" rIns="91425" bIns="91425" anchor="b" anchorCtr="0"/>
          <a:lstStyle>
            <a:lvl1pPr lvl="0" algn="ctr">
              <a:spcBef>
                <a:spcPts val="0"/>
              </a:spcBef>
              <a:buClr>
                <a:schemeClr val="lt2"/>
              </a:buClr>
              <a:defRPr>
                <a:solidFill>
                  <a:schemeClr val="lt2"/>
                </a:solidFill>
              </a:defRPr>
            </a:lvl1pPr>
            <a:lvl2pPr lvl="1" algn="ctr">
              <a:spcBef>
                <a:spcPts val="0"/>
              </a:spcBef>
              <a:buClr>
                <a:schemeClr val="lt2"/>
              </a:buClr>
              <a:defRPr>
                <a:solidFill>
                  <a:schemeClr val="lt2"/>
                </a:solidFill>
              </a:defRPr>
            </a:lvl2pPr>
            <a:lvl3pPr lvl="2" algn="ctr">
              <a:spcBef>
                <a:spcPts val="0"/>
              </a:spcBef>
              <a:buClr>
                <a:schemeClr val="lt2"/>
              </a:buClr>
              <a:defRPr>
                <a:solidFill>
                  <a:schemeClr val="lt2"/>
                </a:solidFill>
              </a:defRPr>
            </a:lvl3pPr>
            <a:lvl4pPr lvl="3" algn="ctr">
              <a:spcBef>
                <a:spcPts val="0"/>
              </a:spcBef>
              <a:buClr>
                <a:schemeClr val="lt2"/>
              </a:buClr>
              <a:defRPr>
                <a:solidFill>
                  <a:schemeClr val="lt2"/>
                </a:solidFill>
              </a:defRPr>
            </a:lvl4pPr>
            <a:lvl5pPr lvl="4" algn="ctr">
              <a:spcBef>
                <a:spcPts val="0"/>
              </a:spcBef>
              <a:buClr>
                <a:schemeClr val="lt2"/>
              </a:buClr>
              <a:defRPr>
                <a:solidFill>
                  <a:schemeClr val="lt2"/>
                </a:solidFill>
              </a:defRPr>
            </a:lvl5pPr>
            <a:lvl6pPr lvl="5" algn="ctr">
              <a:spcBef>
                <a:spcPts val="0"/>
              </a:spcBef>
              <a:buClr>
                <a:schemeClr val="lt2"/>
              </a:buClr>
              <a:defRPr>
                <a:solidFill>
                  <a:schemeClr val="lt2"/>
                </a:solidFill>
              </a:defRPr>
            </a:lvl6pPr>
            <a:lvl7pPr lvl="6" algn="ctr">
              <a:spcBef>
                <a:spcPts val="0"/>
              </a:spcBef>
              <a:buClr>
                <a:schemeClr val="lt2"/>
              </a:buClr>
              <a:defRPr>
                <a:solidFill>
                  <a:schemeClr val="lt2"/>
                </a:solidFill>
              </a:defRPr>
            </a:lvl7pPr>
            <a:lvl8pPr lvl="7" algn="ctr">
              <a:spcBef>
                <a:spcPts val="0"/>
              </a:spcBef>
              <a:buClr>
                <a:schemeClr val="lt2"/>
              </a:buClr>
              <a:defRPr>
                <a:solidFill>
                  <a:schemeClr val="lt2"/>
                </a:solidFill>
              </a:defRPr>
            </a:lvl8pPr>
            <a:lvl9pPr lvl="8" algn="ctr">
              <a:spcBef>
                <a:spcPts val="0"/>
              </a:spcBef>
              <a:buClr>
                <a:schemeClr val="lt2"/>
              </a:buClr>
              <a:defRPr>
                <a:solidFill>
                  <a:schemeClr val="lt2"/>
                </a:solidFill>
              </a:defRPr>
            </a:lvl9pPr>
          </a:lstStyle>
          <a:p>
            <a:endParaRPr/>
          </a:p>
        </p:txBody>
      </p:sp>
      <p:sp>
        <p:nvSpPr>
          <p:cNvPr id="45" name="Shape 45"/>
          <p:cNvSpPr txBox="1">
            <a:spLocks noGrp="1"/>
          </p:cNvSpPr>
          <p:nvPr>
            <p:ph type="subTitle" idx="1"/>
          </p:nvPr>
        </p:nvSpPr>
        <p:spPr>
          <a:xfrm>
            <a:off x="265500" y="2769000"/>
            <a:ext cx="4045200" cy="1574100"/>
          </a:xfrm>
          <a:prstGeom prst="rect">
            <a:avLst/>
          </a:prstGeom>
        </p:spPr>
        <p:txBody>
          <a:bodyPr lIns="91425" tIns="91425" rIns="91425" bIns="91425" anchor="t" anchorCtr="0"/>
          <a:lstStyle>
            <a:lvl1pPr lvl="0" algn="ctr">
              <a:lnSpc>
                <a:spcPct val="100000"/>
              </a:lnSpc>
              <a:spcBef>
                <a:spcPts val="0"/>
              </a:spcBef>
              <a:spcAft>
                <a:spcPts val="0"/>
              </a:spcAft>
              <a:buSzPct val="100000"/>
              <a:buFont typeface="Economica"/>
              <a:buNone/>
              <a:defRPr sz="2400">
                <a:latin typeface="Economica"/>
                <a:ea typeface="Economica"/>
                <a:cs typeface="Economica"/>
                <a:sym typeface="Economica"/>
              </a:defRPr>
            </a:lvl1pPr>
            <a:lvl2pPr lvl="1" algn="ctr">
              <a:lnSpc>
                <a:spcPct val="100000"/>
              </a:lnSpc>
              <a:spcBef>
                <a:spcPts val="0"/>
              </a:spcBef>
              <a:spcAft>
                <a:spcPts val="0"/>
              </a:spcAft>
              <a:buSzPct val="100000"/>
              <a:buFont typeface="Economica"/>
              <a:buNone/>
              <a:defRPr sz="2400">
                <a:latin typeface="Economica"/>
                <a:ea typeface="Economica"/>
                <a:cs typeface="Economica"/>
                <a:sym typeface="Economica"/>
              </a:defRPr>
            </a:lvl2pPr>
            <a:lvl3pPr lvl="2" algn="ctr">
              <a:lnSpc>
                <a:spcPct val="100000"/>
              </a:lnSpc>
              <a:spcBef>
                <a:spcPts val="0"/>
              </a:spcBef>
              <a:spcAft>
                <a:spcPts val="0"/>
              </a:spcAft>
              <a:buSzPct val="100000"/>
              <a:buFont typeface="Economica"/>
              <a:buNone/>
              <a:defRPr sz="2400">
                <a:latin typeface="Economica"/>
                <a:ea typeface="Economica"/>
                <a:cs typeface="Economica"/>
                <a:sym typeface="Economica"/>
              </a:defRPr>
            </a:lvl3pPr>
            <a:lvl4pPr lvl="3" algn="ctr">
              <a:lnSpc>
                <a:spcPct val="100000"/>
              </a:lnSpc>
              <a:spcBef>
                <a:spcPts val="0"/>
              </a:spcBef>
              <a:spcAft>
                <a:spcPts val="0"/>
              </a:spcAft>
              <a:buSzPct val="100000"/>
              <a:buFont typeface="Economica"/>
              <a:buNone/>
              <a:defRPr sz="2400">
                <a:latin typeface="Economica"/>
                <a:ea typeface="Economica"/>
                <a:cs typeface="Economica"/>
                <a:sym typeface="Economica"/>
              </a:defRPr>
            </a:lvl4pPr>
            <a:lvl5pPr lvl="4" algn="ctr">
              <a:lnSpc>
                <a:spcPct val="100000"/>
              </a:lnSpc>
              <a:spcBef>
                <a:spcPts val="0"/>
              </a:spcBef>
              <a:spcAft>
                <a:spcPts val="0"/>
              </a:spcAft>
              <a:buSzPct val="100000"/>
              <a:buFont typeface="Economica"/>
              <a:buNone/>
              <a:defRPr sz="2400">
                <a:latin typeface="Economica"/>
                <a:ea typeface="Economica"/>
                <a:cs typeface="Economica"/>
                <a:sym typeface="Economica"/>
              </a:defRPr>
            </a:lvl5pPr>
            <a:lvl6pPr lvl="5" algn="ctr">
              <a:lnSpc>
                <a:spcPct val="100000"/>
              </a:lnSpc>
              <a:spcBef>
                <a:spcPts val="0"/>
              </a:spcBef>
              <a:spcAft>
                <a:spcPts val="0"/>
              </a:spcAft>
              <a:buSzPct val="100000"/>
              <a:buFont typeface="Economica"/>
              <a:buNone/>
              <a:defRPr sz="2400">
                <a:latin typeface="Economica"/>
                <a:ea typeface="Economica"/>
                <a:cs typeface="Economica"/>
                <a:sym typeface="Economica"/>
              </a:defRPr>
            </a:lvl6pPr>
            <a:lvl7pPr lvl="6" algn="ctr">
              <a:lnSpc>
                <a:spcPct val="100000"/>
              </a:lnSpc>
              <a:spcBef>
                <a:spcPts val="0"/>
              </a:spcBef>
              <a:spcAft>
                <a:spcPts val="0"/>
              </a:spcAft>
              <a:buSzPct val="100000"/>
              <a:buFont typeface="Economica"/>
              <a:buNone/>
              <a:defRPr sz="2400">
                <a:latin typeface="Economica"/>
                <a:ea typeface="Economica"/>
                <a:cs typeface="Economica"/>
                <a:sym typeface="Economica"/>
              </a:defRPr>
            </a:lvl7pPr>
            <a:lvl8pPr lvl="7" algn="ctr">
              <a:lnSpc>
                <a:spcPct val="100000"/>
              </a:lnSpc>
              <a:spcBef>
                <a:spcPts val="0"/>
              </a:spcBef>
              <a:spcAft>
                <a:spcPts val="0"/>
              </a:spcAft>
              <a:buSzPct val="100000"/>
              <a:buFont typeface="Economica"/>
              <a:buNone/>
              <a:defRPr sz="2400">
                <a:latin typeface="Economica"/>
                <a:ea typeface="Economica"/>
                <a:cs typeface="Economica"/>
                <a:sym typeface="Economica"/>
              </a:defRPr>
            </a:lvl8pPr>
            <a:lvl9pPr lvl="8" algn="ctr">
              <a:lnSpc>
                <a:spcPct val="100000"/>
              </a:lnSpc>
              <a:spcBef>
                <a:spcPts val="0"/>
              </a:spcBef>
              <a:spcAft>
                <a:spcPts val="0"/>
              </a:spcAft>
              <a:buSzPct val="100000"/>
              <a:buFont typeface="Economica"/>
              <a:buNone/>
              <a:defRPr sz="2400">
                <a:latin typeface="Economica"/>
                <a:ea typeface="Economica"/>
                <a:cs typeface="Economica"/>
                <a:sym typeface="Economica"/>
              </a:defRPr>
            </a:lvl9pPr>
          </a:lstStyle>
          <a:p>
            <a:endParaRPr/>
          </a:p>
        </p:txBody>
      </p:sp>
      <p:sp>
        <p:nvSpPr>
          <p:cNvPr id="46" name="Shape 46"/>
          <p:cNvSpPr txBox="1">
            <a:spLocks noGrp="1"/>
          </p:cNvSpPr>
          <p:nvPr>
            <p:ph type="body" idx="2"/>
          </p:nvPr>
        </p:nvSpPr>
        <p:spPr>
          <a:xfrm>
            <a:off x="4939500" y="724200"/>
            <a:ext cx="3837000" cy="3695100"/>
          </a:xfrm>
          <a:prstGeom prst="rect">
            <a:avLst/>
          </a:prstGeom>
        </p:spPr>
        <p:txBody>
          <a:bodyPr lIns="91425" tIns="91425" rIns="91425" bIns="91425" anchor="ctr" anchorCtr="0"/>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a:endParaRPr/>
          </a:p>
        </p:txBody>
      </p:sp>
      <p:sp>
        <p:nvSpPr>
          <p:cNvPr id="47" name="Shape 4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8"/>
        <p:cNvGrpSpPr/>
        <p:nvPr/>
      </p:nvGrpSpPr>
      <p:grpSpPr>
        <a:xfrm>
          <a:off x="0" y="0"/>
          <a:ext cx="0" cy="0"/>
          <a:chOff x="0" y="0"/>
          <a:chExt cx="0" cy="0"/>
        </a:xfrm>
      </p:grpSpPr>
      <p:sp>
        <p:nvSpPr>
          <p:cNvPr id="49" name="Shape 49"/>
          <p:cNvSpPr txBox="1">
            <a:spLocks noGrp="1"/>
          </p:cNvSpPr>
          <p:nvPr>
            <p:ph type="body" idx="1"/>
          </p:nvPr>
        </p:nvSpPr>
        <p:spPr>
          <a:xfrm>
            <a:off x="319500" y="4218925"/>
            <a:ext cx="5998800" cy="598800"/>
          </a:xfrm>
          <a:prstGeom prst="rect">
            <a:avLst/>
          </a:prstGeom>
        </p:spPr>
        <p:txBody>
          <a:bodyPr lIns="91425" tIns="91425" rIns="91425" bIns="91425" anchor="ctr" anchorCtr="0"/>
          <a:lstStyle>
            <a:lvl1pPr lvl="0">
              <a:lnSpc>
                <a:spcPct val="100000"/>
              </a:lnSpc>
              <a:spcBef>
                <a:spcPts val="0"/>
              </a:spcBef>
              <a:spcAft>
                <a:spcPts val="0"/>
              </a:spcAft>
              <a:buSzPct val="100000"/>
              <a:buFont typeface="Economica"/>
              <a:buNone/>
              <a:defRPr sz="2400">
                <a:latin typeface="Economica"/>
                <a:ea typeface="Economica"/>
                <a:cs typeface="Economica"/>
                <a:sym typeface="Economica"/>
              </a:defRPr>
            </a:lvl1pPr>
          </a:lstStyle>
          <a:p>
            <a:endParaRPr/>
          </a:p>
        </p:txBody>
      </p:sp>
      <p:sp>
        <p:nvSpPr>
          <p:cNvPr id="50" name="Shape 50"/>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315925"/>
            <a:ext cx="8520600" cy="831300"/>
          </a:xfrm>
          <a:prstGeom prst="rect">
            <a:avLst/>
          </a:prstGeom>
          <a:noFill/>
          <a:ln>
            <a:noFill/>
          </a:ln>
        </p:spPr>
        <p:txBody>
          <a:bodyPr lIns="91425" tIns="91425" rIns="91425" bIns="91425" anchor="b" anchorCtr="0"/>
          <a:lstStyle>
            <a:lvl1pPr lvl="0">
              <a:spcBef>
                <a:spcPts val="0"/>
              </a:spcBef>
              <a:buClr>
                <a:schemeClr val="dk1"/>
              </a:buClr>
              <a:buSzPct val="100000"/>
              <a:buFont typeface="Economica"/>
              <a:buNone/>
              <a:defRPr sz="4200">
                <a:solidFill>
                  <a:schemeClr val="dk1"/>
                </a:solidFill>
                <a:latin typeface="Economica"/>
                <a:ea typeface="Economica"/>
                <a:cs typeface="Economica"/>
                <a:sym typeface="Economica"/>
              </a:defRPr>
            </a:lvl1pPr>
            <a:lvl2pPr lvl="1">
              <a:spcBef>
                <a:spcPts val="0"/>
              </a:spcBef>
              <a:buClr>
                <a:schemeClr val="dk1"/>
              </a:buClr>
              <a:buSzPct val="100000"/>
              <a:buFont typeface="Economica"/>
              <a:buNone/>
              <a:defRPr sz="4200">
                <a:solidFill>
                  <a:schemeClr val="dk1"/>
                </a:solidFill>
                <a:latin typeface="Economica"/>
                <a:ea typeface="Economica"/>
                <a:cs typeface="Economica"/>
                <a:sym typeface="Economica"/>
              </a:defRPr>
            </a:lvl2pPr>
            <a:lvl3pPr lvl="2">
              <a:spcBef>
                <a:spcPts val="0"/>
              </a:spcBef>
              <a:buClr>
                <a:schemeClr val="dk1"/>
              </a:buClr>
              <a:buSzPct val="100000"/>
              <a:buFont typeface="Economica"/>
              <a:buNone/>
              <a:defRPr sz="4200">
                <a:solidFill>
                  <a:schemeClr val="dk1"/>
                </a:solidFill>
                <a:latin typeface="Economica"/>
                <a:ea typeface="Economica"/>
                <a:cs typeface="Economica"/>
                <a:sym typeface="Economica"/>
              </a:defRPr>
            </a:lvl3pPr>
            <a:lvl4pPr lvl="3">
              <a:spcBef>
                <a:spcPts val="0"/>
              </a:spcBef>
              <a:buClr>
                <a:schemeClr val="dk1"/>
              </a:buClr>
              <a:buSzPct val="100000"/>
              <a:buFont typeface="Economica"/>
              <a:buNone/>
              <a:defRPr sz="4200">
                <a:solidFill>
                  <a:schemeClr val="dk1"/>
                </a:solidFill>
                <a:latin typeface="Economica"/>
                <a:ea typeface="Economica"/>
                <a:cs typeface="Economica"/>
                <a:sym typeface="Economica"/>
              </a:defRPr>
            </a:lvl4pPr>
            <a:lvl5pPr lvl="4">
              <a:spcBef>
                <a:spcPts val="0"/>
              </a:spcBef>
              <a:buClr>
                <a:schemeClr val="dk1"/>
              </a:buClr>
              <a:buSzPct val="100000"/>
              <a:buFont typeface="Economica"/>
              <a:buNone/>
              <a:defRPr sz="4200">
                <a:solidFill>
                  <a:schemeClr val="dk1"/>
                </a:solidFill>
                <a:latin typeface="Economica"/>
                <a:ea typeface="Economica"/>
                <a:cs typeface="Economica"/>
                <a:sym typeface="Economica"/>
              </a:defRPr>
            </a:lvl5pPr>
            <a:lvl6pPr lvl="5">
              <a:spcBef>
                <a:spcPts val="0"/>
              </a:spcBef>
              <a:buClr>
                <a:schemeClr val="dk1"/>
              </a:buClr>
              <a:buSzPct val="100000"/>
              <a:buFont typeface="Economica"/>
              <a:buNone/>
              <a:defRPr sz="4200">
                <a:solidFill>
                  <a:schemeClr val="dk1"/>
                </a:solidFill>
                <a:latin typeface="Economica"/>
                <a:ea typeface="Economica"/>
                <a:cs typeface="Economica"/>
                <a:sym typeface="Economica"/>
              </a:defRPr>
            </a:lvl6pPr>
            <a:lvl7pPr lvl="6">
              <a:spcBef>
                <a:spcPts val="0"/>
              </a:spcBef>
              <a:buClr>
                <a:schemeClr val="dk1"/>
              </a:buClr>
              <a:buSzPct val="100000"/>
              <a:buFont typeface="Economica"/>
              <a:buNone/>
              <a:defRPr sz="4200">
                <a:solidFill>
                  <a:schemeClr val="dk1"/>
                </a:solidFill>
                <a:latin typeface="Economica"/>
                <a:ea typeface="Economica"/>
                <a:cs typeface="Economica"/>
                <a:sym typeface="Economica"/>
              </a:defRPr>
            </a:lvl7pPr>
            <a:lvl8pPr lvl="7">
              <a:spcBef>
                <a:spcPts val="0"/>
              </a:spcBef>
              <a:buClr>
                <a:schemeClr val="dk1"/>
              </a:buClr>
              <a:buSzPct val="100000"/>
              <a:buFont typeface="Economica"/>
              <a:buNone/>
              <a:defRPr sz="4200">
                <a:solidFill>
                  <a:schemeClr val="dk1"/>
                </a:solidFill>
                <a:latin typeface="Economica"/>
                <a:ea typeface="Economica"/>
                <a:cs typeface="Economica"/>
                <a:sym typeface="Economica"/>
              </a:defRPr>
            </a:lvl8pPr>
            <a:lvl9pPr lvl="8">
              <a:spcBef>
                <a:spcPts val="0"/>
              </a:spcBef>
              <a:buClr>
                <a:schemeClr val="dk1"/>
              </a:buClr>
              <a:buSzPct val="100000"/>
              <a:buFont typeface="Economica"/>
              <a:buNone/>
              <a:defRPr sz="4200">
                <a:solidFill>
                  <a:schemeClr val="dk1"/>
                </a:solidFill>
                <a:latin typeface="Economica"/>
                <a:ea typeface="Economica"/>
                <a:cs typeface="Economica"/>
                <a:sym typeface="Economica"/>
              </a:defRPr>
            </a:lvl9pPr>
          </a:lstStyle>
          <a:p>
            <a:endParaRPr/>
          </a:p>
        </p:txBody>
      </p:sp>
      <p:sp>
        <p:nvSpPr>
          <p:cNvPr id="7" name="Shape 7"/>
          <p:cNvSpPr txBox="1">
            <a:spLocks noGrp="1"/>
          </p:cNvSpPr>
          <p:nvPr>
            <p:ph type="body" idx="1"/>
          </p:nvPr>
        </p:nvSpPr>
        <p:spPr>
          <a:xfrm>
            <a:off x="311700" y="1225225"/>
            <a:ext cx="8520600" cy="33540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1"/>
              </a:buClr>
              <a:buSzPct val="100000"/>
              <a:buFont typeface="Open Sans"/>
              <a:defRPr sz="1800">
                <a:solidFill>
                  <a:schemeClr val="dk1"/>
                </a:solidFill>
                <a:latin typeface="Open Sans"/>
                <a:ea typeface="Open Sans"/>
                <a:cs typeface="Open Sans"/>
                <a:sym typeface="Open Sans"/>
              </a:defRPr>
            </a:lvl1pPr>
            <a:lvl2pPr lvl="1">
              <a:lnSpc>
                <a:spcPct val="115000"/>
              </a:lnSpc>
              <a:spcBef>
                <a:spcPts val="0"/>
              </a:spcBef>
              <a:spcAft>
                <a:spcPts val="1600"/>
              </a:spcAft>
              <a:buClr>
                <a:schemeClr val="dk1"/>
              </a:buClr>
              <a:buFont typeface="Open Sans"/>
              <a:defRPr>
                <a:solidFill>
                  <a:schemeClr val="dk1"/>
                </a:solidFill>
                <a:latin typeface="Open Sans"/>
                <a:ea typeface="Open Sans"/>
                <a:cs typeface="Open Sans"/>
                <a:sym typeface="Open Sans"/>
              </a:defRPr>
            </a:lvl2pPr>
            <a:lvl3pPr lvl="2">
              <a:lnSpc>
                <a:spcPct val="115000"/>
              </a:lnSpc>
              <a:spcBef>
                <a:spcPts val="0"/>
              </a:spcBef>
              <a:spcAft>
                <a:spcPts val="1600"/>
              </a:spcAft>
              <a:buClr>
                <a:schemeClr val="dk1"/>
              </a:buClr>
              <a:buFont typeface="Open Sans"/>
              <a:defRPr>
                <a:solidFill>
                  <a:schemeClr val="dk1"/>
                </a:solidFill>
                <a:latin typeface="Open Sans"/>
                <a:ea typeface="Open Sans"/>
                <a:cs typeface="Open Sans"/>
                <a:sym typeface="Open Sans"/>
              </a:defRPr>
            </a:lvl3pPr>
            <a:lvl4pPr lvl="3">
              <a:lnSpc>
                <a:spcPct val="115000"/>
              </a:lnSpc>
              <a:spcBef>
                <a:spcPts val="0"/>
              </a:spcBef>
              <a:spcAft>
                <a:spcPts val="1600"/>
              </a:spcAft>
              <a:buClr>
                <a:schemeClr val="dk1"/>
              </a:buClr>
              <a:buFont typeface="Open Sans"/>
              <a:defRPr>
                <a:solidFill>
                  <a:schemeClr val="dk1"/>
                </a:solidFill>
                <a:latin typeface="Open Sans"/>
                <a:ea typeface="Open Sans"/>
                <a:cs typeface="Open Sans"/>
                <a:sym typeface="Open Sans"/>
              </a:defRPr>
            </a:lvl4pPr>
            <a:lvl5pPr lvl="4">
              <a:lnSpc>
                <a:spcPct val="115000"/>
              </a:lnSpc>
              <a:spcBef>
                <a:spcPts val="0"/>
              </a:spcBef>
              <a:spcAft>
                <a:spcPts val="1600"/>
              </a:spcAft>
              <a:buClr>
                <a:schemeClr val="dk1"/>
              </a:buClr>
              <a:buFont typeface="Open Sans"/>
              <a:defRPr>
                <a:solidFill>
                  <a:schemeClr val="dk1"/>
                </a:solidFill>
                <a:latin typeface="Open Sans"/>
                <a:ea typeface="Open Sans"/>
                <a:cs typeface="Open Sans"/>
                <a:sym typeface="Open Sans"/>
              </a:defRPr>
            </a:lvl5pPr>
            <a:lvl6pPr lvl="5">
              <a:lnSpc>
                <a:spcPct val="115000"/>
              </a:lnSpc>
              <a:spcBef>
                <a:spcPts val="0"/>
              </a:spcBef>
              <a:spcAft>
                <a:spcPts val="1600"/>
              </a:spcAft>
              <a:buClr>
                <a:schemeClr val="dk1"/>
              </a:buClr>
              <a:buFont typeface="Open Sans"/>
              <a:defRPr>
                <a:solidFill>
                  <a:schemeClr val="dk1"/>
                </a:solidFill>
                <a:latin typeface="Open Sans"/>
                <a:ea typeface="Open Sans"/>
                <a:cs typeface="Open Sans"/>
                <a:sym typeface="Open Sans"/>
              </a:defRPr>
            </a:lvl6pPr>
            <a:lvl7pPr lvl="6">
              <a:lnSpc>
                <a:spcPct val="115000"/>
              </a:lnSpc>
              <a:spcBef>
                <a:spcPts val="0"/>
              </a:spcBef>
              <a:spcAft>
                <a:spcPts val="1600"/>
              </a:spcAft>
              <a:buClr>
                <a:schemeClr val="dk1"/>
              </a:buClr>
              <a:buFont typeface="Open Sans"/>
              <a:defRPr>
                <a:solidFill>
                  <a:schemeClr val="dk1"/>
                </a:solidFill>
                <a:latin typeface="Open Sans"/>
                <a:ea typeface="Open Sans"/>
                <a:cs typeface="Open Sans"/>
                <a:sym typeface="Open Sans"/>
              </a:defRPr>
            </a:lvl7pPr>
            <a:lvl8pPr lvl="7">
              <a:lnSpc>
                <a:spcPct val="115000"/>
              </a:lnSpc>
              <a:spcBef>
                <a:spcPts val="0"/>
              </a:spcBef>
              <a:spcAft>
                <a:spcPts val="1600"/>
              </a:spcAft>
              <a:buClr>
                <a:schemeClr val="dk1"/>
              </a:buClr>
              <a:buFont typeface="Open Sans"/>
              <a:defRPr>
                <a:solidFill>
                  <a:schemeClr val="dk1"/>
                </a:solidFill>
                <a:latin typeface="Open Sans"/>
                <a:ea typeface="Open Sans"/>
                <a:cs typeface="Open Sans"/>
                <a:sym typeface="Open Sans"/>
              </a:defRPr>
            </a:lvl8pPr>
            <a:lvl9pPr lvl="8">
              <a:lnSpc>
                <a:spcPct val="115000"/>
              </a:lnSpc>
              <a:spcBef>
                <a:spcPts val="0"/>
              </a:spcBef>
              <a:spcAft>
                <a:spcPts val="1600"/>
              </a:spcAft>
              <a:buClr>
                <a:schemeClr val="dk1"/>
              </a:buClr>
              <a:buFont typeface="Open Sans"/>
              <a:defRPr>
                <a:solidFill>
                  <a:schemeClr val="dk1"/>
                </a:solidFill>
                <a:latin typeface="Open Sans"/>
                <a:ea typeface="Open Sans"/>
                <a:cs typeface="Open Sans"/>
                <a:sym typeface="Open Sans"/>
              </a:defRPr>
            </a:lvl9pPr>
          </a:lstStyle>
          <a:p>
            <a:endParaRPr/>
          </a:p>
        </p:txBody>
      </p:sp>
      <p:sp>
        <p:nvSpPr>
          <p:cNvPr id="8" name="Shape 8"/>
          <p:cNvSpPr txBox="1">
            <a:spLocks noGrp="1"/>
          </p:cNvSpPr>
          <p:nvPr>
            <p:ph type="sldNum" idx="12"/>
          </p:nvPr>
        </p:nvSpPr>
        <p:spPr>
          <a:xfrm>
            <a:off x="8472457" y="4663216"/>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dk1"/>
                </a:solidFill>
                <a:latin typeface="Economica"/>
                <a:ea typeface="Economica"/>
                <a:cs typeface="Economica"/>
                <a:sym typeface="Economica"/>
              </a:rPr>
              <a:t>‹#›</a:t>
            </a:fld>
            <a:endParaRPr lang="en" sz="1000">
              <a:solidFill>
                <a:schemeClr val="dk1"/>
              </a:solidFill>
              <a:latin typeface="Economica"/>
              <a:ea typeface="Economica"/>
              <a:cs typeface="Economica"/>
              <a:sym typeface="Economica"/>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hyperlink" Target="https://youtu.be/CJu2Hkbnc-0" TargetMode="External"/><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hyperlink" Target="https://luna16.grand-challenge.org" TargetMode="External"/><Relationship Id="rId4" Type="http://schemas.openxmlformats.org/officeDocument/2006/relationships/hyperlink" Target="https://arxiv.org/abs/1606.06650" TargetMode="External"/><Relationship Id="rId5" Type="http://schemas.openxmlformats.org/officeDocument/2006/relationships/hyperlink" Target="https://www.kaggle.com/c/data-science-bowl-2017/discussion/31608" TargetMode="External"/><Relationship Id="rId6" Type="http://schemas.openxmlformats.org/officeDocument/2006/relationships/hyperlink" Target="NULL" TargetMode="External"/><Relationship Id="rId7" Type="http://schemas.openxmlformats.org/officeDocument/2006/relationships/hyperlink" Target="https://www.kaggle.com/c/data-science-bowl-2017/discussion/31576" TargetMode="External"/><Relationship Id="rId8" Type="http://schemas.openxmlformats.org/officeDocument/2006/relationships/hyperlink" Target="https://luna16.grand-challenge.org/serve/public_html/pdfs/ZNET_NDET_160831.pdf/" TargetMode="External"/><Relationship Id="rId9" Type="http://schemas.openxmlformats.org/officeDocument/2006/relationships/hyperlink" Target="https://www.cs.toronto.edu/~hinton/absps/JMLRdropout.pdf" TargetMode="External"/><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773700" y="197775"/>
            <a:ext cx="7596600" cy="1530600"/>
          </a:xfrm>
          <a:prstGeom prst="rect">
            <a:avLst/>
          </a:prstGeom>
        </p:spPr>
        <p:txBody>
          <a:bodyPr lIns="91425" tIns="91425" rIns="91425" bIns="91425" anchor="ctr" anchorCtr="0">
            <a:noAutofit/>
          </a:bodyPr>
          <a:lstStyle/>
          <a:p>
            <a:pPr lvl="0">
              <a:spcBef>
                <a:spcPts val="0"/>
              </a:spcBef>
              <a:buClr>
                <a:schemeClr val="dk1"/>
              </a:buClr>
              <a:buSzPct val="36666"/>
              <a:buFont typeface="Arial"/>
              <a:buNone/>
            </a:pPr>
            <a:r>
              <a:rPr lang="en" sz="3000" b="1"/>
              <a:t>Convolutional Neural Networks in Lung Cancer Detection</a:t>
            </a:r>
          </a:p>
          <a:p>
            <a:pPr lvl="0">
              <a:spcBef>
                <a:spcPts val="0"/>
              </a:spcBef>
              <a:buNone/>
            </a:pPr>
            <a:endParaRPr/>
          </a:p>
        </p:txBody>
      </p:sp>
      <p:sp>
        <p:nvSpPr>
          <p:cNvPr id="63" name="Shape 63"/>
          <p:cNvSpPr txBox="1">
            <a:spLocks noGrp="1"/>
          </p:cNvSpPr>
          <p:nvPr>
            <p:ph type="subTitle" idx="4294967295"/>
          </p:nvPr>
        </p:nvSpPr>
        <p:spPr>
          <a:xfrm>
            <a:off x="2177225" y="3642825"/>
            <a:ext cx="5771400" cy="462900"/>
          </a:xfrm>
          <a:prstGeom prst="rect">
            <a:avLst/>
          </a:prstGeom>
        </p:spPr>
        <p:txBody>
          <a:bodyPr lIns="91425" tIns="91425" rIns="91425" bIns="91425" anchor="t" anchorCtr="0">
            <a:noAutofit/>
          </a:bodyPr>
          <a:lstStyle/>
          <a:p>
            <a:pPr lvl="0">
              <a:spcBef>
                <a:spcPts val="0"/>
              </a:spcBef>
              <a:buNone/>
            </a:pPr>
            <a:r>
              <a:rPr lang="en" b="1">
                <a:solidFill>
                  <a:schemeClr val="dk1"/>
                </a:solidFill>
              </a:rPr>
              <a:t>Daniel Nasiatka, Mitchell Healy</a:t>
            </a:r>
            <a:r>
              <a:rPr lang="en">
                <a:solidFill>
                  <a:schemeClr val="dk1"/>
                </a:solidFill>
              </a:rPr>
              <a:t>, </a:t>
            </a:r>
            <a:r>
              <a:rPr lang="en" b="1">
                <a:solidFill>
                  <a:schemeClr val="dk1"/>
                </a:solidFill>
              </a:rPr>
              <a:t>Adnan Tahir</a:t>
            </a:r>
          </a:p>
          <a:p>
            <a:pPr lvl="0" rtl="0">
              <a:spcBef>
                <a:spcPts val="0"/>
              </a:spcBef>
              <a:buNone/>
            </a:pPr>
            <a:endParaRPr b="1"/>
          </a:p>
        </p:txBody>
      </p:sp>
      <p:pic>
        <p:nvPicPr>
          <p:cNvPr id="64" name="Shape 64"/>
          <p:cNvPicPr preferRelativeResize="0"/>
          <p:nvPr/>
        </p:nvPicPr>
        <p:blipFill>
          <a:blip r:embed="rId3">
            <a:alphaModFix/>
          </a:blip>
          <a:stretch>
            <a:fillRect/>
          </a:stretch>
        </p:blipFill>
        <p:spPr>
          <a:xfrm>
            <a:off x="3299301" y="847524"/>
            <a:ext cx="2864550" cy="2795299"/>
          </a:xfrm>
          <a:prstGeom prst="rect">
            <a:avLst/>
          </a:prstGeom>
          <a:noFill/>
          <a:ln>
            <a:noFill/>
          </a:ln>
        </p:spPr>
      </p:pic>
      <p:sp>
        <p:nvSpPr>
          <p:cNvPr id="65" name="Shape 65"/>
          <p:cNvSpPr txBox="1"/>
          <p:nvPr/>
        </p:nvSpPr>
        <p:spPr>
          <a:xfrm>
            <a:off x="2479575" y="4008950"/>
            <a:ext cx="4704900" cy="462900"/>
          </a:xfrm>
          <a:prstGeom prst="rect">
            <a:avLst/>
          </a:prstGeom>
          <a:noFill/>
          <a:ln>
            <a:noFill/>
          </a:ln>
        </p:spPr>
        <p:txBody>
          <a:bodyPr lIns="91425" tIns="91425" rIns="91425" bIns="91425" anchor="t" anchorCtr="0">
            <a:noAutofit/>
          </a:bodyPr>
          <a:lstStyle/>
          <a:p>
            <a:pPr lvl="0" algn="ctr">
              <a:spcBef>
                <a:spcPts val="0"/>
              </a:spcBef>
              <a:buNone/>
            </a:pPr>
            <a:r>
              <a:rPr lang="en"/>
              <a:t>Georgia Institute of Technology </a:t>
            </a:r>
          </a:p>
          <a:p>
            <a:pPr lvl="0">
              <a:spcBef>
                <a:spcPts val="0"/>
              </a:spcBef>
              <a:buNone/>
            </a:pPr>
            <a:r>
              <a:rPr lang="en"/>
              <a:t>OMSCS CSE-6250: Big Data for Health Informatics</a:t>
            </a:r>
          </a:p>
        </p:txBody>
      </p:sp>
      <p:sp>
        <p:nvSpPr>
          <p:cNvPr id="66" name="Shape 66"/>
          <p:cNvSpPr txBox="1"/>
          <p:nvPr/>
        </p:nvSpPr>
        <p:spPr>
          <a:xfrm>
            <a:off x="2816975" y="4575625"/>
            <a:ext cx="4491900" cy="386700"/>
          </a:xfrm>
          <a:prstGeom prst="rect">
            <a:avLst/>
          </a:prstGeom>
          <a:noFill/>
          <a:ln>
            <a:noFill/>
          </a:ln>
        </p:spPr>
        <p:txBody>
          <a:bodyPr lIns="91425" tIns="91425" rIns="91425" bIns="91425" anchor="t" anchorCtr="0">
            <a:noAutofit/>
          </a:bodyPr>
          <a:lstStyle/>
          <a:p>
            <a:pPr lvl="0">
              <a:spcBef>
                <a:spcPts val="0"/>
              </a:spcBef>
              <a:buNone/>
            </a:pPr>
            <a:r>
              <a:rPr lang="en" b="1"/>
              <a:t>Presentation Video</a:t>
            </a:r>
            <a:r>
              <a:rPr lang="en"/>
              <a:t>: </a:t>
            </a:r>
            <a:r>
              <a:rPr lang="en" u="sng">
                <a:solidFill>
                  <a:srgbClr val="1155CC"/>
                </a:solidFill>
                <a:hlinkClick r:id="rId4"/>
              </a:rPr>
              <a:t>https://youtu.be/CJu2Hkbnc-0</a:t>
            </a:r>
          </a:p>
          <a:p>
            <a:pPr lvl="0">
              <a:spcBef>
                <a:spcPts val="0"/>
              </a:spcBef>
              <a:buNone/>
            </a:pPr>
            <a:r>
              <a:rPr lang="en"/>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311700" y="139400"/>
            <a:ext cx="8520600" cy="667800"/>
          </a:xfrm>
          <a:prstGeom prst="rect">
            <a:avLst/>
          </a:prstGeom>
        </p:spPr>
        <p:txBody>
          <a:bodyPr lIns="91425" tIns="91425" rIns="91425" bIns="91425" anchor="b" anchorCtr="0">
            <a:noAutofit/>
          </a:bodyPr>
          <a:lstStyle/>
          <a:p>
            <a:pPr lvl="0" rtl="0">
              <a:spcBef>
                <a:spcPts val="0"/>
              </a:spcBef>
              <a:buNone/>
            </a:pPr>
            <a:r>
              <a:rPr lang="en"/>
              <a:t>Modifications to Pipeline </a:t>
            </a:r>
          </a:p>
        </p:txBody>
      </p:sp>
      <p:sp>
        <p:nvSpPr>
          <p:cNvPr id="190" name="Shape 190"/>
          <p:cNvSpPr txBox="1">
            <a:spLocks noGrp="1"/>
          </p:cNvSpPr>
          <p:nvPr>
            <p:ph type="body" idx="1"/>
          </p:nvPr>
        </p:nvSpPr>
        <p:spPr>
          <a:xfrm>
            <a:off x="240050" y="2914875"/>
            <a:ext cx="5856000" cy="1631100"/>
          </a:xfrm>
          <a:prstGeom prst="rect">
            <a:avLst/>
          </a:prstGeom>
        </p:spPr>
        <p:txBody>
          <a:bodyPr lIns="91425" tIns="91425" rIns="91425" bIns="91425" anchor="t" anchorCtr="0">
            <a:noAutofit/>
          </a:bodyPr>
          <a:lstStyle/>
          <a:p>
            <a:pPr marL="457200" lvl="0" indent="-228600" rtl="0">
              <a:spcBef>
                <a:spcPts val="0"/>
              </a:spcBef>
            </a:pPr>
            <a:r>
              <a:rPr lang="en"/>
              <a:t>Python </a:t>
            </a:r>
          </a:p>
          <a:p>
            <a:pPr marL="914400" lvl="1" indent="-228600" rtl="0">
              <a:spcBef>
                <a:spcPts val="0"/>
              </a:spcBef>
            </a:pPr>
            <a:r>
              <a:rPr lang="en"/>
              <a:t>Similar image processing techniques</a:t>
            </a:r>
          </a:p>
          <a:p>
            <a:pPr marL="914400" lvl="1" indent="-228600" rtl="0">
              <a:spcBef>
                <a:spcPts val="0"/>
              </a:spcBef>
            </a:pPr>
            <a:r>
              <a:rPr lang="en"/>
              <a:t>Keras - TensorFlow </a:t>
            </a:r>
          </a:p>
          <a:p>
            <a:pPr marL="1371600" lvl="2" indent="-228600" rtl="0">
              <a:spcBef>
                <a:spcPts val="0"/>
              </a:spcBef>
            </a:pPr>
            <a:r>
              <a:rPr lang="en"/>
              <a:t>UNet </a:t>
            </a:r>
          </a:p>
          <a:p>
            <a:pPr marL="1371600" lvl="2" indent="-228600" rtl="0">
              <a:spcBef>
                <a:spcPts val="0"/>
              </a:spcBef>
            </a:pPr>
            <a:r>
              <a:rPr lang="en"/>
              <a:t>3D CNN for classification </a:t>
            </a:r>
          </a:p>
          <a:p>
            <a:pPr marL="0" lvl="0" indent="0" rtl="0">
              <a:spcBef>
                <a:spcPts val="0"/>
              </a:spcBef>
              <a:buNone/>
            </a:pPr>
            <a:endParaRPr/>
          </a:p>
          <a:p>
            <a:pPr marL="457200" lvl="0" indent="0" rtl="0">
              <a:spcBef>
                <a:spcPts val="0"/>
              </a:spcBef>
              <a:buNone/>
            </a:pPr>
            <a:endParaRPr/>
          </a:p>
          <a:p>
            <a:pPr lvl="0" rtl="0">
              <a:spcBef>
                <a:spcPts val="0"/>
              </a:spcBef>
              <a:buNone/>
            </a:pPr>
            <a:endParaRPr/>
          </a:p>
        </p:txBody>
      </p:sp>
      <p:sp>
        <p:nvSpPr>
          <p:cNvPr id="191" name="Shape 191"/>
          <p:cNvSpPr/>
          <p:nvPr/>
        </p:nvSpPr>
        <p:spPr>
          <a:xfrm>
            <a:off x="85075" y="1853000"/>
            <a:ext cx="1304100" cy="462900"/>
          </a:xfrm>
          <a:prstGeom prst="rect">
            <a:avLst/>
          </a:prstGeom>
          <a:solidFill>
            <a:srgbClr val="FCE5CD"/>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200"/>
              <a:t>LUNA</a:t>
            </a:r>
            <a:r>
              <a:rPr lang="en" sz="1200" baseline="30000">
                <a:solidFill>
                  <a:schemeClr val="dk1"/>
                </a:solidFill>
              </a:rPr>
              <a:t>1</a:t>
            </a:r>
            <a:r>
              <a:rPr lang="en" sz="1200">
                <a:solidFill>
                  <a:schemeClr val="dk1"/>
                </a:solidFill>
              </a:rPr>
              <a:t> </a:t>
            </a:r>
            <a:r>
              <a:rPr lang="en" sz="1200"/>
              <a:t> Dataset</a:t>
            </a:r>
          </a:p>
          <a:p>
            <a:pPr lvl="0" algn="ctr" rtl="0">
              <a:spcBef>
                <a:spcPts val="0"/>
              </a:spcBef>
              <a:buNone/>
            </a:pPr>
            <a:r>
              <a:rPr lang="en" sz="1200">
                <a:solidFill>
                  <a:srgbClr val="666666"/>
                </a:solidFill>
              </a:rPr>
              <a:t>136x168x168</a:t>
            </a:r>
            <a:r>
              <a:rPr lang="en" sz="1200"/>
              <a:t> </a:t>
            </a:r>
          </a:p>
        </p:txBody>
      </p:sp>
      <p:sp>
        <p:nvSpPr>
          <p:cNvPr id="192" name="Shape 192"/>
          <p:cNvSpPr/>
          <p:nvPr/>
        </p:nvSpPr>
        <p:spPr>
          <a:xfrm>
            <a:off x="1966525" y="1807550"/>
            <a:ext cx="1373100" cy="553800"/>
          </a:xfrm>
          <a:prstGeom prst="rect">
            <a:avLst/>
          </a:prstGeom>
          <a:solidFill>
            <a:srgbClr val="F6B26B"/>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200"/>
              <a:t>UNet</a:t>
            </a:r>
            <a:r>
              <a:rPr lang="en" sz="1200" baseline="30000">
                <a:solidFill>
                  <a:schemeClr val="dk1"/>
                </a:solidFill>
              </a:rPr>
              <a:t>2</a:t>
            </a:r>
            <a:r>
              <a:rPr lang="en" sz="1200"/>
              <a:t> </a:t>
            </a:r>
            <a:r>
              <a:rPr lang="en" sz="1200">
                <a:solidFill>
                  <a:srgbClr val="666666"/>
                </a:solidFill>
              </a:rPr>
              <a:t>Segmentation</a:t>
            </a:r>
            <a:r>
              <a:rPr lang="en" sz="1200" baseline="30000"/>
              <a:t> </a:t>
            </a:r>
          </a:p>
        </p:txBody>
      </p:sp>
      <p:sp>
        <p:nvSpPr>
          <p:cNvPr id="193" name="Shape 193"/>
          <p:cNvSpPr/>
          <p:nvPr/>
        </p:nvSpPr>
        <p:spPr>
          <a:xfrm>
            <a:off x="3916975" y="942000"/>
            <a:ext cx="1304100" cy="553800"/>
          </a:xfrm>
          <a:prstGeom prst="rect">
            <a:avLst/>
          </a:prstGeom>
          <a:solidFill>
            <a:srgbClr val="FCE5CD"/>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200"/>
              <a:t>Kaggle Images</a:t>
            </a:r>
          </a:p>
          <a:p>
            <a:pPr lvl="0" algn="ctr" rtl="0">
              <a:spcBef>
                <a:spcPts val="0"/>
              </a:spcBef>
              <a:buNone/>
            </a:pPr>
            <a:r>
              <a:rPr lang="en" sz="1200">
                <a:solidFill>
                  <a:srgbClr val="666666"/>
                </a:solidFill>
              </a:rPr>
              <a:t>136x168x168</a:t>
            </a:r>
            <a:r>
              <a:rPr lang="en" sz="1200"/>
              <a:t> </a:t>
            </a:r>
          </a:p>
        </p:txBody>
      </p:sp>
      <p:sp>
        <p:nvSpPr>
          <p:cNvPr id="194" name="Shape 194"/>
          <p:cNvSpPr/>
          <p:nvPr/>
        </p:nvSpPr>
        <p:spPr>
          <a:xfrm>
            <a:off x="3916962" y="1847750"/>
            <a:ext cx="1304100" cy="462900"/>
          </a:xfrm>
          <a:prstGeom prst="rect">
            <a:avLst/>
          </a:prstGeom>
          <a:solidFill>
            <a:srgbClr val="FFD966"/>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200"/>
              <a:t>LUNA UNet </a:t>
            </a:r>
            <a:r>
              <a:rPr lang="en" sz="1200">
                <a:solidFill>
                  <a:srgbClr val="666666"/>
                </a:solidFill>
              </a:rPr>
              <a:t>Model</a:t>
            </a:r>
          </a:p>
        </p:txBody>
      </p:sp>
      <p:sp>
        <p:nvSpPr>
          <p:cNvPr id="195" name="Shape 195"/>
          <p:cNvSpPr/>
          <p:nvPr/>
        </p:nvSpPr>
        <p:spPr>
          <a:xfrm>
            <a:off x="5693525" y="1802300"/>
            <a:ext cx="1304100" cy="553800"/>
          </a:xfrm>
          <a:prstGeom prst="rect">
            <a:avLst/>
          </a:prstGeom>
          <a:solidFill>
            <a:srgbClr val="F9CB9C"/>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200"/>
              <a:t>Kaggle </a:t>
            </a:r>
          </a:p>
          <a:p>
            <a:pPr lvl="0" algn="ctr" rtl="0">
              <a:spcBef>
                <a:spcPts val="0"/>
              </a:spcBef>
              <a:buNone/>
            </a:pPr>
            <a:r>
              <a:rPr lang="en" sz="1200"/>
              <a:t>(Train) </a:t>
            </a:r>
          </a:p>
          <a:p>
            <a:pPr lvl="0" algn="ctr" rtl="0">
              <a:spcBef>
                <a:spcPts val="0"/>
              </a:spcBef>
              <a:buNone/>
            </a:pPr>
            <a:r>
              <a:rPr lang="en" sz="1200">
                <a:solidFill>
                  <a:srgbClr val="666666"/>
                </a:solidFill>
              </a:rPr>
              <a:t>Features</a:t>
            </a:r>
          </a:p>
        </p:txBody>
      </p:sp>
      <p:sp>
        <p:nvSpPr>
          <p:cNvPr id="196" name="Shape 196"/>
          <p:cNvSpPr/>
          <p:nvPr/>
        </p:nvSpPr>
        <p:spPr>
          <a:xfrm>
            <a:off x="7470075" y="1847750"/>
            <a:ext cx="1304100" cy="462900"/>
          </a:xfrm>
          <a:prstGeom prst="rect">
            <a:avLst/>
          </a:prstGeom>
          <a:solidFill>
            <a:srgbClr val="F6B26B"/>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200"/>
              <a:t>Conv3D</a:t>
            </a:r>
          </a:p>
          <a:p>
            <a:pPr lvl="0" algn="ctr" rtl="0">
              <a:spcBef>
                <a:spcPts val="0"/>
              </a:spcBef>
              <a:buNone/>
            </a:pPr>
            <a:r>
              <a:rPr lang="en" sz="1200">
                <a:solidFill>
                  <a:srgbClr val="666666"/>
                </a:solidFill>
              </a:rPr>
              <a:t>Classification</a:t>
            </a:r>
          </a:p>
        </p:txBody>
      </p:sp>
      <p:sp>
        <p:nvSpPr>
          <p:cNvPr id="197" name="Shape 197"/>
          <p:cNvSpPr/>
          <p:nvPr/>
        </p:nvSpPr>
        <p:spPr>
          <a:xfrm>
            <a:off x="7470050" y="2747875"/>
            <a:ext cx="1304100" cy="462900"/>
          </a:xfrm>
          <a:prstGeom prst="rect">
            <a:avLst/>
          </a:prstGeom>
          <a:solidFill>
            <a:srgbClr val="FFD966"/>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200"/>
              <a:t>Conv3D</a:t>
            </a:r>
          </a:p>
          <a:p>
            <a:pPr lvl="0" algn="ctr" rtl="0">
              <a:spcBef>
                <a:spcPts val="0"/>
              </a:spcBef>
              <a:buNone/>
            </a:pPr>
            <a:r>
              <a:rPr lang="en" sz="1200">
                <a:solidFill>
                  <a:srgbClr val="666666"/>
                </a:solidFill>
              </a:rPr>
              <a:t>Model</a:t>
            </a:r>
          </a:p>
        </p:txBody>
      </p:sp>
      <p:sp>
        <p:nvSpPr>
          <p:cNvPr id="198" name="Shape 198"/>
          <p:cNvSpPr/>
          <p:nvPr/>
        </p:nvSpPr>
        <p:spPr>
          <a:xfrm>
            <a:off x="7470050" y="3559550"/>
            <a:ext cx="1304100" cy="462900"/>
          </a:xfrm>
          <a:prstGeom prst="rect">
            <a:avLst/>
          </a:prstGeom>
          <a:solidFill>
            <a:srgbClr val="E6B8AF"/>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200"/>
              <a:t>Output</a:t>
            </a:r>
          </a:p>
          <a:p>
            <a:pPr lvl="0" algn="ctr" rtl="0">
              <a:spcBef>
                <a:spcPts val="0"/>
              </a:spcBef>
              <a:buNone/>
            </a:pPr>
            <a:r>
              <a:rPr lang="en" sz="1200">
                <a:solidFill>
                  <a:srgbClr val="666666"/>
                </a:solidFill>
              </a:rPr>
              <a:t>Binary</a:t>
            </a:r>
          </a:p>
        </p:txBody>
      </p:sp>
      <p:sp>
        <p:nvSpPr>
          <p:cNvPr id="199" name="Shape 199"/>
          <p:cNvSpPr/>
          <p:nvPr/>
        </p:nvSpPr>
        <p:spPr>
          <a:xfrm>
            <a:off x="1834825" y="942000"/>
            <a:ext cx="1636500" cy="462900"/>
          </a:xfrm>
          <a:prstGeom prst="rect">
            <a:avLst/>
          </a:prstGeom>
          <a:solidFill>
            <a:srgbClr val="FCE5CD"/>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200"/>
              <a:t>Nodule Annotations</a:t>
            </a:r>
          </a:p>
          <a:p>
            <a:pPr lvl="0" algn="ctr" rtl="0">
              <a:spcBef>
                <a:spcPts val="0"/>
              </a:spcBef>
              <a:buNone/>
            </a:pPr>
            <a:r>
              <a:rPr lang="en" sz="1200">
                <a:solidFill>
                  <a:srgbClr val="666666"/>
                </a:solidFill>
              </a:rPr>
              <a:t>Coordinates</a:t>
            </a:r>
          </a:p>
        </p:txBody>
      </p:sp>
      <p:sp>
        <p:nvSpPr>
          <p:cNvPr id="200" name="Shape 200"/>
          <p:cNvSpPr/>
          <p:nvPr/>
        </p:nvSpPr>
        <p:spPr>
          <a:xfrm>
            <a:off x="7470050" y="947625"/>
            <a:ext cx="1304100" cy="462900"/>
          </a:xfrm>
          <a:prstGeom prst="rect">
            <a:avLst/>
          </a:prstGeom>
          <a:solidFill>
            <a:srgbClr val="FCE5CD"/>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200"/>
              <a:t>Cancer Labels</a:t>
            </a:r>
          </a:p>
          <a:p>
            <a:pPr lvl="0" algn="ctr" rtl="0">
              <a:spcBef>
                <a:spcPts val="0"/>
              </a:spcBef>
              <a:buNone/>
            </a:pPr>
            <a:r>
              <a:rPr lang="en" sz="1200">
                <a:solidFill>
                  <a:srgbClr val="666666"/>
                </a:solidFill>
              </a:rPr>
              <a:t>Binary</a:t>
            </a:r>
          </a:p>
        </p:txBody>
      </p:sp>
      <p:sp>
        <p:nvSpPr>
          <p:cNvPr id="201" name="Shape 201"/>
          <p:cNvSpPr/>
          <p:nvPr/>
        </p:nvSpPr>
        <p:spPr>
          <a:xfrm>
            <a:off x="5693525" y="2702425"/>
            <a:ext cx="1304100" cy="553800"/>
          </a:xfrm>
          <a:prstGeom prst="rect">
            <a:avLst/>
          </a:prstGeom>
          <a:solidFill>
            <a:srgbClr val="FCE5CD"/>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200">
                <a:solidFill>
                  <a:schemeClr val="dk1"/>
                </a:solidFill>
              </a:rPr>
              <a:t>Kaggle </a:t>
            </a:r>
          </a:p>
          <a:p>
            <a:pPr lvl="0" algn="ctr" rtl="0">
              <a:spcBef>
                <a:spcPts val="0"/>
              </a:spcBef>
              <a:buNone/>
            </a:pPr>
            <a:r>
              <a:rPr lang="en" sz="1200">
                <a:solidFill>
                  <a:schemeClr val="dk1"/>
                </a:solidFill>
              </a:rPr>
              <a:t>(Test) </a:t>
            </a:r>
          </a:p>
          <a:p>
            <a:pPr lvl="0" algn="ctr" rtl="0">
              <a:spcBef>
                <a:spcPts val="0"/>
              </a:spcBef>
              <a:buNone/>
            </a:pPr>
            <a:r>
              <a:rPr lang="en" sz="1200">
                <a:solidFill>
                  <a:srgbClr val="666666"/>
                </a:solidFill>
              </a:rPr>
              <a:t>Features</a:t>
            </a:r>
          </a:p>
        </p:txBody>
      </p:sp>
      <p:cxnSp>
        <p:nvCxnSpPr>
          <p:cNvPr id="202" name="Shape 202"/>
          <p:cNvCxnSpPr>
            <a:stCxn id="199" idx="2"/>
            <a:endCxn id="192" idx="0"/>
          </p:cNvCxnSpPr>
          <p:nvPr/>
        </p:nvCxnSpPr>
        <p:spPr>
          <a:xfrm>
            <a:off x="2653075" y="1404900"/>
            <a:ext cx="0" cy="402600"/>
          </a:xfrm>
          <a:prstGeom prst="straightConnector1">
            <a:avLst/>
          </a:prstGeom>
          <a:noFill/>
          <a:ln w="9525" cap="flat" cmpd="sng">
            <a:solidFill>
              <a:schemeClr val="dk2"/>
            </a:solidFill>
            <a:prstDash val="solid"/>
            <a:round/>
            <a:headEnd type="none" w="lg" len="lg"/>
            <a:tailEnd type="triangle" w="lg" len="lg"/>
          </a:ln>
        </p:spPr>
      </p:cxnSp>
      <p:cxnSp>
        <p:nvCxnSpPr>
          <p:cNvPr id="203" name="Shape 203"/>
          <p:cNvCxnSpPr>
            <a:stCxn id="193" idx="2"/>
            <a:endCxn id="194" idx="0"/>
          </p:cNvCxnSpPr>
          <p:nvPr/>
        </p:nvCxnSpPr>
        <p:spPr>
          <a:xfrm>
            <a:off x="4569025" y="1495800"/>
            <a:ext cx="0" cy="351900"/>
          </a:xfrm>
          <a:prstGeom prst="straightConnector1">
            <a:avLst/>
          </a:prstGeom>
          <a:noFill/>
          <a:ln w="9525" cap="flat" cmpd="sng">
            <a:solidFill>
              <a:schemeClr val="dk2"/>
            </a:solidFill>
            <a:prstDash val="solid"/>
            <a:round/>
            <a:headEnd type="none" w="lg" len="lg"/>
            <a:tailEnd type="triangle" w="lg" len="lg"/>
          </a:ln>
        </p:spPr>
      </p:cxnSp>
      <p:cxnSp>
        <p:nvCxnSpPr>
          <p:cNvPr id="204" name="Shape 204"/>
          <p:cNvCxnSpPr>
            <a:stCxn id="194" idx="3"/>
            <a:endCxn id="195" idx="1"/>
          </p:cNvCxnSpPr>
          <p:nvPr/>
        </p:nvCxnSpPr>
        <p:spPr>
          <a:xfrm>
            <a:off x="5221062" y="2079200"/>
            <a:ext cx="472500" cy="0"/>
          </a:xfrm>
          <a:prstGeom prst="straightConnector1">
            <a:avLst/>
          </a:prstGeom>
          <a:noFill/>
          <a:ln w="9525" cap="flat" cmpd="sng">
            <a:solidFill>
              <a:schemeClr val="dk2"/>
            </a:solidFill>
            <a:prstDash val="solid"/>
            <a:round/>
            <a:headEnd type="none" w="lg" len="lg"/>
            <a:tailEnd type="triangle" w="lg" len="lg"/>
          </a:ln>
        </p:spPr>
      </p:cxnSp>
      <p:cxnSp>
        <p:nvCxnSpPr>
          <p:cNvPr id="205" name="Shape 205"/>
          <p:cNvCxnSpPr>
            <a:stCxn id="200" idx="2"/>
            <a:endCxn id="196" idx="0"/>
          </p:cNvCxnSpPr>
          <p:nvPr/>
        </p:nvCxnSpPr>
        <p:spPr>
          <a:xfrm>
            <a:off x="8122100" y="1410525"/>
            <a:ext cx="0" cy="437100"/>
          </a:xfrm>
          <a:prstGeom prst="straightConnector1">
            <a:avLst/>
          </a:prstGeom>
          <a:noFill/>
          <a:ln w="9525" cap="flat" cmpd="sng">
            <a:solidFill>
              <a:schemeClr val="dk2"/>
            </a:solidFill>
            <a:prstDash val="solid"/>
            <a:round/>
            <a:headEnd type="none" w="lg" len="lg"/>
            <a:tailEnd type="triangle" w="lg" len="lg"/>
          </a:ln>
        </p:spPr>
      </p:cxnSp>
      <p:cxnSp>
        <p:nvCxnSpPr>
          <p:cNvPr id="206" name="Shape 206"/>
          <p:cNvCxnSpPr>
            <a:stCxn id="195" idx="3"/>
            <a:endCxn id="196" idx="1"/>
          </p:cNvCxnSpPr>
          <p:nvPr/>
        </p:nvCxnSpPr>
        <p:spPr>
          <a:xfrm>
            <a:off x="6997625" y="2079200"/>
            <a:ext cx="472500" cy="0"/>
          </a:xfrm>
          <a:prstGeom prst="straightConnector1">
            <a:avLst/>
          </a:prstGeom>
          <a:noFill/>
          <a:ln w="9525" cap="flat" cmpd="sng">
            <a:solidFill>
              <a:schemeClr val="dk2"/>
            </a:solidFill>
            <a:prstDash val="solid"/>
            <a:round/>
            <a:headEnd type="none" w="lg" len="lg"/>
            <a:tailEnd type="triangle" w="lg" len="lg"/>
          </a:ln>
        </p:spPr>
      </p:cxnSp>
      <p:cxnSp>
        <p:nvCxnSpPr>
          <p:cNvPr id="207" name="Shape 207"/>
          <p:cNvCxnSpPr>
            <a:stCxn id="196" idx="2"/>
            <a:endCxn id="197" idx="0"/>
          </p:cNvCxnSpPr>
          <p:nvPr/>
        </p:nvCxnSpPr>
        <p:spPr>
          <a:xfrm>
            <a:off x="8122125" y="2310650"/>
            <a:ext cx="0" cy="437100"/>
          </a:xfrm>
          <a:prstGeom prst="straightConnector1">
            <a:avLst/>
          </a:prstGeom>
          <a:noFill/>
          <a:ln w="9525" cap="flat" cmpd="sng">
            <a:solidFill>
              <a:schemeClr val="dk2"/>
            </a:solidFill>
            <a:prstDash val="solid"/>
            <a:round/>
            <a:headEnd type="none" w="lg" len="lg"/>
            <a:tailEnd type="triangle" w="lg" len="lg"/>
          </a:ln>
        </p:spPr>
      </p:cxnSp>
      <p:cxnSp>
        <p:nvCxnSpPr>
          <p:cNvPr id="208" name="Shape 208"/>
          <p:cNvCxnSpPr>
            <a:stCxn id="201" idx="3"/>
            <a:endCxn id="197" idx="1"/>
          </p:cNvCxnSpPr>
          <p:nvPr/>
        </p:nvCxnSpPr>
        <p:spPr>
          <a:xfrm>
            <a:off x="6997625" y="2979325"/>
            <a:ext cx="472500" cy="0"/>
          </a:xfrm>
          <a:prstGeom prst="straightConnector1">
            <a:avLst/>
          </a:prstGeom>
          <a:noFill/>
          <a:ln w="9525" cap="flat" cmpd="sng">
            <a:solidFill>
              <a:schemeClr val="dk2"/>
            </a:solidFill>
            <a:prstDash val="solid"/>
            <a:round/>
            <a:headEnd type="none" w="lg" len="lg"/>
            <a:tailEnd type="triangle" w="lg" len="lg"/>
          </a:ln>
        </p:spPr>
      </p:cxnSp>
      <p:cxnSp>
        <p:nvCxnSpPr>
          <p:cNvPr id="209" name="Shape 209"/>
          <p:cNvCxnSpPr>
            <a:stCxn id="197" idx="2"/>
            <a:endCxn id="198" idx="0"/>
          </p:cNvCxnSpPr>
          <p:nvPr/>
        </p:nvCxnSpPr>
        <p:spPr>
          <a:xfrm>
            <a:off x="8122100" y="3210775"/>
            <a:ext cx="0" cy="348900"/>
          </a:xfrm>
          <a:prstGeom prst="straightConnector1">
            <a:avLst/>
          </a:prstGeom>
          <a:noFill/>
          <a:ln w="9525" cap="flat" cmpd="sng">
            <a:solidFill>
              <a:schemeClr val="dk2"/>
            </a:solidFill>
            <a:prstDash val="solid"/>
            <a:round/>
            <a:headEnd type="none" w="lg" len="lg"/>
            <a:tailEnd type="triangle" w="lg" len="lg"/>
          </a:ln>
        </p:spPr>
      </p:cxnSp>
      <p:cxnSp>
        <p:nvCxnSpPr>
          <p:cNvPr id="210" name="Shape 210"/>
          <p:cNvCxnSpPr>
            <a:stCxn id="191" idx="3"/>
            <a:endCxn id="192" idx="1"/>
          </p:cNvCxnSpPr>
          <p:nvPr/>
        </p:nvCxnSpPr>
        <p:spPr>
          <a:xfrm>
            <a:off x="1389175" y="2084450"/>
            <a:ext cx="577500" cy="0"/>
          </a:xfrm>
          <a:prstGeom prst="straightConnector1">
            <a:avLst/>
          </a:prstGeom>
          <a:noFill/>
          <a:ln w="9525" cap="flat" cmpd="sng">
            <a:solidFill>
              <a:schemeClr val="dk2"/>
            </a:solidFill>
            <a:prstDash val="solid"/>
            <a:round/>
            <a:headEnd type="none" w="lg" len="lg"/>
            <a:tailEnd type="triangle" w="lg" len="lg"/>
          </a:ln>
        </p:spPr>
      </p:cxnSp>
      <p:cxnSp>
        <p:nvCxnSpPr>
          <p:cNvPr id="211" name="Shape 211"/>
          <p:cNvCxnSpPr>
            <a:stCxn id="192" idx="3"/>
            <a:endCxn id="194" idx="1"/>
          </p:cNvCxnSpPr>
          <p:nvPr/>
        </p:nvCxnSpPr>
        <p:spPr>
          <a:xfrm rot="10800000" flipH="1">
            <a:off x="3339625" y="2079350"/>
            <a:ext cx="577200" cy="5100"/>
          </a:xfrm>
          <a:prstGeom prst="straightConnector1">
            <a:avLst/>
          </a:prstGeom>
          <a:noFill/>
          <a:ln w="9525" cap="flat" cmpd="sng">
            <a:solidFill>
              <a:schemeClr val="dk2"/>
            </a:solidFill>
            <a:prstDash val="solid"/>
            <a:round/>
            <a:headEnd type="none" w="lg" len="lg"/>
            <a:tailEnd type="triangle" w="lg" len="lg"/>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91"/>
                                        </p:tgtEl>
                                        <p:attrNameLst>
                                          <p:attrName>style.visibility</p:attrName>
                                        </p:attrNameLst>
                                      </p:cBhvr>
                                      <p:to>
                                        <p:strVal val="visible"/>
                                      </p:to>
                                    </p:set>
                                    <p:animEffect transition="in" filter="fade">
                                      <p:cBhvr>
                                        <p:cTn id="7" dur="1000"/>
                                        <p:tgtEl>
                                          <p:spTgt spid="191"/>
                                        </p:tgtEl>
                                      </p:cBhvr>
                                    </p:animEffect>
                                  </p:childTnLst>
                                </p:cTn>
                              </p:par>
                              <p:par>
                                <p:cTn id="8" presetID="10" presetClass="entr" presetSubtype="0" fill="hold" nodeType="withEffect">
                                  <p:stCondLst>
                                    <p:cond delay="0"/>
                                  </p:stCondLst>
                                  <p:childTnLst>
                                    <p:set>
                                      <p:cBhvr>
                                        <p:cTn id="9" dur="1" fill="hold">
                                          <p:stCondLst>
                                            <p:cond delay="0"/>
                                          </p:stCondLst>
                                        </p:cTn>
                                        <p:tgtEl>
                                          <p:spTgt spid="192"/>
                                        </p:tgtEl>
                                        <p:attrNameLst>
                                          <p:attrName>style.visibility</p:attrName>
                                        </p:attrNameLst>
                                      </p:cBhvr>
                                      <p:to>
                                        <p:strVal val="visible"/>
                                      </p:to>
                                    </p:set>
                                    <p:animEffect transition="in" filter="fade">
                                      <p:cBhvr>
                                        <p:cTn id="10" dur="1000"/>
                                        <p:tgtEl>
                                          <p:spTgt spid="192"/>
                                        </p:tgtEl>
                                      </p:cBhvr>
                                    </p:animEffect>
                                  </p:childTnLst>
                                </p:cTn>
                              </p:par>
                              <p:par>
                                <p:cTn id="11" presetID="10" presetClass="entr" presetSubtype="0" fill="hold" nodeType="withEffect">
                                  <p:stCondLst>
                                    <p:cond delay="0"/>
                                  </p:stCondLst>
                                  <p:childTnLst>
                                    <p:set>
                                      <p:cBhvr>
                                        <p:cTn id="12" dur="1" fill="hold">
                                          <p:stCondLst>
                                            <p:cond delay="0"/>
                                          </p:stCondLst>
                                        </p:cTn>
                                        <p:tgtEl>
                                          <p:spTgt spid="193"/>
                                        </p:tgtEl>
                                        <p:attrNameLst>
                                          <p:attrName>style.visibility</p:attrName>
                                        </p:attrNameLst>
                                      </p:cBhvr>
                                      <p:to>
                                        <p:strVal val="visible"/>
                                      </p:to>
                                    </p:set>
                                    <p:animEffect transition="in" filter="fade">
                                      <p:cBhvr>
                                        <p:cTn id="13" dur="1000"/>
                                        <p:tgtEl>
                                          <p:spTgt spid="193"/>
                                        </p:tgtEl>
                                      </p:cBhvr>
                                    </p:animEffect>
                                  </p:childTnLst>
                                </p:cTn>
                              </p:par>
                              <p:par>
                                <p:cTn id="14" presetID="10" presetClass="entr" presetSubtype="0" fill="hold" nodeType="withEffect">
                                  <p:stCondLst>
                                    <p:cond delay="0"/>
                                  </p:stCondLst>
                                  <p:childTnLst>
                                    <p:set>
                                      <p:cBhvr>
                                        <p:cTn id="15" dur="1" fill="hold">
                                          <p:stCondLst>
                                            <p:cond delay="0"/>
                                          </p:stCondLst>
                                        </p:cTn>
                                        <p:tgtEl>
                                          <p:spTgt spid="194"/>
                                        </p:tgtEl>
                                        <p:attrNameLst>
                                          <p:attrName>style.visibility</p:attrName>
                                        </p:attrNameLst>
                                      </p:cBhvr>
                                      <p:to>
                                        <p:strVal val="visible"/>
                                      </p:to>
                                    </p:set>
                                    <p:animEffect transition="in" filter="fade">
                                      <p:cBhvr>
                                        <p:cTn id="16" dur="1000"/>
                                        <p:tgtEl>
                                          <p:spTgt spid="194"/>
                                        </p:tgtEl>
                                      </p:cBhvr>
                                    </p:animEffect>
                                  </p:childTnLst>
                                </p:cTn>
                              </p:par>
                              <p:par>
                                <p:cTn id="17" presetID="10" presetClass="entr" presetSubtype="0" fill="hold" nodeType="withEffect">
                                  <p:stCondLst>
                                    <p:cond delay="0"/>
                                  </p:stCondLst>
                                  <p:childTnLst>
                                    <p:set>
                                      <p:cBhvr>
                                        <p:cTn id="18" dur="1" fill="hold">
                                          <p:stCondLst>
                                            <p:cond delay="0"/>
                                          </p:stCondLst>
                                        </p:cTn>
                                        <p:tgtEl>
                                          <p:spTgt spid="195"/>
                                        </p:tgtEl>
                                        <p:attrNameLst>
                                          <p:attrName>style.visibility</p:attrName>
                                        </p:attrNameLst>
                                      </p:cBhvr>
                                      <p:to>
                                        <p:strVal val="visible"/>
                                      </p:to>
                                    </p:set>
                                    <p:animEffect transition="in" filter="fade">
                                      <p:cBhvr>
                                        <p:cTn id="19" dur="1000"/>
                                        <p:tgtEl>
                                          <p:spTgt spid="195"/>
                                        </p:tgtEl>
                                      </p:cBhvr>
                                    </p:animEffect>
                                  </p:childTnLst>
                                </p:cTn>
                              </p:par>
                              <p:par>
                                <p:cTn id="20" presetID="10" presetClass="entr" presetSubtype="0" fill="hold" nodeType="withEffect">
                                  <p:stCondLst>
                                    <p:cond delay="0"/>
                                  </p:stCondLst>
                                  <p:childTnLst>
                                    <p:set>
                                      <p:cBhvr>
                                        <p:cTn id="21" dur="1" fill="hold">
                                          <p:stCondLst>
                                            <p:cond delay="0"/>
                                          </p:stCondLst>
                                        </p:cTn>
                                        <p:tgtEl>
                                          <p:spTgt spid="196"/>
                                        </p:tgtEl>
                                        <p:attrNameLst>
                                          <p:attrName>style.visibility</p:attrName>
                                        </p:attrNameLst>
                                      </p:cBhvr>
                                      <p:to>
                                        <p:strVal val="visible"/>
                                      </p:to>
                                    </p:set>
                                    <p:animEffect transition="in" filter="fade">
                                      <p:cBhvr>
                                        <p:cTn id="22" dur="1000"/>
                                        <p:tgtEl>
                                          <p:spTgt spid="196"/>
                                        </p:tgtEl>
                                      </p:cBhvr>
                                    </p:animEffect>
                                  </p:childTnLst>
                                </p:cTn>
                              </p:par>
                              <p:par>
                                <p:cTn id="23" presetID="10" presetClass="entr" presetSubtype="0" fill="hold" nodeType="withEffect">
                                  <p:stCondLst>
                                    <p:cond delay="0"/>
                                  </p:stCondLst>
                                  <p:childTnLst>
                                    <p:set>
                                      <p:cBhvr>
                                        <p:cTn id="24" dur="1" fill="hold">
                                          <p:stCondLst>
                                            <p:cond delay="0"/>
                                          </p:stCondLst>
                                        </p:cTn>
                                        <p:tgtEl>
                                          <p:spTgt spid="197"/>
                                        </p:tgtEl>
                                        <p:attrNameLst>
                                          <p:attrName>style.visibility</p:attrName>
                                        </p:attrNameLst>
                                      </p:cBhvr>
                                      <p:to>
                                        <p:strVal val="visible"/>
                                      </p:to>
                                    </p:set>
                                    <p:animEffect transition="in" filter="fade">
                                      <p:cBhvr>
                                        <p:cTn id="25" dur="1000"/>
                                        <p:tgtEl>
                                          <p:spTgt spid="197"/>
                                        </p:tgtEl>
                                      </p:cBhvr>
                                    </p:animEffect>
                                  </p:childTnLst>
                                </p:cTn>
                              </p:par>
                              <p:par>
                                <p:cTn id="26" presetID="10" presetClass="entr" presetSubtype="0" fill="hold" nodeType="withEffect">
                                  <p:stCondLst>
                                    <p:cond delay="0"/>
                                  </p:stCondLst>
                                  <p:childTnLst>
                                    <p:set>
                                      <p:cBhvr>
                                        <p:cTn id="27" dur="1" fill="hold">
                                          <p:stCondLst>
                                            <p:cond delay="0"/>
                                          </p:stCondLst>
                                        </p:cTn>
                                        <p:tgtEl>
                                          <p:spTgt spid="198"/>
                                        </p:tgtEl>
                                        <p:attrNameLst>
                                          <p:attrName>style.visibility</p:attrName>
                                        </p:attrNameLst>
                                      </p:cBhvr>
                                      <p:to>
                                        <p:strVal val="visible"/>
                                      </p:to>
                                    </p:set>
                                    <p:animEffect transition="in" filter="fade">
                                      <p:cBhvr>
                                        <p:cTn id="28" dur="1000"/>
                                        <p:tgtEl>
                                          <p:spTgt spid="198"/>
                                        </p:tgtEl>
                                      </p:cBhvr>
                                    </p:animEffect>
                                  </p:childTnLst>
                                </p:cTn>
                              </p:par>
                              <p:par>
                                <p:cTn id="29" presetID="10" presetClass="entr" presetSubtype="0" fill="hold" nodeType="withEffect">
                                  <p:stCondLst>
                                    <p:cond delay="0"/>
                                  </p:stCondLst>
                                  <p:childTnLst>
                                    <p:set>
                                      <p:cBhvr>
                                        <p:cTn id="30" dur="1" fill="hold">
                                          <p:stCondLst>
                                            <p:cond delay="0"/>
                                          </p:stCondLst>
                                        </p:cTn>
                                        <p:tgtEl>
                                          <p:spTgt spid="199"/>
                                        </p:tgtEl>
                                        <p:attrNameLst>
                                          <p:attrName>style.visibility</p:attrName>
                                        </p:attrNameLst>
                                      </p:cBhvr>
                                      <p:to>
                                        <p:strVal val="visible"/>
                                      </p:to>
                                    </p:set>
                                    <p:animEffect transition="in" filter="fade">
                                      <p:cBhvr>
                                        <p:cTn id="31" dur="1000"/>
                                        <p:tgtEl>
                                          <p:spTgt spid="199"/>
                                        </p:tgtEl>
                                      </p:cBhvr>
                                    </p:animEffect>
                                  </p:childTnLst>
                                </p:cTn>
                              </p:par>
                              <p:par>
                                <p:cTn id="32" presetID="10" presetClass="entr" presetSubtype="0" fill="hold" nodeType="withEffect">
                                  <p:stCondLst>
                                    <p:cond delay="0"/>
                                  </p:stCondLst>
                                  <p:childTnLst>
                                    <p:set>
                                      <p:cBhvr>
                                        <p:cTn id="33" dur="1" fill="hold">
                                          <p:stCondLst>
                                            <p:cond delay="0"/>
                                          </p:stCondLst>
                                        </p:cTn>
                                        <p:tgtEl>
                                          <p:spTgt spid="200"/>
                                        </p:tgtEl>
                                        <p:attrNameLst>
                                          <p:attrName>style.visibility</p:attrName>
                                        </p:attrNameLst>
                                      </p:cBhvr>
                                      <p:to>
                                        <p:strVal val="visible"/>
                                      </p:to>
                                    </p:set>
                                    <p:animEffect transition="in" filter="fade">
                                      <p:cBhvr>
                                        <p:cTn id="34" dur="1000"/>
                                        <p:tgtEl>
                                          <p:spTgt spid="200"/>
                                        </p:tgtEl>
                                      </p:cBhvr>
                                    </p:animEffect>
                                  </p:childTnLst>
                                </p:cTn>
                              </p:par>
                              <p:par>
                                <p:cTn id="35" presetID="10" presetClass="entr" presetSubtype="0" fill="hold" nodeType="withEffect">
                                  <p:stCondLst>
                                    <p:cond delay="0"/>
                                  </p:stCondLst>
                                  <p:childTnLst>
                                    <p:set>
                                      <p:cBhvr>
                                        <p:cTn id="36" dur="1" fill="hold">
                                          <p:stCondLst>
                                            <p:cond delay="0"/>
                                          </p:stCondLst>
                                        </p:cTn>
                                        <p:tgtEl>
                                          <p:spTgt spid="201"/>
                                        </p:tgtEl>
                                        <p:attrNameLst>
                                          <p:attrName>style.visibility</p:attrName>
                                        </p:attrNameLst>
                                      </p:cBhvr>
                                      <p:to>
                                        <p:strVal val="visible"/>
                                      </p:to>
                                    </p:set>
                                    <p:animEffect transition="in" filter="fade">
                                      <p:cBhvr>
                                        <p:cTn id="37" dur="1000"/>
                                        <p:tgtEl>
                                          <p:spTgt spid="201"/>
                                        </p:tgtEl>
                                      </p:cBhvr>
                                    </p:animEffect>
                                  </p:childTnLst>
                                </p:cTn>
                              </p:par>
                              <p:par>
                                <p:cTn id="38" presetID="10" presetClass="entr" presetSubtype="0" fill="hold" nodeType="withEffect">
                                  <p:stCondLst>
                                    <p:cond delay="0"/>
                                  </p:stCondLst>
                                  <p:childTnLst>
                                    <p:set>
                                      <p:cBhvr>
                                        <p:cTn id="39" dur="1" fill="hold">
                                          <p:stCondLst>
                                            <p:cond delay="0"/>
                                          </p:stCondLst>
                                        </p:cTn>
                                        <p:tgtEl>
                                          <p:spTgt spid="202"/>
                                        </p:tgtEl>
                                        <p:attrNameLst>
                                          <p:attrName>style.visibility</p:attrName>
                                        </p:attrNameLst>
                                      </p:cBhvr>
                                      <p:to>
                                        <p:strVal val="visible"/>
                                      </p:to>
                                    </p:set>
                                    <p:animEffect transition="in" filter="fade">
                                      <p:cBhvr>
                                        <p:cTn id="40" dur="1000"/>
                                        <p:tgtEl>
                                          <p:spTgt spid="202"/>
                                        </p:tgtEl>
                                      </p:cBhvr>
                                    </p:animEffect>
                                  </p:childTnLst>
                                </p:cTn>
                              </p:par>
                              <p:par>
                                <p:cTn id="41" presetID="10" presetClass="entr" presetSubtype="0" fill="hold" nodeType="withEffect">
                                  <p:stCondLst>
                                    <p:cond delay="0"/>
                                  </p:stCondLst>
                                  <p:childTnLst>
                                    <p:set>
                                      <p:cBhvr>
                                        <p:cTn id="42" dur="1" fill="hold">
                                          <p:stCondLst>
                                            <p:cond delay="0"/>
                                          </p:stCondLst>
                                        </p:cTn>
                                        <p:tgtEl>
                                          <p:spTgt spid="203"/>
                                        </p:tgtEl>
                                        <p:attrNameLst>
                                          <p:attrName>style.visibility</p:attrName>
                                        </p:attrNameLst>
                                      </p:cBhvr>
                                      <p:to>
                                        <p:strVal val="visible"/>
                                      </p:to>
                                    </p:set>
                                    <p:animEffect transition="in" filter="fade">
                                      <p:cBhvr>
                                        <p:cTn id="43" dur="1000"/>
                                        <p:tgtEl>
                                          <p:spTgt spid="203"/>
                                        </p:tgtEl>
                                      </p:cBhvr>
                                    </p:animEffect>
                                  </p:childTnLst>
                                </p:cTn>
                              </p:par>
                              <p:par>
                                <p:cTn id="44" presetID="10" presetClass="entr" presetSubtype="0" fill="hold" nodeType="withEffect">
                                  <p:stCondLst>
                                    <p:cond delay="0"/>
                                  </p:stCondLst>
                                  <p:childTnLst>
                                    <p:set>
                                      <p:cBhvr>
                                        <p:cTn id="45" dur="1" fill="hold">
                                          <p:stCondLst>
                                            <p:cond delay="0"/>
                                          </p:stCondLst>
                                        </p:cTn>
                                        <p:tgtEl>
                                          <p:spTgt spid="204"/>
                                        </p:tgtEl>
                                        <p:attrNameLst>
                                          <p:attrName>style.visibility</p:attrName>
                                        </p:attrNameLst>
                                      </p:cBhvr>
                                      <p:to>
                                        <p:strVal val="visible"/>
                                      </p:to>
                                    </p:set>
                                    <p:animEffect transition="in" filter="fade">
                                      <p:cBhvr>
                                        <p:cTn id="46" dur="1000"/>
                                        <p:tgtEl>
                                          <p:spTgt spid="204"/>
                                        </p:tgtEl>
                                      </p:cBhvr>
                                    </p:animEffect>
                                  </p:childTnLst>
                                </p:cTn>
                              </p:par>
                              <p:par>
                                <p:cTn id="47" presetID="10" presetClass="entr" presetSubtype="0" fill="hold" nodeType="withEffect">
                                  <p:stCondLst>
                                    <p:cond delay="0"/>
                                  </p:stCondLst>
                                  <p:childTnLst>
                                    <p:set>
                                      <p:cBhvr>
                                        <p:cTn id="48" dur="1" fill="hold">
                                          <p:stCondLst>
                                            <p:cond delay="0"/>
                                          </p:stCondLst>
                                        </p:cTn>
                                        <p:tgtEl>
                                          <p:spTgt spid="205"/>
                                        </p:tgtEl>
                                        <p:attrNameLst>
                                          <p:attrName>style.visibility</p:attrName>
                                        </p:attrNameLst>
                                      </p:cBhvr>
                                      <p:to>
                                        <p:strVal val="visible"/>
                                      </p:to>
                                    </p:set>
                                    <p:animEffect transition="in" filter="fade">
                                      <p:cBhvr>
                                        <p:cTn id="49" dur="1000"/>
                                        <p:tgtEl>
                                          <p:spTgt spid="205"/>
                                        </p:tgtEl>
                                      </p:cBhvr>
                                    </p:animEffect>
                                  </p:childTnLst>
                                </p:cTn>
                              </p:par>
                              <p:par>
                                <p:cTn id="50" presetID="10" presetClass="entr" presetSubtype="0" fill="hold" nodeType="withEffect">
                                  <p:stCondLst>
                                    <p:cond delay="0"/>
                                  </p:stCondLst>
                                  <p:childTnLst>
                                    <p:set>
                                      <p:cBhvr>
                                        <p:cTn id="51" dur="1" fill="hold">
                                          <p:stCondLst>
                                            <p:cond delay="0"/>
                                          </p:stCondLst>
                                        </p:cTn>
                                        <p:tgtEl>
                                          <p:spTgt spid="206"/>
                                        </p:tgtEl>
                                        <p:attrNameLst>
                                          <p:attrName>style.visibility</p:attrName>
                                        </p:attrNameLst>
                                      </p:cBhvr>
                                      <p:to>
                                        <p:strVal val="visible"/>
                                      </p:to>
                                    </p:set>
                                    <p:animEffect transition="in" filter="fade">
                                      <p:cBhvr>
                                        <p:cTn id="52" dur="1000"/>
                                        <p:tgtEl>
                                          <p:spTgt spid="206"/>
                                        </p:tgtEl>
                                      </p:cBhvr>
                                    </p:animEffect>
                                  </p:childTnLst>
                                </p:cTn>
                              </p:par>
                              <p:par>
                                <p:cTn id="53" presetID="10" presetClass="entr" presetSubtype="0" fill="hold" nodeType="withEffect">
                                  <p:stCondLst>
                                    <p:cond delay="0"/>
                                  </p:stCondLst>
                                  <p:childTnLst>
                                    <p:set>
                                      <p:cBhvr>
                                        <p:cTn id="54" dur="1" fill="hold">
                                          <p:stCondLst>
                                            <p:cond delay="0"/>
                                          </p:stCondLst>
                                        </p:cTn>
                                        <p:tgtEl>
                                          <p:spTgt spid="207"/>
                                        </p:tgtEl>
                                        <p:attrNameLst>
                                          <p:attrName>style.visibility</p:attrName>
                                        </p:attrNameLst>
                                      </p:cBhvr>
                                      <p:to>
                                        <p:strVal val="visible"/>
                                      </p:to>
                                    </p:set>
                                    <p:animEffect transition="in" filter="fade">
                                      <p:cBhvr>
                                        <p:cTn id="55" dur="1000"/>
                                        <p:tgtEl>
                                          <p:spTgt spid="207"/>
                                        </p:tgtEl>
                                      </p:cBhvr>
                                    </p:animEffect>
                                  </p:childTnLst>
                                </p:cTn>
                              </p:par>
                              <p:par>
                                <p:cTn id="56" presetID="10" presetClass="entr" presetSubtype="0" fill="hold" nodeType="withEffect">
                                  <p:stCondLst>
                                    <p:cond delay="0"/>
                                  </p:stCondLst>
                                  <p:childTnLst>
                                    <p:set>
                                      <p:cBhvr>
                                        <p:cTn id="57" dur="1" fill="hold">
                                          <p:stCondLst>
                                            <p:cond delay="0"/>
                                          </p:stCondLst>
                                        </p:cTn>
                                        <p:tgtEl>
                                          <p:spTgt spid="208"/>
                                        </p:tgtEl>
                                        <p:attrNameLst>
                                          <p:attrName>style.visibility</p:attrName>
                                        </p:attrNameLst>
                                      </p:cBhvr>
                                      <p:to>
                                        <p:strVal val="visible"/>
                                      </p:to>
                                    </p:set>
                                    <p:animEffect transition="in" filter="fade">
                                      <p:cBhvr>
                                        <p:cTn id="58" dur="1000"/>
                                        <p:tgtEl>
                                          <p:spTgt spid="208"/>
                                        </p:tgtEl>
                                      </p:cBhvr>
                                    </p:animEffect>
                                  </p:childTnLst>
                                </p:cTn>
                              </p:par>
                              <p:par>
                                <p:cTn id="59" presetID="10" presetClass="entr" presetSubtype="0" fill="hold" nodeType="withEffect">
                                  <p:stCondLst>
                                    <p:cond delay="0"/>
                                  </p:stCondLst>
                                  <p:childTnLst>
                                    <p:set>
                                      <p:cBhvr>
                                        <p:cTn id="60" dur="1" fill="hold">
                                          <p:stCondLst>
                                            <p:cond delay="0"/>
                                          </p:stCondLst>
                                        </p:cTn>
                                        <p:tgtEl>
                                          <p:spTgt spid="209"/>
                                        </p:tgtEl>
                                        <p:attrNameLst>
                                          <p:attrName>style.visibility</p:attrName>
                                        </p:attrNameLst>
                                      </p:cBhvr>
                                      <p:to>
                                        <p:strVal val="visible"/>
                                      </p:to>
                                    </p:set>
                                    <p:animEffect transition="in" filter="fade">
                                      <p:cBhvr>
                                        <p:cTn id="61" dur="1000"/>
                                        <p:tgtEl>
                                          <p:spTgt spid="209"/>
                                        </p:tgtEl>
                                      </p:cBhvr>
                                    </p:animEffect>
                                  </p:childTnLst>
                                </p:cTn>
                              </p:par>
                              <p:par>
                                <p:cTn id="62" presetID="10" presetClass="entr" presetSubtype="0" fill="hold" nodeType="withEffect">
                                  <p:stCondLst>
                                    <p:cond delay="0"/>
                                  </p:stCondLst>
                                  <p:childTnLst>
                                    <p:set>
                                      <p:cBhvr>
                                        <p:cTn id="63" dur="1" fill="hold">
                                          <p:stCondLst>
                                            <p:cond delay="0"/>
                                          </p:stCondLst>
                                        </p:cTn>
                                        <p:tgtEl>
                                          <p:spTgt spid="210"/>
                                        </p:tgtEl>
                                        <p:attrNameLst>
                                          <p:attrName>style.visibility</p:attrName>
                                        </p:attrNameLst>
                                      </p:cBhvr>
                                      <p:to>
                                        <p:strVal val="visible"/>
                                      </p:to>
                                    </p:set>
                                    <p:animEffect transition="in" filter="fade">
                                      <p:cBhvr>
                                        <p:cTn id="64" dur="1000"/>
                                        <p:tgtEl>
                                          <p:spTgt spid="210"/>
                                        </p:tgtEl>
                                      </p:cBhvr>
                                    </p:animEffect>
                                  </p:childTnLst>
                                </p:cTn>
                              </p:par>
                              <p:par>
                                <p:cTn id="65" presetID="10" presetClass="entr" presetSubtype="0" fill="hold" nodeType="withEffect">
                                  <p:stCondLst>
                                    <p:cond delay="0"/>
                                  </p:stCondLst>
                                  <p:childTnLst>
                                    <p:set>
                                      <p:cBhvr>
                                        <p:cTn id="66" dur="1" fill="hold">
                                          <p:stCondLst>
                                            <p:cond delay="0"/>
                                          </p:stCondLst>
                                        </p:cTn>
                                        <p:tgtEl>
                                          <p:spTgt spid="211"/>
                                        </p:tgtEl>
                                        <p:attrNameLst>
                                          <p:attrName>style.visibility</p:attrName>
                                        </p:attrNameLst>
                                      </p:cBhvr>
                                      <p:to>
                                        <p:strVal val="visible"/>
                                      </p:to>
                                    </p:set>
                                    <p:animEffect transition="in" filter="fade">
                                      <p:cBhvr>
                                        <p:cTn id="67" dur="1000"/>
                                        <p:tgtEl>
                                          <p:spTgt spid="211"/>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190"/>
                                        </p:tgtEl>
                                        <p:attrNameLst>
                                          <p:attrName>style.visibility</p:attrName>
                                        </p:attrNameLst>
                                      </p:cBhvr>
                                      <p:to>
                                        <p:strVal val="visible"/>
                                      </p:to>
                                    </p:set>
                                    <p:animEffect transition="in" filter="fade">
                                      <p:cBhvr>
                                        <p:cTn id="72" dur="1000"/>
                                        <p:tgtEl>
                                          <p:spTgt spid="1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Shape 216"/>
          <p:cNvSpPr txBox="1">
            <a:spLocks noGrp="1"/>
          </p:cNvSpPr>
          <p:nvPr>
            <p:ph type="title"/>
          </p:nvPr>
        </p:nvSpPr>
        <p:spPr>
          <a:xfrm>
            <a:off x="311700" y="87325"/>
            <a:ext cx="8520600" cy="831300"/>
          </a:xfrm>
          <a:prstGeom prst="rect">
            <a:avLst/>
          </a:prstGeom>
        </p:spPr>
        <p:txBody>
          <a:bodyPr lIns="91425" tIns="91425" rIns="91425" bIns="91425" anchor="b" anchorCtr="0">
            <a:noAutofit/>
          </a:bodyPr>
          <a:lstStyle/>
          <a:p>
            <a:pPr lvl="0">
              <a:spcBef>
                <a:spcPts val="0"/>
              </a:spcBef>
              <a:buNone/>
            </a:pPr>
            <a:r>
              <a:rPr lang="en"/>
              <a:t>Processing 	</a:t>
            </a:r>
          </a:p>
        </p:txBody>
      </p:sp>
      <p:sp>
        <p:nvSpPr>
          <p:cNvPr id="217" name="Shape 217"/>
          <p:cNvSpPr txBox="1">
            <a:spLocks noGrp="1"/>
          </p:cNvSpPr>
          <p:nvPr>
            <p:ph type="body" idx="1"/>
          </p:nvPr>
        </p:nvSpPr>
        <p:spPr>
          <a:xfrm>
            <a:off x="406200" y="1067037"/>
            <a:ext cx="8520600" cy="1499100"/>
          </a:xfrm>
          <a:prstGeom prst="rect">
            <a:avLst/>
          </a:prstGeom>
        </p:spPr>
        <p:txBody>
          <a:bodyPr lIns="91425" tIns="91425" rIns="91425" bIns="91425" anchor="t" anchorCtr="0">
            <a:noAutofit/>
          </a:bodyPr>
          <a:lstStyle/>
          <a:p>
            <a:pPr marL="457200" lvl="0" indent="-228600" rtl="0">
              <a:spcBef>
                <a:spcPts val="0"/>
              </a:spcBef>
            </a:pPr>
            <a:r>
              <a:rPr lang="en"/>
              <a:t>UNET </a:t>
            </a:r>
            <a:r>
              <a:rPr lang="en" baseline="30000"/>
              <a:t>2</a:t>
            </a:r>
            <a:r>
              <a:rPr lang="en"/>
              <a:t> </a:t>
            </a:r>
          </a:p>
          <a:p>
            <a:pPr marL="914400" lvl="1" indent="-228600" rtl="0">
              <a:spcBef>
                <a:spcPts val="0"/>
              </a:spcBef>
            </a:pPr>
            <a:r>
              <a:rPr lang="en"/>
              <a:t>Segmentation technique - Proven to be successful on 3D medical images </a:t>
            </a:r>
          </a:p>
          <a:p>
            <a:pPr marL="1371600" lvl="2" indent="-228600" rtl="0">
              <a:spcBef>
                <a:spcPts val="0"/>
              </a:spcBef>
            </a:pPr>
            <a:r>
              <a:rPr lang="en"/>
              <a:t>The network learns from these sparse annotations and provides a dense 3D segmentation - Uses a network of 3D CNN Layers with Relu</a:t>
            </a:r>
          </a:p>
          <a:p>
            <a:pPr marL="914400" lvl="1" indent="-228600" rtl="0">
              <a:spcBef>
                <a:spcPts val="0"/>
              </a:spcBef>
            </a:pPr>
            <a:r>
              <a:rPr lang="en"/>
              <a:t>515 training images, trained over 5 epoch, took over 10 hours </a:t>
            </a:r>
          </a:p>
        </p:txBody>
      </p:sp>
      <p:sp>
        <p:nvSpPr>
          <p:cNvPr id="218" name="Shape 218"/>
          <p:cNvSpPr txBox="1"/>
          <p:nvPr/>
        </p:nvSpPr>
        <p:spPr>
          <a:xfrm>
            <a:off x="500700" y="4162950"/>
            <a:ext cx="8331600" cy="363000"/>
          </a:xfrm>
          <a:prstGeom prst="rect">
            <a:avLst/>
          </a:prstGeom>
          <a:noFill/>
          <a:ln>
            <a:noFill/>
          </a:ln>
        </p:spPr>
        <p:txBody>
          <a:bodyPr lIns="91425" tIns="91425" rIns="91425" bIns="91425" anchor="t" anchorCtr="0">
            <a:noAutofit/>
          </a:bodyPr>
          <a:lstStyle/>
          <a:p>
            <a:pPr lvl="0">
              <a:spcBef>
                <a:spcPts val="0"/>
              </a:spcBef>
              <a:buNone/>
            </a:pPr>
            <a:endParaRPr/>
          </a:p>
        </p:txBody>
      </p:sp>
      <p:sp>
        <p:nvSpPr>
          <p:cNvPr id="219" name="Shape 219"/>
          <p:cNvSpPr txBox="1">
            <a:spLocks noGrp="1"/>
          </p:cNvSpPr>
          <p:nvPr>
            <p:ph type="body" idx="1"/>
          </p:nvPr>
        </p:nvSpPr>
        <p:spPr>
          <a:xfrm>
            <a:off x="311700" y="2714575"/>
            <a:ext cx="8520600" cy="1811400"/>
          </a:xfrm>
          <a:prstGeom prst="rect">
            <a:avLst/>
          </a:prstGeom>
        </p:spPr>
        <p:txBody>
          <a:bodyPr lIns="91425" tIns="91425" rIns="91425" bIns="91425" anchor="t" anchorCtr="0">
            <a:noAutofit/>
          </a:bodyPr>
          <a:lstStyle/>
          <a:p>
            <a:pPr marL="457200" lvl="0" indent="-228600" rtl="0">
              <a:spcBef>
                <a:spcPts val="0"/>
              </a:spcBef>
            </a:pPr>
            <a:r>
              <a:rPr lang="en"/>
              <a:t>Classification- 3D CNN </a:t>
            </a:r>
          </a:p>
          <a:p>
            <a:pPr marL="1371600" lvl="2" indent="-228600" rtl="0">
              <a:spcBef>
                <a:spcPts val="0"/>
              </a:spcBef>
            </a:pPr>
            <a:r>
              <a:rPr lang="en"/>
              <a:t>3 Layer Model with BatchNormalization and MaxPooling </a:t>
            </a:r>
          </a:p>
          <a:p>
            <a:pPr marL="1371600" lvl="2" indent="-228600" rtl="0">
              <a:spcBef>
                <a:spcPts val="0"/>
              </a:spcBef>
            </a:pPr>
            <a:r>
              <a:rPr lang="en"/>
              <a:t>Stochastic Gradient Descent Optimizer</a:t>
            </a:r>
          </a:p>
          <a:p>
            <a:pPr marL="1371600" lvl="2" indent="-228600" rtl="0">
              <a:spcBef>
                <a:spcPts val="0"/>
              </a:spcBef>
            </a:pPr>
            <a:r>
              <a:rPr lang="en"/>
              <a:t>SoftMax Classifier</a:t>
            </a:r>
          </a:p>
          <a:p>
            <a:pPr marL="914400" lvl="1" indent="-228600" rtl="0">
              <a:spcBef>
                <a:spcPts val="0"/>
              </a:spcBef>
            </a:pPr>
            <a:r>
              <a:rPr lang="en"/>
              <a:t>80% training, 10% validation and 10% testing, training over 5 epoch, took over 8 hours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9"/>
                                        </p:tgtEl>
                                        <p:attrNameLst>
                                          <p:attrName>style.visibility</p:attrName>
                                        </p:attrNameLst>
                                      </p:cBhvr>
                                      <p:to>
                                        <p:strVal val="visible"/>
                                      </p:to>
                                    </p:set>
                                    <p:animEffect transition="in" filter="fade">
                                      <p:cBhvr>
                                        <p:cTn id="7" dur="1000"/>
                                        <p:tgtEl>
                                          <p:spTgt spid="2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Shape 224"/>
          <p:cNvSpPr txBox="1">
            <a:spLocks noGrp="1"/>
          </p:cNvSpPr>
          <p:nvPr>
            <p:ph type="title"/>
          </p:nvPr>
        </p:nvSpPr>
        <p:spPr>
          <a:xfrm>
            <a:off x="311700" y="87325"/>
            <a:ext cx="8520600" cy="831300"/>
          </a:xfrm>
          <a:prstGeom prst="rect">
            <a:avLst/>
          </a:prstGeom>
        </p:spPr>
        <p:txBody>
          <a:bodyPr lIns="91425" tIns="91425" rIns="91425" bIns="91425" anchor="b" anchorCtr="0">
            <a:noAutofit/>
          </a:bodyPr>
          <a:lstStyle/>
          <a:p>
            <a:pPr lvl="0">
              <a:spcBef>
                <a:spcPts val="0"/>
              </a:spcBef>
              <a:buNone/>
            </a:pPr>
            <a:r>
              <a:rPr lang="en"/>
              <a:t>3D CNN Results After Modifications</a:t>
            </a:r>
          </a:p>
        </p:txBody>
      </p:sp>
      <p:graphicFrame>
        <p:nvGraphicFramePr>
          <p:cNvPr id="225" name="Shape 225"/>
          <p:cNvGraphicFramePr/>
          <p:nvPr/>
        </p:nvGraphicFramePr>
        <p:xfrm>
          <a:off x="1626125" y="1230550"/>
          <a:ext cx="3000000" cy="3000000"/>
        </p:xfrm>
        <a:graphic>
          <a:graphicData uri="http://schemas.openxmlformats.org/drawingml/2006/table">
            <a:tbl>
              <a:tblPr>
                <a:noFill/>
                <a:tableStyleId>{A7597692-C47A-41ED-80F6-E44C50C1305E}</a:tableStyleId>
              </a:tblPr>
              <a:tblGrid>
                <a:gridCol w="1983025"/>
                <a:gridCol w="2097650"/>
                <a:gridCol w="1811075"/>
              </a:tblGrid>
              <a:tr h="240625">
                <a:tc>
                  <a:txBody>
                    <a:bodyPr/>
                    <a:lstStyle/>
                    <a:p>
                      <a:pPr lvl="0" algn="ctr">
                        <a:spcBef>
                          <a:spcPts val="0"/>
                        </a:spcBef>
                        <a:buNone/>
                      </a:pPr>
                      <a:r>
                        <a:rPr lang="en" b="1"/>
                        <a:t>Metric</a:t>
                      </a:r>
                    </a:p>
                  </a:txBody>
                  <a:tcPr marL="91425" marR="91425" marT="91425" marB="91425">
                    <a:lnL w="9525" cap="flat" cmpd="sng">
                      <a:solidFill>
                        <a:srgbClr val="F4CCCC"/>
                      </a:solidFill>
                      <a:prstDash val="solid"/>
                      <a:round/>
                      <a:headEnd type="none" w="med" len="med"/>
                      <a:tailEnd type="none" w="med" len="med"/>
                    </a:lnL>
                    <a:lnR w="9525" cap="flat" cmpd="sng">
                      <a:solidFill>
                        <a:srgbClr val="F4CCCC"/>
                      </a:solidFill>
                      <a:prstDash val="solid"/>
                      <a:round/>
                      <a:headEnd type="none" w="med" len="med"/>
                      <a:tailEnd type="none" w="med" len="med"/>
                    </a:lnR>
                    <a:lnT w="9525" cap="flat" cmpd="sng">
                      <a:solidFill>
                        <a:srgbClr val="F4CCCC"/>
                      </a:solidFill>
                      <a:prstDash val="solid"/>
                      <a:round/>
                      <a:headEnd type="none" w="med" len="med"/>
                      <a:tailEnd type="none" w="med" len="med"/>
                    </a:lnT>
                    <a:lnB w="9525" cap="flat" cmpd="sng">
                      <a:solidFill>
                        <a:srgbClr val="F4CCCC"/>
                      </a:solidFill>
                      <a:prstDash val="solid"/>
                      <a:round/>
                      <a:headEnd type="none" w="med" len="med"/>
                      <a:tailEnd type="none" w="med" len="med"/>
                    </a:lnB>
                  </a:tcPr>
                </a:tc>
                <a:tc>
                  <a:txBody>
                    <a:bodyPr/>
                    <a:lstStyle/>
                    <a:p>
                      <a:pPr lvl="0" algn="ctr">
                        <a:spcBef>
                          <a:spcPts val="0"/>
                        </a:spcBef>
                        <a:buNone/>
                      </a:pPr>
                      <a:r>
                        <a:rPr lang="en" b="1"/>
                        <a:t>Test</a:t>
                      </a:r>
                    </a:p>
                  </a:txBody>
                  <a:tcPr marL="91425" marR="91425" marT="91425" marB="91425">
                    <a:lnL w="9525" cap="flat" cmpd="sng">
                      <a:solidFill>
                        <a:srgbClr val="F4CCCC"/>
                      </a:solidFill>
                      <a:prstDash val="solid"/>
                      <a:round/>
                      <a:headEnd type="none" w="med" len="med"/>
                      <a:tailEnd type="none" w="med" len="med"/>
                    </a:lnL>
                    <a:lnR w="9525" cap="flat" cmpd="sng">
                      <a:solidFill>
                        <a:srgbClr val="F4CCCC"/>
                      </a:solidFill>
                      <a:prstDash val="solid"/>
                      <a:round/>
                      <a:headEnd type="none" w="med" len="med"/>
                      <a:tailEnd type="none" w="med" len="med"/>
                    </a:lnR>
                    <a:lnT w="9525" cap="flat" cmpd="sng">
                      <a:solidFill>
                        <a:srgbClr val="F4CCCC"/>
                      </a:solidFill>
                      <a:prstDash val="solid"/>
                      <a:round/>
                      <a:headEnd type="none" w="med" len="med"/>
                      <a:tailEnd type="none" w="med" len="med"/>
                    </a:lnT>
                    <a:lnB w="9525" cap="flat" cmpd="sng">
                      <a:solidFill>
                        <a:srgbClr val="F4CCCC"/>
                      </a:solidFill>
                      <a:prstDash val="solid"/>
                      <a:round/>
                      <a:headEnd type="none" w="med" len="med"/>
                      <a:tailEnd type="none" w="med" len="med"/>
                    </a:lnB>
                  </a:tcPr>
                </a:tc>
                <a:tc>
                  <a:txBody>
                    <a:bodyPr/>
                    <a:lstStyle/>
                    <a:p>
                      <a:pPr lvl="0" algn="ctr">
                        <a:spcBef>
                          <a:spcPts val="0"/>
                        </a:spcBef>
                        <a:buNone/>
                      </a:pPr>
                      <a:r>
                        <a:rPr lang="en" b="1"/>
                        <a:t>Validation </a:t>
                      </a:r>
                    </a:p>
                  </a:txBody>
                  <a:tcPr marL="91425" marR="91425" marT="91425" marB="91425">
                    <a:lnL w="9525" cap="flat" cmpd="sng">
                      <a:solidFill>
                        <a:srgbClr val="F4CCCC"/>
                      </a:solidFill>
                      <a:prstDash val="solid"/>
                      <a:round/>
                      <a:headEnd type="none" w="med" len="med"/>
                      <a:tailEnd type="none" w="med" len="med"/>
                    </a:lnL>
                    <a:lnR w="9525" cap="flat" cmpd="sng">
                      <a:solidFill>
                        <a:srgbClr val="F4CCCC"/>
                      </a:solidFill>
                      <a:prstDash val="solid"/>
                      <a:round/>
                      <a:headEnd type="none" w="med" len="med"/>
                      <a:tailEnd type="none" w="med" len="med"/>
                    </a:lnR>
                    <a:lnT w="9525" cap="flat" cmpd="sng">
                      <a:solidFill>
                        <a:srgbClr val="F4CCCC"/>
                      </a:solidFill>
                      <a:prstDash val="solid"/>
                      <a:round/>
                      <a:headEnd type="none" w="med" len="med"/>
                      <a:tailEnd type="none" w="med" len="med"/>
                    </a:lnT>
                    <a:lnB w="9525" cap="flat" cmpd="sng">
                      <a:solidFill>
                        <a:srgbClr val="F4CCCC"/>
                      </a:solidFill>
                      <a:prstDash val="solid"/>
                      <a:round/>
                      <a:headEnd type="none" w="med" len="med"/>
                      <a:tailEnd type="none" w="med" len="med"/>
                    </a:lnB>
                  </a:tcPr>
                </a:tc>
              </a:tr>
              <a:tr h="242975">
                <a:tc>
                  <a:txBody>
                    <a:bodyPr/>
                    <a:lstStyle/>
                    <a:p>
                      <a:pPr lvl="0" algn="ctr">
                        <a:spcBef>
                          <a:spcPts val="0"/>
                        </a:spcBef>
                        <a:buNone/>
                      </a:pPr>
                      <a:r>
                        <a:rPr lang="en"/>
                        <a:t>Accuracy </a:t>
                      </a:r>
                    </a:p>
                  </a:txBody>
                  <a:tcPr marL="91425" marR="91425" marT="91425" marB="91425">
                    <a:lnL w="9525" cap="flat" cmpd="sng">
                      <a:solidFill>
                        <a:srgbClr val="F4CCCC"/>
                      </a:solidFill>
                      <a:prstDash val="solid"/>
                      <a:round/>
                      <a:headEnd type="none" w="med" len="med"/>
                      <a:tailEnd type="none" w="med" len="med"/>
                    </a:lnL>
                    <a:lnR w="9525" cap="flat" cmpd="sng">
                      <a:solidFill>
                        <a:srgbClr val="F4CCCC"/>
                      </a:solidFill>
                      <a:prstDash val="solid"/>
                      <a:round/>
                      <a:headEnd type="none" w="med" len="med"/>
                      <a:tailEnd type="none" w="med" len="med"/>
                    </a:lnR>
                    <a:lnT w="9525" cap="flat" cmpd="sng">
                      <a:solidFill>
                        <a:srgbClr val="F4CCCC"/>
                      </a:solidFill>
                      <a:prstDash val="solid"/>
                      <a:round/>
                      <a:headEnd type="none" w="med" len="med"/>
                      <a:tailEnd type="none" w="med" len="med"/>
                    </a:lnT>
                    <a:lnB w="9525" cap="flat" cmpd="sng">
                      <a:solidFill>
                        <a:srgbClr val="F4CCCC"/>
                      </a:solidFill>
                      <a:prstDash val="solid"/>
                      <a:round/>
                      <a:headEnd type="none" w="med" len="med"/>
                      <a:tailEnd type="none" w="med" len="med"/>
                    </a:lnB>
                  </a:tcPr>
                </a:tc>
                <a:tc>
                  <a:txBody>
                    <a:bodyPr/>
                    <a:lstStyle/>
                    <a:p>
                      <a:pPr lvl="0" algn="ctr">
                        <a:spcBef>
                          <a:spcPts val="0"/>
                        </a:spcBef>
                        <a:buNone/>
                      </a:pPr>
                      <a:r>
                        <a:rPr lang="en"/>
                        <a:t>77.6%</a:t>
                      </a:r>
                    </a:p>
                  </a:txBody>
                  <a:tcPr marL="91425" marR="91425" marT="91425" marB="91425">
                    <a:lnL w="9525" cap="flat" cmpd="sng">
                      <a:solidFill>
                        <a:srgbClr val="F4CCCC"/>
                      </a:solidFill>
                      <a:prstDash val="solid"/>
                      <a:round/>
                      <a:headEnd type="none" w="med" len="med"/>
                      <a:tailEnd type="none" w="med" len="med"/>
                    </a:lnL>
                    <a:lnR w="9525" cap="flat" cmpd="sng">
                      <a:solidFill>
                        <a:srgbClr val="F4CCCC"/>
                      </a:solidFill>
                      <a:prstDash val="solid"/>
                      <a:round/>
                      <a:headEnd type="none" w="med" len="med"/>
                      <a:tailEnd type="none" w="med" len="med"/>
                    </a:lnR>
                    <a:lnT w="9525" cap="flat" cmpd="sng">
                      <a:solidFill>
                        <a:srgbClr val="F4CCCC"/>
                      </a:solidFill>
                      <a:prstDash val="solid"/>
                      <a:round/>
                      <a:headEnd type="none" w="med" len="med"/>
                      <a:tailEnd type="none" w="med" len="med"/>
                    </a:lnT>
                    <a:lnB w="9525" cap="flat" cmpd="sng">
                      <a:solidFill>
                        <a:srgbClr val="F4CCCC"/>
                      </a:solidFill>
                      <a:prstDash val="solid"/>
                      <a:round/>
                      <a:headEnd type="none" w="med" len="med"/>
                      <a:tailEnd type="none" w="med" len="med"/>
                    </a:lnB>
                  </a:tcPr>
                </a:tc>
                <a:tc>
                  <a:txBody>
                    <a:bodyPr/>
                    <a:lstStyle/>
                    <a:p>
                      <a:pPr lvl="0" algn="ctr" rtl="0">
                        <a:spcBef>
                          <a:spcPts val="0"/>
                        </a:spcBef>
                        <a:buNone/>
                      </a:pPr>
                      <a:r>
                        <a:rPr lang="en">
                          <a:solidFill>
                            <a:schemeClr val="dk1"/>
                          </a:solidFill>
                        </a:rPr>
                        <a:t>78.12%</a:t>
                      </a:r>
                    </a:p>
                  </a:txBody>
                  <a:tcPr marL="91425" marR="91425" marT="91425" marB="91425">
                    <a:lnL w="9525" cap="flat" cmpd="sng">
                      <a:solidFill>
                        <a:srgbClr val="F4CCCC"/>
                      </a:solidFill>
                      <a:prstDash val="solid"/>
                      <a:round/>
                      <a:headEnd type="none" w="med" len="med"/>
                      <a:tailEnd type="none" w="med" len="med"/>
                    </a:lnL>
                    <a:lnR w="9525" cap="flat" cmpd="sng">
                      <a:solidFill>
                        <a:srgbClr val="F4CCCC"/>
                      </a:solidFill>
                      <a:prstDash val="solid"/>
                      <a:round/>
                      <a:headEnd type="none" w="med" len="med"/>
                      <a:tailEnd type="none" w="med" len="med"/>
                    </a:lnR>
                    <a:lnT w="9525" cap="flat" cmpd="sng">
                      <a:solidFill>
                        <a:srgbClr val="F4CCCC"/>
                      </a:solidFill>
                      <a:prstDash val="solid"/>
                      <a:round/>
                      <a:headEnd type="none" w="med" len="med"/>
                      <a:tailEnd type="none" w="med" len="med"/>
                    </a:lnT>
                    <a:lnB w="9525" cap="flat" cmpd="sng">
                      <a:solidFill>
                        <a:srgbClr val="F4CCCC"/>
                      </a:solidFill>
                      <a:prstDash val="solid"/>
                      <a:round/>
                      <a:headEnd type="none" w="med" len="med"/>
                      <a:tailEnd type="none" w="med" len="med"/>
                    </a:lnB>
                  </a:tcPr>
                </a:tc>
              </a:tr>
              <a:tr h="240625">
                <a:tc>
                  <a:txBody>
                    <a:bodyPr/>
                    <a:lstStyle/>
                    <a:p>
                      <a:pPr lvl="0" algn="ctr">
                        <a:spcBef>
                          <a:spcPts val="0"/>
                        </a:spcBef>
                        <a:buNone/>
                      </a:pPr>
                      <a:r>
                        <a:rPr lang="en"/>
                        <a:t>AUC  </a:t>
                      </a:r>
                    </a:p>
                  </a:txBody>
                  <a:tcPr marL="91425" marR="91425" marT="91425" marB="91425">
                    <a:lnL w="9525" cap="flat" cmpd="sng">
                      <a:solidFill>
                        <a:srgbClr val="F4CCCC"/>
                      </a:solidFill>
                      <a:prstDash val="solid"/>
                      <a:round/>
                      <a:headEnd type="none" w="med" len="med"/>
                      <a:tailEnd type="none" w="med" len="med"/>
                    </a:lnL>
                    <a:lnR w="9525" cap="flat" cmpd="sng">
                      <a:solidFill>
                        <a:srgbClr val="F4CCCC"/>
                      </a:solidFill>
                      <a:prstDash val="solid"/>
                      <a:round/>
                      <a:headEnd type="none" w="med" len="med"/>
                      <a:tailEnd type="none" w="med" len="med"/>
                    </a:lnR>
                    <a:lnT w="9525" cap="flat" cmpd="sng">
                      <a:solidFill>
                        <a:srgbClr val="F4CCCC"/>
                      </a:solidFill>
                      <a:prstDash val="solid"/>
                      <a:round/>
                      <a:headEnd type="none" w="med" len="med"/>
                      <a:tailEnd type="none" w="med" len="med"/>
                    </a:lnT>
                    <a:lnB w="9525" cap="flat" cmpd="sng">
                      <a:solidFill>
                        <a:srgbClr val="F4CCCC"/>
                      </a:solidFill>
                      <a:prstDash val="solid"/>
                      <a:round/>
                      <a:headEnd type="none" w="med" len="med"/>
                      <a:tailEnd type="none" w="med" len="med"/>
                    </a:lnB>
                  </a:tcPr>
                </a:tc>
                <a:tc>
                  <a:txBody>
                    <a:bodyPr/>
                    <a:lstStyle/>
                    <a:p>
                      <a:pPr lvl="0" algn="ctr">
                        <a:spcBef>
                          <a:spcPts val="0"/>
                        </a:spcBef>
                        <a:buNone/>
                      </a:pPr>
                      <a:r>
                        <a:rPr lang="en"/>
                        <a:t>0.68</a:t>
                      </a:r>
                    </a:p>
                  </a:txBody>
                  <a:tcPr marL="91425" marR="91425" marT="91425" marB="91425">
                    <a:lnL w="9525" cap="flat" cmpd="sng">
                      <a:solidFill>
                        <a:srgbClr val="F4CCCC"/>
                      </a:solidFill>
                      <a:prstDash val="solid"/>
                      <a:round/>
                      <a:headEnd type="none" w="med" len="med"/>
                      <a:tailEnd type="none" w="med" len="med"/>
                    </a:lnL>
                    <a:lnR w="9525" cap="flat" cmpd="sng">
                      <a:solidFill>
                        <a:srgbClr val="F4CCCC"/>
                      </a:solidFill>
                      <a:prstDash val="solid"/>
                      <a:round/>
                      <a:headEnd type="none" w="med" len="med"/>
                      <a:tailEnd type="none" w="med" len="med"/>
                    </a:lnR>
                    <a:lnT w="9525" cap="flat" cmpd="sng">
                      <a:solidFill>
                        <a:srgbClr val="F4CCCC"/>
                      </a:solidFill>
                      <a:prstDash val="solid"/>
                      <a:round/>
                      <a:headEnd type="none" w="med" len="med"/>
                      <a:tailEnd type="none" w="med" len="med"/>
                    </a:lnT>
                    <a:lnB w="9525" cap="flat" cmpd="sng">
                      <a:solidFill>
                        <a:srgbClr val="F4CCCC"/>
                      </a:solidFill>
                      <a:prstDash val="solid"/>
                      <a:round/>
                      <a:headEnd type="none" w="med" len="med"/>
                      <a:tailEnd type="none" w="med" len="med"/>
                    </a:lnB>
                  </a:tcPr>
                </a:tc>
                <a:tc>
                  <a:txBody>
                    <a:bodyPr/>
                    <a:lstStyle/>
                    <a:p>
                      <a:pPr lvl="0" algn="ctr">
                        <a:spcBef>
                          <a:spcPts val="0"/>
                        </a:spcBef>
                        <a:buNone/>
                      </a:pPr>
                      <a:r>
                        <a:rPr lang="en"/>
                        <a:t>0.65</a:t>
                      </a:r>
                    </a:p>
                  </a:txBody>
                  <a:tcPr marL="91425" marR="91425" marT="91425" marB="91425">
                    <a:lnL w="9525" cap="flat" cmpd="sng">
                      <a:solidFill>
                        <a:srgbClr val="F4CCCC"/>
                      </a:solidFill>
                      <a:prstDash val="solid"/>
                      <a:round/>
                      <a:headEnd type="none" w="med" len="med"/>
                      <a:tailEnd type="none" w="med" len="med"/>
                    </a:lnL>
                    <a:lnR w="9525" cap="flat" cmpd="sng">
                      <a:solidFill>
                        <a:srgbClr val="F4CCCC"/>
                      </a:solidFill>
                      <a:prstDash val="solid"/>
                      <a:round/>
                      <a:headEnd type="none" w="med" len="med"/>
                      <a:tailEnd type="none" w="med" len="med"/>
                    </a:lnR>
                    <a:lnT w="9525" cap="flat" cmpd="sng">
                      <a:solidFill>
                        <a:srgbClr val="F4CCCC"/>
                      </a:solidFill>
                      <a:prstDash val="solid"/>
                      <a:round/>
                      <a:headEnd type="none" w="med" len="med"/>
                      <a:tailEnd type="none" w="med" len="med"/>
                    </a:lnT>
                    <a:lnB w="9525" cap="flat" cmpd="sng">
                      <a:solidFill>
                        <a:srgbClr val="F4CCCC"/>
                      </a:solidFill>
                      <a:prstDash val="solid"/>
                      <a:round/>
                      <a:headEnd type="none" w="med" len="med"/>
                      <a:tailEnd type="none" w="med" len="med"/>
                    </a:lnB>
                  </a:tcPr>
                </a:tc>
              </a:tr>
              <a:tr h="242975">
                <a:tc>
                  <a:txBody>
                    <a:bodyPr/>
                    <a:lstStyle/>
                    <a:p>
                      <a:pPr lvl="0" algn="ctr" rtl="0">
                        <a:spcBef>
                          <a:spcPts val="0"/>
                        </a:spcBef>
                        <a:buNone/>
                      </a:pPr>
                      <a:r>
                        <a:rPr lang="en"/>
                        <a:t>LogLoss</a:t>
                      </a:r>
                    </a:p>
                  </a:txBody>
                  <a:tcPr marL="91425" marR="91425" marT="91425" marB="91425">
                    <a:lnL w="9525" cap="flat" cmpd="sng">
                      <a:solidFill>
                        <a:srgbClr val="F4CCCC"/>
                      </a:solidFill>
                      <a:prstDash val="solid"/>
                      <a:round/>
                      <a:headEnd type="none" w="med" len="med"/>
                      <a:tailEnd type="none" w="med" len="med"/>
                    </a:lnL>
                    <a:lnR w="9525" cap="flat" cmpd="sng">
                      <a:solidFill>
                        <a:srgbClr val="F4CCCC"/>
                      </a:solidFill>
                      <a:prstDash val="solid"/>
                      <a:round/>
                      <a:headEnd type="none" w="med" len="med"/>
                      <a:tailEnd type="none" w="med" len="med"/>
                    </a:lnR>
                    <a:lnT w="9525" cap="flat" cmpd="sng">
                      <a:solidFill>
                        <a:srgbClr val="F4CCCC"/>
                      </a:solidFill>
                      <a:prstDash val="solid"/>
                      <a:round/>
                      <a:headEnd type="none" w="med" len="med"/>
                      <a:tailEnd type="none" w="med" len="med"/>
                    </a:lnT>
                    <a:lnB w="9525" cap="flat" cmpd="sng">
                      <a:solidFill>
                        <a:srgbClr val="F4CCCC"/>
                      </a:solidFill>
                      <a:prstDash val="solid"/>
                      <a:round/>
                      <a:headEnd type="none" w="med" len="med"/>
                      <a:tailEnd type="none" w="med" len="med"/>
                    </a:lnB>
                  </a:tcPr>
                </a:tc>
                <a:tc>
                  <a:txBody>
                    <a:bodyPr/>
                    <a:lstStyle/>
                    <a:p>
                      <a:pPr lvl="0" algn="ctr" rtl="0">
                        <a:spcBef>
                          <a:spcPts val="0"/>
                        </a:spcBef>
                        <a:buNone/>
                      </a:pPr>
                      <a:r>
                        <a:rPr lang="en">
                          <a:solidFill>
                            <a:schemeClr val="dk1"/>
                          </a:solidFill>
                        </a:rPr>
                        <a:t>0.59</a:t>
                      </a:r>
                    </a:p>
                  </a:txBody>
                  <a:tcPr marL="91425" marR="91425" marT="91425" marB="91425">
                    <a:lnL w="9525" cap="flat" cmpd="sng">
                      <a:solidFill>
                        <a:srgbClr val="F4CCCC"/>
                      </a:solidFill>
                      <a:prstDash val="solid"/>
                      <a:round/>
                      <a:headEnd type="none" w="med" len="med"/>
                      <a:tailEnd type="none" w="med" len="med"/>
                    </a:lnL>
                    <a:lnR w="9525" cap="flat" cmpd="sng">
                      <a:solidFill>
                        <a:srgbClr val="F4CCCC"/>
                      </a:solidFill>
                      <a:prstDash val="solid"/>
                      <a:round/>
                      <a:headEnd type="none" w="med" len="med"/>
                      <a:tailEnd type="none" w="med" len="med"/>
                    </a:lnR>
                    <a:lnT w="9525" cap="flat" cmpd="sng">
                      <a:solidFill>
                        <a:srgbClr val="F4CCCC"/>
                      </a:solidFill>
                      <a:prstDash val="solid"/>
                      <a:round/>
                      <a:headEnd type="none" w="med" len="med"/>
                      <a:tailEnd type="none" w="med" len="med"/>
                    </a:lnT>
                    <a:lnB w="9525" cap="flat" cmpd="sng">
                      <a:solidFill>
                        <a:srgbClr val="F4CCCC"/>
                      </a:solidFill>
                      <a:prstDash val="solid"/>
                      <a:round/>
                      <a:headEnd type="none" w="med" len="med"/>
                      <a:tailEnd type="none" w="med" len="med"/>
                    </a:lnB>
                  </a:tcPr>
                </a:tc>
                <a:tc>
                  <a:txBody>
                    <a:bodyPr/>
                    <a:lstStyle/>
                    <a:p>
                      <a:pPr lvl="0" algn="ctr" rtl="0">
                        <a:spcBef>
                          <a:spcPts val="0"/>
                        </a:spcBef>
                        <a:buNone/>
                      </a:pPr>
                      <a:r>
                        <a:rPr lang="en"/>
                        <a:t>0.60</a:t>
                      </a:r>
                    </a:p>
                  </a:txBody>
                  <a:tcPr marL="91425" marR="91425" marT="91425" marB="91425">
                    <a:lnL w="9525" cap="flat" cmpd="sng">
                      <a:solidFill>
                        <a:srgbClr val="F4CCCC"/>
                      </a:solidFill>
                      <a:prstDash val="solid"/>
                      <a:round/>
                      <a:headEnd type="none" w="med" len="med"/>
                      <a:tailEnd type="none" w="med" len="med"/>
                    </a:lnL>
                    <a:lnR w="9525" cap="flat" cmpd="sng">
                      <a:solidFill>
                        <a:srgbClr val="F4CCCC"/>
                      </a:solidFill>
                      <a:prstDash val="solid"/>
                      <a:round/>
                      <a:headEnd type="none" w="med" len="med"/>
                      <a:tailEnd type="none" w="med" len="med"/>
                    </a:lnR>
                    <a:lnT w="9525" cap="flat" cmpd="sng">
                      <a:solidFill>
                        <a:srgbClr val="F4CCCC"/>
                      </a:solidFill>
                      <a:prstDash val="solid"/>
                      <a:round/>
                      <a:headEnd type="none" w="med" len="med"/>
                      <a:tailEnd type="none" w="med" len="med"/>
                    </a:lnT>
                    <a:lnB w="9525" cap="flat" cmpd="sng">
                      <a:solidFill>
                        <a:srgbClr val="F4CCCC"/>
                      </a:solidFill>
                      <a:prstDash val="solid"/>
                      <a:round/>
                      <a:headEnd type="none" w="med" len="med"/>
                      <a:tailEnd type="none" w="med" len="med"/>
                    </a:lnB>
                  </a:tcPr>
                </a:tc>
              </a:tr>
            </a:tbl>
          </a:graphicData>
        </a:graphic>
      </p:graphicFrame>
      <p:graphicFrame>
        <p:nvGraphicFramePr>
          <p:cNvPr id="226" name="Shape 226"/>
          <p:cNvGraphicFramePr/>
          <p:nvPr/>
        </p:nvGraphicFramePr>
        <p:xfrm>
          <a:off x="2401337" y="3115875"/>
          <a:ext cx="3000000" cy="3000000"/>
        </p:xfrm>
        <a:graphic>
          <a:graphicData uri="http://schemas.openxmlformats.org/drawingml/2006/table">
            <a:tbl>
              <a:tblPr>
                <a:noFill/>
                <a:tableStyleId>{A7597692-C47A-41ED-80F6-E44C50C1305E}</a:tableStyleId>
              </a:tblPr>
              <a:tblGrid>
                <a:gridCol w="1547100"/>
                <a:gridCol w="1604450"/>
                <a:gridCol w="1385250"/>
              </a:tblGrid>
              <a:tr h="402875">
                <a:tc gridSpan="3">
                  <a:txBody>
                    <a:bodyPr/>
                    <a:lstStyle/>
                    <a:p>
                      <a:pPr lvl="0" algn="ctr" rtl="0">
                        <a:spcBef>
                          <a:spcPts val="0"/>
                        </a:spcBef>
                        <a:buNone/>
                      </a:pPr>
                      <a:r>
                        <a:rPr lang="en" b="1"/>
                        <a:t>Test Dataset</a:t>
                      </a:r>
                    </a:p>
                  </a:txBody>
                  <a:tcPr marL="91425" marR="91425" marT="91425" marB="91425">
                    <a:lnL w="9525" cap="flat" cmpd="sng">
                      <a:solidFill>
                        <a:srgbClr val="EA9999"/>
                      </a:solidFill>
                      <a:prstDash val="solid"/>
                      <a:round/>
                      <a:headEnd type="none" w="med" len="med"/>
                      <a:tailEnd type="none" w="med" len="med"/>
                    </a:lnL>
                    <a:lnR w="9525" cap="flat" cmpd="sng">
                      <a:solidFill>
                        <a:srgbClr val="EA9999"/>
                      </a:solidFill>
                      <a:prstDash val="solid"/>
                      <a:round/>
                      <a:headEnd type="none" w="med" len="med"/>
                      <a:tailEnd type="none" w="med" len="med"/>
                    </a:lnR>
                    <a:lnT w="9525" cap="flat" cmpd="sng">
                      <a:solidFill>
                        <a:srgbClr val="EA9999"/>
                      </a:solidFill>
                      <a:prstDash val="solid"/>
                      <a:round/>
                      <a:headEnd type="none" w="med" len="med"/>
                      <a:tailEnd type="none" w="med" len="med"/>
                    </a:lnT>
                    <a:lnB w="9525" cap="flat" cmpd="sng">
                      <a:solidFill>
                        <a:srgbClr val="EA9999"/>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240625">
                <a:tc>
                  <a:txBody>
                    <a:bodyPr/>
                    <a:lstStyle/>
                    <a:p>
                      <a:pPr lvl="0" algn="ctr" rtl="0">
                        <a:spcBef>
                          <a:spcPts val="0"/>
                        </a:spcBef>
                        <a:buNone/>
                      </a:pPr>
                      <a:r>
                        <a:rPr lang="en" b="1"/>
                        <a:t>IsCancerous</a:t>
                      </a:r>
                    </a:p>
                  </a:txBody>
                  <a:tcPr marL="91425" marR="91425" marT="91425" marB="91425">
                    <a:lnL w="9525" cap="flat" cmpd="sng">
                      <a:solidFill>
                        <a:srgbClr val="EA9999"/>
                      </a:solidFill>
                      <a:prstDash val="solid"/>
                      <a:round/>
                      <a:headEnd type="none" w="med" len="med"/>
                      <a:tailEnd type="none" w="med" len="med"/>
                    </a:lnL>
                    <a:lnR w="9525" cap="flat" cmpd="sng">
                      <a:solidFill>
                        <a:srgbClr val="EA9999"/>
                      </a:solidFill>
                      <a:prstDash val="solid"/>
                      <a:round/>
                      <a:headEnd type="none" w="med" len="med"/>
                      <a:tailEnd type="none" w="med" len="med"/>
                    </a:lnR>
                    <a:lnT w="9525" cap="flat" cmpd="sng">
                      <a:solidFill>
                        <a:srgbClr val="EA9999"/>
                      </a:solidFill>
                      <a:prstDash val="solid"/>
                      <a:round/>
                      <a:headEnd type="none" w="med" len="med"/>
                      <a:tailEnd type="none" w="med" len="med"/>
                    </a:lnT>
                    <a:lnB w="9525" cap="flat" cmpd="sng">
                      <a:solidFill>
                        <a:srgbClr val="EA9999"/>
                      </a:solidFill>
                      <a:prstDash val="solid"/>
                      <a:round/>
                      <a:headEnd type="none" w="med" len="med"/>
                      <a:tailEnd type="none" w="med" len="med"/>
                    </a:lnB>
                  </a:tcPr>
                </a:tc>
                <a:tc>
                  <a:txBody>
                    <a:bodyPr/>
                    <a:lstStyle/>
                    <a:p>
                      <a:pPr lvl="0" algn="ctr" rtl="0">
                        <a:spcBef>
                          <a:spcPts val="0"/>
                        </a:spcBef>
                        <a:buNone/>
                      </a:pPr>
                      <a:r>
                        <a:rPr lang="en" b="1"/>
                        <a:t>Precision</a:t>
                      </a:r>
                    </a:p>
                  </a:txBody>
                  <a:tcPr marL="91425" marR="91425" marT="91425" marB="91425">
                    <a:lnL w="9525" cap="flat" cmpd="sng">
                      <a:solidFill>
                        <a:srgbClr val="EA9999"/>
                      </a:solidFill>
                      <a:prstDash val="solid"/>
                      <a:round/>
                      <a:headEnd type="none" w="med" len="med"/>
                      <a:tailEnd type="none" w="med" len="med"/>
                    </a:lnL>
                    <a:lnR w="9525" cap="flat" cmpd="sng">
                      <a:solidFill>
                        <a:srgbClr val="EA9999"/>
                      </a:solidFill>
                      <a:prstDash val="solid"/>
                      <a:round/>
                      <a:headEnd type="none" w="med" len="med"/>
                      <a:tailEnd type="none" w="med" len="med"/>
                    </a:lnR>
                    <a:lnT w="9525" cap="flat" cmpd="sng">
                      <a:solidFill>
                        <a:srgbClr val="EA9999"/>
                      </a:solidFill>
                      <a:prstDash val="solid"/>
                      <a:round/>
                      <a:headEnd type="none" w="med" len="med"/>
                      <a:tailEnd type="none" w="med" len="med"/>
                    </a:lnT>
                    <a:lnB w="9525" cap="flat" cmpd="sng">
                      <a:solidFill>
                        <a:srgbClr val="EA9999"/>
                      </a:solidFill>
                      <a:prstDash val="solid"/>
                      <a:round/>
                      <a:headEnd type="none" w="med" len="med"/>
                      <a:tailEnd type="none" w="med" len="med"/>
                    </a:lnB>
                  </a:tcPr>
                </a:tc>
                <a:tc>
                  <a:txBody>
                    <a:bodyPr/>
                    <a:lstStyle/>
                    <a:p>
                      <a:pPr lvl="0" algn="ctr" rtl="0">
                        <a:spcBef>
                          <a:spcPts val="0"/>
                        </a:spcBef>
                        <a:buNone/>
                      </a:pPr>
                      <a:r>
                        <a:rPr lang="en" b="1"/>
                        <a:t>Recall </a:t>
                      </a:r>
                    </a:p>
                  </a:txBody>
                  <a:tcPr marL="91425" marR="91425" marT="91425" marB="91425">
                    <a:lnL w="9525" cap="flat" cmpd="sng">
                      <a:solidFill>
                        <a:srgbClr val="EA9999"/>
                      </a:solidFill>
                      <a:prstDash val="solid"/>
                      <a:round/>
                      <a:headEnd type="none" w="med" len="med"/>
                      <a:tailEnd type="none" w="med" len="med"/>
                    </a:lnL>
                    <a:lnR w="9525" cap="flat" cmpd="sng">
                      <a:solidFill>
                        <a:srgbClr val="EA9999"/>
                      </a:solidFill>
                      <a:prstDash val="solid"/>
                      <a:round/>
                      <a:headEnd type="none" w="med" len="med"/>
                      <a:tailEnd type="none" w="med" len="med"/>
                    </a:lnR>
                    <a:lnT w="9525" cap="flat" cmpd="sng">
                      <a:solidFill>
                        <a:srgbClr val="EA9999"/>
                      </a:solidFill>
                      <a:prstDash val="solid"/>
                      <a:round/>
                      <a:headEnd type="none" w="med" len="med"/>
                      <a:tailEnd type="none" w="med" len="med"/>
                    </a:lnT>
                    <a:lnB w="9525" cap="flat" cmpd="sng">
                      <a:solidFill>
                        <a:srgbClr val="EA9999"/>
                      </a:solidFill>
                      <a:prstDash val="solid"/>
                      <a:round/>
                      <a:headEnd type="none" w="med" len="med"/>
                      <a:tailEnd type="none" w="med" len="med"/>
                    </a:lnB>
                  </a:tcPr>
                </a:tc>
              </a:tr>
              <a:tr h="242975">
                <a:tc>
                  <a:txBody>
                    <a:bodyPr/>
                    <a:lstStyle/>
                    <a:p>
                      <a:pPr lvl="0" algn="ctr" rtl="0">
                        <a:spcBef>
                          <a:spcPts val="0"/>
                        </a:spcBef>
                        <a:buNone/>
                      </a:pPr>
                      <a:r>
                        <a:rPr lang="en"/>
                        <a:t>False  </a:t>
                      </a:r>
                    </a:p>
                  </a:txBody>
                  <a:tcPr marL="91425" marR="91425" marT="91425" marB="91425">
                    <a:lnL w="9525" cap="flat" cmpd="sng">
                      <a:solidFill>
                        <a:srgbClr val="EA9999"/>
                      </a:solidFill>
                      <a:prstDash val="solid"/>
                      <a:round/>
                      <a:headEnd type="none" w="med" len="med"/>
                      <a:tailEnd type="none" w="med" len="med"/>
                    </a:lnL>
                    <a:lnR w="9525" cap="flat" cmpd="sng">
                      <a:solidFill>
                        <a:srgbClr val="EA9999"/>
                      </a:solidFill>
                      <a:prstDash val="solid"/>
                      <a:round/>
                      <a:headEnd type="none" w="med" len="med"/>
                      <a:tailEnd type="none" w="med" len="med"/>
                    </a:lnR>
                    <a:lnT w="9525" cap="flat" cmpd="sng">
                      <a:solidFill>
                        <a:srgbClr val="EA9999"/>
                      </a:solidFill>
                      <a:prstDash val="solid"/>
                      <a:round/>
                      <a:headEnd type="none" w="med" len="med"/>
                      <a:tailEnd type="none" w="med" len="med"/>
                    </a:lnT>
                    <a:lnB w="9525" cap="flat" cmpd="sng">
                      <a:solidFill>
                        <a:srgbClr val="EA9999"/>
                      </a:solidFill>
                      <a:prstDash val="solid"/>
                      <a:round/>
                      <a:headEnd type="none" w="med" len="med"/>
                      <a:tailEnd type="none" w="med" len="med"/>
                    </a:lnB>
                  </a:tcPr>
                </a:tc>
                <a:tc>
                  <a:txBody>
                    <a:bodyPr/>
                    <a:lstStyle/>
                    <a:p>
                      <a:pPr lvl="0" algn="ctr" rtl="0">
                        <a:spcBef>
                          <a:spcPts val="0"/>
                        </a:spcBef>
                        <a:buNone/>
                      </a:pPr>
                      <a:r>
                        <a:rPr lang="en"/>
                        <a:t>0.81</a:t>
                      </a:r>
                    </a:p>
                  </a:txBody>
                  <a:tcPr marL="91425" marR="91425" marT="91425" marB="91425">
                    <a:lnL w="9525" cap="flat" cmpd="sng">
                      <a:solidFill>
                        <a:srgbClr val="EA9999"/>
                      </a:solidFill>
                      <a:prstDash val="solid"/>
                      <a:round/>
                      <a:headEnd type="none" w="med" len="med"/>
                      <a:tailEnd type="none" w="med" len="med"/>
                    </a:lnL>
                    <a:lnR w="9525" cap="flat" cmpd="sng">
                      <a:solidFill>
                        <a:srgbClr val="EA9999"/>
                      </a:solidFill>
                      <a:prstDash val="solid"/>
                      <a:round/>
                      <a:headEnd type="none" w="med" len="med"/>
                      <a:tailEnd type="none" w="med" len="med"/>
                    </a:lnR>
                    <a:lnT w="9525" cap="flat" cmpd="sng">
                      <a:solidFill>
                        <a:srgbClr val="EA9999"/>
                      </a:solidFill>
                      <a:prstDash val="solid"/>
                      <a:round/>
                      <a:headEnd type="none" w="med" len="med"/>
                      <a:tailEnd type="none" w="med" len="med"/>
                    </a:lnT>
                    <a:lnB w="9525" cap="flat" cmpd="sng">
                      <a:solidFill>
                        <a:srgbClr val="EA9999"/>
                      </a:solidFill>
                      <a:prstDash val="solid"/>
                      <a:round/>
                      <a:headEnd type="none" w="med" len="med"/>
                      <a:tailEnd type="none" w="med" len="med"/>
                    </a:lnB>
                  </a:tcPr>
                </a:tc>
                <a:tc>
                  <a:txBody>
                    <a:bodyPr/>
                    <a:lstStyle/>
                    <a:p>
                      <a:pPr lvl="0" algn="ctr">
                        <a:spcBef>
                          <a:spcPts val="0"/>
                        </a:spcBef>
                        <a:buNone/>
                      </a:pPr>
                      <a:r>
                        <a:rPr lang="en"/>
                        <a:t>0.89</a:t>
                      </a:r>
                    </a:p>
                  </a:txBody>
                  <a:tcPr marL="91425" marR="91425" marT="91425" marB="91425">
                    <a:lnL w="9525" cap="flat" cmpd="sng">
                      <a:solidFill>
                        <a:srgbClr val="EA9999"/>
                      </a:solidFill>
                      <a:prstDash val="solid"/>
                      <a:round/>
                      <a:headEnd type="none" w="med" len="med"/>
                      <a:tailEnd type="none" w="med" len="med"/>
                    </a:lnL>
                    <a:lnR w="9525" cap="flat" cmpd="sng">
                      <a:solidFill>
                        <a:srgbClr val="EA9999"/>
                      </a:solidFill>
                      <a:prstDash val="solid"/>
                      <a:round/>
                      <a:headEnd type="none" w="med" len="med"/>
                      <a:tailEnd type="none" w="med" len="med"/>
                    </a:lnR>
                    <a:lnT w="9525" cap="flat" cmpd="sng">
                      <a:solidFill>
                        <a:srgbClr val="EA9999"/>
                      </a:solidFill>
                      <a:prstDash val="solid"/>
                      <a:round/>
                      <a:headEnd type="none" w="med" len="med"/>
                      <a:tailEnd type="none" w="med" len="med"/>
                    </a:lnT>
                    <a:lnB w="9525" cap="flat" cmpd="sng">
                      <a:solidFill>
                        <a:srgbClr val="EA9999"/>
                      </a:solidFill>
                      <a:prstDash val="solid"/>
                      <a:round/>
                      <a:headEnd type="none" w="med" len="med"/>
                      <a:tailEnd type="none" w="med" len="med"/>
                    </a:lnB>
                  </a:tcPr>
                </a:tc>
              </a:tr>
              <a:tr h="240625">
                <a:tc>
                  <a:txBody>
                    <a:bodyPr/>
                    <a:lstStyle/>
                    <a:p>
                      <a:pPr lvl="0" algn="ctr" rtl="0">
                        <a:spcBef>
                          <a:spcPts val="0"/>
                        </a:spcBef>
                        <a:buNone/>
                      </a:pPr>
                      <a:r>
                        <a:rPr lang="en"/>
                        <a:t>True  </a:t>
                      </a:r>
                    </a:p>
                  </a:txBody>
                  <a:tcPr marL="91425" marR="91425" marT="91425" marB="91425">
                    <a:lnL w="9525" cap="flat" cmpd="sng">
                      <a:solidFill>
                        <a:srgbClr val="EA9999"/>
                      </a:solidFill>
                      <a:prstDash val="solid"/>
                      <a:round/>
                      <a:headEnd type="none" w="med" len="med"/>
                      <a:tailEnd type="none" w="med" len="med"/>
                    </a:lnL>
                    <a:lnR w="9525" cap="flat" cmpd="sng">
                      <a:solidFill>
                        <a:srgbClr val="EA9999"/>
                      </a:solidFill>
                      <a:prstDash val="solid"/>
                      <a:round/>
                      <a:headEnd type="none" w="med" len="med"/>
                      <a:tailEnd type="none" w="med" len="med"/>
                    </a:lnR>
                    <a:lnT w="9525" cap="flat" cmpd="sng">
                      <a:solidFill>
                        <a:srgbClr val="EA9999"/>
                      </a:solidFill>
                      <a:prstDash val="solid"/>
                      <a:round/>
                      <a:headEnd type="none" w="med" len="med"/>
                      <a:tailEnd type="none" w="med" len="med"/>
                    </a:lnT>
                    <a:lnB w="9525" cap="flat" cmpd="sng">
                      <a:solidFill>
                        <a:srgbClr val="EA9999"/>
                      </a:solidFill>
                      <a:prstDash val="solid"/>
                      <a:round/>
                      <a:headEnd type="none" w="med" len="med"/>
                      <a:tailEnd type="none" w="med" len="med"/>
                    </a:lnB>
                  </a:tcPr>
                </a:tc>
                <a:tc>
                  <a:txBody>
                    <a:bodyPr/>
                    <a:lstStyle/>
                    <a:p>
                      <a:pPr lvl="0" algn="ctr">
                        <a:spcBef>
                          <a:spcPts val="0"/>
                        </a:spcBef>
                        <a:buNone/>
                      </a:pPr>
                      <a:r>
                        <a:rPr lang="en"/>
                        <a:t>0.64</a:t>
                      </a:r>
                    </a:p>
                  </a:txBody>
                  <a:tcPr marL="91425" marR="91425" marT="91425" marB="91425">
                    <a:lnL w="9525" cap="flat" cmpd="sng">
                      <a:solidFill>
                        <a:srgbClr val="EA9999"/>
                      </a:solidFill>
                      <a:prstDash val="solid"/>
                      <a:round/>
                      <a:headEnd type="none" w="med" len="med"/>
                      <a:tailEnd type="none" w="med" len="med"/>
                    </a:lnL>
                    <a:lnR w="9525" cap="flat" cmpd="sng">
                      <a:solidFill>
                        <a:srgbClr val="EA9999"/>
                      </a:solidFill>
                      <a:prstDash val="solid"/>
                      <a:round/>
                      <a:headEnd type="none" w="med" len="med"/>
                      <a:tailEnd type="none" w="med" len="med"/>
                    </a:lnR>
                    <a:lnT w="9525" cap="flat" cmpd="sng">
                      <a:solidFill>
                        <a:srgbClr val="EA9999"/>
                      </a:solidFill>
                      <a:prstDash val="solid"/>
                      <a:round/>
                      <a:headEnd type="none" w="med" len="med"/>
                      <a:tailEnd type="none" w="med" len="med"/>
                    </a:lnT>
                    <a:lnB w="9525" cap="flat" cmpd="sng">
                      <a:solidFill>
                        <a:srgbClr val="EA9999"/>
                      </a:solidFill>
                      <a:prstDash val="solid"/>
                      <a:round/>
                      <a:headEnd type="none" w="med" len="med"/>
                      <a:tailEnd type="none" w="med" len="med"/>
                    </a:lnB>
                  </a:tcPr>
                </a:tc>
                <a:tc>
                  <a:txBody>
                    <a:bodyPr/>
                    <a:lstStyle/>
                    <a:p>
                      <a:pPr lvl="0" algn="ctr">
                        <a:spcBef>
                          <a:spcPts val="0"/>
                        </a:spcBef>
                        <a:buNone/>
                      </a:pPr>
                      <a:r>
                        <a:rPr lang="en"/>
                        <a:t>0.48</a:t>
                      </a:r>
                    </a:p>
                  </a:txBody>
                  <a:tcPr marL="91425" marR="91425" marT="91425" marB="91425">
                    <a:lnL w="9525" cap="flat" cmpd="sng">
                      <a:solidFill>
                        <a:srgbClr val="EA9999"/>
                      </a:solidFill>
                      <a:prstDash val="solid"/>
                      <a:round/>
                      <a:headEnd type="none" w="med" len="med"/>
                      <a:tailEnd type="none" w="med" len="med"/>
                    </a:lnL>
                    <a:lnR w="9525" cap="flat" cmpd="sng">
                      <a:solidFill>
                        <a:srgbClr val="EA9999"/>
                      </a:solidFill>
                      <a:prstDash val="solid"/>
                      <a:round/>
                      <a:headEnd type="none" w="med" len="med"/>
                      <a:tailEnd type="none" w="med" len="med"/>
                    </a:lnR>
                    <a:lnT w="9525" cap="flat" cmpd="sng">
                      <a:solidFill>
                        <a:srgbClr val="EA9999"/>
                      </a:solidFill>
                      <a:prstDash val="solid"/>
                      <a:round/>
                      <a:headEnd type="none" w="med" len="med"/>
                      <a:tailEnd type="none" w="med" len="med"/>
                    </a:lnT>
                    <a:lnB w="9525" cap="flat" cmpd="sng">
                      <a:solidFill>
                        <a:srgbClr val="EA9999"/>
                      </a:solidFill>
                      <a:prstDash val="solid"/>
                      <a:round/>
                      <a:headEnd type="none" w="med" len="med"/>
                      <a:tailEnd type="none" w="med" len="me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Shape 231"/>
          <p:cNvSpPr txBox="1">
            <a:spLocks noGrp="1"/>
          </p:cNvSpPr>
          <p:nvPr>
            <p:ph type="title"/>
          </p:nvPr>
        </p:nvSpPr>
        <p:spPr>
          <a:xfrm>
            <a:off x="311700" y="87325"/>
            <a:ext cx="8520600" cy="831300"/>
          </a:xfrm>
          <a:prstGeom prst="rect">
            <a:avLst/>
          </a:prstGeom>
        </p:spPr>
        <p:txBody>
          <a:bodyPr lIns="91425" tIns="91425" rIns="91425" bIns="91425" anchor="b" anchorCtr="0">
            <a:noAutofit/>
          </a:bodyPr>
          <a:lstStyle/>
          <a:p>
            <a:pPr lvl="0">
              <a:spcBef>
                <a:spcPts val="0"/>
              </a:spcBef>
              <a:buNone/>
            </a:pPr>
            <a:r>
              <a:rPr lang="en"/>
              <a:t>Conclusion	</a:t>
            </a:r>
          </a:p>
        </p:txBody>
      </p:sp>
      <p:sp>
        <p:nvSpPr>
          <p:cNvPr id="232" name="Shape 232"/>
          <p:cNvSpPr txBox="1">
            <a:spLocks noGrp="1"/>
          </p:cNvSpPr>
          <p:nvPr>
            <p:ph type="body" idx="1"/>
          </p:nvPr>
        </p:nvSpPr>
        <p:spPr>
          <a:xfrm>
            <a:off x="311700" y="844225"/>
            <a:ext cx="8520600" cy="1058700"/>
          </a:xfrm>
          <a:prstGeom prst="rect">
            <a:avLst/>
          </a:prstGeom>
        </p:spPr>
        <p:txBody>
          <a:bodyPr lIns="91425" tIns="91425" rIns="91425" bIns="91425" anchor="t" anchorCtr="0">
            <a:noAutofit/>
          </a:bodyPr>
          <a:lstStyle/>
          <a:p>
            <a:pPr marL="457200" lvl="0" indent="-228600" rtl="0">
              <a:spcBef>
                <a:spcPts val="0"/>
              </a:spcBef>
            </a:pPr>
            <a:r>
              <a:rPr lang="en"/>
              <a:t>Mixed results using 3D Convolutional Neural Networks </a:t>
            </a:r>
          </a:p>
          <a:p>
            <a:pPr marL="914400" lvl="1" indent="-228600" rtl="0">
              <a:spcBef>
                <a:spcPts val="0"/>
              </a:spcBef>
            </a:pPr>
            <a:r>
              <a:rPr lang="en"/>
              <a:t>Directly feeding processed images was not very successful mainly because of loss of data </a:t>
            </a:r>
          </a:p>
          <a:p>
            <a:pPr marL="914400" lvl="1" indent="-228600" rtl="0">
              <a:spcBef>
                <a:spcPts val="0"/>
              </a:spcBef>
            </a:pPr>
            <a:r>
              <a:rPr lang="en"/>
              <a:t>Using LUNA dataset seems like a better approach because of better segmented features </a:t>
            </a:r>
          </a:p>
        </p:txBody>
      </p:sp>
      <p:sp>
        <p:nvSpPr>
          <p:cNvPr id="233" name="Shape 233"/>
          <p:cNvSpPr txBox="1">
            <a:spLocks noGrp="1"/>
          </p:cNvSpPr>
          <p:nvPr>
            <p:ph type="body" idx="1"/>
          </p:nvPr>
        </p:nvSpPr>
        <p:spPr>
          <a:xfrm>
            <a:off x="311700" y="1818750"/>
            <a:ext cx="8520600" cy="1365600"/>
          </a:xfrm>
          <a:prstGeom prst="rect">
            <a:avLst/>
          </a:prstGeom>
        </p:spPr>
        <p:txBody>
          <a:bodyPr lIns="91425" tIns="91425" rIns="91425" bIns="91425" anchor="t" anchorCtr="0">
            <a:noAutofit/>
          </a:bodyPr>
          <a:lstStyle/>
          <a:p>
            <a:pPr marL="457200" lvl="0" indent="-228600" rtl="0">
              <a:spcBef>
                <a:spcPts val="0"/>
              </a:spcBef>
            </a:pPr>
            <a:r>
              <a:rPr lang="en"/>
              <a:t>Model trained on UNET can be improved  </a:t>
            </a:r>
          </a:p>
          <a:p>
            <a:pPr marL="914400" marR="0" lvl="1" indent="-317500" algn="l" rtl="0">
              <a:lnSpc>
                <a:spcPct val="115000"/>
              </a:lnSpc>
              <a:spcBef>
                <a:spcPts val="0"/>
              </a:spcBef>
              <a:spcAft>
                <a:spcPts val="1600"/>
              </a:spcAft>
              <a:buClr>
                <a:schemeClr val="dk1"/>
              </a:buClr>
              <a:buSzPct val="100000"/>
              <a:buFont typeface="Open Sans"/>
            </a:pPr>
            <a:r>
              <a:rPr lang="en"/>
              <a:t>Better image processing techniques and normalization of dataset  </a:t>
            </a:r>
          </a:p>
          <a:p>
            <a:pPr marL="914400" lvl="1" indent="-228600" rtl="0">
              <a:spcBef>
                <a:spcPts val="0"/>
              </a:spcBef>
            </a:pPr>
            <a:r>
              <a:rPr lang="en"/>
              <a:t>Improved hyperparameter tuning </a:t>
            </a:r>
          </a:p>
          <a:p>
            <a:pPr marL="914400" lvl="1" indent="-228600" rtl="0">
              <a:spcBef>
                <a:spcPts val="0"/>
              </a:spcBef>
            </a:pPr>
            <a:r>
              <a:rPr lang="en"/>
              <a:t>Improving on classification methods</a:t>
            </a:r>
          </a:p>
          <a:p>
            <a:pPr marL="914400" lvl="1" indent="-228600" rtl="0">
              <a:spcBef>
                <a:spcPts val="0"/>
              </a:spcBef>
            </a:pPr>
            <a:r>
              <a:rPr lang="en"/>
              <a:t>Combining with 2D CNN </a:t>
            </a:r>
          </a:p>
        </p:txBody>
      </p:sp>
      <p:sp>
        <p:nvSpPr>
          <p:cNvPr id="234" name="Shape 234"/>
          <p:cNvSpPr txBox="1">
            <a:spLocks noGrp="1"/>
          </p:cNvSpPr>
          <p:nvPr>
            <p:ph type="body" idx="1"/>
          </p:nvPr>
        </p:nvSpPr>
        <p:spPr>
          <a:xfrm>
            <a:off x="311700" y="3221025"/>
            <a:ext cx="8520600" cy="1561200"/>
          </a:xfrm>
          <a:prstGeom prst="rect">
            <a:avLst/>
          </a:prstGeom>
        </p:spPr>
        <p:txBody>
          <a:bodyPr lIns="91425" tIns="91425" rIns="91425" bIns="91425" anchor="t" anchorCtr="0">
            <a:noAutofit/>
          </a:bodyPr>
          <a:lstStyle/>
          <a:p>
            <a:pPr marL="457200" lvl="0" indent="-228600" rtl="0">
              <a:spcBef>
                <a:spcPts val="0"/>
              </a:spcBef>
            </a:pPr>
            <a:r>
              <a:rPr lang="en"/>
              <a:t>Challenging problem to solve </a:t>
            </a:r>
          </a:p>
          <a:p>
            <a:pPr marL="914400" lvl="1" indent="-228600" rtl="0">
              <a:spcBef>
                <a:spcPts val="0"/>
              </a:spcBef>
            </a:pPr>
            <a:r>
              <a:rPr lang="en"/>
              <a:t>Imbalanced dataset</a:t>
            </a:r>
          </a:p>
          <a:p>
            <a:pPr marL="914400" lvl="1" indent="-228600" rtl="0">
              <a:spcBef>
                <a:spcPts val="0"/>
              </a:spcBef>
            </a:pPr>
            <a:r>
              <a:rPr lang="en"/>
              <a:t>Lots of hyper parameters to tune on </a:t>
            </a:r>
          </a:p>
          <a:p>
            <a:pPr marL="914400" lvl="1" indent="-228600" rtl="0">
              <a:spcBef>
                <a:spcPts val="0"/>
              </a:spcBef>
            </a:pPr>
            <a:r>
              <a:rPr lang="en"/>
              <a:t>Many ways to reconstruct CNN </a:t>
            </a:r>
          </a:p>
          <a:p>
            <a:pPr marL="914400" lvl="1" indent="-228600" rtl="0">
              <a:spcBef>
                <a:spcPts val="0"/>
              </a:spcBef>
            </a:pPr>
            <a:r>
              <a:rPr lang="en"/>
              <a:t>Long training times even with GPUs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3"/>
                                        </p:tgtEl>
                                        <p:attrNameLst>
                                          <p:attrName>style.visibility</p:attrName>
                                        </p:attrNameLst>
                                      </p:cBhvr>
                                      <p:to>
                                        <p:strVal val="visible"/>
                                      </p:to>
                                    </p:set>
                                    <p:animEffect transition="in" filter="fade">
                                      <p:cBhvr>
                                        <p:cTn id="7" dur="1000"/>
                                        <p:tgtEl>
                                          <p:spTgt spid="23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34"/>
                                        </p:tgtEl>
                                        <p:attrNameLst>
                                          <p:attrName>style.visibility</p:attrName>
                                        </p:attrNameLst>
                                      </p:cBhvr>
                                      <p:to>
                                        <p:strVal val="visible"/>
                                      </p:to>
                                    </p:set>
                                    <p:animEffect transition="in" filter="fade">
                                      <p:cBhvr>
                                        <p:cTn id="12" dur="1000"/>
                                        <p:tgtEl>
                                          <p:spTgt spid="2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Shape 239"/>
          <p:cNvSpPr txBox="1">
            <a:spLocks noGrp="1"/>
          </p:cNvSpPr>
          <p:nvPr>
            <p:ph type="title"/>
          </p:nvPr>
        </p:nvSpPr>
        <p:spPr>
          <a:xfrm>
            <a:off x="311700" y="87325"/>
            <a:ext cx="8520600" cy="831300"/>
          </a:xfrm>
          <a:prstGeom prst="rect">
            <a:avLst/>
          </a:prstGeom>
        </p:spPr>
        <p:txBody>
          <a:bodyPr lIns="91425" tIns="91425" rIns="91425" bIns="91425" anchor="b" anchorCtr="0">
            <a:noAutofit/>
          </a:bodyPr>
          <a:lstStyle/>
          <a:p>
            <a:pPr lvl="0">
              <a:spcBef>
                <a:spcPts val="0"/>
              </a:spcBef>
              <a:buNone/>
            </a:pPr>
            <a:r>
              <a:rPr lang="en"/>
              <a:t>References </a:t>
            </a:r>
          </a:p>
        </p:txBody>
      </p:sp>
      <p:sp>
        <p:nvSpPr>
          <p:cNvPr id="240" name="Shape 240"/>
          <p:cNvSpPr txBox="1">
            <a:spLocks noGrp="1"/>
          </p:cNvSpPr>
          <p:nvPr>
            <p:ph type="body" idx="1"/>
          </p:nvPr>
        </p:nvSpPr>
        <p:spPr>
          <a:xfrm>
            <a:off x="311700" y="691825"/>
            <a:ext cx="8520600" cy="3354000"/>
          </a:xfrm>
          <a:prstGeom prst="rect">
            <a:avLst/>
          </a:prstGeom>
        </p:spPr>
        <p:txBody>
          <a:bodyPr lIns="91425" tIns="91425" rIns="91425" bIns="91425" anchor="t" anchorCtr="0">
            <a:noAutofit/>
          </a:bodyPr>
          <a:lstStyle/>
          <a:p>
            <a:pPr marL="457200" lvl="0" indent="-304800" rtl="0">
              <a:lnSpc>
                <a:spcPct val="100000"/>
              </a:lnSpc>
              <a:spcBef>
                <a:spcPts val="1200"/>
              </a:spcBef>
              <a:spcAft>
                <a:spcPts val="1200"/>
              </a:spcAft>
              <a:buSzPct val="100000"/>
              <a:buAutoNum type="arabicPeriod"/>
            </a:pPr>
            <a:r>
              <a:rPr lang="en" sz="1200" b="1">
                <a:latin typeface="Arial"/>
                <a:ea typeface="Arial"/>
                <a:cs typeface="Arial"/>
                <a:sym typeface="Arial"/>
              </a:rPr>
              <a:t>LUNA Grand Challenge, 2016 </a:t>
            </a:r>
            <a:r>
              <a:rPr lang="en" sz="1200" u="sng">
                <a:solidFill>
                  <a:srgbClr val="1155CC"/>
                </a:solidFill>
                <a:latin typeface="Arial"/>
                <a:ea typeface="Arial"/>
                <a:cs typeface="Arial"/>
                <a:sym typeface="Arial"/>
                <a:hlinkClick r:id="rId3"/>
              </a:rPr>
              <a:t>https://luna16.grand-challenge.org</a:t>
            </a:r>
            <a:r>
              <a:rPr lang="en" sz="1200">
                <a:latin typeface="Arial"/>
                <a:ea typeface="Arial"/>
                <a:cs typeface="Arial"/>
                <a:sym typeface="Arial"/>
              </a:rPr>
              <a:t> </a:t>
            </a:r>
          </a:p>
          <a:p>
            <a:pPr marL="457200" lvl="0" indent="-304800" rtl="0">
              <a:lnSpc>
                <a:spcPct val="100000"/>
              </a:lnSpc>
              <a:spcBef>
                <a:spcPts val="1200"/>
              </a:spcBef>
              <a:spcAft>
                <a:spcPts val="1200"/>
              </a:spcAft>
              <a:buSzPct val="100000"/>
              <a:buAutoNum type="arabicPeriod"/>
            </a:pPr>
            <a:r>
              <a:rPr lang="en" sz="1200" b="1">
                <a:latin typeface="Arial"/>
                <a:ea typeface="Arial"/>
                <a:cs typeface="Arial"/>
                <a:sym typeface="Arial"/>
              </a:rPr>
              <a:t>3D U-Net: Learning Dense Volumetric Segmentation from Sparse Annotation.</a:t>
            </a:r>
            <a:r>
              <a:rPr lang="en" b="1">
                <a:latin typeface="Arial"/>
                <a:ea typeface="Arial"/>
                <a:cs typeface="Arial"/>
                <a:sym typeface="Arial"/>
              </a:rPr>
              <a:t> </a:t>
            </a:r>
            <a:r>
              <a:rPr lang="en" sz="1100">
                <a:latin typeface="Arial"/>
                <a:ea typeface="Arial"/>
                <a:cs typeface="Arial"/>
                <a:sym typeface="Arial"/>
              </a:rPr>
              <a:t>Çiçek Ö., Abdulkadir A., Lienkamp S., Brox T. </a:t>
            </a:r>
            <a:r>
              <a:rPr lang="en" sz="1200" u="sng">
                <a:solidFill>
                  <a:srgbClr val="1155CC"/>
                </a:solidFill>
                <a:latin typeface="Arial"/>
                <a:ea typeface="Arial"/>
                <a:cs typeface="Arial"/>
                <a:sym typeface="Arial"/>
                <a:hlinkClick r:id="rId4"/>
              </a:rPr>
              <a:t>https://arxiv.org/abs/1606.06650</a:t>
            </a:r>
          </a:p>
          <a:p>
            <a:pPr marL="457200" lvl="0" indent="-304800" rtl="0">
              <a:lnSpc>
                <a:spcPct val="100000"/>
              </a:lnSpc>
              <a:spcBef>
                <a:spcPts val="1200"/>
              </a:spcBef>
              <a:spcAft>
                <a:spcPts val="1200"/>
              </a:spcAft>
              <a:buSzPct val="100000"/>
              <a:buAutoNum type="arabicPeriod"/>
            </a:pPr>
            <a:r>
              <a:rPr lang="en" sz="1200" b="1">
                <a:latin typeface="Arial"/>
                <a:ea typeface="Arial"/>
                <a:cs typeface="Arial"/>
                <a:sym typeface="Arial"/>
              </a:rPr>
              <a:t>3D Segmentation U-Net, Kernel, Kaggle Data Science Bowl, 2016 </a:t>
            </a:r>
            <a:r>
              <a:rPr lang="en" sz="1200" u="sng">
                <a:solidFill>
                  <a:srgbClr val="1155CC"/>
                </a:solidFill>
                <a:latin typeface="Arial"/>
                <a:ea typeface="Arial"/>
                <a:cs typeface="Arial"/>
                <a:sym typeface="Arial"/>
                <a:hlinkClick r:id="rId5"/>
              </a:rPr>
              <a:t>https://www.kaggle.com/c/data-science-bowl-2017/discussion/31608</a:t>
            </a:r>
          </a:p>
          <a:p>
            <a:pPr marL="457200" lvl="0" indent="-304800" rtl="0">
              <a:lnSpc>
                <a:spcPct val="100000"/>
              </a:lnSpc>
              <a:spcBef>
                <a:spcPts val="1200"/>
              </a:spcBef>
              <a:spcAft>
                <a:spcPts val="1200"/>
              </a:spcAft>
              <a:buSzPct val="100000"/>
              <a:buAutoNum type="arabicPeriod"/>
            </a:pPr>
            <a:r>
              <a:rPr lang="en" sz="1200" b="1">
                <a:latin typeface="Arial"/>
                <a:ea typeface="Arial"/>
                <a:cs typeface="Arial"/>
                <a:sym typeface="Arial"/>
              </a:rPr>
              <a:t>Predicting Lung Cancer </a:t>
            </a:r>
            <a:r>
              <a:rPr lang="en" sz="1100">
                <a:latin typeface="Arial"/>
                <a:ea typeface="Arial"/>
                <a:cs typeface="Arial"/>
                <a:sym typeface="Arial"/>
              </a:rPr>
              <a:t>Vansteenkiste E. 2016. </a:t>
            </a:r>
            <a:r>
              <a:rPr lang="en" sz="1200" u="sng">
                <a:solidFill>
                  <a:srgbClr val="1155CC"/>
                </a:solidFill>
                <a:latin typeface="Arial"/>
                <a:ea typeface="Arial"/>
                <a:cs typeface="Arial"/>
                <a:sym typeface="Arial"/>
                <a:hlinkClick r:id="rId6" invalidUrl="https://eliasvansteenkiste.github.io/machine learning/lung-cancer-pred/"/>
              </a:rPr>
              <a:t>https://eliasvansteenkiste.github.io/machine%20learning/lung-cancer-pred/</a:t>
            </a:r>
            <a:r>
              <a:rPr lang="en" sz="1200" u="sng">
                <a:solidFill>
                  <a:srgbClr val="1155CC"/>
                </a:solidFill>
                <a:latin typeface="Arial"/>
                <a:ea typeface="Arial"/>
                <a:cs typeface="Arial"/>
                <a:sym typeface="Arial"/>
              </a:rPr>
              <a:t> </a:t>
            </a:r>
          </a:p>
          <a:p>
            <a:pPr marL="457200" lvl="0" indent="-304800" rtl="0">
              <a:lnSpc>
                <a:spcPct val="100000"/>
              </a:lnSpc>
              <a:spcBef>
                <a:spcPts val="1200"/>
              </a:spcBef>
              <a:spcAft>
                <a:spcPts val="1200"/>
              </a:spcAft>
              <a:buSzPct val="100000"/>
              <a:buAutoNum type="arabicPeriod"/>
            </a:pPr>
            <a:r>
              <a:rPr lang="en" sz="1200" b="1">
                <a:latin typeface="Arial"/>
                <a:ea typeface="Arial"/>
                <a:cs typeface="Arial"/>
                <a:sym typeface="Arial"/>
              </a:rPr>
              <a:t>7th Place Overview </a:t>
            </a:r>
            <a:r>
              <a:rPr lang="en" sz="1200" u="sng">
                <a:solidFill>
                  <a:srgbClr val="1155CC"/>
                </a:solidFill>
                <a:latin typeface="Arial"/>
                <a:ea typeface="Arial"/>
                <a:cs typeface="Arial"/>
                <a:sym typeface="Arial"/>
                <a:hlinkClick r:id="rId7"/>
              </a:rPr>
              <a:t>https://www.kaggle.com/c/data-science-bowl-2017/discussion/31576</a:t>
            </a:r>
            <a:r>
              <a:rPr lang="en" sz="1200">
                <a:solidFill>
                  <a:srgbClr val="1155CC"/>
                </a:solidFill>
                <a:latin typeface="Arial"/>
                <a:ea typeface="Arial"/>
                <a:cs typeface="Arial"/>
                <a:sym typeface="Arial"/>
              </a:rPr>
              <a:t> </a:t>
            </a:r>
          </a:p>
          <a:p>
            <a:pPr marL="457200" lvl="0" indent="-304800" rtl="0">
              <a:lnSpc>
                <a:spcPct val="100000"/>
              </a:lnSpc>
              <a:spcBef>
                <a:spcPts val="0"/>
              </a:spcBef>
              <a:spcAft>
                <a:spcPts val="0"/>
              </a:spcAft>
              <a:buSzPct val="109090"/>
              <a:buAutoNum type="arabicPeriod"/>
            </a:pPr>
            <a:r>
              <a:rPr lang="en" sz="1100" b="1">
                <a:latin typeface="Arial"/>
                <a:ea typeface="Arial"/>
                <a:cs typeface="Arial"/>
                <a:sym typeface="Arial"/>
              </a:rPr>
              <a:t>ZNET Lung Nodule Detection. </a:t>
            </a:r>
            <a:r>
              <a:rPr lang="en" sz="1100">
                <a:latin typeface="Arial"/>
                <a:ea typeface="Arial"/>
                <a:cs typeface="Arial"/>
                <a:sym typeface="Arial"/>
              </a:rPr>
              <a:t>Berens M, van der Gugten R, de Kaste M, Manders J, Zuidhof G.  </a:t>
            </a:r>
            <a:r>
              <a:rPr lang="en" sz="1200" u="sng">
                <a:solidFill>
                  <a:srgbClr val="1155CC"/>
                </a:solidFill>
                <a:latin typeface="Arial"/>
                <a:ea typeface="Arial"/>
                <a:cs typeface="Arial"/>
                <a:sym typeface="Arial"/>
                <a:hlinkClick r:id="rId8"/>
              </a:rPr>
              <a:t>https://luna16.grand-challenge.org/serve/public_html/pdfs/ZNET_NDET_160831.pdf/</a:t>
            </a:r>
            <a:r>
              <a:rPr lang="en" sz="1200">
                <a:latin typeface="Arial"/>
                <a:ea typeface="Arial"/>
                <a:cs typeface="Arial"/>
                <a:sym typeface="Arial"/>
              </a:rPr>
              <a:t> </a:t>
            </a:r>
          </a:p>
          <a:p>
            <a:pPr marL="457200" lvl="0" indent="-304800" rtl="0">
              <a:lnSpc>
                <a:spcPct val="100000"/>
              </a:lnSpc>
              <a:spcBef>
                <a:spcPts val="0"/>
              </a:spcBef>
              <a:spcAft>
                <a:spcPts val="0"/>
              </a:spcAft>
              <a:buSzPct val="109090"/>
              <a:buFont typeface="Arial"/>
              <a:buAutoNum type="arabicPeriod"/>
            </a:pPr>
            <a:r>
              <a:rPr lang="en" sz="1100" b="1">
                <a:latin typeface="Arial"/>
                <a:ea typeface="Arial"/>
                <a:cs typeface="Arial"/>
                <a:sym typeface="Arial"/>
              </a:rPr>
              <a:t>Dropout: A Simple Way to Prevent Neural Networks from Overfitting. </a:t>
            </a:r>
            <a:r>
              <a:rPr lang="en" sz="1100">
                <a:latin typeface="Arial"/>
                <a:ea typeface="Arial"/>
                <a:cs typeface="Arial"/>
                <a:sym typeface="Arial"/>
              </a:rPr>
              <a:t>Srivastava N, Hinton G, Krizhevsky A,  Sutskever I, Salakhutdinov R. </a:t>
            </a:r>
            <a:r>
              <a:rPr lang="en" sz="1200" u="sng">
                <a:solidFill>
                  <a:srgbClr val="1155CC"/>
                </a:solidFill>
                <a:latin typeface="Arial"/>
                <a:ea typeface="Arial"/>
                <a:cs typeface="Arial"/>
                <a:sym typeface="Arial"/>
                <a:hlinkClick r:id="rId9"/>
              </a:rPr>
              <a:t>https://www.cs.toronto.edu/~hinton/absps/JMLRdropout.pdf</a:t>
            </a:r>
          </a:p>
          <a:p>
            <a:pPr lvl="0" indent="457200" rtl="0">
              <a:lnSpc>
                <a:spcPct val="100000"/>
              </a:lnSpc>
              <a:spcBef>
                <a:spcPts val="1200"/>
              </a:spcBef>
              <a:spcAft>
                <a:spcPts val="1200"/>
              </a:spcAft>
              <a:buNone/>
            </a:pPr>
            <a:endParaRPr sz="1200" u="sng">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Shape 71"/>
          <p:cNvSpPr txBox="1">
            <a:spLocks noGrp="1"/>
          </p:cNvSpPr>
          <p:nvPr>
            <p:ph type="title"/>
          </p:nvPr>
        </p:nvSpPr>
        <p:spPr>
          <a:xfrm>
            <a:off x="311700" y="87325"/>
            <a:ext cx="8520600" cy="831300"/>
          </a:xfrm>
          <a:prstGeom prst="rect">
            <a:avLst/>
          </a:prstGeom>
        </p:spPr>
        <p:txBody>
          <a:bodyPr lIns="91425" tIns="91425" rIns="91425" bIns="91425" anchor="b" anchorCtr="0">
            <a:noAutofit/>
          </a:bodyPr>
          <a:lstStyle/>
          <a:p>
            <a:pPr lvl="0">
              <a:spcBef>
                <a:spcPts val="0"/>
              </a:spcBef>
              <a:buNone/>
            </a:pPr>
            <a:r>
              <a:rPr lang="en"/>
              <a:t>Introduction	</a:t>
            </a:r>
          </a:p>
        </p:txBody>
      </p:sp>
      <p:sp>
        <p:nvSpPr>
          <p:cNvPr id="72" name="Shape 72"/>
          <p:cNvSpPr txBox="1">
            <a:spLocks noGrp="1"/>
          </p:cNvSpPr>
          <p:nvPr>
            <p:ph type="body" idx="1"/>
          </p:nvPr>
        </p:nvSpPr>
        <p:spPr>
          <a:xfrm>
            <a:off x="311700" y="1225225"/>
            <a:ext cx="8520600" cy="3354000"/>
          </a:xfrm>
          <a:prstGeom prst="rect">
            <a:avLst/>
          </a:prstGeom>
        </p:spPr>
        <p:txBody>
          <a:bodyPr lIns="91425" tIns="91425" rIns="91425" bIns="91425" anchor="t" anchorCtr="0">
            <a:noAutofit/>
          </a:bodyPr>
          <a:lstStyle/>
          <a:p>
            <a:pPr lvl="0">
              <a:spcBef>
                <a:spcPts val="0"/>
              </a:spcBef>
              <a:buNone/>
            </a:pPr>
            <a:r>
              <a:rPr lang="en"/>
              <a:t>Goal: Reduce the time to diagnose and improve the accuracy of cancerous nodule detection in CT scans of patient lungs using Convolutional Neural Networks</a:t>
            </a:r>
          </a:p>
          <a:p>
            <a:pPr lvl="0">
              <a:spcBef>
                <a:spcPts val="0"/>
              </a:spcBef>
              <a:buNone/>
            </a:pPr>
            <a:endParaRPr/>
          </a:p>
          <a:p>
            <a:pPr lvl="0" rtl="0">
              <a:spcBef>
                <a:spcPts val="0"/>
              </a:spcBef>
              <a:buNone/>
            </a:pPr>
            <a:endParaRPr/>
          </a:p>
        </p:txBody>
      </p:sp>
      <p:pic>
        <p:nvPicPr>
          <p:cNvPr id="73" name="Shape 73"/>
          <p:cNvPicPr preferRelativeResize="0"/>
          <p:nvPr/>
        </p:nvPicPr>
        <p:blipFill>
          <a:blip r:embed="rId3">
            <a:alphaModFix/>
          </a:blip>
          <a:stretch>
            <a:fillRect/>
          </a:stretch>
        </p:blipFill>
        <p:spPr>
          <a:xfrm>
            <a:off x="3505950" y="2152375"/>
            <a:ext cx="2516875" cy="2502500"/>
          </a:xfrm>
          <a:prstGeom prst="rect">
            <a:avLst/>
          </a:prstGeom>
          <a:noFill/>
          <a:ln>
            <a:noFill/>
          </a:ln>
        </p:spPr>
      </p:pic>
      <p:sp>
        <p:nvSpPr>
          <p:cNvPr id="74" name="Shape 74"/>
          <p:cNvSpPr/>
          <p:nvPr/>
        </p:nvSpPr>
        <p:spPr>
          <a:xfrm>
            <a:off x="4267950" y="3547775"/>
            <a:ext cx="226500" cy="226500"/>
          </a:xfrm>
          <a:prstGeom prst="ellipse">
            <a:avLst/>
          </a:prstGeom>
          <a:noFill/>
          <a:ln w="19050" cap="flat" cmpd="sng">
            <a:solidFill>
              <a:srgbClr val="0000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Shape 79"/>
          <p:cNvSpPr txBox="1">
            <a:spLocks noGrp="1"/>
          </p:cNvSpPr>
          <p:nvPr>
            <p:ph type="title"/>
          </p:nvPr>
        </p:nvSpPr>
        <p:spPr>
          <a:xfrm>
            <a:off x="311700" y="87325"/>
            <a:ext cx="8520600" cy="831300"/>
          </a:xfrm>
          <a:prstGeom prst="rect">
            <a:avLst/>
          </a:prstGeom>
        </p:spPr>
        <p:txBody>
          <a:bodyPr lIns="91425" tIns="91425" rIns="91425" bIns="91425" anchor="b" anchorCtr="0">
            <a:noAutofit/>
          </a:bodyPr>
          <a:lstStyle/>
          <a:p>
            <a:pPr lvl="0">
              <a:spcBef>
                <a:spcPts val="0"/>
              </a:spcBef>
              <a:buNone/>
            </a:pPr>
            <a:r>
              <a:rPr lang="en"/>
              <a:t>Past Work &amp; Challenges</a:t>
            </a:r>
          </a:p>
        </p:txBody>
      </p:sp>
      <p:sp>
        <p:nvSpPr>
          <p:cNvPr id="80" name="Shape 80"/>
          <p:cNvSpPr txBox="1">
            <a:spLocks noGrp="1"/>
          </p:cNvSpPr>
          <p:nvPr>
            <p:ph type="body" idx="1"/>
          </p:nvPr>
        </p:nvSpPr>
        <p:spPr>
          <a:xfrm>
            <a:off x="311700" y="996625"/>
            <a:ext cx="8520600" cy="1058700"/>
          </a:xfrm>
          <a:prstGeom prst="rect">
            <a:avLst/>
          </a:prstGeom>
        </p:spPr>
        <p:txBody>
          <a:bodyPr lIns="91425" tIns="91425" rIns="91425" bIns="91425" anchor="t" anchorCtr="0">
            <a:noAutofit/>
          </a:bodyPr>
          <a:lstStyle/>
          <a:p>
            <a:pPr marL="457200" lvl="0" indent="-228600" rtl="0">
              <a:spcBef>
                <a:spcPts val="0"/>
              </a:spcBef>
            </a:pPr>
            <a:r>
              <a:rPr lang="en"/>
              <a:t>Training on LUNA/LIDC data only </a:t>
            </a:r>
            <a:r>
              <a:rPr lang="en" baseline="30000"/>
              <a:t>4</a:t>
            </a:r>
          </a:p>
          <a:p>
            <a:pPr marL="914400" lvl="1" indent="-228600" rtl="0">
              <a:spcBef>
                <a:spcPts val="0"/>
              </a:spcBef>
            </a:pPr>
            <a:r>
              <a:rPr lang="en"/>
              <a:t>Teams used LUNA data to identify and segment lung nodules</a:t>
            </a:r>
          </a:p>
          <a:p>
            <a:pPr marL="914400" lvl="1" indent="-228600" rtl="0">
              <a:spcBef>
                <a:spcPts val="0"/>
              </a:spcBef>
            </a:pPr>
            <a:r>
              <a:rPr lang="en"/>
              <a:t>Nodules are labeled which adds information the Kaggle dataset did not have</a:t>
            </a:r>
          </a:p>
          <a:p>
            <a:pPr marL="914400" lvl="1" indent="-228600" rtl="0">
              <a:spcBef>
                <a:spcPts val="0"/>
              </a:spcBef>
            </a:pPr>
            <a:r>
              <a:rPr lang="en"/>
              <a:t>LUNA data contained malignancy labels (1-5) for how cancerous nodules are</a:t>
            </a:r>
          </a:p>
          <a:p>
            <a:pPr marR="0" lvl="0" algn="l" rtl="0">
              <a:lnSpc>
                <a:spcPct val="115000"/>
              </a:lnSpc>
              <a:spcBef>
                <a:spcPts val="0"/>
              </a:spcBef>
              <a:spcAft>
                <a:spcPts val="1600"/>
              </a:spcAft>
              <a:buNone/>
            </a:pPr>
            <a:endParaRPr/>
          </a:p>
        </p:txBody>
      </p:sp>
      <p:sp>
        <p:nvSpPr>
          <p:cNvPr id="81" name="Shape 81"/>
          <p:cNvSpPr txBox="1"/>
          <p:nvPr/>
        </p:nvSpPr>
        <p:spPr>
          <a:xfrm>
            <a:off x="311700" y="2232050"/>
            <a:ext cx="8350800" cy="1623600"/>
          </a:xfrm>
          <a:prstGeom prst="rect">
            <a:avLst/>
          </a:prstGeom>
          <a:noFill/>
          <a:ln>
            <a:noFill/>
          </a:ln>
        </p:spPr>
        <p:txBody>
          <a:bodyPr lIns="91425" tIns="91425" rIns="91425" bIns="91425" anchor="ctr" anchorCtr="0">
            <a:noAutofit/>
          </a:bodyPr>
          <a:lstStyle/>
          <a:p>
            <a:pPr marL="457200" lvl="0" indent="-342900" rtl="0">
              <a:lnSpc>
                <a:spcPct val="115000"/>
              </a:lnSpc>
              <a:spcBef>
                <a:spcPts val="0"/>
              </a:spcBef>
              <a:spcAft>
                <a:spcPts val="1600"/>
              </a:spcAft>
              <a:buClr>
                <a:schemeClr val="dk1"/>
              </a:buClr>
              <a:buSzPct val="100000"/>
              <a:buFont typeface="Open Sans"/>
            </a:pPr>
            <a:r>
              <a:rPr lang="en" sz="1800">
                <a:solidFill>
                  <a:schemeClr val="dk1"/>
                </a:solidFill>
                <a:latin typeface="Open Sans"/>
                <a:ea typeface="Open Sans"/>
                <a:cs typeface="Open Sans"/>
                <a:sym typeface="Open Sans"/>
              </a:rPr>
              <a:t>False positive reduction </a:t>
            </a:r>
            <a:r>
              <a:rPr lang="en" sz="1800" baseline="30000">
                <a:solidFill>
                  <a:schemeClr val="dk1"/>
                </a:solidFill>
                <a:latin typeface="Open Sans"/>
                <a:ea typeface="Open Sans"/>
                <a:cs typeface="Open Sans"/>
                <a:sym typeface="Open Sans"/>
              </a:rPr>
              <a:t>6</a:t>
            </a:r>
          </a:p>
          <a:p>
            <a:pPr marL="914400" lvl="1" indent="-228600" rtl="0">
              <a:lnSpc>
                <a:spcPct val="115000"/>
              </a:lnSpc>
              <a:spcBef>
                <a:spcPts val="0"/>
              </a:spcBef>
              <a:spcAft>
                <a:spcPts val="1600"/>
              </a:spcAft>
              <a:buClr>
                <a:schemeClr val="dk1"/>
              </a:buClr>
              <a:buFont typeface="Open Sans"/>
            </a:pPr>
            <a:r>
              <a:rPr lang="en">
                <a:solidFill>
                  <a:schemeClr val="dk1"/>
                </a:solidFill>
                <a:latin typeface="Open Sans"/>
                <a:ea typeface="Open Sans"/>
                <a:cs typeface="Open Sans"/>
                <a:sym typeface="Open Sans"/>
              </a:rPr>
              <a:t>Kaggle and LUNA datasets have mostly false positives</a:t>
            </a:r>
          </a:p>
          <a:p>
            <a:pPr marL="914400" lvl="1" indent="-228600" rtl="0">
              <a:lnSpc>
                <a:spcPct val="115000"/>
              </a:lnSpc>
              <a:spcBef>
                <a:spcPts val="0"/>
              </a:spcBef>
              <a:spcAft>
                <a:spcPts val="1600"/>
              </a:spcAft>
              <a:buClr>
                <a:schemeClr val="dk1"/>
              </a:buClr>
              <a:buFont typeface="Open Sans"/>
            </a:pPr>
            <a:r>
              <a:rPr lang="en">
                <a:solidFill>
                  <a:schemeClr val="dk1"/>
                </a:solidFill>
                <a:latin typeface="Open Sans"/>
                <a:ea typeface="Open Sans"/>
                <a:cs typeface="Open Sans"/>
                <a:sym typeface="Open Sans"/>
              </a:rPr>
              <a:t>Lung segmentation to extract only lung regions from CT scans</a:t>
            </a:r>
          </a:p>
          <a:p>
            <a:pPr marL="914400" lvl="1" indent="-228600" rtl="0">
              <a:lnSpc>
                <a:spcPct val="115000"/>
              </a:lnSpc>
              <a:spcBef>
                <a:spcPts val="0"/>
              </a:spcBef>
              <a:spcAft>
                <a:spcPts val="1600"/>
              </a:spcAft>
              <a:buClr>
                <a:schemeClr val="dk1"/>
              </a:buClr>
              <a:buFont typeface="Open Sans"/>
            </a:pPr>
            <a:r>
              <a:rPr lang="en">
                <a:solidFill>
                  <a:schemeClr val="dk1"/>
                </a:solidFill>
                <a:latin typeface="Open Sans"/>
                <a:ea typeface="Open Sans"/>
                <a:cs typeface="Open Sans"/>
                <a:sym typeface="Open Sans"/>
              </a:rPr>
              <a:t>Nodule annotation - manual, or supervised learning</a:t>
            </a:r>
          </a:p>
        </p:txBody>
      </p:sp>
      <p:sp>
        <p:nvSpPr>
          <p:cNvPr id="82" name="Shape 82"/>
          <p:cNvSpPr txBox="1"/>
          <p:nvPr/>
        </p:nvSpPr>
        <p:spPr>
          <a:xfrm>
            <a:off x="340025" y="3478125"/>
            <a:ext cx="8350800" cy="1361700"/>
          </a:xfrm>
          <a:prstGeom prst="rect">
            <a:avLst/>
          </a:prstGeom>
          <a:noFill/>
          <a:ln>
            <a:noFill/>
          </a:ln>
        </p:spPr>
        <p:txBody>
          <a:bodyPr lIns="91425" tIns="91425" rIns="91425" bIns="91425" anchor="ctr" anchorCtr="0">
            <a:noAutofit/>
          </a:bodyPr>
          <a:lstStyle/>
          <a:p>
            <a:pPr marR="0" lvl="0" algn="l" rtl="0">
              <a:lnSpc>
                <a:spcPct val="115000"/>
              </a:lnSpc>
              <a:spcBef>
                <a:spcPts val="0"/>
              </a:spcBef>
              <a:spcAft>
                <a:spcPts val="1600"/>
              </a:spcAft>
              <a:buNone/>
            </a:pPr>
            <a:endParaRPr>
              <a:solidFill>
                <a:schemeClr val="dk1"/>
              </a:solidFill>
              <a:latin typeface="Open Sans"/>
              <a:ea typeface="Open Sans"/>
              <a:cs typeface="Open Sans"/>
              <a:sym typeface="Open Sans"/>
            </a:endParaRPr>
          </a:p>
          <a:p>
            <a:pPr marR="0" lvl="0" algn="l" rtl="0">
              <a:lnSpc>
                <a:spcPct val="115000"/>
              </a:lnSpc>
              <a:spcBef>
                <a:spcPts val="0"/>
              </a:spcBef>
              <a:spcAft>
                <a:spcPts val="1600"/>
              </a:spcAft>
              <a:buNone/>
            </a:pPr>
            <a:endParaRPr>
              <a:solidFill>
                <a:schemeClr val="dk1"/>
              </a:solidFill>
              <a:latin typeface="Open Sans"/>
              <a:ea typeface="Open Sans"/>
              <a:cs typeface="Open Sans"/>
              <a:sym typeface="Open Sans"/>
            </a:endParaRPr>
          </a:p>
          <a:p>
            <a:pPr marL="457200" lvl="0" indent="-342900" rtl="0">
              <a:lnSpc>
                <a:spcPct val="115000"/>
              </a:lnSpc>
              <a:spcBef>
                <a:spcPts val="0"/>
              </a:spcBef>
              <a:spcAft>
                <a:spcPts val="1600"/>
              </a:spcAft>
              <a:buClr>
                <a:schemeClr val="dk1"/>
              </a:buClr>
              <a:buSzPct val="100000"/>
              <a:buFont typeface="Open Sans"/>
            </a:pPr>
            <a:r>
              <a:rPr lang="en" sz="1800">
                <a:solidFill>
                  <a:schemeClr val="dk1"/>
                </a:solidFill>
                <a:latin typeface="Open Sans"/>
                <a:ea typeface="Open Sans"/>
                <a:cs typeface="Open Sans"/>
                <a:sym typeface="Open Sans"/>
              </a:rPr>
              <a:t>Candidate selection </a:t>
            </a:r>
            <a:r>
              <a:rPr lang="en" sz="1800" baseline="30000">
                <a:solidFill>
                  <a:schemeClr val="dk1"/>
                </a:solidFill>
                <a:latin typeface="Open Sans"/>
                <a:ea typeface="Open Sans"/>
                <a:cs typeface="Open Sans"/>
                <a:sym typeface="Open Sans"/>
              </a:rPr>
              <a:t>4</a:t>
            </a:r>
          </a:p>
          <a:p>
            <a:pPr marL="914400" lvl="1" indent="-228600" rtl="0">
              <a:lnSpc>
                <a:spcPct val="115000"/>
              </a:lnSpc>
              <a:spcBef>
                <a:spcPts val="0"/>
              </a:spcBef>
              <a:spcAft>
                <a:spcPts val="1600"/>
              </a:spcAft>
              <a:buClr>
                <a:schemeClr val="dk1"/>
              </a:buClr>
              <a:buFont typeface="Open Sans"/>
            </a:pPr>
            <a:r>
              <a:rPr lang="en">
                <a:solidFill>
                  <a:schemeClr val="dk1"/>
                </a:solidFill>
                <a:latin typeface="Open Sans"/>
                <a:ea typeface="Open Sans"/>
                <a:cs typeface="Open Sans"/>
                <a:sym typeface="Open Sans"/>
              </a:rPr>
              <a:t>Various solutions dictate candidate selection - e.g. limit to 20 most informative scans</a:t>
            </a:r>
          </a:p>
          <a:p>
            <a:pPr marL="914400" lvl="1" indent="-228600" rtl="0">
              <a:lnSpc>
                <a:spcPct val="115000"/>
              </a:lnSpc>
              <a:spcBef>
                <a:spcPts val="0"/>
              </a:spcBef>
              <a:spcAft>
                <a:spcPts val="1600"/>
              </a:spcAft>
              <a:buClr>
                <a:schemeClr val="dk1"/>
              </a:buClr>
              <a:buFont typeface="Open Sans"/>
            </a:pPr>
            <a:r>
              <a:rPr lang="en">
                <a:solidFill>
                  <a:schemeClr val="dk1"/>
                </a:solidFill>
                <a:latin typeface="Open Sans"/>
                <a:ea typeface="Open Sans"/>
                <a:cs typeface="Open Sans"/>
                <a:sym typeface="Open Sans"/>
              </a:rPr>
              <a:t>As part of preprocessing, can increase performance and help to avoid noisy data</a:t>
            </a:r>
          </a:p>
          <a:p>
            <a:pPr marL="0" lvl="0" indent="0" rtl="0">
              <a:lnSpc>
                <a:spcPct val="115000"/>
              </a:lnSpc>
              <a:spcBef>
                <a:spcPts val="0"/>
              </a:spcBef>
              <a:spcAft>
                <a:spcPts val="1600"/>
              </a:spcAft>
              <a:buNone/>
            </a:pPr>
            <a:endParaRPr>
              <a:solidFill>
                <a:schemeClr val="dk1"/>
              </a:solidFill>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Shape 87"/>
          <p:cNvSpPr txBox="1">
            <a:spLocks noGrp="1"/>
          </p:cNvSpPr>
          <p:nvPr>
            <p:ph type="title"/>
          </p:nvPr>
        </p:nvSpPr>
        <p:spPr>
          <a:xfrm>
            <a:off x="311700" y="87325"/>
            <a:ext cx="8520600" cy="831300"/>
          </a:xfrm>
          <a:prstGeom prst="rect">
            <a:avLst/>
          </a:prstGeom>
        </p:spPr>
        <p:txBody>
          <a:bodyPr lIns="91425" tIns="91425" rIns="91425" bIns="91425" anchor="b" anchorCtr="0">
            <a:noAutofit/>
          </a:bodyPr>
          <a:lstStyle/>
          <a:p>
            <a:pPr lvl="0">
              <a:spcBef>
                <a:spcPts val="0"/>
              </a:spcBef>
              <a:buNone/>
            </a:pPr>
            <a:r>
              <a:rPr lang="en"/>
              <a:t>Image processing </a:t>
            </a:r>
          </a:p>
        </p:txBody>
      </p:sp>
      <p:sp>
        <p:nvSpPr>
          <p:cNvPr id="88" name="Shape 88"/>
          <p:cNvSpPr txBox="1">
            <a:spLocks noGrp="1"/>
          </p:cNvSpPr>
          <p:nvPr>
            <p:ph type="body" idx="1"/>
          </p:nvPr>
        </p:nvSpPr>
        <p:spPr>
          <a:xfrm>
            <a:off x="311700" y="1225225"/>
            <a:ext cx="4605300" cy="3355200"/>
          </a:xfrm>
          <a:prstGeom prst="rect">
            <a:avLst/>
          </a:prstGeom>
        </p:spPr>
        <p:txBody>
          <a:bodyPr lIns="91425" tIns="91425" rIns="91425" bIns="91425" anchor="t" anchorCtr="0">
            <a:noAutofit/>
          </a:bodyPr>
          <a:lstStyle/>
          <a:p>
            <a:pPr marL="457200" lvl="0" indent="-228600" rtl="0">
              <a:spcBef>
                <a:spcPts val="0"/>
              </a:spcBef>
              <a:buAutoNum type="arabicPeriod"/>
            </a:pPr>
            <a:r>
              <a:rPr lang="en"/>
              <a:t>Read data from DICOM files</a:t>
            </a:r>
          </a:p>
          <a:p>
            <a:pPr marL="457200" lvl="0" indent="-228600" rtl="0">
              <a:spcBef>
                <a:spcPts val="0"/>
              </a:spcBef>
              <a:buAutoNum type="arabicPeriod"/>
            </a:pPr>
            <a:r>
              <a:rPr lang="en"/>
              <a:t>Transformations - HU, rescale pixel values, adjust orientation, and standardize resolution</a:t>
            </a:r>
          </a:p>
          <a:p>
            <a:pPr marL="457200" lvl="0" indent="-228600" rtl="0">
              <a:spcBef>
                <a:spcPts val="0"/>
              </a:spcBef>
              <a:buAutoNum type="arabicPeriod"/>
            </a:pPr>
            <a:r>
              <a:rPr lang="en"/>
              <a:t>Segmentation of Lungs from background of image to remove noise (used multiple methods)</a:t>
            </a:r>
          </a:p>
          <a:p>
            <a:pPr marL="457200" lvl="0" indent="-228600" rtl="0">
              <a:spcBef>
                <a:spcPts val="0"/>
              </a:spcBef>
              <a:buAutoNum type="arabicPeriod"/>
            </a:pPr>
            <a:r>
              <a:rPr lang="en"/>
              <a:t>Extracted &amp; stored info from image</a:t>
            </a:r>
          </a:p>
          <a:p>
            <a:pPr marL="457200" lvl="0" indent="-228600" rtl="0">
              <a:spcBef>
                <a:spcPts val="0"/>
              </a:spcBef>
              <a:buAutoNum type="arabicPeriod"/>
            </a:pPr>
            <a:r>
              <a:rPr lang="en"/>
              <a:t>Shrinked images to work well with CPU/GPU capacity</a:t>
            </a:r>
          </a:p>
          <a:p>
            <a:pPr marL="457200" lvl="0" indent="-228600">
              <a:spcBef>
                <a:spcPts val="0"/>
              </a:spcBef>
              <a:buAutoNum type="arabicPeriod"/>
            </a:pPr>
            <a:r>
              <a:rPr lang="en"/>
              <a:t>Merged to outcome labels</a:t>
            </a:r>
          </a:p>
        </p:txBody>
      </p:sp>
      <p:pic>
        <p:nvPicPr>
          <p:cNvPr id="89" name="Shape 89"/>
          <p:cNvPicPr preferRelativeResize="0"/>
          <p:nvPr/>
        </p:nvPicPr>
        <p:blipFill>
          <a:blip r:embed="rId3">
            <a:alphaModFix/>
          </a:blip>
          <a:stretch>
            <a:fillRect/>
          </a:stretch>
        </p:blipFill>
        <p:spPr>
          <a:xfrm>
            <a:off x="5900299" y="556000"/>
            <a:ext cx="2767111" cy="39200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Shape 94"/>
          <p:cNvSpPr txBox="1">
            <a:spLocks noGrp="1"/>
          </p:cNvSpPr>
          <p:nvPr>
            <p:ph type="title"/>
          </p:nvPr>
        </p:nvSpPr>
        <p:spPr>
          <a:xfrm>
            <a:off x="311700" y="87325"/>
            <a:ext cx="8520600" cy="831300"/>
          </a:xfrm>
          <a:prstGeom prst="rect">
            <a:avLst/>
          </a:prstGeom>
        </p:spPr>
        <p:txBody>
          <a:bodyPr lIns="91425" tIns="91425" rIns="91425" bIns="91425" anchor="b" anchorCtr="0">
            <a:noAutofit/>
          </a:bodyPr>
          <a:lstStyle/>
          <a:p>
            <a:pPr lvl="0" rtl="0">
              <a:spcBef>
                <a:spcPts val="0"/>
              </a:spcBef>
              <a:buNone/>
            </a:pPr>
            <a:r>
              <a:rPr lang="en"/>
              <a:t>Image Processing Example </a:t>
            </a:r>
          </a:p>
        </p:txBody>
      </p:sp>
      <p:pic>
        <p:nvPicPr>
          <p:cNvPr id="95" name="Shape 95"/>
          <p:cNvPicPr preferRelativeResize="0"/>
          <p:nvPr/>
        </p:nvPicPr>
        <p:blipFill>
          <a:blip r:embed="rId3">
            <a:alphaModFix/>
          </a:blip>
          <a:stretch>
            <a:fillRect/>
          </a:stretch>
        </p:blipFill>
        <p:spPr>
          <a:xfrm>
            <a:off x="2090834" y="1503900"/>
            <a:ext cx="1487383" cy="1644677"/>
          </a:xfrm>
          <a:prstGeom prst="rect">
            <a:avLst/>
          </a:prstGeom>
          <a:noFill/>
          <a:ln>
            <a:noFill/>
          </a:ln>
        </p:spPr>
      </p:pic>
      <p:pic>
        <p:nvPicPr>
          <p:cNvPr id="96" name="Shape 96"/>
          <p:cNvPicPr preferRelativeResize="0"/>
          <p:nvPr/>
        </p:nvPicPr>
        <p:blipFill>
          <a:blip r:embed="rId3">
            <a:alphaModFix/>
          </a:blip>
          <a:stretch>
            <a:fillRect/>
          </a:stretch>
        </p:blipFill>
        <p:spPr>
          <a:xfrm>
            <a:off x="2226222" y="1653202"/>
            <a:ext cx="1487383" cy="1644677"/>
          </a:xfrm>
          <a:prstGeom prst="rect">
            <a:avLst/>
          </a:prstGeom>
          <a:noFill/>
          <a:ln>
            <a:noFill/>
          </a:ln>
        </p:spPr>
      </p:pic>
      <p:pic>
        <p:nvPicPr>
          <p:cNvPr id="97" name="Shape 97"/>
          <p:cNvPicPr preferRelativeResize="0"/>
          <p:nvPr/>
        </p:nvPicPr>
        <p:blipFill>
          <a:blip r:embed="rId3">
            <a:alphaModFix/>
          </a:blip>
          <a:stretch>
            <a:fillRect/>
          </a:stretch>
        </p:blipFill>
        <p:spPr>
          <a:xfrm>
            <a:off x="2361611" y="1802505"/>
            <a:ext cx="1487383" cy="1644677"/>
          </a:xfrm>
          <a:prstGeom prst="rect">
            <a:avLst/>
          </a:prstGeom>
          <a:noFill/>
          <a:ln>
            <a:noFill/>
          </a:ln>
        </p:spPr>
      </p:pic>
      <p:pic>
        <p:nvPicPr>
          <p:cNvPr id="98" name="Shape 98"/>
          <p:cNvPicPr preferRelativeResize="0"/>
          <p:nvPr/>
        </p:nvPicPr>
        <p:blipFill>
          <a:blip r:embed="rId4">
            <a:alphaModFix/>
          </a:blip>
          <a:stretch>
            <a:fillRect/>
          </a:stretch>
        </p:blipFill>
        <p:spPr>
          <a:xfrm>
            <a:off x="4039263" y="1512778"/>
            <a:ext cx="1487383" cy="1626921"/>
          </a:xfrm>
          <a:prstGeom prst="rect">
            <a:avLst/>
          </a:prstGeom>
          <a:noFill/>
          <a:ln>
            <a:noFill/>
          </a:ln>
        </p:spPr>
      </p:pic>
      <p:pic>
        <p:nvPicPr>
          <p:cNvPr id="99" name="Shape 99"/>
          <p:cNvPicPr preferRelativeResize="0"/>
          <p:nvPr/>
        </p:nvPicPr>
        <p:blipFill>
          <a:blip r:embed="rId4">
            <a:alphaModFix/>
          </a:blip>
          <a:stretch>
            <a:fillRect/>
          </a:stretch>
        </p:blipFill>
        <p:spPr>
          <a:xfrm>
            <a:off x="4174651" y="1662081"/>
            <a:ext cx="1487383" cy="1626921"/>
          </a:xfrm>
          <a:prstGeom prst="rect">
            <a:avLst/>
          </a:prstGeom>
          <a:noFill/>
          <a:ln>
            <a:noFill/>
          </a:ln>
        </p:spPr>
      </p:pic>
      <p:pic>
        <p:nvPicPr>
          <p:cNvPr id="100" name="Shape 100"/>
          <p:cNvPicPr preferRelativeResize="0"/>
          <p:nvPr/>
        </p:nvPicPr>
        <p:blipFill>
          <a:blip r:embed="rId4">
            <a:alphaModFix/>
          </a:blip>
          <a:stretch>
            <a:fillRect/>
          </a:stretch>
        </p:blipFill>
        <p:spPr>
          <a:xfrm>
            <a:off x="4310039" y="1811383"/>
            <a:ext cx="1487383" cy="1626921"/>
          </a:xfrm>
          <a:prstGeom prst="rect">
            <a:avLst/>
          </a:prstGeom>
          <a:noFill/>
          <a:ln>
            <a:noFill/>
          </a:ln>
        </p:spPr>
      </p:pic>
      <p:pic>
        <p:nvPicPr>
          <p:cNvPr id="101" name="Shape 101"/>
          <p:cNvPicPr preferRelativeResize="0"/>
          <p:nvPr/>
        </p:nvPicPr>
        <p:blipFill>
          <a:blip r:embed="rId5">
            <a:alphaModFix/>
          </a:blip>
          <a:stretch>
            <a:fillRect/>
          </a:stretch>
        </p:blipFill>
        <p:spPr>
          <a:xfrm>
            <a:off x="6001300" y="336500"/>
            <a:ext cx="1524828" cy="1644677"/>
          </a:xfrm>
          <a:prstGeom prst="rect">
            <a:avLst/>
          </a:prstGeom>
          <a:noFill/>
          <a:ln>
            <a:noFill/>
          </a:ln>
        </p:spPr>
      </p:pic>
      <p:pic>
        <p:nvPicPr>
          <p:cNvPr id="102" name="Shape 102"/>
          <p:cNvPicPr preferRelativeResize="0"/>
          <p:nvPr/>
        </p:nvPicPr>
        <p:blipFill>
          <a:blip r:embed="rId5">
            <a:alphaModFix/>
          </a:blip>
          <a:stretch>
            <a:fillRect/>
          </a:stretch>
        </p:blipFill>
        <p:spPr>
          <a:xfrm>
            <a:off x="6136688" y="485802"/>
            <a:ext cx="1524828" cy="1644677"/>
          </a:xfrm>
          <a:prstGeom prst="rect">
            <a:avLst/>
          </a:prstGeom>
          <a:noFill/>
          <a:ln>
            <a:noFill/>
          </a:ln>
        </p:spPr>
      </p:pic>
      <p:pic>
        <p:nvPicPr>
          <p:cNvPr id="103" name="Shape 103"/>
          <p:cNvPicPr preferRelativeResize="0"/>
          <p:nvPr/>
        </p:nvPicPr>
        <p:blipFill>
          <a:blip r:embed="rId5">
            <a:alphaModFix/>
          </a:blip>
          <a:stretch>
            <a:fillRect/>
          </a:stretch>
        </p:blipFill>
        <p:spPr>
          <a:xfrm>
            <a:off x="6272076" y="635105"/>
            <a:ext cx="1524828" cy="1644677"/>
          </a:xfrm>
          <a:prstGeom prst="rect">
            <a:avLst/>
          </a:prstGeom>
          <a:noFill/>
          <a:ln>
            <a:noFill/>
          </a:ln>
        </p:spPr>
      </p:pic>
      <p:pic>
        <p:nvPicPr>
          <p:cNvPr id="104" name="Shape 104"/>
          <p:cNvPicPr preferRelativeResize="0"/>
          <p:nvPr/>
        </p:nvPicPr>
        <p:blipFill>
          <a:blip r:embed="rId5">
            <a:alphaModFix/>
          </a:blip>
          <a:stretch>
            <a:fillRect/>
          </a:stretch>
        </p:blipFill>
        <p:spPr>
          <a:xfrm>
            <a:off x="8136207" y="940943"/>
            <a:ext cx="939545" cy="1013401"/>
          </a:xfrm>
          <a:prstGeom prst="rect">
            <a:avLst/>
          </a:prstGeom>
          <a:noFill/>
          <a:ln>
            <a:noFill/>
          </a:ln>
        </p:spPr>
      </p:pic>
      <p:pic>
        <p:nvPicPr>
          <p:cNvPr id="105" name="Shape 105"/>
          <p:cNvPicPr preferRelativeResize="0"/>
          <p:nvPr/>
        </p:nvPicPr>
        <p:blipFill>
          <a:blip r:embed="rId5">
            <a:alphaModFix/>
          </a:blip>
          <a:stretch>
            <a:fillRect/>
          </a:stretch>
        </p:blipFill>
        <p:spPr>
          <a:xfrm>
            <a:off x="8204479" y="1036412"/>
            <a:ext cx="939545" cy="1013401"/>
          </a:xfrm>
          <a:prstGeom prst="rect">
            <a:avLst/>
          </a:prstGeom>
          <a:noFill/>
          <a:ln>
            <a:noFill/>
          </a:ln>
        </p:spPr>
      </p:pic>
      <p:pic>
        <p:nvPicPr>
          <p:cNvPr id="106" name="Shape 106"/>
          <p:cNvPicPr preferRelativeResize="0"/>
          <p:nvPr/>
        </p:nvPicPr>
        <p:blipFill>
          <a:blip r:embed="rId6">
            <a:alphaModFix/>
          </a:blip>
          <a:stretch>
            <a:fillRect/>
          </a:stretch>
        </p:blipFill>
        <p:spPr>
          <a:xfrm>
            <a:off x="0" y="1538087"/>
            <a:ext cx="1433732" cy="1661749"/>
          </a:xfrm>
          <a:prstGeom prst="rect">
            <a:avLst/>
          </a:prstGeom>
          <a:noFill/>
          <a:ln>
            <a:noFill/>
          </a:ln>
        </p:spPr>
      </p:pic>
      <p:pic>
        <p:nvPicPr>
          <p:cNvPr id="107" name="Shape 107"/>
          <p:cNvPicPr preferRelativeResize="0"/>
          <p:nvPr/>
        </p:nvPicPr>
        <p:blipFill>
          <a:blip r:embed="rId6">
            <a:alphaModFix/>
          </a:blip>
          <a:stretch>
            <a:fillRect/>
          </a:stretch>
        </p:blipFill>
        <p:spPr>
          <a:xfrm>
            <a:off x="165716" y="1793957"/>
            <a:ext cx="1433732" cy="1661749"/>
          </a:xfrm>
          <a:prstGeom prst="rect">
            <a:avLst/>
          </a:prstGeom>
          <a:noFill/>
          <a:ln>
            <a:noFill/>
          </a:ln>
        </p:spPr>
      </p:pic>
      <p:pic>
        <p:nvPicPr>
          <p:cNvPr id="108" name="Shape 108"/>
          <p:cNvPicPr preferRelativeResize="0"/>
          <p:nvPr/>
        </p:nvPicPr>
        <p:blipFill>
          <a:blip r:embed="rId6">
            <a:alphaModFix/>
          </a:blip>
          <a:stretch>
            <a:fillRect/>
          </a:stretch>
        </p:blipFill>
        <p:spPr>
          <a:xfrm>
            <a:off x="331432" y="2049826"/>
            <a:ext cx="1433732" cy="1661749"/>
          </a:xfrm>
          <a:prstGeom prst="rect">
            <a:avLst/>
          </a:prstGeom>
          <a:noFill/>
          <a:ln>
            <a:noFill/>
          </a:ln>
        </p:spPr>
      </p:pic>
      <p:cxnSp>
        <p:nvCxnSpPr>
          <p:cNvPr id="109" name="Shape 109"/>
          <p:cNvCxnSpPr/>
          <p:nvPr/>
        </p:nvCxnSpPr>
        <p:spPr>
          <a:xfrm>
            <a:off x="546750" y="4780887"/>
            <a:ext cx="7617900" cy="46500"/>
          </a:xfrm>
          <a:prstGeom prst="straightConnector1">
            <a:avLst/>
          </a:prstGeom>
          <a:noFill/>
          <a:ln w="28575" cap="flat" cmpd="sng">
            <a:solidFill>
              <a:schemeClr val="dk1"/>
            </a:solidFill>
            <a:prstDash val="solid"/>
            <a:round/>
            <a:headEnd type="none" w="lg" len="lg"/>
            <a:tailEnd type="triangle" w="lg" len="lg"/>
          </a:ln>
        </p:spPr>
      </p:cxnSp>
      <p:sp>
        <p:nvSpPr>
          <p:cNvPr id="110" name="Shape 110"/>
          <p:cNvSpPr txBox="1"/>
          <p:nvPr/>
        </p:nvSpPr>
        <p:spPr>
          <a:xfrm>
            <a:off x="3014675" y="4732150"/>
            <a:ext cx="2301900" cy="322800"/>
          </a:xfrm>
          <a:prstGeom prst="rect">
            <a:avLst/>
          </a:prstGeom>
          <a:noFill/>
          <a:ln>
            <a:noFill/>
          </a:ln>
        </p:spPr>
        <p:txBody>
          <a:bodyPr lIns="91425" tIns="91425" rIns="91425" bIns="91425" anchor="t" anchorCtr="0">
            <a:noAutofit/>
          </a:bodyPr>
          <a:lstStyle/>
          <a:p>
            <a:pPr lvl="0">
              <a:spcBef>
                <a:spcPts val="0"/>
              </a:spcBef>
              <a:buNone/>
            </a:pPr>
            <a:r>
              <a:rPr lang="en"/>
              <a:t>Processing Steps</a:t>
            </a:r>
          </a:p>
        </p:txBody>
      </p:sp>
      <p:sp>
        <p:nvSpPr>
          <p:cNvPr id="111" name="Shape 111"/>
          <p:cNvSpPr txBox="1"/>
          <p:nvPr/>
        </p:nvSpPr>
        <p:spPr>
          <a:xfrm>
            <a:off x="84887" y="4166500"/>
            <a:ext cx="1595400" cy="322800"/>
          </a:xfrm>
          <a:prstGeom prst="rect">
            <a:avLst/>
          </a:prstGeom>
          <a:noFill/>
          <a:ln>
            <a:noFill/>
          </a:ln>
        </p:spPr>
        <p:txBody>
          <a:bodyPr lIns="91425" tIns="91425" rIns="91425" bIns="91425" anchor="t" anchorCtr="0">
            <a:noAutofit/>
          </a:bodyPr>
          <a:lstStyle/>
          <a:p>
            <a:pPr lvl="0" rtl="0">
              <a:spcBef>
                <a:spcPts val="0"/>
              </a:spcBef>
              <a:buNone/>
            </a:pPr>
            <a:r>
              <a:rPr lang="en" sz="1000"/>
              <a:t>DICOM files</a:t>
            </a:r>
          </a:p>
        </p:txBody>
      </p:sp>
      <p:sp>
        <p:nvSpPr>
          <p:cNvPr id="112" name="Shape 112"/>
          <p:cNvSpPr txBox="1"/>
          <p:nvPr/>
        </p:nvSpPr>
        <p:spPr>
          <a:xfrm>
            <a:off x="1836875" y="4166487"/>
            <a:ext cx="1995300" cy="322800"/>
          </a:xfrm>
          <a:prstGeom prst="rect">
            <a:avLst/>
          </a:prstGeom>
          <a:noFill/>
          <a:ln>
            <a:noFill/>
          </a:ln>
        </p:spPr>
        <p:txBody>
          <a:bodyPr lIns="91425" tIns="91425" rIns="91425" bIns="91425" anchor="t" anchorCtr="0">
            <a:noAutofit/>
          </a:bodyPr>
          <a:lstStyle/>
          <a:p>
            <a:pPr lvl="0" rtl="0">
              <a:spcBef>
                <a:spcPts val="0"/>
              </a:spcBef>
              <a:buClr>
                <a:schemeClr val="dk1"/>
              </a:buClr>
              <a:buSzPct val="110000"/>
              <a:buFont typeface="Arial"/>
              <a:buNone/>
            </a:pPr>
            <a:r>
              <a:rPr lang="en" sz="1000">
                <a:solidFill>
                  <a:schemeClr val="dk1"/>
                </a:solidFill>
              </a:rPr>
              <a:t>Stacked Scan Slices from DICOM files</a:t>
            </a:r>
          </a:p>
        </p:txBody>
      </p:sp>
      <p:sp>
        <p:nvSpPr>
          <p:cNvPr id="113" name="Shape 113"/>
          <p:cNvSpPr txBox="1"/>
          <p:nvPr/>
        </p:nvSpPr>
        <p:spPr>
          <a:xfrm>
            <a:off x="3849000" y="4032437"/>
            <a:ext cx="1995300" cy="322800"/>
          </a:xfrm>
          <a:prstGeom prst="rect">
            <a:avLst/>
          </a:prstGeom>
          <a:noFill/>
          <a:ln>
            <a:noFill/>
          </a:ln>
        </p:spPr>
        <p:txBody>
          <a:bodyPr lIns="91425" tIns="91425" rIns="91425" bIns="91425" anchor="t" anchorCtr="0">
            <a:noAutofit/>
          </a:bodyPr>
          <a:lstStyle/>
          <a:p>
            <a:pPr lvl="0">
              <a:spcBef>
                <a:spcPts val="0"/>
              </a:spcBef>
              <a:buNone/>
            </a:pPr>
            <a:r>
              <a:rPr lang="en" sz="1000">
                <a:solidFill>
                  <a:schemeClr val="dk1"/>
                </a:solidFill>
              </a:rPr>
              <a:t>Transformations - </a:t>
            </a:r>
            <a:r>
              <a:rPr lang="en" sz="1000">
                <a:solidFill>
                  <a:schemeClr val="dk1"/>
                </a:solidFill>
                <a:latin typeface="Open Sans"/>
                <a:ea typeface="Open Sans"/>
                <a:cs typeface="Open Sans"/>
                <a:sym typeface="Open Sans"/>
              </a:rPr>
              <a:t>HU, rescale pixel values, adjust orientation, and standardize resolution</a:t>
            </a:r>
          </a:p>
          <a:p>
            <a:pPr lvl="0" rtl="0">
              <a:spcBef>
                <a:spcPts val="0"/>
              </a:spcBef>
              <a:buNone/>
            </a:pPr>
            <a:endParaRPr sz="1000">
              <a:solidFill>
                <a:schemeClr val="dk1"/>
              </a:solidFill>
            </a:endParaRPr>
          </a:p>
        </p:txBody>
      </p:sp>
      <p:sp>
        <p:nvSpPr>
          <p:cNvPr id="114" name="Shape 114"/>
          <p:cNvSpPr txBox="1"/>
          <p:nvPr/>
        </p:nvSpPr>
        <p:spPr>
          <a:xfrm>
            <a:off x="6018400" y="4245375"/>
            <a:ext cx="1275900" cy="280200"/>
          </a:xfrm>
          <a:prstGeom prst="rect">
            <a:avLst/>
          </a:prstGeom>
          <a:noFill/>
          <a:ln>
            <a:noFill/>
          </a:ln>
        </p:spPr>
        <p:txBody>
          <a:bodyPr lIns="91425" tIns="91425" rIns="91425" bIns="91425" anchor="ctr" anchorCtr="0">
            <a:noAutofit/>
          </a:bodyPr>
          <a:lstStyle/>
          <a:p>
            <a:pPr lvl="0" rtl="0">
              <a:spcBef>
                <a:spcPts val="0"/>
              </a:spcBef>
              <a:buNone/>
            </a:pPr>
            <a:r>
              <a:rPr lang="en" sz="1000">
                <a:solidFill>
                  <a:schemeClr val="dk1"/>
                </a:solidFill>
              </a:rPr>
              <a:t>Lung Segmentation</a:t>
            </a:r>
          </a:p>
          <a:p>
            <a:pPr lvl="0" rtl="0">
              <a:spcBef>
                <a:spcPts val="0"/>
              </a:spcBef>
              <a:buNone/>
            </a:pPr>
            <a:endParaRPr sz="1000">
              <a:solidFill>
                <a:schemeClr val="dk1"/>
              </a:solidFill>
            </a:endParaRPr>
          </a:p>
        </p:txBody>
      </p:sp>
      <p:pic>
        <p:nvPicPr>
          <p:cNvPr id="115" name="Shape 115"/>
          <p:cNvPicPr preferRelativeResize="0"/>
          <p:nvPr/>
        </p:nvPicPr>
        <p:blipFill>
          <a:blip r:embed="rId5">
            <a:alphaModFix/>
          </a:blip>
          <a:stretch>
            <a:fillRect/>
          </a:stretch>
        </p:blipFill>
        <p:spPr>
          <a:xfrm>
            <a:off x="8170345" y="2624968"/>
            <a:ext cx="939545" cy="1013401"/>
          </a:xfrm>
          <a:prstGeom prst="rect">
            <a:avLst/>
          </a:prstGeom>
          <a:noFill/>
          <a:ln>
            <a:noFill/>
          </a:ln>
        </p:spPr>
      </p:pic>
      <p:sp>
        <p:nvSpPr>
          <p:cNvPr id="116" name="Shape 116"/>
          <p:cNvSpPr txBox="1"/>
          <p:nvPr/>
        </p:nvSpPr>
        <p:spPr>
          <a:xfrm>
            <a:off x="7868100" y="4187787"/>
            <a:ext cx="1275900" cy="280200"/>
          </a:xfrm>
          <a:prstGeom prst="rect">
            <a:avLst/>
          </a:prstGeom>
          <a:noFill/>
          <a:ln>
            <a:noFill/>
          </a:ln>
        </p:spPr>
        <p:txBody>
          <a:bodyPr lIns="91425" tIns="91425" rIns="91425" bIns="91425" anchor="ctr" anchorCtr="0">
            <a:noAutofit/>
          </a:bodyPr>
          <a:lstStyle/>
          <a:p>
            <a:pPr lvl="0" rtl="0">
              <a:spcBef>
                <a:spcPts val="0"/>
              </a:spcBef>
              <a:buNone/>
            </a:pPr>
            <a:r>
              <a:rPr lang="en" sz="1000">
                <a:solidFill>
                  <a:schemeClr val="dk1"/>
                </a:solidFill>
              </a:rPr>
              <a:t>Resize </a:t>
            </a:r>
          </a:p>
          <a:p>
            <a:pPr lvl="0" rtl="0">
              <a:spcBef>
                <a:spcPts val="0"/>
              </a:spcBef>
              <a:buNone/>
            </a:pPr>
            <a:endParaRPr sz="1000">
              <a:solidFill>
                <a:schemeClr val="dk1"/>
              </a:solidFill>
            </a:endParaRPr>
          </a:p>
        </p:txBody>
      </p:sp>
      <p:pic>
        <p:nvPicPr>
          <p:cNvPr id="117" name="Shape 117"/>
          <p:cNvPicPr preferRelativeResize="0"/>
          <p:nvPr/>
        </p:nvPicPr>
        <p:blipFill>
          <a:blip r:embed="rId5">
            <a:alphaModFix/>
          </a:blip>
          <a:stretch>
            <a:fillRect/>
          </a:stretch>
        </p:blipFill>
        <p:spPr>
          <a:xfrm>
            <a:off x="6244912" y="2505687"/>
            <a:ext cx="1524828" cy="1644677"/>
          </a:xfrm>
          <a:prstGeom prst="rect">
            <a:avLst/>
          </a:prstGeom>
          <a:noFill/>
          <a:ln>
            <a:noFill/>
          </a:ln>
        </p:spPr>
      </p:pic>
      <p:pic>
        <p:nvPicPr>
          <p:cNvPr id="118" name="Shape 118"/>
          <p:cNvPicPr preferRelativeResize="0"/>
          <p:nvPr/>
        </p:nvPicPr>
        <p:blipFill>
          <a:blip r:embed="rId3">
            <a:alphaModFix/>
          </a:blip>
          <a:stretch>
            <a:fillRect/>
          </a:stretch>
        </p:blipFill>
        <p:spPr>
          <a:xfrm>
            <a:off x="2514011" y="1954905"/>
            <a:ext cx="1487383" cy="1644677"/>
          </a:xfrm>
          <a:prstGeom prst="rect">
            <a:avLst/>
          </a:prstGeom>
          <a:noFill/>
          <a:ln>
            <a:noFill/>
          </a:ln>
        </p:spPr>
      </p:pic>
      <p:pic>
        <p:nvPicPr>
          <p:cNvPr id="119" name="Shape 119"/>
          <p:cNvPicPr preferRelativeResize="0"/>
          <p:nvPr/>
        </p:nvPicPr>
        <p:blipFill>
          <a:blip r:embed="rId6">
            <a:alphaModFix/>
          </a:blip>
          <a:stretch>
            <a:fillRect/>
          </a:stretch>
        </p:blipFill>
        <p:spPr>
          <a:xfrm>
            <a:off x="483832" y="2202226"/>
            <a:ext cx="1433732" cy="1661749"/>
          </a:xfrm>
          <a:prstGeom prst="rect">
            <a:avLst/>
          </a:prstGeom>
          <a:noFill/>
          <a:ln>
            <a:noFill/>
          </a:ln>
        </p:spPr>
      </p:pic>
      <p:cxnSp>
        <p:nvCxnSpPr>
          <p:cNvPr id="120" name="Shape 120"/>
          <p:cNvCxnSpPr/>
          <p:nvPr/>
        </p:nvCxnSpPr>
        <p:spPr>
          <a:xfrm>
            <a:off x="1620650" y="1648125"/>
            <a:ext cx="274800" cy="0"/>
          </a:xfrm>
          <a:prstGeom prst="straightConnector1">
            <a:avLst/>
          </a:prstGeom>
          <a:noFill/>
          <a:ln w="19050" cap="flat" cmpd="sng">
            <a:solidFill>
              <a:srgbClr val="000000"/>
            </a:solidFill>
            <a:prstDash val="solid"/>
            <a:round/>
            <a:headEnd type="none" w="lg" len="lg"/>
            <a:tailEnd type="triangle" w="lg" len="lg"/>
          </a:ln>
        </p:spPr>
      </p:cxnSp>
      <p:cxnSp>
        <p:nvCxnSpPr>
          <p:cNvPr id="121" name="Shape 121"/>
          <p:cNvCxnSpPr/>
          <p:nvPr/>
        </p:nvCxnSpPr>
        <p:spPr>
          <a:xfrm>
            <a:off x="3671350" y="1587625"/>
            <a:ext cx="274800" cy="0"/>
          </a:xfrm>
          <a:prstGeom prst="straightConnector1">
            <a:avLst/>
          </a:prstGeom>
          <a:noFill/>
          <a:ln w="19050" cap="flat" cmpd="sng">
            <a:solidFill>
              <a:srgbClr val="000000"/>
            </a:solidFill>
            <a:prstDash val="solid"/>
            <a:round/>
            <a:headEnd type="none" w="lg" len="lg"/>
            <a:tailEnd type="triangle" w="lg" len="lg"/>
          </a:ln>
        </p:spPr>
      </p:cxnSp>
      <p:cxnSp>
        <p:nvCxnSpPr>
          <p:cNvPr id="122" name="Shape 122"/>
          <p:cNvCxnSpPr>
            <a:stCxn id="100" idx="3"/>
          </p:cNvCxnSpPr>
          <p:nvPr/>
        </p:nvCxnSpPr>
        <p:spPr>
          <a:xfrm rot="10800000" flipH="1">
            <a:off x="5797423" y="2279844"/>
            <a:ext cx="312600" cy="345000"/>
          </a:xfrm>
          <a:prstGeom prst="straightConnector1">
            <a:avLst/>
          </a:prstGeom>
          <a:noFill/>
          <a:ln w="19050" cap="flat" cmpd="sng">
            <a:solidFill>
              <a:srgbClr val="000000"/>
            </a:solidFill>
            <a:prstDash val="solid"/>
            <a:round/>
            <a:headEnd type="none" w="lg" len="lg"/>
            <a:tailEnd type="triangle" w="lg" len="lg"/>
          </a:ln>
        </p:spPr>
      </p:cxnSp>
      <p:cxnSp>
        <p:nvCxnSpPr>
          <p:cNvPr id="123" name="Shape 123"/>
          <p:cNvCxnSpPr/>
          <p:nvPr/>
        </p:nvCxnSpPr>
        <p:spPr>
          <a:xfrm>
            <a:off x="7829150" y="1253800"/>
            <a:ext cx="274800" cy="0"/>
          </a:xfrm>
          <a:prstGeom prst="straightConnector1">
            <a:avLst/>
          </a:prstGeom>
          <a:noFill/>
          <a:ln w="19050" cap="flat" cmpd="sng">
            <a:solidFill>
              <a:srgbClr val="000000"/>
            </a:solidFill>
            <a:prstDash val="solid"/>
            <a:round/>
            <a:headEnd type="none" w="lg" len="lg"/>
            <a:tailEnd type="triangle" w="lg" len="lg"/>
          </a:ln>
        </p:spPr>
      </p:cxnSp>
      <p:cxnSp>
        <p:nvCxnSpPr>
          <p:cNvPr id="124" name="Shape 124"/>
          <p:cNvCxnSpPr/>
          <p:nvPr/>
        </p:nvCxnSpPr>
        <p:spPr>
          <a:xfrm>
            <a:off x="7796900" y="3253450"/>
            <a:ext cx="274800" cy="0"/>
          </a:xfrm>
          <a:prstGeom prst="straightConnector1">
            <a:avLst/>
          </a:prstGeom>
          <a:noFill/>
          <a:ln w="19050" cap="flat" cmpd="sng">
            <a:solidFill>
              <a:srgbClr val="000000"/>
            </a:solidFill>
            <a:prstDash val="solid"/>
            <a:round/>
            <a:headEnd type="none" w="lg" len="lg"/>
            <a:tailEnd type="triangle" w="lg" len="lg"/>
          </a:ln>
        </p:spPr>
      </p:cxnSp>
      <p:cxnSp>
        <p:nvCxnSpPr>
          <p:cNvPr id="125" name="Shape 125"/>
          <p:cNvCxnSpPr>
            <a:stCxn id="100" idx="3"/>
          </p:cNvCxnSpPr>
          <p:nvPr/>
        </p:nvCxnSpPr>
        <p:spPr>
          <a:xfrm>
            <a:off x="5797423" y="2624844"/>
            <a:ext cx="426000" cy="255900"/>
          </a:xfrm>
          <a:prstGeom prst="straightConnector1">
            <a:avLst/>
          </a:prstGeom>
          <a:noFill/>
          <a:ln w="19050" cap="flat" cmpd="sng">
            <a:solidFill>
              <a:srgbClr val="000000"/>
            </a:solidFill>
            <a:prstDash val="solid"/>
            <a:round/>
            <a:headEnd type="none" w="lg" len="lg"/>
            <a:tailEnd type="triangle" w="lg" len="lg"/>
          </a:ln>
        </p:spPr>
      </p:cxnSp>
      <p:pic>
        <p:nvPicPr>
          <p:cNvPr id="126" name="Shape 126"/>
          <p:cNvPicPr preferRelativeResize="0"/>
          <p:nvPr/>
        </p:nvPicPr>
        <p:blipFill>
          <a:blip r:embed="rId7">
            <a:alphaModFix/>
          </a:blip>
          <a:stretch>
            <a:fillRect/>
          </a:stretch>
        </p:blipFill>
        <p:spPr>
          <a:xfrm>
            <a:off x="3977375" y="940950"/>
            <a:ext cx="1995301" cy="164705"/>
          </a:xfrm>
          <a:prstGeom prst="rect">
            <a:avLst/>
          </a:prstGeom>
          <a:noFill/>
          <a:ln>
            <a:noFill/>
          </a:ln>
        </p:spPr>
      </p:pic>
      <p:cxnSp>
        <p:nvCxnSpPr>
          <p:cNvPr id="127" name="Shape 127"/>
          <p:cNvCxnSpPr/>
          <p:nvPr/>
        </p:nvCxnSpPr>
        <p:spPr>
          <a:xfrm rot="10800000" flipH="1">
            <a:off x="4787225" y="1256750"/>
            <a:ext cx="12900" cy="250200"/>
          </a:xfrm>
          <a:prstGeom prst="straightConnector1">
            <a:avLst/>
          </a:prstGeom>
          <a:noFill/>
          <a:ln w="19050" cap="flat" cmpd="sng">
            <a:solidFill>
              <a:srgbClr val="000000"/>
            </a:solidFill>
            <a:prstDash val="solid"/>
            <a:round/>
            <a:headEnd type="none" w="lg" len="lg"/>
            <a:tailEnd type="triangle" w="lg" len="lg"/>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a:spLocks noGrp="1"/>
          </p:cNvSpPr>
          <p:nvPr>
            <p:ph type="title"/>
          </p:nvPr>
        </p:nvSpPr>
        <p:spPr>
          <a:xfrm>
            <a:off x="311700" y="828350"/>
            <a:ext cx="8520600" cy="831300"/>
          </a:xfrm>
          <a:prstGeom prst="rect">
            <a:avLst/>
          </a:prstGeom>
        </p:spPr>
        <p:txBody>
          <a:bodyPr lIns="91425" tIns="91425" rIns="91425" bIns="91425" anchor="b" anchorCtr="0">
            <a:noAutofit/>
          </a:bodyPr>
          <a:lstStyle/>
          <a:p>
            <a:pPr lvl="0" rtl="0">
              <a:spcBef>
                <a:spcPts val="0"/>
              </a:spcBef>
              <a:buNone/>
            </a:pPr>
            <a:endParaRPr/>
          </a:p>
          <a:p>
            <a:pPr lvl="0" rtl="0">
              <a:spcBef>
                <a:spcPts val="0"/>
              </a:spcBef>
              <a:buNone/>
            </a:pPr>
            <a:endParaRPr/>
          </a:p>
          <a:p>
            <a:pPr lvl="0" rtl="0">
              <a:spcBef>
                <a:spcPts val="0"/>
              </a:spcBef>
              <a:buNone/>
            </a:pPr>
            <a:r>
              <a:rPr lang="en"/>
              <a:t>Convolutional Neural Networks	(CNN) </a:t>
            </a:r>
          </a:p>
          <a:p>
            <a:pPr lvl="0" rtl="0">
              <a:spcBef>
                <a:spcPts val="0"/>
              </a:spcBef>
              <a:buNone/>
            </a:pPr>
            <a:endParaRPr/>
          </a:p>
        </p:txBody>
      </p:sp>
      <p:sp>
        <p:nvSpPr>
          <p:cNvPr id="133" name="Shape 133"/>
          <p:cNvSpPr txBox="1">
            <a:spLocks noGrp="1"/>
          </p:cNvSpPr>
          <p:nvPr>
            <p:ph type="body" idx="1"/>
          </p:nvPr>
        </p:nvSpPr>
        <p:spPr>
          <a:xfrm>
            <a:off x="311700" y="1225225"/>
            <a:ext cx="8520600" cy="3354000"/>
          </a:xfrm>
          <a:prstGeom prst="rect">
            <a:avLst/>
          </a:prstGeom>
        </p:spPr>
        <p:txBody>
          <a:bodyPr lIns="91425" tIns="91425" rIns="91425" bIns="91425" anchor="t" anchorCtr="0">
            <a:noAutofit/>
          </a:bodyPr>
          <a:lstStyle/>
          <a:p>
            <a:pPr marL="457200" lvl="0" indent="-228600" rtl="0">
              <a:spcBef>
                <a:spcPts val="0"/>
              </a:spcBef>
            </a:pPr>
            <a:r>
              <a:rPr lang="en"/>
              <a:t>CNN architectures</a:t>
            </a:r>
          </a:p>
          <a:p>
            <a:pPr marL="914400" lvl="1" indent="-228600" rtl="0">
              <a:spcBef>
                <a:spcPts val="0"/>
              </a:spcBef>
            </a:pPr>
            <a:r>
              <a:rPr lang="en"/>
              <a:t>2D - Conv2D nets take in one image or slice</a:t>
            </a:r>
          </a:p>
          <a:p>
            <a:pPr marL="914400" lvl="1" indent="-228600" rtl="0">
              <a:spcBef>
                <a:spcPts val="0"/>
              </a:spcBef>
            </a:pPr>
            <a:r>
              <a:rPr lang="en"/>
              <a:t>Keras used Tensorflow as the backend for more advanced models</a:t>
            </a:r>
          </a:p>
          <a:p>
            <a:pPr lvl="0" rtl="0">
              <a:spcBef>
                <a:spcPts val="0"/>
              </a:spcBef>
              <a:buNone/>
            </a:pPr>
            <a:endParaRPr/>
          </a:p>
          <a:p>
            <a:pPr marL="457200" lvl="0" indent="-228600" rtl="0">
              <a:spcBef>
                <a:spcPts val="0"/>
              </a:spcBef>
            </a:pPr>
            <a:r>
              <a:rPr lang="en"/>
              <a:t>Tools</a:t>
            </a:r>
          </a:p>
          <a:p>
            <a:pPr marL="914400" lvl="1" indent="-228600" rtl="0">
              <a:spcBef>
                <a:spcPts val="0"/>
              </a:spcBef>
            </a:pPr>
            <a:r>
              <a:rPr lang="en"/>
              <a:t>Tensorflow was used for basic CNN architectures </a:t>
            </a:r>
          </a:p>
          <a:p>
            <a:pPr marL="914400" lvl="1" indent="-228600" rtl="0">
              <a:spcBef>
                <a:spcPts val="0"/>
              </a:spcBef>
            </a:pPr>
            <a:r>
              <a:rPr lang="en"/>
              <a:t>Keras used Tensorflow as the backend for more advanced models</a:t>
            </a:r>
          </a:p>
          <a:p>
            <a:pPr marL="914400" lvl="1" indent="-228600" rtl="0">
              <a:spcBef>
                <a:spcPts val="0"/>
              </a:spcBef>
            </a:pPr>
            <a:r>
              <a:rPr lang="en"/>
              <a:t>Cloud platform: NC6 Machine on Azure</a:t>
            </a:r>
          </a:p>
          <a:p>
            <a:pPr marL="914400" lvl="1" indent="-228600" rtl="0">
              <a:spcBef>
                <a:spcPts val="0"/>
              </a:spcBef>
            </a:pPr>
            <a:r>
              <a:rPr lang="en"/>
              <a:t>GPU: NVIDIA Tesla K80</a:t>
            </a:r>
          </a:p>
          <a:p>
            <a:pPr lvl="0">
              <a:spcBef>
                <a:spcPts val="0"/>
              </a:spcBef>
              <a:buClr>
                <a:schemeClr val="dk1"/>
              </a:buClr>
              <a:buSzPct val="61111"/>
              <a:buFont typeface="Arial"/>
              <a:buNone/>
            </a:pPr>
            <a:endParaRPr/>
          </a:p>
          <a:p>
            <a:pPr lvl="0">
              <a:spcBef>
                <a:spcPts val="0"/>
              </a:spcBef>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Shape 138"/>
          <p:cNvSpPr txBox="1">
            <a:spLocks noGrp="1"/>
          </p:cNvSpPr>
          <p:nvPr>
            <p:ph type="title"/>
          </p:nvPr>
        </p:nvSpPr>
        <p:spPr>
          <a:xfrm>
            <a:off x="311700" y="116550"/>
            <a:ext cx="8520600" cy="831300"/>
          </a:xfrm>
          <a:prstGeom prst="rect">
            <a:avLst/>
          </a:prstGeom>
        </p:spPr>
        <p:txBody>
          <a:bodyPr lIns="91425" tIns="91425" rIns="91425" bIns="91425" anchor="b" anchorCtr="0">
            <a:noAutofit/>
          </a:bodyPr>
          <a:lstStyle/>
          <a:p>
            <a:pPr lvl="0">
              <a:spcBef>
                <a:spcPts val="0"/>
              </a:spcBef>
              <a:buNone/>
            </a:pPr>
            <a:r>
              <a:rPr lang="en"/>
              <a:t>Convolutional Neural Networks	(CNN) </a:t>
            </a:r>
          </a:p>
        </p:txBody>
      </p:sp>
      <p:sp>
        <p:nvSpPr>
          <p:cNvPr id="139" name="Shape 139"/>
          <p:cNvSpPr txBox="1">
            <a:spLocks noGrp="1"/>
          </p:cNvSpPr>
          <p:nvPr>
            <p:ph type="body" idx="1"/>
          </p:nvPr>
        </p:nvSpPr>
        <p:spPr>
          <a:xfrm>
            <a:off x="311700" y="1120475"/>
            <a:ext cx="4746300" cy="3775800"/>
          </a:xfrm>
          <a:prstGeom prst="rect">
            <a:avLst/>
          </a:prstGeom>
        </p:spPr>
        <p:txBody>
          <a:bodyPr lIns="91425" tIns="91425" rIns="91425" bIns="91425" anchor="t" anchorCtr="0">
            <a:noAutofit/>
          </a:bodyPr>
          <a:lstStyle/>
          <a:p>
            <a:pPr marL="457200" lvl="0" indent="-304800" rtl="0">
              <a:lnSpc>
                <a:spcPct val="115000"/>
              </a:lnSpc>
              <a:spcBef>
                <a:spcPts val="0"/>
              </a:spcBef>
              <a:spcAft>
                <a:spcPts val="0"/>
              </a:spcAft>
              <a:buSzPct val="100000"/>
              <a:buAutoNum type="arabicPeriod"/>
            </a:pPr>
            <a:r>
              <a:rPr lang="en" sz="1200"/>
              <a:t>Reshape images into tensors with 1 color channel</a:t>
            </a:r>
          </a:p>
          <a:p>
            <a:pPr lvl="0" rtl="0">
              <a:lnSpc>
                <a:spcPct val="115000"/>
              </a:lnSpc>
              <a:spcBef>
                <a:spcPts val="0"/>
              </a:spcBef>
              <a:spcAft>
                <a:spcPts val="0"/>
              </a:spcAft>
              <a:buNone/>
            </a:pPr>
            <a:endParaRPr sz="1200"/>
          </a:p>
          <a:p>
            <a:pPr marL="457200" lvl="0" indent="-304800" rtl="0">
              <a:lnSpc>
                <a:spcPct val="115000"/>
              </a:lnSpc>
              <a:spcBef>
                <a:spcPts val="0"/>
              </a:spcBef>
              <a:spcAft>
                <a:spcPts val="0"/>
              </a:spcAft>
              <a:buSzPct val="100000"/>
              <a:buAutoNum type="arabicPeriod"/>
            </a:pPr>
            <a:r>
              <a:rPr lang="en" sz="1200"/>
              <a:t>Pass images to a Convolutional layer (2D or 3D)</a:t>
            </a:r>
          </a:p>
          <a:p>
            <a:pPr marL="914400" lvl="1" indent="-304800" rtl="0">
              <a:lnSpc>
                <a:spcPct val="115000"/>
              </a:lnSpc>
              <a:spcBef>
                <a:spcPts val="0"/>
              </a:spcBef>
              <a:spcAft>
                <a:spcPts val="0"/>
              </a:spcAft>
              <a:buSzPct val="100000"/>
              <a:buAutoNum type="alphaLcPeriod"/>
            </a:pPr>
            <a:r>
              <a:rPr lang="en" sz="1200"/>
              <a:t>A kernel window generates a subset of pixel values.</a:t>
            </a:r>
          </a:p>
          <a:p>
            <a:pPr marL="457200" lvl="0" indent="0" rtl="0">
              <a:lnSpc>
                <a:spcPct val="115000"/>
              </a:lnSpc>
              <a:spcBef>
                <a:spcPts val="0"/>
              </a:spcBef>
              <a:spcAft>
                <a:spcPts val="0"/>
              </a:spcAft>
              <a:buNone/>
            </a:pPr>
            <a:endParaRPr sz="1200"/>
          </a:p>
          <a:p>
            <a:pPr marL="457200" lvl="0" indent="-304800" rtl="0">
              <a:lnSpc>
                <a:spcPct val="115000"/>
              </a:lnSpc>
              <a:spcBef>
                <a:spcPts val="0"/>
              </a:spcBef>
              <a:spcAft>
                <a:spcPts val="0"/>
              </a:spcAft>
              <a:buSzPct val="100000"/>
              <a:buAutoNum type="arabicPeriod"/>
            </a:pPr>
            <a:r>
              <a:rPr lang="en" sz="1200"/>
              <a:t>Max-pooling with a 2 x 2 kernel finds the max value from each patch that it processes to reduce feature size</a:t>
            </a:r>
          </a:p>
          <a:p>
            <a:pPr lvl="0" rtl="0">
              <a:lnSpc>
                <a:spcPct val="115000"/>
              </a:lnSpc>
              <a:spcBef>
                <a:spcPts val="0"/>
              </a:spcBef>
              <a:spcAft>
                <a:spcPts val="0"/>
              </a:spcAft>
              <a:buNone/>
            </a:pPr>
            <a:endParaRPr sz="1200"/>
          </a:p>
          <a:p>
            <a:pPr marL="457200" lvl="0" indent="-304800" rtl="0">
              <a:lnSpc>
                <a:spcPct val="115000"/>
              </a:lnSpc>
              <a:spcBef>
                <a:spcPts val="0"/>
              </a:spcBef>
              <a:spcAft>
                <a:spcPts val="0"/>
              </a:spcAft>
              <a:buSzPct val="100000"/>
              <a:buAutoNum type="arabicPeriod"/>
            </a:pPr>
            <a:r>
              <a:rPr lang="en" sz="1200"/>
              <a:t>The Fully Connected dense layer has all nodes connected</a:t>
            </a:r>
          </a:p>
          <a:p>
            <a:pPr lvl="0" rtl="0">
              <a:lnSpc>
                <a:spcPct val="115000"/>
              </a:lnSpc>
              <a:spcBef>
                <a:spcPts val="0"/>
              </a:spcBef>
              <a:spcAft>
                <a:spcPts val="0"/>
              </a:spcAft>
              <a:buNone/>
            </a:pPr>
            <a:endParaRPr sz="1200"/>
          </a:p>
          <a:p>
            <a:pPr marL="457200" lvl="0" indent="-304800" rtl="0">
              <a:lnSpc>
                <a:spcPct val="115000"/>
              </a:lnSpc>
              <a:spcBef>
                <a:spcPts val="0"/>
              </a:spcBef>
              <a:spcAft>
                <a:spcPts val="0"/>
              </a:spcAft>
              <a:buSzPct val="100000"/>
              <a:buAutoNum type="arabicPeriod"/>
            </a:pPr>
            <a:r>
              <a:rPr lang="en" sz="1200"/>
              <a:t>A Dropout layer is added with so that not all possible paths are computed each time</a:t>
            </a:r>
          </a:p>
          <a:p>
            <a:pPr marL="914400" lvl="1" indent="-304800" rtl="0">
              <a:lnSpc>
                <a:spcPct val="115000"/>
              </a:lnSpc>
              <a:spcBef>
                <a:spcPts val="0"/>
              </a:spcBef>
              <a:spcAft>
                <a:spcPts val="0"/>
              </a:spcAft>
              <a:buSzPct val="100000"/>
              <a:buAutoNum type="alphaLcPeriod"/>
            </a:pPr>
            <a:r>
              <a:rPr lang="en" sz="1200"/>
              <a:t>This technique has been proven to be effective in training neural networks given large parameter sizes and help avoid overfitting</a:t>
            </a:r>
            <a:r>
              <a:rPr lang="en" baseline="30000"/>
              <a:t>7</a:t>
            </a:r>
          </a:p>
          <a:p>
            <a:pPr marL="457200" lvl="0" indent="-304800" rtl="0">
              <a:lnSpc>
                <a:spcPct val="115000"/>
              </a:lnSpc>
              <a:spcBef>
                <a:spcPts val="0"/>
              </a:spcBef>
              <a:spcAft>
                <a:spcPts val="0"/>
              </a:spcAft>
              <a:buSzPct val="100000"/>
              <a:buAutoNum type="arabicPeriod"/>
            </a:pPr>
            <a:r>
              <a:rPr lang="en" sz="1200"/>
              <a:t>Softmax classifier fits to the FC layer and updates via gradient descent</a:t>
            </a:r>
          </a:p>
          <a:p>
            <a:pPr lvl="0">
              <a:lnSpc>
                <a:spcPct val="115000"/>
              </a:lnSpc>
              <a:spcBef>
                <a:spcPts val="0"/>
              </a:spcBef>
              <a:buNone/>
            </a:pPr>
            <a:endParaRPr/>
          </a:p>
        </p:txBody>
      </p:sp>
      <p:sp>
        <p:nvSpPr>
          <p:cNvPr id="140" name="Shape 140"/>
          <p:cNvSpPr/>
          <p:nvPr/>
        </p:nvSpPr>
        <p:spPr>
          <a:xfrm>
            <a:off x="5362875" y="1445925"/>
            <a:ext cx="1304100" cy="351000"/>
          </a:xfrm>
          <a:prstGeom prst="rect">
            <a:avLst/>
          </a:prstGeom>
          <a:solidFill>
            <a:srgbClr val="F6B26B"/>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200"/>
              <a:t>Conv</a:t>
            </a:r>
          </a:p>
        </p:txBody>
      </p:sp>
      <p:sp>
        <p:nvSpPr>
          <p:cNvPr id="141" name="Shape 141"/>
          <p:cNvSpPr/>
          <p:nvPr/>
        </p:nvSpPr>
        <p:spPr>
          <a:xfrm>
            <a:off x="7013825" y="1445912"/>
            <a:ext cx="1304100" cy="351000"/>
          </a:xfrm>
          <a:prstGeom prst="rect">
            <a:avLst/>
          </a:prstGeom>
          <a:solidFill>
            <a:srgbClr val="FFD966"/>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200"/>
              <a:t>Max Pool</a:t>
            </a:r>
          </a:p>
        </p:txBody>
      </p:sp>
      <p:sp>
        <p:nvSpPr>
          <p:cNvPr id="142" name="Shape 142"/>
          <p:cNvSpPr/>
          <p:nvPr/>
        </p:nvSpPr>
        <p:spPr>
          <a:xfrm>
            <a:off x="5362850" y="4503025"/>
            <a:ext cx="1304100" cy="462900"/>
          </a:xfrm>
          <a:prstGeom prst="rect">
            <a:avLst/>
          </a:prstGeom>
          <a:solidFill>
            <a:srgbClr val="E6B8AF"/>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200"/>
              <a:t>Output</a:t>
            </a:r>
          </a:p>
          <a:p>
            <a:pPr lvl="0" algn="ctr" rtl="0">
              <a:spcBef>
                <a:spcPts val="0"/>
              </a:spcBef>
              <a:buNone/>
            </a:pPr>
            <a:r>
              <a:rPr lang="en" sz="1200">
                <a:solidFill>
                  <a:srgbClr val="666666"/>
                </a:solidFill>
              </a:rPr>
              <a:t>Binary</a:t>
            </a:r>
          </a:p>
        </p:txBody>
      </p:sp>
      <p:sp>
        <p:nvSpPr>
          <p:cNvPr id="143" name="Shape 143"/>
          <p:cNvSpPr/>
          <p:nvPr/>
        </p:nvSpPr>
        <p:spPr>
          <a:xfrm>
            <a:off x="5362837" y="860325"/>
            <a:ext cx="1304100" cy="351000"/>
          </a:xfrm>
          <a:prstGeom prst="rect">
            <a:avLst/>
          </a:prstGeom>
          <a:solidFill>
            <a:srgbClr val="FCE5CD"/>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200"/>
              <a:t>Processed Images</a:t>
            </a:r>
          </a:p>
        </p:txBody>
      </p:sp>
      <p:cxnSp>
        <p:nvCxnSpPr>
          <p:cNvPr id="144" name="Shape 144"/>
          <p:cNvCxnSpPr>
            <a:stCxn id="143" idx="2"/>
            <a:endCxn id="140" idx="0"/>
          </p:cNvCxnSpPr>
          <p:nvPr/>
        </p:nvCxnSpPr>
        <p:spPr>
          <a:xfrm>
            <a:off x="6014887" y="1211325"/>
            <a:ext cx="0" cy="234600"/>
          </a:xfrm>
          <a:prstGeom prst="straightConnector1">
            <a:avLst/>
          </a:prstGeom>
          <a:noFill/>
          <a:ln w="9525" cap="flat" cmpd="sng">
            <a:solidFill>
              <a:schemeClr val="dk2"/>
            </a:solidFill>
            <a:prstDash val="solid"/>
            <a:round/>
            <a:headEnd type="none" w="lg" len="lg"/>
            <a:tailEnd type="triangle" w="lg" len="lg"/>
          </a:ln>
        </p:spPr>
      </p:cxnSp>
      <p:cxnSp>
        <p:nvCxnSpPr>
          <p:cNvPr id="145" name="Shape 145"/>
          <p:cNvCxnSpPr>
            <a:stCxn id="140" idx="3"/>
            <a:endCxn id="141" idx="1"/>
          </p:cNvCxnSpPr>
          <p:nvPr/>
        </p:nvCxnSpPr>
        <p:spPr>
          <a:xfrm>
            <a:off x="6666975" y="1621425"/>
            <a:ext cx="346800" cy="0"/>
          </a:xfrm>
          <a:prstGeom prst="straightConnector1">
            <a:avLst/>
          </a:prstGeom>
          <a:noFill/>
          <a:ln w="9525" cap="flat" cmpd="sng">
            <a:solidFill>
              <a:schemeClr val="dk2"/>
            </a:solidFill>
            <a:prstDash val="solid"/>
            <a:round/>
            <a:headEnd type="none" w="lg" len="lg"/>
            <a:tailEnd type="triangle" w="lg" len="lg"/>
          </a:ln>
        </p:spPr>
      </p:cxnSp>
      <p:cxnSp>
        <p:nvCxnSpPr>
          <p:cNvPr id="146" name="Shape 146"/>
          <p:cNvCxnSpPr>
            <a:stCxn id="141" idx="2"/>
            <a:endCxn id="147" idx="0"/>
          </p:cNvCxnSpPr>
          <p:nvPr/>
        </p:nvCxnSpPr>
        <p:spPr>
          <a:xfrm flipH="1">
            <a:off x="6014975" y="1796912"/>
            <a:ext cx="1650900" cy="274500"/>
          </a:xfrm>
          <a:prstGeom prst="straightConnector1">
            <a:avLst/>
          </a:prstGeom>
          <a:noFill/>
          <a:ln w="9525" cap="flat" cmpd="sng">
            <a:solidFill>
              <a:schemeClr val="dk2"/>
            </a:solidFill>
            <a:prstDash val="solid"/>
            <a:round/>
            <a:headEnd type="none" w="lg" len="lg"/>
            <a:tailEnd type="triangle" w="lg" len="lg"/>
          </a:ln>
        </p:spPr>
      </p:cxnSp>
      <p:sp>
        <p:nvSpPr>
          <p:cNvPr id="147" name="Shape 147"/>
          <p:cNvSpPr/>
          <p:nvPr/>
        </p:nvSpPr>
        <p:spPr>
          <a:xfrm>
            <a:off x="5362800" y="2071537"/>
            <a:ext cx="1304100" cy="351000"/>
          </a:xfrm>
          <a:prstGeom prst="rect">
            <a:avLst/>
          </a:prstGeom>
          <a:solidFill>
            <a:srgbClr val="F6B26B"/>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200"/>
              <a:t>Conv</a:t>
            </a:r>
          </a:p>
        </p:txBody>
      </p:sp>
      <p:sp>
        <p:nvSpPr>
          <p:cNvPr id="148" name="Shape 148"/>
          <p:cNvSpPr/>
          <p:nvPr/>
        </p:nvSpPr>
        <p:spPr>
          <a:xfrm>
            <a:off x="5362825" y="2710000"/>
            <a:ext cx="1304100" cy="351000"/>
          </a:xfrm>
          <a:prstGeom prst="rect">
            <a:avLst/>
          </a:prstGeom>
          <a:solidFill>
            <a:srgbClr val="F6B26B"/>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200"/>
              <a:t>Conv</a:t>
            </a:r>
          </a:p>
        </p:txBody>
      </p:sp>
      <p:sp>
        <p:nvSpPr>
          <p:cNvPr id="149" name="Shape 149"/>
          <p:cNvSpPr/>
          <p:nvPr/>
        </p:nvSpPr>
        <p:spPr>
          <a:xfrm>
            <a:off x="7013750" y="2071525"/>
            <a:ext cx="1304100" cy="351000"/>
          </a:xfrm>
          <a:prstGeom prst="rect">
            <a:avLst/>
          </a:prstGeom>
          <a:solidFill>
            <a:srgbClr val="FFD966"/>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200"/>
              <a:t>Max Pool</a:t>
            </a:r>
          </a:p>
        </p:txBody>
      </p:sp>
      <p:sp>
        <p:nvSpPr>
          <p:cNvPr id="150" name="Shape 150"/>
          <p:cNvSpPr/>
          <p:nvPr/>
        </p:nvSpPr>
        <p:spPr>
          <a:xfrm>
            <a:off x="7013775" y="2697150"/>
            <a:ext cx="1304100" cy="351000"/>
          </a:xfrm>
          <a:prstGeom prst="rect">
            <a:avLst/>
          </a:prstGeom>
          <a:solidFill>
            <a:srgbClr val="FFD966"/>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200"/>
              <a:t>Max Pool</a:t>
            </a:r>
          </a:p>
        </p:txBody>
      </p:sp>
      <p:cxnSp>
        <p:nvCxnSpPr>
          <p:cNvPr id="151" name="Shape 151"/>
          <p:cNvCxnSpPr>
            <a:stCxn id="147" idx="3"/>
            <a:endCxn id="149" idx="1"/>
          </p:cNvCxnSpPr>
          <p:nvPr/>
        </p:nvCxnSpPr>
        <p:spPr>
          <a:xfrm>
            <a:off x="6666900" y="2247037"/>
            <a:ext cx="346800" cy="0"/>
          </a:xfrm>
          <a:prstGeom prst="straightConnector1">
            <a:avLst/>
          </a:prstGeom>
          <a:noFill/>
          <a:ln w="9525" cap="flat" cmpd="sng">
            <a:solidFill>
              <a:schemeClr val="dk2"/>
            </a:solidFill>
            <a:prstDash val="solid"/>
            <a:round/>
            <a:headEnd type="none" w="lg" len="lg"/>
            <a:tailEnd type="triangle" w="lg" len="lg"/>
          </a:ln>
        </p:spPr>
      </p:cxnSp>
      <p:cxnSp>
        <p:nvCxnSpPr>
          <p:cNvPr id="152" name="Shape 152"/>
          <p:cNvCxnSpPr>
            <a:stCxn id="149" idx="2"/>
            <a:endCxn id="148" idx="0"/>
          </p:cNvCxnSpPr>
          <p:nvPr/>
        </p:nvCxnSpPr>
        <p:spPr>
          <a:xfrm flipH="1">
            <a:off x="6014900" y="2422525"/>
            <a:ext cx="1650900" cy="287400"/>
          </a:xfrm>
          <a:prstGeom prst="straightConnector1">
            <a:avLst/>
          </a:prstGeom>
          <a:noFill/>
          <a:ln w="9525" cap="flat" cmpd="sng">
            <a:solidFill>
              <a:schemeClr val="dk2"/>
            </a:solidFill>
            <a:prstDash val="solid"/>
            <a:round/>
            <a:headEnd type="none" w="lg" len="lg"/>
            <a:tailEnd type="triangle" w="lg" len="lg"/>
          </a:ln>
        </p:spPr>
      </p:cxnSp>
      <p:cxnSp>
        <p:nvCxnSpPr>
          <p:cNvPr id="153" name="Shape 153"/>
          <p:cNvCxnSpPr>
            <a:stCxn id="148" idx="3"/>
            <a:endCxn id="150" idx="1"/>
          </p:cNvCxnSpPr>
          <p:nvPr/>
        </p:nvCxnSpPr>
        <p:spPr>
          <a:xfrm rot="10800000" flipH="1">
            <a:off x="6666925" y="2872600"/>
            <a:ext cx="346800" cy="12900"/>
          </a:xfrm>
          <a:prstGeom prst="straightConnector1">
            <a:avLst/>
          </a:prstGeom>
          <a:noFill/>
          <a:ln w="9525" cap="flat" cmpd="sng">
            <a:solidFill>
              <a:schemeClr val="dk2"/>
            </a:solidFill>
            <a:prstDash val="solid"/>
            <a:round/>
            <a:headEnd type="none" w="lg" len="lg"/>
            <a:tailEnd type="triangle" w="lg" len="lg"/>
          </a:ln>
        </p:spPr>
      </p:cxnSp>
      <p:sp>
        <p:nvSpPr>
          <p:cNvPr id="154" name="Shape 154"/>
          <p:cNvSpPr/>
          <p:nvPr/>
        </p:nvSpPr>
        <p:spPr>
          <a:xfrm>
            <a:off x="5362850" y="3327012"/>
            <a:ext cx="1304100" cy="351000"/>
          </a:xfrm>
          <a:prstGeom prst="rect">
            <a:avLst/>
          </a:prstGeom>
          <a:solidFill>
            <a:srgbClr val="F6B26B"/>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200"/>
              <a:t>Fully Connected</a:t>
            </a:r>
          </a:p>
        </p:txBody>
      </p:sp>
      <p:sp>
        <p:nvSpPr>
          <p:cNvPr id="155" name="Shape 155"/>
          <p:cNvSpPr/>
          <p:nvPr/>
        </p:nvSpPr>
        <p:spPr>
          <a:xfrm>
            <a:off x="7013800" y="3327012"/>
            <a:ext cx="1304100" cy="351000"/>
          </a:xfrm>
          <a:prstGeom prst="rect">
            <a:avLst/>
          </a:prstGeom>
          <a:solidFill>
            <a:srgbClr val="E06666"/>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200"/>
              <a:t>Dropout</a:t>
            </a:r>
          </a:p>
        </p:txBody>
      </p:sp>
      <p:sp>
        <p:nvSpPr>
          <p:cNvPr id="156" name="Shape 156"/>
          <p:cNvSpPr/>
          <p:nvPr/>
        </p:nvSpPr>
        <p:spPr>
          <a:xfrm>
            <a:off x="5362875" y="3944012"/>
            <a:ext cx="1304100" cy="351000"/>
          </a:xfrm>
          <a:prstGeom prst="rect">
            <a:avLst/>
          </a:prstGeom>
          <a:solidFill>
            <a:srgbClr val="6D9EEB"/>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200"/>
              <a:t>Softmax Classifier</a:t>
            </a:r>
          </a:p>
        </p:txBody>
      </p:sp>
      <p:cxnSp>
        <p:nvCxnSpPr>
          <p:cNvPr id="157" name="Shape 157"/>
          <p:cNvCxnSpPr>
            <a:stCxn id="154" idx="3"/>
            <a:endCxn id="155" idx="1"/>
          </p:cNvCxnSpPr>
          <p:nvPr/>
        </p:nvCxnSpPr>
        <p:spPr>
          <a:xfrm>
            <a:off x="6666950" y="3502512"/>
            <a:ext cx="346800" cy="0"/>
          </a:xfrm>
          <a:prstGeom prst="straightConnector1">
            <a:avLst/>
          </a:prstGeom>
          <a:noFill/>
          <a:ln w="9525" cap="flat" cmpd="sng">
            <a:solidFill>
              <a:schemeClr val="dk2"/>
            </a:solidFill>
            <a:prstDash val="solid"/>
            <a:round/>
            <a:headEnd type="none" w="lg" len="lg"/>
            <a:tailEnd type="triangle" w="lg" len="lg"/>
          </a:ln>
        </p:spPr>
      </p:cxnSp>
      <p:cxnSp>
        <p:nvCxnSpPr>
          <p:cNvPr id="158" name="Shape 158"/>
          <p:cNvCxnSpPr>
            <a:stCxn id="150" idx="2"/>
            <a:endCxn id="154" idx="0"/>
          </p:cNvCxnSpPr>
          <p:nvPr/>
        </p:nvCxnSpPr>
        <p:spPr>
          <a:xfrm flipH="1">
            <a:off x="6014925" y="3048150"/>
            <a:ext cx="1650900" cy="279000"/>
          </a:xfrm>
          <a:prstGeom prst="straightConnector1">
            <a:avLst/>
          </a:prstGeom>
          <a:noFill/>
          <a:ln w="9525" cap="flat" cmpd="sng">
            <a:solidFill>
              <a:schemeClr val="dk2"/>
            </a:solidFill>
            <a:prstDash val="solid"/>
            <a:round/>
            <a:headEnd type="none" w="lg" len="lg"/>
            <a:tailEnd type="triangle" w="lg" len="lg"/>
          </a:ln>
        </p:spPr>
      </p:cxnSp>
      <p:cxnSp>
        <p:nvCxnSpPr>
          <p:cNvPr id="159" name="Shape 159"/>
          <p:cNvCxnSpPr>
            <a:stCxn id="155" idx="2"/>
            <a:endCxn id="156" idx="0"/>
          </p:cNvCxnSpPr>
          <p:nvPr/>
        </p:nvCxnSpPr>
        <p:spPr>
          <a:xfrm flipH="1">
            <a:off x="6014950" y="3678012"/>
            <a:ext cx="1650900" cy="266100"/>
          </a:xfrm>
          <a:prstGeom prst="straightConnector1">
            <a:avLst/>
          </a:prstGeom>
          <a:noFill/>
          <a:ln w="9525" cap="flat" cmpd="sng">
            <a:solidFill>
              <a:schemeClr val="dk2"/>
            </a:solidFill>
            <a:prstDash val="solid"/>
            <a:round/>
            <a:headEnd type="none" w="lg" len="lg"/>
            <a:tailEnd type="triangle" w="lg" len="lg"/>
          </a:ln>
        </p:spPr>
      </p:cxnSp>
      <p:cxnSp>
        <p:nvCxnSpPr>
          <p:cNvPr id="160" name="Shape 160"/>
          <p:cNvCxnSpPr>
            <a:stCxn id="156" idx="2"/>
            <a:endCxn id="142" idx="0"/>
          </p:cNvCxnSpPr>
          <p:nvPr/>
        </p:nvCxnSpPr>
        <p:spPr>
          <a:xfrm>
            <a:off x="6014925" y="4295012"/>
            <a:ext cx="0" cy="207900"/>
          </a:xfrm>
          <a:prstGeom prst="straightConnector1">
            <a:avLst/>
          </a:prstGeom>
          <a:noFill/>
          <a:ln w="9525" cap="flat" cmpd="sng">
            <a:solidFill>
              <a:schemeClr val="dk2"/>
            </a:solidFill>
            <a:prstDash val="solid"/>
            <a:round/>
            <a:headEnd type="none" w="lg" len="lg"/>
            <a:tailEnd type="triangle" w="lg" len="lg"/>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Shape 165"/>
          <p:cNvSpPr txBox="1">
            <a:spLocks noGrp="1"/>
          </p:cNvSpPr>
          <p:nvPr>
            <p:ph type="title"/>
          </p:nvPr>
        </p:nvSpPr>
        <p:spPr>
          <a:xfrm>
            <a:off x="311700" y="87325"/>
            <a:ext cx="8520600" cy="831300"/>
          </a:xfrm>
          <a:prstGeom prst="rect">
            <a:avLst/>
          </a:prstGeom>
        </p:spPr>
        <p:txBody>
          <a:bodyPr lIns="91425" tIns="91425" rIns="91425" bIns="91425" anchor="b" anchorCtr="0">
            <a:noAutofit/>
          </a:bodyPr>
          <a:lstStyle/>
          <a:p>
            <a:pPr lvl="0">
              <a:spcBef>
                <a:spcPts val="0"/>
              </a:spcBef>
              <a:buNone/>
            </a:pPr>
            <a:r>
              <a:rPr lang="en"/>
              <a:t>2D CNN - Results </a:t>
            </a:r>
          </a:p>
        </p:txBody>
      </p:sp>
      <p:graphicFrame>
        <p:nvGraphicFramePr>
          <p:cNvPr id="166" name="Shape 166"/>
          <p:cNvGraphicFramePr/>
          <p:nvPr/>
        </p:nvGraphicFramePr>
        <p:xfrm>
          <a:off x="2277950" y="3823400"/>
          <a:ext cx="3000000" cy="3000000"/>
        </p:xfrm>
        <a:graphic>
          <a:graphicData uri="http://schemas.openxmlformats.org/drawingml/2006/table">
            <a:tbl>
              <a:tblPr>
                <a:noFill/>
                <a:tableStyleId>{A7597692-C47A-41ED-80F6-E44C50C1305E}</a:tableStyleId>
              </a:tblPr>
              <a:tblGrid>
                <a:gridCol w="1983025"/>
                <a:gridCol w="1811075"/>
              </a:tblGrid>
              <a:tr h="240625">
                <a:tc>
                  <a:txBody>
                    <a:bodyPr/>
                    <a:lstStyle/>
                    <a:p>
                      <a:pPr lvl="0" algn="ctr" rtl="0">
                        <a:spcBef>
                          <a:spcPts val="0"/>
                        </a:spcBef>
                        <a:buNone/>
                      </a:pPr>
                      <a:r>
                        <a:rPr lang="en" b="1"/>
                        <a:t>Metric</a:t>
                      </a:r>
                    </a:p>
                  </a:txBody>
                  <a:tcPr marL="91425" marR="91425" marT="91425" marB="91425">
                    <a:lnL w="9525" cap="flat" cmpd="sng">
                      <a:solidFill>
                        <a:srgbClr val="F4CCCC"/>
                      </a:solidFill>
                      <a:prstDash val="solid"/>
                      <a:round/>
                      <a:headEnd type="none" w="med" len="med"/>
                      <a:tailEnd type="none" w="med" len="med"/>
                    </a:lnL>
                    <a:lnR w="9525" cap="flat" cmpd="sng">
                      <a:solidFill>
                        <a:srgbClr val="F4CCCC"/>
                      </a:solidFill>
                      <a:prstDash val="solid"/>
                      <a:round/>
                      <a:headEnd type="none" w="med" len="med"/>
                      <a:tailEnd type="none" w="med" len="med"/>
                    </a:lnR>
                    <a:lnT w="9525" cap="flat" cmpd="sng">
                      <a:solidFill>
                        <a:srgbClr val="F4CCCC"/>
                      </a:solidFill>
                      <a:prstDash val="solid"/>
                      <a:round/>
                      <a:headEnd type="none" w="med" len="med"/>
                      <a:tailEnd type="none" w="med" len="med"/>
                    </a:lnT>
                    <a:lnB w="9525" cap="flat" cmpd="sng">
                      <a:solidFill>
                        <a:srgbClr val="F4CCCC"/>
                      </a:solidFill>
                      <a:prstDash val="solid"/>
                      <a:round/>
                      <a:headEnd type="none" w="med" len="med"/>
                      <a:tailEnd type="none" w="med" len="med"/>
                    </a:lnB>
                  </a:tcPr>
                </a:tc>
                <a:tc>
                  <a:txBody>
                    <a:bodyPr/>
                    <a:lstStyle/>
                    <a:p>
                      <a:pPr lvl="0" algn="ctr" rtl="0">
                        <a:spcBef>
                          <a:spcPts val="0"/>
                        </a:spcBef>
                        <a:buNone/>
                      </a:pPr>
                      <a:r>
                        <a:rPr lang="en" b="1"/>
                        <a:t>Test </a:t>
                      </a:r>
                    </a:p>
                  </a:txBody>
                  <a:tcPr marL="91425" marR="91425" marT="91425" marB="91425">
                    <a:lnL w="9525" cap="flat" cmpd="sng">
                      <a:solidFill>
                        <a:srgbClr val="F4CCCC"/>
                      </a:solidFill>
                      <a:prstDash val="solid"/>
                      <a:round/>
                      <a:headEnd type="none" w="med" len="med"/>
                      <a:tailEnd type="none" w="med" len="med"/>
                    </a:lnL>
                    <a:lnR w="9525" cap="flat" cmpd="sng">
                      <a:solidFill>
                        <a:srgbClr val="F4CCCC"/>
                      </a:solidFill>
                      <a:prstDash val="solid"/>
                      <a:round/>
                      <a:headEnd type="none" w="med" len="med"/>
                      <a:tailEnd type="none" w="med" len="med"/>
                    </a:lnR>
                    <a:lnT w="9525" cap="flat" cmpd="sng">
                      <a:solidFill>
                        <a:srgbClr val="F4CCCC"/>
                      </a:solidFill>
                      <a:prstDash val="solid"/>
                      <a:round/>
                      <a:headEnd type="none" w="med" len="med"/>
                      <a:tailEnd type="none" w="med" len="med"/>
                    </a:lnT>
                    <a:lnB w="9525" cap="flat" cmpd="sng">
                      <a:solidFill>
                        <a:srgbClr val="F4CCCC"/>
                      </a:solidFill>
                      <a:prstDash val="solid"/>
                      <a:round/>
                      <a:headEnd type="none" w="med" len="med"/>
                      <a:tailEnd type="none" w="med" len="med"/>
                    </a:lnB>
                  </a:tcPr>
                </a:tc>
              </a:tr>
              <a:tr h="242975">
                <a:tc>
                  <a:txBody>
                    <a:bodyPr/>
                    <a:lstStyle/>
                    <a:p>
                      <a:pPr lvl="0" algn="ctr" rtl="0">
                        <a:spcBef>
                          <a:spcPts val="0"/>
                        </a:spcBef>
                        <a:buNone/>
                      </a:pPr>
                      <a:r>
                        <a:rPr lang="en"/>
                        <a:t>Accuracy </a:t>
                      </a:r>
                    </a:p>
                  </a:txBody>
                  <a:tcPr marL="91425" marR="91425" marT="91425" marB="91425">
                    <a:lnL w="9525" cap="flat" cmpd="sng">
                      <a:solidFill>
                        <a:srgbClr val="F4CCCC"/>
                      </a:solidFill>
                      <a:prstDash val="solid"/>
                      <a:round/>
                      <a:headEnd type="none" w="med" len="med"/>
                      <a:tailEnd type="none" w="med" len="med"/>
                    </a:lnL>
                    <a:lnR w="9525" cap="flat" cmpd="sng">
                      <a:solidFill>
                        <a:srgbClr val="F4CCCC"/>
                      </a:solidFill>
                      <a:prstDash val="solid"/>
                      <a:round/>
                      <a:headEnd type="none" w="med" len="med"/>
                      <a:tailEnd type="none" w="med" len="med"/>
                    </a:lnR>
                    <a:lnT w="9525" cap="flat" cmpd="sng">
                      <a:solidFill>
                        <a:srgbClr val="F4CCCC"/>
                      </a:solidFill>
                      <a:prstDash val="solid"/>
                      <a:round/>
                      <a:headEnd type="none" w="med" len="med"/>
                      <a:tailEnd type="none" w="med" len="med"/>
                    </a:lnT>
                    <a:lnB w="9525" cap="flat" cmpd="sng">
                      <a:solidFill>
                        <a:srgbClr val="F4CCCC"/>
                      </a:solidFill>
                      <a:prstDash val="solid"/>
                      <a:round/>
                      <a:headEnd type="none" w="med" len="med"/>
                      <a:tailEnd type="none" w="med" len="med"/>
                    </a:lnB>
                  </a:tcPr>
                </a:tc>
                <a:tc>
                  <a:txBody>
                    <a:bodyPr/>
                    <a:lstStyle/>
                    <a:p>
                      <a:pPr lvl="0" algn="ctr" rtl="0">
                        <a:spcBef>
                          <a:spcPts val="0"/>
                        </a:spcBef>
                        <a:buNone/>
                      </a:pPr>
                      <a:r>
                        <a:rPr lang="en">
                          <a:solidFill>
                            <a:schemeClr val="dk1"/>
                          </a:solidFill>
                        </a:rPr>
                        <a:t>~80%</a:t>
                      </a:r>
                    </a:p>
                  </a:txBody>
                  <a:tcPr marL="91425" marR="91425" marT="91425" marB="91425">
                    <a:lnL w="9525" cap="flat" cmpd="sng">
                      <a:solidFill>
                        <a:srgbClr val="F4CCCC"/>
                      </a:solidFill>
                      <a:prstDash val="solid"/>
                      <a:round/>
                      <a:headEnd type="none" w="med" len="med"/>
                      <a:tailEnd type="none" w="med" len="med"/>
                    </a:lnL>
                    <a:lnR w="9525" cap="flat" cmpd="sng">
                      <a:solidFill>
                        <a:srgbClr val="F4CCCC"/>
                      </a:solidFill>
                      <a:prstDash val="solid"/>
                      <a:round/>
                      <a:headEnd type="none" w="med" len="med"/>
                      <a:tailEnd type="none" w="med" len="med"/>
                    </a:lnR>
                    <a:lnT w="9525" cap="flat" cmpd="sng">
                      <a:solidFill>
                        <a:srgbClr val="F4CCCC"/>
                      </a:solidFill>
                      <a:prstDash val="solid"/>
                      <a:round/>
                      <a:headEnd type="none" w="med" len="med"/>
                      <a:tailEnd type="none" w="med" len="med"/>
                    </a:lnT>
                    <a:lnB w="9525" cap="flat" cmpd="sng">
                      <a:solidFill>
                        <a:srgbClr val="F4CCCC"/>
                      </a:solidFill>
                      <a:prstDash val="solid"/>
                      <a:round/>
                      <a:headEnd type="none" w="med" len="med"/>
                      <a:tailEnd type="none" w="med" len="med"/>
                    </a:lnB>
                  </a:tcPr>
                </a:tc>
              </a:tr>
              <a:tr h="242975">
                <a:tc>
                  <a:txBody>
                    <a:bodyPr/>
                    <a:lstStyle/>
                    <a:p>
                      <a:pPr lvl="0" algn="ctr" rtl="0">
                        <a:spcBef>
                          <a:spcPts val="0"/>
                        </a:spcBef>
                        <a:buNone/>
                      </a:pPr>
                      <a:r>
                        <a:rPr lang="en"/>
                        <a:t>Logloss</a:t>
                      </a:r>
                    </a:p>
                  </a:txBody>
                  <a:tcPr marL="91425" marR="91425" marT="91425" marB="91425">
                    <a:lnL w="9525" cap="flat" cmpd="sng">
                      <a:solidFill>
                        <a:srgbClr val="F4CCCC"/>
                      </a:solidFill>
                      <a:prstDash val="solid"/>
                      <a:round/>
                      <a:headEnd type="none" w="med" len="med"/>
                      <a:tailEnd type="none" w="med" len="med"/>
                    </a:lnL>
                    <a:lnR w="9525" cap="flat" cmpd="sng">
                      <a:solidFill>
                        <a:srgbClr val="F4CCCC"/>
                      </a:solidFill>
                      <a:prstDash val="solid"/>
                      <a:round/>
                      <a:headEnd type="none" w="med" len="med"/>
                      <a:tailEnd type="none" w="med" len="med"/>
                    </a:lnR>
                    <a:lnT w="9525" cap="flat" cmpd="sng">
                      <a:solidFill>
                        <a:srgbClr val="F4CCCC"/>
                      </a:solidFill>
                      <a:prstDash val="solid"/>
                      <a:round/>
                      <a:headEnd type="none" w="med" len="med"/>
                      <a:tailEnd type="none" w="med" len="med"/>
                    </a:lnT>
                    <a:lnB w="9525" cap="flat" cmpd="sng">
                      <a:solidFill>
                        <a:srgbClr val="F4CCCC"/>
                      </a:solidFill>
                      <a:prstDash val="solid"/>
                      <a:round/>
                      <a:headEnd type="none" w="med" len="med"/>
                      <a:tailEnd type="none" w="med" len="med"/>
                    </a:lnB>
                  </a:tcPr>
                </a:tc>
                <a:tc>
                  <a:txBody>
                    <a:bodyPr/>
                    <a:lstStyle/>
                    <a:p>
                      <a:pPr lvl="0" algn="ctr" rtl="0">
                        <a:spcBef>
                          <a:spcPts val="0"/>
                        </a:spcBef>
                        <a:buNone/>
                      </a:pPr>
                      <a:r>
                        <a:rPr lang="en">
                          <a:solidFill>
                            <a:schemeClr val="dk1"/>
                          </a:solidFill>
                        </a:rPr>
                        <a:t>&gt; 25.0</a:t>
                      </a:r>
                    </a:p>
                  </a:txBody>
                  <a:tcPr marL="91425" marR="91425" marT="91425" marB="91425">
                    <a:lnL w="9525" cap="flat" cmpd="sng">
                      <a:solidFill>
                        <a:srgbClr val="F4CCCC"/>
                      </a:solidFill>
                      <a:prstDash val="solid"/>
                      <a:round/>
                      <a:headEnd type="none" w="med" len="med"/>
                      <a:tailEnd type="none" w="med" len="med"/>
                    </a:lnL>
                    <a:lnR w="9525" cap="flat" cmpd="sng">
                      <a:solidFill>
                        <a:srgbClr val="F4CCCC"/>
                      </a:solidFill>
                      <a:prstDash val="solid"/>
                      <a:round/>
                      <a:headEnd type="none" w="med" len="med"/>
                      <a:tailEnd type="none" w="med" len="med"/>
                    </a:lnR>
                    <a:lnT w="9525" cap="flat" cmpd="sng">
                      <a:solidFill>
                        <a:srgbClr val="F4CCCC"/>
                      </a:solidFill>
                      <a:prstDash val="solid"/>
                      <a:round/>
                      <a:headEnd type="none" w="med" len="med"/>
                      <a:tailEnd type="none" w="med" len="med"/>
                    </a:lnT>
                    <a:lnB w="9525" cap="flat" cmpd="sng">
                      <a:solidFill>
                        <a:srgbClr val="F4CCCC"/>
                      </a:solidFill>
                      <a:prstDash val="solid"/>
                      <a:round/>
                      <a:headEnd type="none" w="med" len="med"/>
                      <a:tailEnd type="none" w="med" len="med"/>
                    </a:lnB>
                  </a:tcPr>
                </a:tc>
              </a:tr>
            </a:tbl>
          </a:graphicData>
        </a:graphic>
      </p:graphicFrame>
      <p:graphicFrame>
        <p:nvGraphicFramePr>
          <p:cNvPr id="167" name="Shape 167"/>
          <p:cNvGraphicFramePr/>
          <p:nvPr/>
        </p:nvGraphicFramePr>
        <p:xfrm>
          <a:off x="1151475" y="2015225"/>
          <a:ext cx="3000000" cy="3000000"/>
        </p:xfrm>
        <a:graphic>
          <a:graphicData uri="http://schemas.openxmlformats.org/drawingml/2006/table">
            <a:tbl>
              <a:tblPr>
                <a:noFill/>
                <a:tableStyleId>{A7597692-C47A-41ED-80F6-E44C50C1305E}</a:tableStyleId>
              </a:tblPr>
              <a:tblGrid>
                <a:gridCol w="1677550"/>
                <a:gridCol w="1532075"/>
                <a:gridCol w="1532075"/>
                <a:gridCol w="1532075"/>
              </a:tblGrid>
              <a:tr h="396200">
                <a:tc>
                  <a:txBody>
                    <a:bodyPr/>
                    <a:lstStyle/>
                    <a:p>
                      <a:pPr lvl="0" algn="ctr" rtl="0">
                        <a:spcBef>
                          <a:spcPts val="0"/>
                        </a:spcBef>
                        <a:buNone/>
                      </a:pPr>
                      <a:r>
                        <a:rPr lang="en" b="1"/>
                        <a:t>Epochs</a:t>
                      </a:r>
                    </a:p>
                  </a:txBody>
                  <a:tcPr marL="91425" marR="91425" marT="91425" marB="91425">
                    <a:lnL w="9525" cap="flat" cmpd="sng">
                      <a:solidFill>
                        <a:srgbClr val="F4CCCC"/>
                      </a:solidFill>
                      <a:prstDash val="solid"/>
                      <a:round/>
                      <a:headEnd type="none" w="med" len="med"/>
                      <a:tailEnd type="none" w="med" len="med"/>
                    </a:lnL>
                    <a:lnR w="9525" cap="flat" cmpd="sng">
                      <a:solidFill>
                        <a:srgbClr val="F4CCCC"/>
                      </a:solidFill>
                      <a:prstDash val="solid"/>
                      <a:round/>
                      <a:headEnd type="none" w="med" len="med"/>
                      <a:tailEnd type="none" w="med" len="med"/>
                    </a:lnR>
                    <a:lnT w="9525" cap="flat" cmpd="sng">
                      <a:solidFill>
                        <a:srgbClr val="F4CCCC"/>
                      </a:solidFill>
                      <a:prstDash val="solid"/>
                      <a:round/>
                      <a:headEnd type="none" w="med" len="med"/>
                      <a:tailEnd type="none" w="med" len="med"/>
                    </a:lnT>
                    <a:lnB w="9525" cap="flat" cmpd="sng">
                      <a:solidFill>
                        <a:srgbClr val="F4CCCC"/>
                      </a:solidFill>
                      <a:prstDash val="solid"/>
                      <a:round/>
                      <a:headEnd type="none" w="med" len="med"/>
                      <a:tailEnd type="none" w="med" len="med"/>
                    </a:lnB>
                  </a:tcPr>
                </a:tc>
                <a:tc>
                  <a:txBody>
                    <a:bodyPr/>
                    <a:lstStyle/>
                    <a:p>
                      <a:pPr lvl="0" algn="ctr" rtl="0">
                        <a:spcBef>
                          <a:spcPts val="0"/>
                        </a:spcBef>
                        <a:buNone/>
                      </a:pPr>
                      <a:r>
                        <a:rPr lang="en" b="1"/>
                        <a:t>Batch size </a:t>
                      </a:r>
                    </a:p>
                  </a:txBody>
                  <a:tcPr marL="91425" marR="91425" marT="91425" marB="91425">
                    <a:lnL w="9525" cap="flat" cmpd="sng">
                      <a:solidFill>
                        <a:srgbClr val="F4CCCC"/>
                      </a:solidFill>
                      <a:prstDash val="solid"/>
                      <a:round/>
                      <a:headEnd type="none" w="med" len="med"/>
                      <a:tailEnd type="none" w="med" len="med"/>
                    </a:lnL>
                    <a:lnR w="9525" cap="flat" cmpd="sng">
                      <a:solidFill>
                        <a:srgbClr val="F4CCCC"/>
                      </a:solidFill>
                      <a:prstDash val="solid"/>
                      <a:round/>
                      <a:headEnd type="none" w="med" len="med"/>
                      <a:tailEnd type="none" w="med" len="med"/>
                    </a:lnR>
                    <a:lnT w="9525" cap="flat" cmpd="sng">
                      <a:solidFill>
                        <a:srgbClr val="F4CCCC"/>
                      </a:solidFill>
                      <a:prstDash val="solid"/>
                      <a:round/>
                      <a:headEnd type="none" w="med" len="med"/>
                      <a:tailEnd type="none" w="med" len="med"/>
                    </a:lnT>
                    <a:lnB w="9525" cap="flat" cmpd="sng">
                      <a:solidFill>
                        <a:srgbClr val="F4CCCC"/>
                      </a:solidFill>
                      <a:prstDash val="solid"/>
                      <a:round/>
                      <a:headEnd type="none" w="med" len="med"/>
                      <a:tailEnd type="none" w="med" len="med"/>
                    </a:lnB>
                  </a:tcPr>
                </a:tc>
                <a:tc>
                  <a:txBody>
                    <a:bodyPr/>
                    <a:lstStyle/>
                    <a:p>
                      <a:pPr lvl="0" algn="ctr" rtl="0">
                        <a:spcBef>
                          <a:spcPts val="0"/>
                        </a:spcBef>
                        <a:buNone/>
                      </a:pPr>
                      <a:r>
                        <a:rPr lang="en" b="1"/>
                        <a:t>Dropout Rate</a:t>
                      </a:r>
                    </a:p>
                  </a:txBody>
                  <a:tcPr marL="91425" marR="91425" marT="91425" marB="91425">
                    <a:lnL w="9525" cap="flat" cmpd="sng">
                      <a:solidFill>
                        <a:srgbClr val="F4CCCC"/>
                      </a:solidFill>
                      <a:prstDash val="solid"/>
                      <a:round/>
                      <a:headEnd type="none" w="med" len="med"/>
                      <a:tailEnd type="none" w="med" len="med"/>
                    </a:lnL>
                    <a:lnR w="9525" cap="flat" cmpd="sng">
                      <a:solidFill>
                        <a:srgbClr val="F4CCCC"/>
                      </a:solidFill>
                      <a:prstDash val="solid"/>
                      <a:round/>
                      <a:headEnd type="none" w="med" len="med"/>
                      <a:tailEnd type="none" w="med" len="med"/>
                    </a:lnR>
                    <a:lnT w="9525" cap="flat" cmpd="sng">
                      <a:solidFill>
                        <a:srgbClr val="F4CCCC"/>
                      </a:solidFill>
                      <a:prstDash val="solid"/>
                      <a:round/>
                      <a:headEnd type="none" w="med" len="med"/>
                      <a:tailEnd type="none" w="med" len="med"/>
                    </a:lnT>
                    <a:lnB w="9525" cap="flat" cmpd="sng">
                      <a:solidFill>
                        <a:srgbClr val="F4CCCC"/>
                      </a:solidFill>
                      <a:prstDash val="solid"/>
                      <a:round/>
                      <a:headEnd type="none" w="med" len="med"/>
                      <a:tailEnd type="none" w="med" len="med"/>
                    </a:lnB>
                  </a:tcPr>
                </a:tc>
                <a:tc>
                  <a:txBody>
                    <a:bodyPr/>
                    <a:lstStyle/>
                    <a:p>
                      <a:pPr lvl="0" algn="ctr" rtl="0">
                        <a:spcBef>
                          <a:spcPts val="0"/>
                        </a:spcBef>
                        <a:buNone/>
                      </a:pPr>
                      <a:r>
                        <a:rPr lang="en" b="1"/>
                        <a:t>Learning Rate</a:t>
                      </a:r>
                    </a:p>
                  </a:txBody>
                  <a:tcPr marL="91425" marR="91425" marT="91425" marB="91425">
                    <a:lnL w="9525" cap="flat" cmpd="sng">
                      <a:solidFill>
                        <a:srgbClr val="F4CCCC"/>
                      </a:solidFill>
                      <a:prstDash val="solid"/>
                      <a:round/>
                      <a:headEnd type="none" w="med" len="med"/>
                      <a:tailEnd type="none" w="med" len="med"/>
                    </a:lnL>
                    <a:lnR w="9525" cap="flat" cmpd="sng">
                      <a:solidFill>
                        <a:srgbClr val="F4CCCC"/>
                      </a:solidFill>
                      <a:prstDash val="solid"/>
                      <a:round/>
                      <a:headEnd type="none" w="med" len="med"/>
                      <a:tailEnd type="none" w="med" len="med"/>
                    </a:lnR>
                    <a:lnT w="9525" cap="flat" cmpd="sng">
                      <a:solidFill>
                        <a:srgbClr val="F4CCCC"/>
                      </a:solidFill>
                      <a:prstDash val="solid"/>
                      <a:round/>
                      <a:headEnd type="none" w="med" len="med"/>
                      <a:tailEnd type="none" w="med" len="med"/>
                    </a:lnT>
                    <a:lnB w="9525" cap="flat" cmpd="sng">
                      <a:solidFill>
                        <a:srgbClr val="F4CCCC"/>
                      </a:solidFill>
                      <a:prstDash val="solid"/>
                      <a:round/>
                      <a:headEnd type="none" w="med" len="med"/>
                      <a:tailEnd type="none" w="med" len="med"/>
                    </a:lnB>
                  </a:tcPr>
                </a:tc>
              </a:tr>
              <a:tr h="396200">
                <a:tc>
                  <a:txBody>
                    <a:bodyPr/>
                    <a:lstStyle/>
                    <a:p>
                      <a:pPr lvl="0" algn="ctr" rtl="0">
                        <a:spcBef>
                          <a:spcPts val="0"/>
                        </a:spcBef>
                        <a:buNone/>
                      </a:pPr>
                      <a:r>
                        <a:rPr lang="en"/>
                        <a:t>15 </a:t>
                      </a:r>
                    </a:p>
                  </a:txBody>
                  <a:tcPr marL="91425" marR="91425" marT="91425" marB="91425">
                    <a:lnL w="9525" cap="flat" cmpd="sng">
                      <a:solidFill>
                        <a:srgbClr val="F4CCCC"/>
                      </a:solidFill>
                      <a:prstDash val="solid"/>
                      <a:round/>
                      <a:headEnd type="none" w="med" len="med"/>
                      <a:tailEnd type="none" w="med" len="med"/>
                    </a:lnL>
                    <a:lnR w="9525" cap="flat" cmpd="sng">
                      <a:solidFill>
                        <a:srgbClr val="F4CCCC"/>
                      </a:solidFill>
                      <a:prstDash val="solid"/>
                      <a:round/>
                      <a:headEnd type="none" w="med" len="med"/>
                      <a:tailEnd type="none" w="med" len="med"/>
                    </a:lnR>
                    <a:lnT w="9525" cap="flat" cmpd="sng">
                      <a:solidFill>
                        <a:srgbClr val="F4CCCC"/>
                      </a:solidFill>
                      <a:prstDash val="solid"/>
                      <a:round/>
                      <a:headEnd type="none" w="med" len="med"/>
                      <a:tailEnd type="none" w="med" len="med"/>
                    </a:lnT>
                    <a:lnB w="9525" cap="flat" cmpd="sng">
                      <a:solidFill>
                        <a:srgbClr val="F4CCCC"/>
                      </a:solidFill>
                      <a:prstDash val="solid"/>
                      <a:round/>
                      <a:headEnd type="none" w="med" len="med"/>
                      <a:tailEnd type="none" w="med" len="med"/>
                    </a:lnB>
                  </a:tcPr>
                </a:tc>
                <a:tc>
                  <a:txBody>
                    <a:bodyPr/>
                    <a:lstStyle/>
                    <a:p>
                      <a:pPr lvl="0" algn="ctr" rtl="0">
                        <a:spcBef>
                          <a:spcPts val="0"/>
                        </a:spcBef>
                        <a:buNone/>
                      </a:pPr>
                      <a:r>
                        <a:rPr lang="en">
                          <a:solidFill>
                            <a:schemeClr val="dk1"/>
                          </a:solidFill>
                        </a:rPr>
                        <a:t>10</a:t>
                      </a:r>
                    </a:p>
                  </a:txBody>
                  <a:tcPr marL="91425" marR="91425" marT="91425" marB="91425">
                    <a:lnL w="9525" cap="flat" cmpd="sng">
                      <a:solidFill>
                        <a:srgbClr val="F4CCCC"/>
                      </a:solidFill>
                      <a:prstDash val="solid"/>
                      <a:round/>
                      <a:headEnd type="none" w="med" len="med"/>
                      <a:tailEnd type="none" w="med" len="med"/>
                    </a:lnL>
                    <a:lnR w="9525" cap="flat" cmpd="sng">
                      <a:solidFill>
                        <a:srgbClr val="F4CCCC"/>
                      </a:solidFill>
                      <a:prstDash val="solid"/>
                      <a:round/>
                      <a:headEnd type="none" w="med" len="med"/>
                      <a:tailEnd type="none" w="med" len="med"/>
                    </a:lnR>
                    <a:lnT w="9525" cap="flat" cmpd="sng">
                      <a:solidFill>
                        <a:srgbClr val="F4CCCC"/>
                      </a:solidFill>
                      <a:prstDash val="solid"/>
                      <a:round/>
                      <a:headEnd type="none" w="med" len="med"/>
                      <a:tailEnd type="none" w="med" len="med"/>
                    </a:lnT>
                    <a:lnB w="9525" cap="flat" cmpd="sng">
                      <a:solidFill>
                        <a:srgbClr val="F4CCCC"/>
                      </a:solidFill>
                      <a:prstDash val="solid"/>
                      <a:round/>
                      <a:headEnd type="none" w="med" len="med"/>
                      <a:tailEnd type="none" w="med" len="med"/>
                    </a:lnB>
                  </a:tcPr>
                </a:tc>
                <a:tc>
                  <a:txBody>
                    <a:bodyPr/>
                    <a:lstStyle/>
                    <a:p>
                      <a:pPr lvl="0" algn="ctr" rtl="0">
                        <a:spcBef>
                          <a:spcPts val="0"/>
                        </a:spcBef>
                        <a:buNone/>
                      </a:pPr>
                      <a:r>
                        <a:rPr lang="en">
                          <a:solidFill>
                            <a:schemeClr val="dk1"/>
                          </a:solidFill>
                        </a:rPr>
                        <a:t>.4</a:t>
                      </a:r>
                    </a:p>
                  </a:txBody>
                  <a:tcPr marL="91425" marR="91425" marT="91425" marB="91425">
                    <a:lnL w="9525" cap="flat" cmpd="sng">
                      <a:solidFill>
                        <a:srgbClr val="F4CCCC"/>
                      </a:solidFill>
                      <a:prstDash val="solid"/>
                      <a:round/>
                      <a:headEnd type="none" w="med" len="med"/>
                      <a:tailEnd type="none" w="med" len="med"/>
                    </a:lnL>
                    <a:lnR w="9525" cap="flat" cmpd="sng">
                      <a:solidFill>
                        <a:srgbClr val="F4CCCC"/>
                      </a:solidFill>
                      <a:prstDash val="solid"/>
                      <a:round/>
                      <a:headEnd type="none" w="med" len="med"/>
                      <a:tailEnd type="none" w="med" len="med"/>
                    </a:lnR>
                    <a:lnT w="9525" cap="flat" cmpd="sng">
                      <a:solidFill>
                        <a:srgbClr val="F4CCCC"/>
                      </a:solidFill>
                      <a:prstDash val="solid"/>
                      <a:round/>
                      <a:headEnd type="none" w="med" len="med"/>
                      <a:tailEnd type="none" w="med" len="med"/>
                    </a:lnT>
                    <a:lnB w="9525" cap="flat" cmpd="sng">
                      <a:solidFill>
                        <a:srgbClr val="F4CCCC"/>
                      </a:solidFill>
                      <a:prstDash val="solid"/>
                      <a:round/>
                      <a:headEnd type="none" w="med" len="med"/>
                      <a:tailEnd type="none" w="med" len="med"/>
                    </a:lnB>
                  </a:tcPr>
                </a:tc>
                <a:tc>
                  <a:txBody>
                    <a:bodyPr/>
                    <a:lstStyle/>
                    <a:p>
                      <a:pPr lvl="0" algn="ctr" rtl="0">
                        <a:spcBef>
                          <a:spcPts val="0"/>
                        </a:spcBef>
                        <a:buNone/>
                      </a:pPr>
                      <a:r>
                        <a:rPr lang="en">
                          <a:solidFill>
                            <a:schemeClr val="dk1"/>
                          </a:solidFill>
                        </a:rPr>
                        <a:t>.01</a:t>
                      </a:r>
                    </a:p>
                  </a:txBody>
                  <a:tcPr marL="91425" marR="91425" marT="91425" marB="91425">
                    <a:lnL w="9525" cap="flat" cmpd="sng">
                      <a:solidFill>
                        <a:srgbClr val="F4CCCC"/>
                      </a:solidFill>
                      <a:prstDash val="solid"/>
                      <a:round/>
                      <a:headEnd type="none" w="med" len="med"/>
                      <a:tailEnd type="none" w="med" len="med"/>
                    </a:lnL>
                    <a:lnR w="9525" cap="flat" cmpd="sng">
                      <a:solidFill>
                        <a:srgbClr val="F4CCCC"/>
                      </a:solidFill>
                      <a:prstDash val="solid"/>
                      <a:round/>
                      <a:headEnd type="none" w="med" len="med"/>
                      <a:tailEnd type="none" w="med" len="med"/>
                    </a:lnR>
                    <a:lnT w="9525" cap="flat" cmpd="sng">
                      <a:solidFill>
                        <a:srgbClr val="F4CCCC"/>
                      </a:solidFill>
                      <a:prstDash val="solid"/>
                      <a:round/>
                      <a:headEnd type="none" w="med" len="med"/>
                      <a:tailEnd type="none" w="med" len="med"/>
                    </a:lnT>
                    <a:lnB w="9525" cap="flat" cmpd="sng">
                      <a:solidFill>
                        <a:srgbClr val="F4CCCC"/>
                      </a:solidFill>
                      <a:prstDash val="solid"/>
                      <a:round/>
                      <a:headEnd type="none" w="med" len="med"/>
                      <a:tailEnd type="none" w="med" len="med"/>
                    </a:lnB>
                  </a:tcPr>
                </a:tc>
              </a:tr>
              <a:tr h="396200">
                <a:tc>
                  <a:txBody>
                    <a:bodyPr/>
                    <a:lstStyle/>
                    <a:p>
                      <a:pPr lvl="0" algn="ctr" rtl="0">
                        <a:spcBef>
                          <a:spcPts val="0"/>
                        </a:spcBef>
                        <a:buNone/>
                      </a:pPr>
                      <a:r>
                        <a:rPr lang="en"/>
                        <a:t>30</a:t>
                      </a:r>
                    </a:p>
                  </a:txBody>
                  <a:tcPr marL="91425" marR="91425" marT="91425" marB="91425">
                    <a:lnL w="9525" cap="flat" cmpd="sng">
                      <a:solidFill>
                        <a:srgbClr val="F4CCCC"/>
                      </a:solidFill>
                      <a:prstDash val="solid"/>
                      <a:round/>
                      <a:headEnd type="none" w="med" len="med"/>
                      <a:tailEnd type="none" w="med" len="med"/>
                    </a:lnL>
                    <a:lnR w="9525" cap="flat" cmpd="sng">
                      <a:solidFill>
                        <a:srgbClr val="F4CCCC"/>
                      </a:solidFill>
                      <a:prstDash val="solid"/>
                      <a:round/>
                      <a:headEnd type="none" w="med" len="med"/>
                      <a:tailEnd type="none" w="med" len="med"/>
                    </a:lnR>
                    <a:lnT w="9525" cap="flat" cmpd="sng">
                      <a:solidFill>
                        <a:srgbClr val="F4CCCC"/>
                      </a:solidFill>
                      <a:prstDash val="solid"/>
                      <a:round/>
                      <a:headEnd type="none" w="med" len="med"/>
                      <a:tailEnd type="none" w="med" len="med"/>
                    </a:lnT>
                    <a:lnB w="9525" cap="flat" cmpd="sng">
                      <a:solidFill>
                        <a:srgbClr val="F4CCCC"/>
                      </a:solidFill>
                      <a:prstDash val="solid"/>
                      <a:round/>
                      <a:headEnd type="none" w="med" len="med"/>
                      <a:tailEnd type="none" w="med" len="med"/>
                    </a:lnB>
                  </a:tcPr>
                </a:tc>
                <a:tc>
                  <a:txBody>
                    <a:bodyPr/>
                    <a:lstStyle/>
                    <a:p>
                      <a:pPr lvl="0" algn="ctr" rtl="0">
                        <a:spcBef>
                          <a:spcPts val="0"/>
                        </a:spcBef>
                        <a:buNone/>
                      </a:pPr>
                      <a:r>
                        <a:rPr lang="en">
                          <a:solidFill>
                            <a:schemeClr val="dk1"/>
                          </a:solidFill>
                        </a:rPr>
                        <a:t>10</a:t>
                      </a:r>
                    </a:p>
                  </a:txBody>
                  <a:tcPr marL="91425" marR="91425" marT="91425" marB="91425">
                    <a:lnL w="9525" cap="flat" cmpd="sng">
                      <a:solidFill>
                        <a:srgbClr val="F4CCCC"/>
                      </a:solidFill>
                      <a:prstDash val="solid"/>
                      <a:round/>
                      <a:headEnd type="none" w="med" len="med"/>
                      <a:tailEnd type="none" w="med" len="med"/>
                    </a:lnL>
                    <a:lnR w="9525" cap="flat" cmpd="sng">
                      <a:solidFill>
                        <a:srgbClr val="F4CCCC"/>
                      </a:solidFill>
                      <a:prstDash val="solid"/>
                      <a:round/>
                      <a:headEnd type="none" w="med" len="med"/>
                      <a:tailEnd type="none" w="med" len="med"/>
                    </a:lnR>
                    <a:lnT w="9525" cap="flat" cmpd="sng">
                      <a:solidFill>
                        <a:srgbClr val="F4CCCC"/>
                      </a:solidFill>
                      <a:prstDash val="solid"/>
                      <a:round/>
                      <a:headEnd type="none" w="med" len="med"/>
                      <a:tailEnd type="none" w="med" len="med"/>
                    </a:lnT>
                    <a:lnB w="9525" cap="flat" cmpd="sng">
                      <a:solidFill>
                        <a:srgbClr val="F4CCCC"/>
                      </a:solidFill>
                      <a:prstDash val="solid"/>
                      <a:round/>
                      <a:headEnd type="none" w="med" len="med"/>
                      <a:tailEnd type="none" w="med" len="med"/>
                    </a:lnB>
                  </a:tcPr>
                </a:tc>
                <a:tc>
                  <a:txBody>
                    <a:bodyPr/>
                    <a:lstStyle/>
                    <a:p>
                      <a:pPr lvl="0" algn="ctr" rtl="0">
                        <a:spcBef>
                          <a:spcPts val="0"/>
                        </a:spcBef>
                        <a:buNone/>
                      </a:pPr>
                      <a:r>
                        <a:rPr lang="en">
                          <a:solidFill>
                            <a:schemeClr val="dk1"/>
                          </a:solidFill>
                        </a:rPr>
                        <a:t>.6</a:t>
                      </a:r>
                    </a:p>
                  </a:txBody>
                  <a:tcPr marL="91425" marR="91425" marT="91425" marB="91425">
                    <a:lnL w="9525" cap="flat" cmpd="sng">
                      <a:solidFill>
                        <a:srgbClr val="F4CCCC"/>
                      </a:solidFill>
                      <a:prstDash val="solid"/>
                      <a:round/>
                      <a:headEnd type="none" w="med" len="med"/>
                      <a:tailEnd type="none" w="med" len="med"/>
                    </a:lnL>
                    <a:lnR w="9525" cap="flat" cmpd="sng">
                      <a:solidFill>
                        <a:srgbClr val="F4CCCC"/>
                      </a:solidFill>
                      <a:prstDash val="solid"/>
                      <a:round/>
                      <a:headEnd type="none" w="med" len="med"/>
                      <a:tailEnd type="none" w="med" len="med"/>
                    </a:lnR>
                    <a:lnT w="9525" cap="flat" cmpd="sng">
                      <a:solidFill>
                        <a:srgbClr val="F4CCCC"/>
                      </a:solidFill>
                      <a:prstDash val="solid"/>
                      <a:round/>
                      <a:headEnd type="none" w="med" len="med"/>
                      <a:tailEnd type="none" w="med" len="med"/>
                    </a:lnT>
                    <a:lnB w="9525" cap="flat" cmpd="sng">
                      <a:solidFill>
                        <a:srgbClr val="F4CCCC"/>
                      </a:solidFill>
                      <a:prstDash val="solid"/>
                      <a:round/>
                      <a:headEnd type="none" w="med" len="med"/>
                      <a:tailEnd type="none" w="med" len="med"/>
                    </a:lnB>
                  </a:tcPr>
                </a:tc>
                <a:tc>
                  <a:txBody>
                    <a:bodyPr/>
                    <a:lstStyle/>
                    <a:p>
                      <a:pPr lvl="0" algn="ctr" rtl="0">
                        <a:spcBef>
                          <a:spcPts val="0"/>
                        </a:spcBef>
                        <a:buNone/>
                      </a:pPr>
                      <a:r>
                        <a:rPr lang="en">
                          <a:solidFill>
                            <a:schemeClr val="dk1"/>
                          </a:solidFill>
                        </a:rPr>
                        <a:t>.01</a:t>
                      </a:r>
                    </a:p>
                  </a:txBody>
                  <a:tcPr marL="91425" marR="91425" marT="91425" marB="91425">
                    <a:lnL w="9525" cap="flat" cmpd="sng">
                      <a:solidFill>
                        <a:srgbClr val="F4CCCC"/>
                      </a:solidFill>
                      <a:prstDash val="solid"/>
                      <a:round/>
                      <a:headEnd type="none" w="med" len="med"/>
                      <a:tailEnd type="none" w="med" len="med"/>
                    </a:lnL>
                    <a:lnR w="9525" cap="flat" cmpd="sng">
                      <a:solidFill>
                        <a:srgbClr val="F4CCCC"/>
                      </a:solidFill>
                      <a:prstDash val="solid"/>
                      <a:round/>
                      <a:headEnd type="none" w="med" len="med"/>
                      <a:tailEnd type="none" w="med" len="med"/>
                    </a:lnR>
                    <a:lnT w="9525" cap="flat" cmpd="sng">
                      <a:solidFill>
                        <a:srgbClr val="F4CCCC"/>
                      </a:solidFill>
                      <a:prstDash val="solid"/>
                      <a:round/>
                      <a:headEnd type="none" w="med" len="med"/>
                      <a:tailEnd type="none" w="med" len="med"/>
                    </a:lnT>
                    <a:lnB w="9525" cap="flat" cmpd="sng">
                      <a:solidFill>
                        <a:srgbClr val="F4CCCC"/>
                      </a:solidFill>
                      <a:prstDash val="solid"/>
                      <a:round/>
                      <a:headEnd type="none" w="med" len="med"/>
                      <a:tailEnd type="none" w="med" len="med"/>
                    </a:lnB>
                  </a:tcPr>
                </a:tc>
              </a:tr>
              <a:tr h="396200">
                <a:tc>
                  <a:txBody>
                    <a:bodyPr/>
                    <a:lstStyle/>
                    <a:p>
                      <a:pPr lvl="0" algn="ctr" rtl="0">
                        <a:spcBef>
                          <a:spcPts val="0"/>
                        </a:spcBef>
                        <a:buNone/>
                      </a:pPr>
                      <a:r>
                        <a:rPr lang="en"/>
                        <a:t>50</a:t>
                      </a:r>
                    </a:p>
                  </a:txBody>
                  <a:tcPr marL="91425" marR="91425" marT="91425" marB="91425">
                    <a:lnL w="9525" cap="flat" cmpd="sng">
                      <a:solidFill>
                        <a:srgbClr val="F4CCCC"/>
                      </a:solidFill>
                      <a:prstDash val="solid"/>
                      <a:round/>
                      <a:headEnd type="none" w="med" len="med"/>
                      <a:tailEnd type="none" w="med" len="med"/>
                    </a:lnL>
                    <a:lnR w="9525" cap="flat" cmpd="sng">
                      <a:solidFill>
                        <a:srgbClr val="F4CCCC"/>
                      </a:solidFill>
                      <a:prstDash val="solid"/>
                      <a:round/>
                      <a:headEnd type="none" w="med" len="med"/>
                      <a:tailEnd type="none" w="med" len="med"/>
                    </a:lnR>
                    <a:lnT w="9525" cap="flat" cmpd="sng">
                      <a:solidFill>
                        <a:srgbClr val="F4CCCC"/>
                      </a:solidFill>
                      <a:prstDash val="solid"/>
                      <a:round/>
                      <a:headEnd type="none" w="med" len="med"/>
                      <a:tailEnd type="none" w="med" len="med"/>
                    </a:lnT>
                    <a:lnB w="9525" cap="flat" cmpd="sng">
                      <a:solidFill>
                        <a:srgbClr val="F4CCCC"/>
                      </a:solidFill>
                      <a:prstDash val="solid"/>
                      <a:round/>
                      <a:headEnd type="none" w="med" len="med"/>
                      <a:tailEnd type="none" w="med" len="med"/>
                    </a:lnB>
                  </a:tcPr>
                </a:tc>
                <a:tc>
                  <a:txBody>
                    <a:bodyPr/>
                    <a:lstStyle/>
                    <a:p>
                      <a:pPr lvl="0" algn="ctr" rtl="0">
                        <a:spcBef>
                          <a:spcPts val="0"/>
                        </a:spcBef>
                        <a:buNone/>
                      </a:pPr>
                      <a:r>
                        <a:rPr lang="en">
                          <a:solidFill>
                            <a:schemeClr val="dk1"/>
                          </a:solidFill>
                        </a:rPr>
                        <a:t>10</a:t>
                      </a:r>
                    </a:p>
                  </a:txBody>
                  <a:tcPr marL="91425" marR="91425" marT="91425" marB="91425">
                    <a:lnL w="9525" cap="flat" cmpd="sng">
                      <a:solidFill>
                        <a:srgbClr val="F4CCCC"/>
                      </a:solidFill>
                      <a:prstDash val="solid"/>
                      <a:round/>
                      <a:headEnd type="none" w="med" len="med"/>
                      <a:tailEnd type="none" w="med" len="med"/>
                    </a:lnL>
                    <a:lnR w="9525" cap="flat" cmpd="sng">
                      <a:solidFill>
                        <a:srgbClr val="F4CCCC"/>
                      </a:solidFill>
                      <a:prstDash val="solid"/>
                      <a:round/>
                      <a:headEnd type="none" w="med" len="med"/>
                      <a:tailEnd type="none" w="med" len="med"/>
                    </a:lnR>
                    <a:lnT w="9525" cap="flat" cmpd="sng">
                      <a:solidFill>
                        <a:srgbClr val="F4CCCC"/>
                      </a:solidFill>
                      <a:prstDash val="solid"/>
                      <a:round/>
                      <a:headEnd type="none" w="med" len="med"/>
                      <a:tailEnd type="none" w="med" len="med"/>
                    </a:lnT>
                    <a:lnB w="9525" cap="flat" cmpd="sng">
                      <a:solidFill>
                        <a:srgbClr val="F4CCCC"/>
                      </a:solidFill>
                      <a:prstDash val="solid"/>
                      <a:round/>
                      <a:headEnd type="none" w="med" len="med"/>
                      <a:tailEnd type="none" w="med" len="med"/>
                    </a:lnB>
                  </a:tcPr>
                </a:tc>
                <a:tc>
                  <a:txBody>
                    <a:bodyPr/>
                    <a:lstStyle/>
                    <a:p>
                      <a:pPr lvl="0" algn="ctr" rtl="0">
                        <a:spcBef>
                          <a:spcPts val="0"/>
                        </a:spcBef>
                        <a:buNone/>
                      </a:pPr>
                      <a:r>
                        <a:rPr lang="en">
                          <a:solidFill>
                            <a:schemeClr val="dk1"/>
                          </a:solidFill>
                        </a:rPr>
                        <a:t>.7</a:t>
                      </a:r>
                    </a:p>
                  </a:txBody>
                  <a:tcPr marL="91425" marR="91425" marT="91425" marB="91425">
                    <a:lnL w="9525" cap="flat" cmpd="sng">
                      <a:solidFill>
                        <a:srgbClr val="F4CCCC"/>
                      </a:solidFill>
                      <a:prstDash val="solid"/>
                      <a:round/>
                      <a:headEnd type="none" w="med" len="med"/>
                      <a:tailEnd type="none" w="med" len="med"/>
                    </a:lnL>
                    <a:lnR w="9525" cap="flat" cmpd="sng">
                      <a:solidFill>
                        <a:srgbClr val="F4CCCC"/>
                      </a:solidFill>
                      <a:prstDash val="solid"/>
                      <a:round/>
                      <a:headEnd type="none" w="med" len="med"/>
                      <a:tailEnd type="none" w="med" len="med"/>
                    </a:lnR>
                    <a:lnT w="9525" cap="flat" cmpd="sng">
                      <a:solidFill>
                        <a:srgbClr val="F4CCCC"/>
                      </a:solidFill>
                      <a:prstDash val="solid"/>
                      <a:round/>
                      <a:headEnd type="none" w="med" len="med"/>
                      <a:tailEnd type="none" w="med" len="med"/>
                    </a:lnT>
                    <a:lnB w="9525" cap="flat" cmpd="sng">
                      <a:solidFill>
                        <a:srgbClr val="F4CCCC"/>
                      </a:solidFill>
                      <a:prstDash val="solid"/>
                      <a:round/>
                      <a:headEnd type="none" w="med" len="med"/>
                      <a:tailEnd type="none" w="med" len="med"/>
                    </a:lnB>
                  </a:tcPr>
                </a:tc>
                <a:tc>
                  <a:txBody>
                    <a:bodyPr/>
                    <a:lstStyle/>
                    <a:p>
                      <a:pPr lvl="0" algn="ctr" rtl="0">
                        <a:spcBef>
                          <a:spcPts val="0"/>
                        </a:spcBef>
                        <a:buNone/>
                      </a:pPr>
                      <a:r>
                        <a:rPr lang="en">
                          <a:solidFill>
                            <a:schemeClr val="dk1"/>
                          </a:solidFill>
                        </a:rPr>
                        <a:t>.001</a:t>
                      </a:r>
                    </a:p>
                  </a:txBody>
                  <a:tcPr marL="91425" marR="91425" marT="91425" marB="91425">
                    <a:lnL w="9525" cap="flat" cmpd="sng">
                      <a:solidFill>
                        <a:srgbClr val="F4CCCC"/>
                      </a:solidFill>
                      <a:prstDash val="solid"/>
                      <a:round/>
                      <a:headEnd type="none" w="med" len="med"/>
                      <a:tailEnd type="none" w="med" len="med"/>
                    </a:lnL>
                    <a:lnR w="9525" cap="flat" cmpd="sng">
                      <a:solidFill>
                        <a:srgbClr val="F4CCCC"/>
                      </a:solidFill>
                      <a:prstDash val="solid"/>
                      <a:round/>
                      <a:headEnd type="none" w="med" len="med"/>
                      <a:tailEnd type="none" w="med" len="med"/>
                    </a:lnR>
                    <a:lnT w="9525" cap="flat" cmpd="sng">
                      <a:solidFill>
                        <a:srgbClr val="F4CCCC"/>
                      </a:solidFill>
                      <a:prstDash val="solid"/>
                      <a:round/>
                      <a:headEnd type="none" w="med" len="med"/>
                      <a:tailEnd type="none" w="med" len="med"/>
                    </a:lnT>
                    <a:lnB w="9525" cap="flat" cmpd="sng">
                      <a:solidFill>
                        <a:srgbClr val="F4CCCC"/>
                      </a:solidFill>
                      <a:prstDash val="solid"/>
                      <a:round/>
                      <a:headEnd type="none" w="med" len="med"/>
                      <a:tailEnd type="none" w="med" len="med"/>
                    </a:lnB>
                  </a:tcPr>
                </a:tc>
              </a:tr>
            </a:tbl>
          </a:graphicData>
        </a:graphic>
      </p:graphicFrame>
      <p:sp>
        <p:nvSpPr>
          <p:cNvPr id="168" name="Shape 168"/>
          <p:cNvSpPr txBox="1">
            <a:spLocks noGrp="1"/>
          </p:cNvSpPr>
          <p:nvPr>
            <p:ph type="body" idx="1"/>
          </p:nvPr>
        </p:nvSpPr>
        <p:spPr>
          <a:xfrm>
            <a:off x="311700" y="771100"/>
            <a:ext cx="8520600" cy="1177200"/>
          </a:xfrm>
          <a:prstGeom prst="rect">
            <a:avLst/>
          </a:prstGeom>
        </p:spPr>
        <p:txBody>
          <a:bodyPr lIns="91425" tIns="91425" rIns="91425" bIns="91425" anchor="t" anchorCtr="0">
            <a:noAutofit/>
          </a:bodyPr>
          <a:lstStyle/>
          <a:p>
            <a:pPr marL="457200" lvl="0" indent="-330200" rtl="0">
              <a:spcBef>
                <a:spcPts val="0"/>
              </a:spcBef>
              <a:buSzPct val="100000"/>
            </a:pPr>
            <a:r>
              <a:rPr lang="en" sz="1600"/>
              <a:t>Different parameters produced the same results with 2D CNNs</a:t>
            </a:r>
          </a:p>
          <a:p>
            <a:pPr marL="457200" lvl="0" indent="-330200" rtl="0">
              <a:spcBef>
                <a:spcPts val="0"/>
              </a:spcBef>
              <a:buSzPct val="100000"/>
            </a:pPr>
            <a:r>
              <a:rPr lang="en" sz="1600"/>
              <a:t>Used base Tensorflow to implement , but always converged similarly</a:t>
            </a:r>
          </a:p>
          <a:p>
            <a:pPr marL="457200" lvl="0" indent="-330200" rtl="0">
              <a:spcBef>
                <a:spcPts val="0"/>
              </a:spcBef>
              <a:buSzPct val="100000"/>
            </a:pPr>
            <a:r>
              <a:rPr lang="en" sz="1600"/>
              <a:t>Test set accuracy was high, but logloss was greater than 25.0 each time</a:t>
            </a:r>
          </a:p>
          <a:p>
            <a:pPr lvl="0" rtl="0">
              <a:spcBef>
                <a:spcPts val="0"/>
              </a:spcBef>
              <a:buNone/>
            </a:pPr>
            <a:endParaRPr sz="1600"/>
          </a:p>
          <a:p>
            <a:pPr lvl="0" rtl="0">
              <a:spcBef>
                <a:spcPts val="0"/>
              </a:spcBef>
              <a:buNone/>
            </a:pPr>
            <a:endParaRPr sz="16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Shape 173"/>
          <p:cNvSpPr txBox="1">
            <a:spLocks noGrp="1"/>
          </p:cNvSpPr>
          <p:nvPr>
            <p:ph type="title"/>
          </p:nvPr>
        </p:nvSpPr>
        <p:spPr>
          <a:xfrm>
            <a:off x="311700" y="139400"/>
            <a:ext cx="8520600" cy="667800"/>
          </a:xfrm>
          <a:prstGeom prst="rect">
            <a:avLst/>
          </a:prstGeom>
        </p:spPr>
        <p:txBody>
          <a:bodyPr lIns="91425" tIns="91425" rIns="91425" bIns="91425" anchor="b" anchorCtr="0">
            <a:noAutofit/>
          </a:bodyPr>
          <a:lstStyle/>
          <a:p>
            <a:pPr lvl="0">
              <a:spcBef>
                <a:spcPts val="0"/>
              </a:spcBef>
              <a:buNone/>
            </a:pPr>
            <a:r>
              <a:rPr lang="en"/>
              <a:t>Pipeline </a:t>
            </a:r>
          </a:p>
        </p:txBody>
      </p:sp>
      <p:sp>
        <p:nvSpPr>
          <p:cNvPr id="174" name="Shape 174"/>
          <p:cNvSpPr/>
          <p:nvPr/>
        </p:nvSpPr>
        <p:spPr>
          <a:xfrm>
            <a:off x="2617025" y="1767975"/>
            <a:ext cx="1304100" cy="553800"/>
          </a:xfrm>
          <a:prstGeom prst="rect">
            <a:avLst/>
          </a:prstGeom>
          <a:solidFill>
            <a:srgbClr val="F9CB9C"/>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200"/>
              <a:t>Kaggle </a:t>
            </a:r>
          </a:p>
          <a:p>
            <a:pPr lvl="0" algn="ctr" rtl="0">
              <a:spcBef>
                <a:spcPts val="0"/>
              </a:spcBef>
              <a:buClr>
                <a:schemeClr val="dk1"/>
              </a:buClr>
              <a:buSzPct val="91666"/>
              <a:buFont typeface="Arial"/>
              <a:buNone/>
            </a:pPr>
            <a:r>
              <a:rPr lang="en" sz="1200">
                <a:solidFill>
                  <a:srgbClr val="666666"/>
                </a:solidFill>
              </a:rPr>
              <a:t>Processed Images</a:t>
            </a:r>
          </a:p>
        </p:txBody>
      </p:sp>
      <p:sp>
        <p:nvSpPr>
          <p:cNvPr id="175" name="Shape 175"/>
          <p:cNvSpPr/>
          <p:nvPr/>
        </p:nvSpPr>
        <p:spPr>
          <a:xfrm>
            <a:off x="4393575" y="1813425"/>
            <a:ext cx="1304100" cy="462900"/>
          </a:xfrm>
          <a:prstGeom prst="rect">
            <a:avLst/>
          </a:prstGeom>
          <a:solidFill>
            <a:srgbClr val="F6B26B"/>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200"/>
              <a:t>CNN</a:t>
            </a:r>
          </a:p>
          <a:p>
            <a:pPr lvl="0" algn="ctr" rtl="0">
              <a:spcBef>
                <a:spcPts val="0"/>
              </a:spcBef>
              <a:buNone/>
            </a:pPr>
            <a:r>
              <a:rPr lang="en" sz="1200">
                <a:solidFill>
                  <a:srgbClr val="666666"/>
                </a:solidFill>
              </a:rPr>
              <a:t>Classification</a:t>
            </a:r>
          </a:p>
        </p:txBody>
      </p:sp>
      <p:sp>
        <p:nvSpPr>
          <p:cNvPr id="176" name="Shape 176"/>
          <p:cNvSpPr/>
          <p:nvPr/>
        </p:nvSpPr>
        <p:spPr>
          <a:xfrm>
            <a:off x="4393550" y="2713550"/>
            <a:ext cx="1304100" cy="462900"/>
          </a:xfrm>
          <a:prstGeom prst="rect">
            <a:avLst/>
          </a:prstGeom>
          <a:solidFill>
            <a:srgbClr val="FFD966"/>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200"/>
              <a:t>CNN</a:t>
            </a:r>
          </a:p>
          <a:p>
            <a:pPr lvl="0" algn="ctr" rtl="0">
              <a:spcBef>
                <a:spcPts val="0"/>
              </a:spcBef>
              <a:buNone/>
            </a:pPr>
            <a:r>
              <a:rPr lang="en" sz="1200">
                <a:solidFill>
                  <a:srgbClr val="666666"/>
                </a:solidFill>
              </a:rPr>
              <a:t>Model</a:t>
            </a:r>
          </a:p>
        </p:txBody>
      </p:sp>
      <p:sp>
        <p:nvSpPr>
          <p:cNvPr id="177" name="Shape 177"/>
          <p:cNvSpPr/>
          <p:nvPr/>
        </p:nvSpPr>
        <p:spPr>
          <a:xfrm>
            <a:off x="4393550" y="3525225"/>
            <a:ext cx="1304100" cy="462900"/>
          </a:xfrm>
          <a:prstGeom prst="rect">
            <a:avLst/>
          </a:prstGeom>
          <a:solidFill>
            <a:srgbClr val="E6B8AF"/>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200"/>
              <a:t>Output</a:t>
            </a:r>
          </a:p>
          <a:p>
            <a:pPr lvl="0" algn="ctr" rtl="0">
              <a:spcBef>
                <a:spcPts val="0"/>
              </a:spcBef>
              <a:buNone/>
            </a:pPr>
            <a:r>
              <a:rPr lang="en" sz="1200">
                <a:solidFill>
                  <a:srgbClr val="666666"/>
                </a:solidFill>
              </a:rPr>
              <a:t>Binary</a:t>
            </a:r>
          </a:p>
        </p:txBody>
      </p:sp>
      <p:sp>
        <p:nvSpPr>
          <p:cNvPr id="178" name="Shape 178"/>
          <p:cNvSpPr/>
          <p:nvPr/>
        </p:nvSpPr>
        <p:spPr>
          <a:xfrm>
            <a:off x="4393550" y="913300"/>
            <a:ext cx="1304100" cy="462900"/>
          </a:xfrm>
          <a:prstGeom prst="rect">
            <a:avLst/>
          </a:prstGeom>
          <a:solidFill>
            <a:srgbClr val="FCE5CD"/>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200"/>
              <a:t>Cancer Labels</a:t>
            </a:r>
          </a:p>
          <a:p>
            <a:pPr lvl="0" algn="ctr" rtl="0">
              <a:spcBef>
                <a:spcPts val="0"/>
              </a:spcBef>
              <a:buNone/>
            </a:pPr>
            <a:r>
              <a:rPr lang="en" sz="1200">
                <a:solidFill>
                  <a:srgbClr val="666666"/>
                </a:solidFill>
              </a:rPr>
              <a:t>Binary</a:t>
            </a:r>
          </a:p>
        </p:txBody>
      </p:sp>
      <p:sp>
        <p:nvSpPr>
          <p:cNvPr id="179" name="Shape 179"/>
          <p:cNvSpPr/>
          <p:nvPr/>
        </p:nvSpPr>
        <p:spPr>
          <a:xfrm>
            <a:off x="2617025" y="2668100"/>
            <a:ext cx="1304100" cy="553800"/>
          </a:xfrm>
          <a:prstGeom prst="rect">
            <a:avLst/>
          </a:prstGeom>
          <a:solidFill>
            <a:srgbClr val="FCE5CD"/>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200">
                <a:solidFill>
                  <a:schemeClr val="dk1"/>
                </a:solidFill>
              </a:rPr>
              <a:t>Kaggle </a:t>
            </a:r>
          </a:p>
          <a:p>
            <a:pPr lvl="0" algn="ctr" rtl="0">
              <a:spcBef>
                <a:spcPts val="0"/>
              </a:spcBef>
              <a:buClr>
                <a:schemeClr val="dk1"/>
              </a:buClr>
              <a:buSzPct val="91666"/>
              <a:buFont typeface="Arial"/>
              <a:buNone/>
            </a:pPr>
            <a:r>
              <a:rPr lang="en" sz="1200">
                <a:solidFill>
                  <a:srgbClr val="666666"/>
                </a:solidFill>
              </a:rPr>
              <a:t>Processed Images</a:t>
            </a:r>
          </a:p>
        </p:txBody>
      </p:sp>
      <p:cxnSp>
        <p:nvCxnSpPr>
          <p:cNvPr id="180" name="Shape 180"/>
          <p:cNvCxnSpPr>
            <a:stCxn id="178" idx="2"/>
            <a:endCxn id="175" idx="0"/>
          </p:cNvCxnSpPr>
          <p:nvPr/>
        </p:nvCxnSpPr>
        <p:spPr>
          <a:xfrm>
            <a:off x="5045600" y="1376200"/>
            <a:ext cx="0" cy="437100"/>
          </a:xfrm>
          <a:prstGeom prst="straightConnector1">
            <a:avLst/>
          </a:prstGeom>
          <a:noFill/>
          <a:ln w="9525" cap="flat" cmpd="sng">
            <a:solidFill>
              <a:schemeClr val="dk2"/>
            </a:solidFill>
            <a:prstDash val="solid"/>
            <a:round/>
            <a:headEnd type="none" w="lg" len="lg"/>
            <a:tailEnd type="triangle" w="lg" len="lg"/>
          </a:ln>
        </p:spPr>
      </p:cxnSp>
      <p:cxnSp>
        <p:nvCxnSpPr>
          <p:cNvPr id="181" name="Shape 181"/>
          <p:cNvCxnSpPr>
            <a:stCxn id="174" idx="3"/>
            <a:endCxn id="175" idx="1"/>
          </p:cNvCxnSpPr>
          <p:nvPr/>
        </p:nvCxnSpPr>
        <p:spPr>
          <a:xfrm>
            <a:off x="3921125" y="2044875"/>
            <a:ext cx="472500" cy="0"/>
          </a:xfrm>
          <a:prstGeom prst="straightConnector1">
            <a:avLst/>
          </a:prstGeom>
          <a:noFill/>
          <a:ln w="9525" cap="flat" cmpd="sng">
            <a:solidFill>
              <a:schemeClr val="dk2"/>
            </a:solidFill>
            <a:prstDash val="solid"/>
            <a:round/>
            <a:headEnd type="none" w="lg" len="lg"/>
            <a:tailEnd type="triangle" w="lg" len="lg"/>
          </a:ln>
        </p:spPr>
      </p:cxnSp>
      <p:cxnSp>
        <p:nvCxnSpPr>
          <p:cNvPr id="182" name="Shape 182"/>
          <p:cNvCxnSpPr>
            <a:stCxn id="175" idx="2"/>
            <a:endCxn id="176" idx="0"/>
          </p:cNvCxnSpPr>
          <p:nvPr/>
        </p:nvCxnSpPr>
        <p:spPr>
          <a:xfrm>
            <a:off x="5045625" y="2276325"/>
            <a:ext cx="0" cy="437100"/>
          </a:xfrm>
          <a:prstGeom prst="straightConnector1">
            <a:avLst/>
          </a:prstGeom>
          <a:noFill/>
          <a:ln w="9525" cap="flat" cmpd="sng">
            <a:solidFill>
              <a:schemeClr val="dk2"/>
            </a:solidFill>
            <a:prstDash val="solid"/>
            <a:round/>
            <a:headEnd type="none" w="lg" len="lg"/>
            <a:tailEnd type="triangle" w="lg" len="lg"/>
          </a:ln>
        </p:spPr>
      </p:cxnSp>
      <p:cxnSp>
        <p:nvCxnSpPr>
          <p:cNvPr id="183" name="Shape 183"/>
          <p:cNvCxnSpPr>
            <a:stCxn id="179" idx="3"/>
            <a:endCxn id="176" idx="1"/>
          </p:cNvCxnSpPr>
          <p:nvPr/>
        </p:nvCxnSpPr>
        <p:spPr>
          <a:xfrm>
            <a:off x="3921125" y="2945000"/>
            <a:ext cx="472500" cy="0"/>
          </a:xfrm>
          <a:prstGeom prst="straightConnector1">
            <a:avLst/>
          </a:prstGeom>
          <a:noFill/>
          <a:ln w="9525" cap="flat" cmpd="sng">
            <a:solidFill>
              <a:schemeClr val="dk2"/>
            </a:solidFill>
            <a:prstDash val="solid"/>
            <a:round/>
            <a:headEnd type="none" w="lg" len="lg"/>
            <a:tailEnd type="triangle" w="lg" len="lg"/>
          </a:ln>
        </p:spPr>
      </p:cxnSp>
      <p:cxnSp>
        <p:nvCxnSpPr>
          <p:cNvPr id="184" name="Shape 184"/>
          <p:cNvCxnSpPr>
            <a:stCxn id="176" idx="2"/>
            <a:endCxn id="177" idx="0"/>
          </p:cNvCxnSpPr>
          <p:nvPr/>
        </p:nvCxnSpPr>
        <p:spPr>
          <a:xfrm>
            <a:off x="5045600" y="3176450"/>
            <a:ext cx="0" cy="348900"/>
          </a:xfrm>
          <a:prstGeom prst="straightConnector1">
            <a:avLst/>
          </a:prstGeom>
          <a:noFill/>
          <a:ln w="9525" cap="flat" cmpd="sng">
            <a:solidFill>
              <a:schemeClr val="dk2"/>
            </a:solidFill>
            <a:prstDash val="solid"/>
            <a:round/>
            <a:headEnd type="none" w="lg" len="lg"/>
            <a:tailEnd type="triangle" w="lg" len="lg"/>
          </a:ln>
        </p:spPr>
      </p:cxnSp>
    </p:spTree>
  </p:cSld>
  <p:clrMapOvr>
    <a:masterClrMapping/>
  </p:clrMapOvr>
</p:sld>
</file>

<file path=ppt/theme/theme1.xml><?xml version="1.0" encoding="utf-8"?>
<a:theme xmlns:a="http://schemas.openxmlformats.org/drawingml/2006/main"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1642</Words>
  <Application>Microsoft Macintosh PowerPoint</Application>
  <PresentationFormat>On-screen Show (16:9)</PresentationFormat>
  <Paragraphs>268</Paragraphs>
  <Slides>14</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Open Sans</vt:lpstr>
      <vt:lpstr>Economica</vt:lpstr>
      <vt:lpstr>luxe</vt:lpstr>
      <vt:lpstr>Convolutional Neural Networks in Lung Cancer Detection </vt:lpstr>
      <vt:lpstr>Introduction </vt:lpstr>
      <vt:lpstr>Past Work &amp; Challenges</vt:lpstr>
      <vt:lpstr>Image processing </vt:lpstr>
      <vt:lpstr>Image Processing Example </vt:lpstr>
      <vt:lpstr>  Convolutional Neural Networks (CNN)  </vt:lpstr>
      <vt:lpstr>Convolutional Neural Networks (CNN) </vt:lpstr>
      <vt:lpstr>2D CNN - Results </vt:lpstr>
      <vt:lpstr>Pipeline </vt:lpstr>
      <vt:lpstr>Modifications to Pipeline </vt:lpstr>
      <vt:lpstr>Processing  </vt:lpstr>
      <vt:lpstr>3D CNN Results After Modifications</vt:lpstr>
      <vt:lpstr>Conclusion </vt:lpstr>
      <vt:lpstr>References </vt:lpstr>
    </vt:vector>
  </TitlesOfParts>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Convolutional Neural Networks in Lung Cancer Detection </dc:title>
  <cp:lastModifiedBy>Mitchell Healy</cp:lastModifiedBy>
  <cp:revision>1</cp:revision>
  <dcterms:modified xsi:type="dcterms:W3CDTF">2017-05-02T19:20:40Z</dcterms:modified>
</cp:coreProperties>
</file>