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4"/>
    <p:sldMasterId id="2147483711" r:id="rId5"/>
  </p:sldMasterIdLst>
  <p:notesMasterIdLst>
    <p:notesMasterId r:id="rId9"/>
  </p:notesMasterIdLst>
  <p:sldIdLst>
    <p:sldId id="629" r:id="rId6"/>
    <p:sldId id="515" r:id="rId7"/>
    <p:sldId id="514"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Amazon Cloud &amp; EC2 Overview" id="{615452A5-FCA9-4ADF-8D90-2D21140D5AF9}">
          <p14:sldIdLst>
            <p14:sldId id="629"/>
            <p14:sldId id="515"/>
            <p14:sldId id="5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235"/>
    <a:srgbClr val="595A5D"/>
    <a:srgbClr val="BC1FFB"/>
    <a:srgbClr val="DCDCDC"/>
    <a:srgbClr val="414042"/>
    <a:srgbClr val="FCB64C"/>
    <a:srgbClr val="FEC46F"/>
    <a:srgbClr val="4F81BD"/>
    <a:srgbClr val="0C9B2E"/>
    <a:srgbClr val="FFFA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70639" autoAdjust="0"/>
  </p:normalViewPr>
  <p:slideViewPr>
    <p:cSldViewPr snapToGrid="0" showGuides="1">
      <p:cViewPr>
        <p:scale>
          <a:sx n="124" d="100"/>
          <a:sy n="124" d="100"/>
        </p:scale>
        <p:origin x="176" y="80"/>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4/11/19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745401"/>
            <a:r>
              <a:rPr lang="en-US" sz="1600" u="none" dirty="0">
                <a:solidFill>
                  <a:schemeClr val="bg1"/>
                </a:solidFill>
                <a:latin typeface="Amazon Ember" charset="0"/>
                <a:ea typeface="Amazon Ember" charset="0"/>
                <a:cs typeface="Amazon Ember" charset="0"/>
              </a:rPr>
              <a:t>One</a:t>
            </a:r>
            <a:r>
              <a:rPr lang="en-US" sz="1600" u="none" baseline="0" dirty="0">
                <a:solidFill>
                  <a:schemeClr val="bg1"/>
                </a:solidFill>
                <a:latin typeface="Amazon Ember" charset="0"/>
                <a:ea typeface="Amazon Ember" charset="0"/>
                <a:cs typeface="Amazon Ember" charset="0"/>
              </a:rPr>
              <a:t> of the very clear ways that this manifests itself is in our instance delivery, where every year we ensure that you all have the absolute latest and greatest platforms on which to build your applications.  I won’t go through each and every new instance that we launched this past year, but I will point out a couple of the highlights.</a:t>
            </a:r>
            <a:endParaRPr lang="en-US" sz="1600" u="none" dirty="0">
              <a:solidFill>
                <a:schemeClr val="bg1"/>
              </a:solidFill>
              <a:latin typeface="Amazon Ember" charset="0"/>
              <a:ea typeface="Amazon Ember" charset="0"/>
              <a:cs typeface="Amazon Ember" charset="0"/>
            </a:endParaRPr>
          </a:p>
          <a:p>
            <a:pPr defTabSz="745401"/>
            <a:endParaRPr lang="en-US" sz="1600" u="sng" dirty="0">
              <a:solidFill>
                <a:schemeClr val="bg1"/>
              </a:solidFill>
              <a:latin typeface="Amazon Ember" charset="0"/>
              <a:ea typeface="Amazon Ember" charset="0"/>
              <a:cs typeface="Amazon Ember" charset="0"/>
            </a:endParaRPr>
          </a:p>
        </p:txBody>
      </p:sp>
      <p:sp>
        <p:nvSpPr>
          <p:cNvPr id="4" name="Slide Number Placeholder 3"/>
          <p:cNvSpPr>
            <a:spLocks noGrp="1"/>
          </p:cNvSpPr>
          <p:nvPr>
            <p:ph type="sldNum" sz="quarter" idx="10"/>
          </p:nvPr>
        </p:nvSpPr>
        <p:spPr/>
        <p:txBody>
          <a:bodyPr/>
          <a:lstStyle/>
          <a:p>
            <a:pPr marL="0" marR="0" lvl="0" indent="0" algn="r" defTabSz="1162853" rtl="0" eaLnBrk="1" fontAlgn="auto" latinLnBrk="0" hangingPunct="1">
              <a:lnSpc>
                <a:spcPct val="100000"/>
              </a:lnSpc>
              <a:spcBef>
                <a:spcPts val="0"/>
              </a:spcBef>
              <a:spcAft>
                <a:spcPts val="0"/>
              </a:spcAft>
              <a:buClrTx/>
              <a:buSzTx/>
              <a:buFontTx/>
              <a:buNone/>
              <a:tabLst/>
              <a:defRPr/>
            </a:pPr>
            <a:fld id="{55EF69E3-B9CA-4E23-B368-52EF4E395DF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16285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4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how pricing works, integrate our new SPOT model with 1-6 hours.  Great slide to just talk and whiteboard out how our offerings could be bought in a hybrid model.  Some Spot, some Demand, and some RI.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68313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Data Center use</a:t>
            </a:r>
            <a:r>
              <a:rPr lang="en-US" baseline="0" dirty="0"/>
              <a:t> and how the old model of purchasing more than needed can still translate in to the Cloud.  Buy what you know is your baseline and utilized On-Demand or Spot for Excess.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13492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088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9"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14"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80"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9"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 No Logo">
    <p:spTree>
      <p:nvGrpSpPr>
        <p:cNvPr id="1" name=""/>
        <p:cNvGrpSpPr/>
        <p:nvPr/>
      </p:nvGrpSpPr>
      <p:grpSpPr>
        <a:xfrm>
          <a:off x="0" y="0"/>
          <a:ext cx="0" cy="0"/>
          <a:chOff x="0" y="0"/>
          <a:chExt cx="0" cy="0"/>
        </a:xfrm>
      </p:grpSpPr>
      <p:sp>
        <p:nvSpPr>
          <p:cNvPr id="5" name="TextBox 4"/>
          <p:cNvSpPr txBox="1"/>
          <p:nvPr/>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lank - No Logo">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hqprint">
            <a:extLst>
              <a:ext uri="{28A0092B-C50C-407E-A947-70E740481C1C}">
                <a14:useLocalDpi xmlns:a14="http://schemas.microsoft.com/office/drawing/2010/main"/>
              </a:ext>
            </a:extLst>
          </a:blip>
          <a:srcRect l="540" t="265" r="1" b="-1674"/>
          <a:stretch/>
        </p:blipFill>
        <p:spPr>
          <a:xfrm>
            <a:off x="0" y="0"/>
            <a:ext cx="9144000" cy="5242737"/>
          </a:xfrm>
          <a:prstGeom prst="rect">
            <a:avLst/>
          </a:prstGeom>
        </p:spPr>
      </p:pic>
      <p:sp>
        <p:nvSpPr>
          <p:cNvPr id="4" name="TextBox 3"/>
          <p:cNvSpPr txBox="1"/>
          <p:nvPr/>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lank - No Logo">
    <p:spTree>
      <p:nvGrpSpPr>
        <p:cNvPr id="1" name=""/>
        <p:cNvGrpSpPr/>
        <p:nvPr/>
      </p:nvGrpSpPr>
      <p:grpSpPr>
        <a:xfrm>
          <a:off x="0" y="0"/>
          <a:ext cx="0" cy="0"/>
          <a:chOff x="0" y="0"/>
          <a:chExt cx="0" cy="0"/>
        </a:xfrm>
      </p:grpSpPr>
      <p:sp>
        <p:nvSpPr>
          <p:cNvPr id="4" name="TextBox 3"/>
          <p:cNvSpPr txBox="1"/>
          <p:nvPr/>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a:t>Click to edit Master title style</a:t>
            </a:r>
            <a:endParaRPr lang="en-US" dirty="0"/>
          </a:p>
        </p:txBody>
      </p:sp>
      <p:pic>
        <p:nvPicPr>
          <p:cNvPr id="12" name="Picture 11"/>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Blank - No Logo">
    <p:spTree>
      <p:nvGrpSpPr>
        <p:cNvPr id="1" name=""/>
        <p:cNvGrpSpPr/>
        <p:nvPr/>
      </p:nvGrpSpPr>
      <p:grpSpPr>
        <a:xfrm>
          <a:off x="0" y="0"/>
          <a:ext cx="0" cy="0"/>
          <a:chOff x="0" y="0"/>
          <a:chExt cx="0" cy="0"/>
        </a:xfrm>
      </p:grpSpPr>
      <p:sp>
        <p:nvSpPr>
          <p:cNvPr id="4" name="TextBox 3"/>
          <p:cNvSpPr txBox="1"/>
          <p:nvPr/>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6394" y="1877752"/>
            <a:ext cx="7772400" cy="1021556"/>
          </a:xfrm>
        </p:spPr>
        <p:txBody>
          <a:bodyPr anchor="ctr">
            <a:noAutofit/>
          </a:bodyPr>
          <a:lstStyle>
            <a:lvl1pPr algn="l">
              <a:defRPr sz="2800" b="1" cap="none"/>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414922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hqprint">
            <a:extLst>
              <a:ext uri="{28A0092B-C50C-407E-A947-70E740481C1C}">
                <a14:useLocalDpi xmlns:a14="http://schemas.microsoft.com/office/drawing/2010/main"/>
              </a:ext>
            </a:extLst>
          </a:blip>
          <a:srcRect l="540" t="265" r="1" b="-1674"/>
          <a:stretch/>
        </p:blipFill>
        <p:spPr>
          <a:xfrm>
            <a:off x="0" y="0"/>
            <a:ext cx="9144000" cy="5242737"/>
          </a:xfrm>
          <a:prstGeom prst="rect">
            <a:avLst/>
          </a:prstGeom>
        </p:spPr>
      </p:pic>
      <p:sp>
        <p:nvSpPr>
          <p:cNvPr id="6" name="Text Placeholder 11"/>
          <p:cNvSpPr>
            <a:spLocks noGrp="1"/>
          </p:cNvSpPr>
          <p:nvPr>
            <p:ph type="body" sz="quarter" idx="10"/>
          </p:nvPr>
        </p:nvSpPr>
        <p:spPr>
          <a:xfrm>
            <a:off x="487899" y="3867681"/>
            <a:ext cx="3923234" cy="469342"/>
          </a:xfrm>
        </p:spPr>
        <p:txBody>
          <a:bodyPr>
            <a:normAutofit/>
          </a:bodyPr>
          <a:lstStyle>
            <a:lvl1pPr marL="0" indent="0" algn="l">
              <a:buNone/>
              <a:defRPr sz="1600" baseline="0"/>
            </a:lvl1pPr>
          </a:lstStyle>
          <a:p>
            <a:pPr lvl="0"/>
            <a:endParaRPr lang="en-US" dirty="0"/>
          </a:p>
        </p:txBody>
      </p:sp>
      <p:sp>
        <p:nvSpPr>
          <p:cNvPr id="7" name="Text Placeholder 11"/>
          <p:cNvSpPr>
            <a:spLocks noGrp="1"/>
          </p:cNvSpPr>
          <p:nvPr>
            <p:ph type="body" sz="quarter" idx="11"/>
          </p:nvPr>
        </p:nvSpPr>
        <p:spPr>
          <a:xfrm>
            <a:off x="487899" y="4337023"/>
            <a:ext cx="3683000" cy="369888"/>
          </a:xfrm>
        </p:spPr>
        <p:txBody>
          <a:bodyPr>
            <a:normAutofit/>
          </a:bodyPr>
          <a:lstStyle>
            <a:lvl1pPr marL="0" indent="0" algn="l">
              <a:buNone/>
              <a:defRPr sz="1600" baseline="0">
                <a:solidFill>
                  <a:schemeClr val="accent6"/>
                </a:solidFill>
              </a:defRPr>
            </a:lvl1pPr>
          </a:lstStyle>
          <a:p>
            <a:pPr lvl="0"/>
            <a:endParaRPr lang="en-US" dirty="0"/>
          </a:p>
        </p:txBody>
      </p:sp>
      <p:sp>
        <p:nvSpPr>
          <p:cNvPr id="10" name="Text Placeholder 8"/>
          <p:cNvSpPr>
            <a:spLocks noGrp="1"/>
          </p:cNvSpPr>
          <p:nvPr>
            <p:ph type="body" sz="quarter" idx="12" hasCustomPrompt="1"/>
          </p:nvPr>
        </p:nvSpPr>
        <p:spPr>
          <a:xfrm>
            <a:off x="487898" y="1937318"/>
            <a:ext cx="7868702" cy="715447"/>
          </a:xfrm>
        </p:spPr>
        <p:txBody>
          <a:bodyPr>
            <a:noAutofit/>
          </a:bodyPr>
          <a:lstStyle>
            <a:lvl1pPr marL="0" indent="0" algn="l">
              <a:buNone/>
              <a:defRPr sz="4000" b="1" baseline="0"/>
            </a:lvl1pPr>
          </a:lstStyle>
          <a:p>
            <a:pPr lvl="0"/>
            <a:r>
              <a:rPr lang="en-US" dirty="0"/>
              <a:t>DTOC – Intro to AWS Immersion Day</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a:t>Click to edit Master text styles</a:t>
            </a:r>
          </a:p>
        </p:txBody>
      </p:sp>
      <p:pic>
        <p:nvPicPr>
          <p:cNvPr id="9" name="Picture 8"/>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587137" y="437055"/>
            <a:ext cx="979394" cy="585529"/>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Layout 1">
    <p:spTree>
      <p:nvGrpSpPr>
        <p:cNvPr id="1" name=""/>
        <p:cNvGrpSpPr/>
        <p:nvPr/>
      </p:nvGrpSpPr>
      <p:grpSpPr>
        <a:xfrm>
          <a:off x="0" y="0"/>
          <a:ext cx="0" cy="0"/>
          <a:chOff x="0" y="0"/>
          <a:chExt cx="0" cy="0"/>
        </a:xfrm>
      </p:grpSpPr>
      <p:sp>
        <p:nvSpPr>
          <p:cNvPr id="7" name="Title 1"/>
          <p:cNvSpPr>
            <a:spLocks noGrp="1"/>
          </p:cNvSpPr>
          <p:nvPr>
            <p:ph type="title"/>
          </p:nvPr>
        </p:nvSpPr>
        <p:spPr>
          <a:xfrm>
            <a:off x="457200" y="205979"/>
            <a:ext cx="8229600" cy="857250"/>
          </a:xfrm>
        </p:spPr>
        <p:txBody>
          <a:bodyPr>
            <a:normAutofit/>
          </a:bodyPr>
          <a:lstStyle/>
          <a:p>
            <a:pPr algn="l"/>
            <a:endParaRPr lang="en-US" sz="3200" b="1" dirty="0"/>
          </a:p>
        </p:txBody>
      </p:sp>
      <p:sp>
        <p:nvSpPr>
          <p:cNvPr id="8" name="Content Placeholder 4"/>
          <p:cNvSpPr>
            <a:spLocks noGrp="1"/>
          </p:cNvSpPr>
          <p:nvPr>
            <p:ph idx="1" hasCustomPrompt="1"/>
          </p:nvPr>
        </p:nvSpPr>
        <p:spPr>
          <a:xfrm>
            <a:off x="457200" y="1200151"/>
            <a:ext cx="8229600" cy="3120320"/>
          </a:xfrm>
        </p:spPr>
        <p:txBody>
          <a:bodyPr>
            <a:normAutofit/>
          </a:bodyPr>
          <a:lstStyle>
            <a:lvl1pPr>
              <a:defRPr sz="1500" baseline="0"/>
            </a:lvl1pPr>
          </a:lstStyle>
          <a:p>
            <a:pPr marL="0" indent="0">
              <a:buNone/>
            </a:pPr>
            <a:r>
              <a:rPr lang="en-US" sz="1500" dirty="0"/>
              <a:t>There are two templates to choose from: one with this light background and one with a darker background, each with different page layouts. The standard font is Arial and the color palette is titled “reinvent Colors”.</a:t>
            </a:r>
          </a:p>
        </p:txBody>
      </p:sp>
      <p:pic>
        <p:nvPicPr>
          <p:cNvPr id="2050" name="Picture 2" descr="C:\Users\morad\Pictures\Bottom Boar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4514851"/>
            <a:ext cx="9144000" cy="635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morad\Pictures\Boxes.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 y="4505326"/>
            <a:ext cx="2253453" cy="664176"/>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C:\Users\morad\Desktop\AWS_Logo_Web_200px.png"/>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7534275" y="4530329"/>
            <a:ext cx="1581150" cy="5929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26637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without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568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Orang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352323" y="347868"/>
            <a:ext cx="8449056" cy="469830"/>
          </a:xfrm>
        </p:spPr>
        <p:txBody>
          <a:bodyPr lIns="91440" tIns="45720" rIns="91440" bIns="45720"/>
          <a:lstStyle>
            <a:lvl1pPr>
              <a:defRPr b="0" i="0" spc="300">
                <a:solidFill>
                  <a:schemeClr val="bg1"/>
                </a:solidFill>
                <a:latin typeface="Amazon Ember Light" charset="0"/>
                <a:ea typeface="Amazon Ember Light" charset="0"/>
                <a:cs typeface="Amazon Ember Light" charset="0"/>
              </a:defRPr>
            </a:lvl1pPr>
          </a:lstStyle>
          <a:p>
            <a:endParaRPr lang="en-US" dirty="0"/>
          </a:p>
        </p:txBody>
      </p:sp>
    </p:spTree>
    <p:extLst>
      <p:ext uri="{BB962C8B-B14F-4D97-AF65-F5344CB8AC3E}">
        <p14:creationId xmlns:p14="http://schemas.microsoft.com/office/powerpoint/2010/main" val="41343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image" Target="../media/image1.png"/><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49450"/>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960"/>
            <a:ext cx="9144000" cy="51435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p:nvSpPr>
        <p:spPr>
          <a:xfrm>
            <a:off x="590750" y="4808788"/>
            <a:ext cx="2984300"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2019, Amazon Web Services, Inc. or its Affiliates. All rights reserved.</a:t>
            </a:r>
          </a:p>
        </p:txBody>
      </p:sp>
      <p:pic>
        <p:nvPicPr>
          <p:cNvPr id="7" name="Picture 6"/>
          <p:cNvPicPr>
            <a:picLocks noChangeAspect="1"/>
          </p:cNvPicPr>
          <p:nvPr/>
        </p:nvPicPr>
        <p:blipFill>
          <a:blip r:embed="rId23" cstate="hqprint">
            <a:extLst>
              <a:ext uri="{28A0092B-C50C-407E-A947-70E740481C1C}">
                <a14:useLocalDpi xmlns:a14="http://schemas.microsoft.com/office/drawing/2010/main"/>
              </a:ext>
            </a:extLst>
          </a:blip>
          <a:stretch>
            <a:fillRect/>
          </a:stretch>
        </p:blipFill>
        <p:spPr>
          <a:xfrm>
            <a:off x="8101438" y="4706911"/>
            <a:ext cx="443363" cy="265064"/>
          </a:xfrm>
          <a:prstGeom prst="rect">
            <a:avLst/>
          </a:prstGeom>
        </p:spPr>
      </p:pic>
      <p:sp>
        <p:nvSpPr>
          <p:cNvPr id="8" name="TextBox 7">
            <a:extLst>
              <a:ext uri="{FF2B5EF4-FFF2-40B4-BE49-F238E27FC236}">
                <a16:creationId xmlns:a16="http://schemas.microsoft.com/office/drawing/2014/main" id="{1F3D8B58-1BA8-024B-B75A-E3DB33FC17F1}"/>
              </a:ext>
            </a:extLst>
          </p:cNvPr>
          <p:cNvSpPr txBox="1"/>
          <p:nvPr userDrawn="1"/>
        </p:nvSpPr>
        <p:spPr>
          <a:xfrm>
            <a:off x="336789" y="4808788"/>
            <a:ext cx="253961" cy="107722"/>
          </a:xfrm>
          <a:prstGeom prst="rect">
            <a:avLst/>
          </a:prstGeom>
          <a:noFill/>
        </p:spPr>
        <p:txBody>
          <a:bodyPr wrap="square" lIns="0" tIns="0" rIns="0" bIns="0" rtlCol="0">
            <a:spAutoFit/>
          </a:bodyPr>
          <a:lstStyle/>
          <a:p>
            <a:fld id="{1FB3ED39-CF2F-634A-A4D0-4A703657C652}" type="slidenum">
              <a:rPr lang="en-US" sz="700" b="0" i="0" smtClean="0">
                <a:solidFill>
                  <a:schemeClr val="bg1"/>
                </a:solidFill>
                <a:latin typeface="Amazon Ember Regular" charset="0"/>
              </a:rPr>
              <a:t>‹#›</a:t>
            </a:fld>
            <a:endParaRPr lang="en-US" sz="700" b="0" i="0" dirty="0">
              <a:solidFill>
                <a:schemeClr val="bg1"/>
              </a:solidFill>
              <a:latin typeface="Amazon Ember Regular" charset="0"/>
            </a:endParaRPr>
          </a:p>
        </p:txBody>
      </p:sp>
    </p:spTree>
    <p:extLst>
      <p:ext uri="{BB962C8B-B14F-4D97-AF65-F5344CB8AC3E}">
        <p14:creationId xmlns:p14="http://schemas.microsoft.com/office/powerpoint/2010/main" val="94706341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651" r:id="rId17"/>
    <p:sldLayoutId id="2147483657" r:id="rId18"/>
    <p:sldLayoutId id="2147483689" r:id="rId19"/>
    <p:sldLayoutId id="2147483690" r:id="rId20"/>
    <p:sldLayoutId id="2147483730" r:id="rId21"/>
  </p:sldLayoutIdLst>
  <p:txStyles>
    <p:title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pectrum.png"/>
          <p:cNvPicPr>
            <a:picLocks noChangeAspect="1"/>
          </p:cNvPicPr>
          <p:nvPr/>
        </p:nvPicPr>
        <p:blipFill rotWithShape="1">
          <a:blip r:embed="rId3" cstate="print">
            <a:extLst>
              <a:ext uri="{28A0092B-C50C-407E-A947-70E740481C1C}">
                <a14:useLocalDpi xmlns:a14="http://schemas.microsoft.com/office/drawing/2010/main"/>
              </a:ext>
            </a:extLst>
          </a:blip>
          <a:srcRect l="267" t="4628" r="267" b="4628"/>
          <a:stretch/>
        </p:blipFill>
        <p:spPr>
          <a:xfrm>
            <a:off x="0" y="1783874"/>
            <a:ext cx="9144000" cy="778310"/>
          </a:xfrm>
          <a:prstGeom prst="rect">
            <a:avLst/>
          </a:prstGeom>
          <a:ln w="12700">
            <a:miter lim="400000"/>
          </a:ln>
        </p:spPr>
      </p:pic>
      <p:sp>
        <p:nvSpPr>
          <p:cNvPr id="2" name="Title 1"/>
          <p:cNvSpPr>
            <a:spLocks noGrp="1"/>
          </p:cNvSpPr>
          <p:nvPr>
            <p:ph type="title"/>
          </p:nvPr>
        </p:nvSpPr>
        <p:spPr/>
        <p:txBody>
          <a:bodyPr>
            <a:normAutofit fontScale="90000"/>
          </a:bodyPr>
          <a:lstStyle/>
          <a:p>
            <a:r>
              <a:rPr lang="en-US" dirty="0"/>
              <a:t>Instance Types</a:t>
            </a:r>
          </a:p>
        </p:txBody>
      </p:sp>
      <p:sp>
        <p:nvSpPr>
          <p:cNvPr id="3" name="Rectangle 2"/>
          <p:cNvSpPr/>
          <p:nvPr/>
        </p:nvSpPr>
        <p:spPr>
          <a:xfrm>
            <a:off x="133350" y="1952625"/>
            <a:ext cx="419100" cy="41833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sz="600" dirty="0">
              <a:solidFill>
                <a:srgbClr val="FFFFFF"/>
              </a:solidFill>
              <a:latin typeface="Calibri" panose="020F0502020204030204"/>
            </a:endParaRPr>
          </a:p>
        </p:txBody>
      </p:sp>
      <p:sp>
        <p:nvSpPr>
          <p:cNvPr id="4" name="Oval 3"/>
          <p:cNvSpPr/>
          <p:nvPr/>
        </p:nvSpPr>
        <p:spPr>
          <a:xfrm>
            <a:off x="663463"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sz="675" dirty="0">
              <a:solidFill>
                <a:srgbClr val="FFFFFF"/>
              </a:solidFill>
              <a:latin typeface="Amazon Ember" panose="020B0603020204020204"/>
            </a:endParaRPr>
          </a:p>
        </p:txBody>
      </p:sp>
      <p:sp>
        <p:nvSpPr>
          <p:cNvPr id="91" name="Oval 90"/>
          <p:cNvSpPr/>
          <p:nvPr/>
        </p:nvSpPr>
        <p:spPr>
          <a:xfrm>
            <a:off x="1192814"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92" name="Oval 91"/>
          <p:cNvSpPr/>
          <p:nvPr/>
        </p:nvSpPr>
        <p:spPr>
          <a:xfrm>
            <a:off x="1722164"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93" name="Oval 92"/>
          <p:cNvSpPr/>
          <p:nvPr/>
        </p:nvSpPr>
        <p:spPr>
          <a:xfrm>
            <a:off x="2251515"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94" name="Oval 93"/>
          <p:cNvSpPr/>
          <p:nvPr/>
        </p:nvSpPr>
        <p:spPr>
          <a:xfrm>
            <a:off x="2780866"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95" name="Oval 94"/>
          <p:cNvSpPr/>
          <p:nvPr/>
        </p:nvSpPr>
        <p:spPr>
          <a:xfrm>
            <a:off x="3310217"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96" name="Oval 95"/>
          <p:cNvSpPr/>
          <p:nvPr/>
        </p:nvSpPr>
        <p:spPr>
          <a:xfrm>
            <a:off x="3839567"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97" name="Oval 96"/>
          <p:cNvSpPr/>
          <p:nvPr/>
        </p:nvSpPr>
        <p:spPr>
          <a:xfrm>
            <a:off x="4368918"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98" name="Oval 97"/>
          <p:cNvSpPr/>
          <p:nvPr/>
        </p:nvSpPr>
        <p:spPr>
          <a:xfrm>
            <a:off x="4898269"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99" name="Oval 98"/>
          <p:cNvSpPr/>
          <p:nvPr/>
        </p:nvSpPr>
        <p:spPr>
          <a:xfrm>
            <a:off x="5427620"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100" name="Oval 99"/>
          <p:cNvSpPr/>
          <p:nvPr/>
        </p:nvSpPr>
        <p:spPr>
          <a:xfrm>
            <a:off x="5956970"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101" name="Oval 100"/>
          <p:cNvSpPr/>
          <p:nvPr/>
        </p:nvSpPr>
        <p:spPr>
          <a:xfrm>
            <a:off x="6486321"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102" name="Oval 101"/>
          <p:cNvSpPr/>
          <p:nvPr/>
        </p:nvSpPr>
        <p:spPr>
          <a:xfrm>
            <a:off x="7015672"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103" name="Oval 102"/>
          <p:cNvSpPr/>
          <p:nvPr/>
        </p:nvSpPr>
        <p:spPr>
          <a:xfrm>
            <a:off x="7545023"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104" name="Oval 103"/>
          <p:cNvSpPr/>
          <p:nvPr/>
        </p:nvSpPr>
        <p:spPr>
          <a:xfrm>
            <a:off x="8074373"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105" name="Oval 104"/>
          <p:cNvSpPr/>
          <p:nvPr/>
        </p:nvSpPr>
        <p:spPr>
          <a:xfrm>
            <a:off x="8603721" y="1952625"/>
            <a:ext cx="418338" cy="41833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5" name="TextBox 4"/>
          <p:cNvSpPr txBox="1">
            <a:spLocks/>
          </p:cNvSpPr>
          <p:nvPr/>
        </p:nvSpPr>
        <p:spPr>
          <a:xfrm>
            <a:off x="1183790"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M5</a:t>
            </a:r>
          </a:p>
        </p:txBody>
      </p:sp>
      <p:sp>
        <p:nvSpPr>
          <p:cNvPr id="106" name="TextBox 105"/>
          <p:cNvSpPr txBox="1">
            <a:spLocks/>
          </p:cNvSpPr>
          <p:nvPr/>
        </p:nvSpPr>
        <p:spPr>
          <a:xfrm>
            <a:off x="652535"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T3</a:t>
            </a:r>
          </a:p>
        </p:txBody>
      </p:sp>
      <p:sp>
        <p:nvSpPr>
          <p:cNvPr id="107" name="TextBox 106"/>
          <p:cNvSpPr txBox="1">
            <a:spLocks/>
          </p:cNvSpPr>
          <p:nvPr/>
        </p:nvSpPr>
        <p:spPr>
          <a:xfrm>
            <a:off x="2257931"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H1</a:t>
            </a:r>
          </a:p>
        </p:txBody>
      </p:sp>
      <p:sp>
        <p:nvSpPr>
          <p:cNvPr id="108" name="TextBox 107"/>
          <p:cNvSpPr txBox="1">
            <a:spLocks/>
          </p:cNvSpPr>
          <p:nvPr/>
        </p:nvSpPr>
        <p:spPr>
          <a:xfrm>
            <a:off x="1726676"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D2</a:t>
            </a:r>
          </a:p>
        </p:txBody>
      </p:sp>
      <p:sp>
        <p:nvSpPr>
          <p:cNvPr id="109" name="TextBox 108"/>
          <p:cNvSpPr txBox="1">
            <a:spLocks/>
          </p:cNvSpPr>
          <p:nvPr/>
        </p:nvSpPr>
        <p:spPr>
          <a:xfrm>
            <a:off x="3307609"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R5m</a:t>
            </a:r>
          </a:p>
        </p:txBody>
      </p:sp>
      <p:sp>
        <p:nvSpPr>
          <p:cNvPr id="113" name="TextBox 112"/>
          <p:cNvSpPr txBox="1">
            <a:spLocks/>
          </p:cNvSpPr>
          <p:nvPr/>
        </p:nvSpPr>
        <p:spPr>
          <a:xfrm>
            <a:off x="2776354"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R5</a:t>
            </a:r>
          </a:p>
        </p:txBody>
      </p:sp>
      <p:sp>
        <p:nvSpPr>
          <p:cNvPr id="126" name="TextBox 125"/>
          <p:cNvSpPr txBox="1">
            <a:spLocks/>
          </p:cNvSpPr>
          <p:nvPr/>
        </p:nvSpPr>
        <p:spPr>
          <a:xfrm>
            <a:off x="4381751"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X1e</a:t>
            </a:r>
          </a:p>
        </p:txBody>
      </p:sp>
      <p:sp>
        <p:nvSpPr>
          <p:cNvPr id="127" name="TextBox 126"/>
          <p:cNvSpPr txBox="1">
            <a:spLocks/>
          </p:cNvSpPr>
          <p:nvPr/>
        </p:nvSpPr>
        <p:spPr>
          <a:xfrm>
            <a:off x="3850496"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X1</a:t>
            </a:r>
          </a:p>
        </p:txBody>
      </p:sp>
      <p:sp>
        <p:nvSpPr>
          <p:cNvPr id="128" name="TextBox 127"/>
          <p:cNvSpPr txBox="1">
            <a:spLocks/>
          </p:cNvSpPr>
          <p:nvPr/>
        </p:nvSpPr>
        <p:spPr>
          <a:xfrm>
            <a:off x="5421203"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I3m</a:t>
            </a:r>
          </a:p>
        </p:txBody>
      </p:sp>
      <p:sp>
        <p:nvSpPr>
          <p:cNvPr id="129" name="TextBox 128"/>
          <p:cNvSpPr txBox="1">
            <a:spLocks/>
          </p:cNvSpPr>
          <p:nvPr/>
        </p:nvSpPr>
        <p:spPr>
          <a:xfrm>
            <a:off x="4889948"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I3</a:t>
            </a:r>
          </a:p>
        </p:txBody>
      </p:sp>
      <p:sp>
        <p:nvSpPr>
          <p:cNvPr id="130" name="TextBox 129"/>
          <p:cNvSpPr txBox="1">
            <a:spLocks/>
          </p:cNvSpPr>
          <p:nvPr/>
        </p:nvSpPr>
        <p:spPr>
          <a:xfrm>
            <a:off x="6470881"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G3</a:t>
            </a:r>
          </a:p>
        </p:txBody>
      </p:sp>
      <p:sp>
        <p:nvSpPr>
          <p:cNvPr id="131" name="TextBox 130"/>
          <p:cNvSpPr txBox="1">
            <a:spLocks/>
          </p:cNvSpPr>
          <p:nvPr/>
        </p:nvSpPr>
        <p:spPr>
          <a:xfrm>
            <a:off x="5939626"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C5</a:t>
            </a:r>
          </a:p>
        </p:txBody>
      </p:sp>
      <p:sp>
        <p:nvSpPr>
          <p:cNvPr id="132" name="TextBox 131"/>
          <p:cNvSpPr txBox="1">
            <a:spLocks/>
          </p:cNvSpPr>
          <p:nvPr/>
        </p:nvSpPr>
        <p:spPr>
          <a:xfrm>
            <a:off x="7545023"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F1</a:t>
            </a:r>
          </a:p>
        </p:txBody>
      </p:sp>
      <p:sp>
        <p:nvSpPr>
          <p:cNvPr id="134" name="TextBox 133"/>
          <p:cNvSpPr txBox="1">
            <a:spLocks/>
          </p:cNvSpPr>
          <p:nvPr/>
        </p:nvSpPr>
        <p:spPr>
          <a:xfrm>
            <a:off x="7013768"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P3</a:t>
            </a:r>
          </a:p>
        </p:txBody>
      </p:sp>
      <p:sp>
        <p:nvSpPr>
          <p:cNvPr id="136" name="TextBox 135"/>
          <p:cNvSpPr txBox="1">
            <a:spLocks/>
          </p:cNvSpPr>
          <p:nvPr/>
        </p:nvSpPr>
        <p:spPr>
          <a:xfrm>
            <a:off x="8540553" y="1988721"/>
            <a:ext cx="549303"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Z1</a:t>
            </a:r>
            <a:r>
              <a:rPr lang="en-US" sz="825" dirty="0">
                <a:solidFill>
                  <a:srgbClr val="FFFFFF"/>
                </a:solidFill>
                <a:latin typeface="Amazon Ember" panose="020B0603020204020204"/>
              </a:rPr>
              <a:t> </a:t>
            </a:r>
            <a:r>
              <a:rPr lang="en-US" sz="825" dirty="0" err="1">
                <a:solidFill>
                  <a:srgbClr val="FFFFFF"/>
                </a:solidFill>
                <a:latin typeface="Amazon Ember" panose="020B0603020204020204"/>
              </a:rPr>
              <a:t>dm</a:t>
            </a:r>
            <a:endParaRPr lang="en-US" sz="825" dirty="0">
              <a:solidFill>
                <a:srgbClr val="FFFFFF"/>
              </a:solidFill>
              <a:latin typeface="Amazon Ember" panose="020B0603020204020204"/>
            </a:endParaRPr>
          </a:p>
        </p:txBody>
      </p:sp>
      <p:sp>
        <p:nvSpPr>
          <p:cNvPr id="137" name="TextBox 136"/>
          <p:cNvSpPr txBox="1">
            <a:spLocks/>
          </p:cNvSpPr>
          <p:nvPr/>
        </p:nvSpPr>
        <p:spPr>
          <a:xfrm>
            <a:off x="8063442" y="1988721"/>
            <a:ext cx="418338" cy="346249"/>
          </a:xfrm>
          <a:prstGeom prst="rect">
            <a:avLst/>
          </a:prstGeom>
          <a:noFill/>
        </p:spPr>
        <p:txBody>
          <a:bodyPr wrap="square" rtlCol="0" anchor="ctr">
            <a:noAutofit/>
          </a:bodyPr>
          <a:lstStyle/>
          <a:p>
            <a:pPr algn="ctr" defTabSz="457189">
              <a:defRPr/>
            </a:pPr>
            <a:r>
              <a:rPr lang="en-US" sz="1050" dirty="0">
                <a:solidFill>
                  <a:srgbClr val="FFFFFF"/>
                </a:solidFill>
                <a:latin typeface="Amazon Ember" panose="020B0603020204020204"/>
              </a:rPr>
              <a:t>Z1d</a:t>
            </a:r>
          </a:p>
        </p:txBody>
      </p:sp>
      <p:sp>
        <p:nvSpPr>
          <p:cNvPr id="138" name="TextBox 137"/>
          <p:cNvSpPr txBox="1">
            <a:spLocks/>
          </p:cNvSpPr>
          <p:nvPr/>
        </p:nvSpPr>
        <p:spPr>
          <a:xfrm>
            <a:off x="67136" y="1988721"/>
            <a:ext cx="548485" cy="346249"/>
          </a:xfrm>
          <a:prstGeom prst="rect">
            <a:avLst/>
          </a:prstGeom>
          <a:noFill/>
        </p:spPr>
        <p:txBody>
          <a:bodyPr wrap="square" rtlCol="0" anchor="ctr">
            <a:noAutofit/>
          </a:bodyPr>
          <a:lstStyle/>
          <a:p>
            <a:pPr algn="ctr" defTabSz="457189">
              <a:defRPr/>
            </a:pPr>
            <a:r>
              <a:rPr lang="en-US" sz="750" dirty="0">
                <a:solidFill>
                  <a:srgbClr val="FFFFFF"/>
                </a:solidFill>
                <a:latin typeface="Amazon Ember" panose="020B0603020204020204"/>
              </a:rPr>
              <a:t>Amazon Lightsail</a:t>
            </a:r>
          </a:p>
        </p:txBody>
      </p:sp>
      <p:sp>
        <p:nvSpPr>
          <p:cNvPr id="141" name="TextBox 140"/>
          <p:cNvSpPr txBox="1">
            <a:spLocks/>
          </p:cNvSpPr>
          <p:nvPr/>
        </p:nvSpPr>
        <p:spPr>
          <a:xfrm>
            <a:off x="67136" y="2613625"/>
            <a:ext cx="528066"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Virtual Private Servers</a:t>
            </a:r>
          </a:p>
        </p:txBody>
      </p:sp>
      <p:sp>
        <p:nvSpPr>
          <p:cNvPr id="161" name="TextBox 160"/>
          <p:cNvSpPr txBox="1">
            <a:spLocks/>
          </p:cNvSpPr>
          <p:nvPr/>
        </p:nvSpPr>
        <p:spPr>
          <a:xfrm>
            <a:off x="1126313" y="2613625"/>
            <a:ext cx="528066"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General Purpose</a:t>
            </a:r>
          </a:p>
        </p:txBody>
      </p:sp>
      <p:sp>
        <p:nvSpPr>
          <p:cNvPr id="162" name="TextBox 161"/>
          <p:cNvSpPr txBox="1">
            <a:spLocks/>
          </p:cNvSpPr>
          <p:nvPr/>
        </p:nvSpPr>
        <p:spPr>
          <a:xfrm>
            <a:off x="596723" y="2613625"/>
            <a:ext cx="560079"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Burstable</a:t>
            </a:r>
          </a:p>
        </p:txBody>
      </p:sp>
      <p:sp>
        <p:nvSpPr>
          <p:cNvPr id="163" name="TextBox 162"/>
          <p:cNvSpPr txBox="1">
            <a:spLocks/>
          </p:cNvSpPr>
          <p:nvPr/>
        </p:nvSpPr>
        <p:spPr>
          <a:xfrm>
            <a:off x="2185489" y="2613625"/>
            <a:ext cx="651496"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Big Data Optimized</a:t>
            </a:r>
          </a:p>
        </p:txBody>
      </p:sp>
      <p:sp>
        <p:nvSpPr>
          <p:cNvPr id="164" name="TextBox 163"/>
          <p:cNvSpPr txBox="1">
            <a:spLocks/>
          </p:cNvSpPr>
          <p:nvPr/>
        </p:nvSpPr>
        <p:spPr>
          <a:xfrm>
            <a:off x="1655901" y="2613625"/>
            <a:ext cx="528066"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Dense Storage</a:t>
            </a:r>
          </a:p>
        </p:txBody>
      </p:sp>
      <p:sp>
        <p:nvSpPr>
          <p:cNvPr id="165" name="TextBox 164"/>
          <p:cNvSpPr txBox="1">
            <a:spLocks/>
          </p:cNvSpPr>
          <p:nvPr/>
        </p:nvSpPr>
        <p:spPr>
          <a:xfrm>
            <a:off x="2776354" y="2613625"/>
            <a:ext cx="996379"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Memory Optimized</a:t>
            </a:r>
          </a:p>
        </p:txBody>
      </p:sp>
      <p:sp>
        <p:nvSpPr>
          <p:cNvPr id="167" name="TextBox 166"/>
          <p:cNvSpPr txBox="1">
            <a:spLocks/>
          </p:cNvSpPr>
          <p:nvPr/>
        </p:nvSpPr>
        <p:spPr>
          <a:xfrm>
            <a:off x="4303843" y="2613625"/>
            <a:ext cx="560089"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Memory Intensive</a:t>
            </a:r>
          </a:p>
        </p:txBody>
      </p:sp>
      <p:sp>
        <p:nvSpPr>
          <p:cNvPr id="168" name="TextBox 167"/>
          <p:cNvSpPr txBox="1">
            <a:spLocks/>
          </p:cNvSpPr>
          <p:nvPr/>
        </p:nvSpPr>
        <p:spPr>
          <a:xfrm>
            <a:off x="3738159" y="2613625"/>
            <a:ext cx="594663"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In-memory</a:t>
            </a:r>
          </a:p>
        </p:txBody>
      </p:sp>
      <p:sp>
        <p:nvSpPr>
          <p:cNvPr id="169" name="TextBox 168"/>
          <p:cNvSpPr txBox="1">
            <a:spLocks/>
          </p:cNvSpPr>
          <p:nvPr/>
        </p:nvSpPr>
        <p:spPr>
          <a:xfrm>
            <a:off x="5344972" y="2613625"/>
            <a:ext cx="576605"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Bare Metal High I/O</a:t>
            </a:r>
          </a:p>
        </p:txBody>
      </p:sp>
      <p:sp>
        <p:nvSpPr>
          <p:cNvPr id="170" name="TextBox 169"/>
          <p:cNvSpPr txBox="1">
            <a:spLocks/>
          </p:cNvSpPr>
          <p:nvPr/>
        </p:nvSpPr>
        <p:spPr>
          <a:xfrm>
            <a:off x="4833432" y="2613625"/>
            <a:ext cx="528066"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High I/O</a:t>
            </a:r>
          </a:p>
        </p:txBody>
      </p:sp>
      <p:sp>
        <p:nvSpPr>
          <p:cNvPr id="171" name="TextBox 170"/>
          <p:cNvSpPr txBox="1">
            <a:spLocks/>
          </p:cNvSpPr>
          <p:nvPr/>
        </p:nvSpPr>
        <p:spPr>
          <a:xfrm>
            <a:off x="6422198" y="2613625"/>
            <a:ext cx="579794"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Graphics Intensive</a:t>
            </a:r>
          </a:p>
        </p:txBody>
      </p:sp>
      <p:sp>
        <p:nvSpPr>
          <p:cNvPr id="172" name="TextBox 171"/>
          <p:cNvSpPr txBox="1">
            <a:spLocks/>
          </p:cNvSpPr>
          <p:nvPr/>
        </p:nvSpPr>
        <p:spPr>
          <a:xfrm>
            <a:off x="5892609" y="2613625"/>
            <a:ext cx="578272"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Compute Intensive</a:t>
            </a:r>
          </a:p>
        </p:txBody>
      </p:sp>
      <p:sp>
        <p:nvSpPr>
          <p:cNvPr id="173" name="TextBox 172"/>
          <p:cNvSpPr txBox="1">
            <a:spLocks/>
          </p:cNvSpPr>
          <p:nvPr/>
        </p:nvSpPr>
        <p:spPr>
          <a:xfrm>
            <a:off x="7481375" y="2613625"/>
            <a:ext cx="528066"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FPGA</a:t>
            </a:r>
          </a:p>
        </p:txBody>
      </p:sp>
      <p:sp>
        <p:nvSpPr>
          <p:cNvPr id="174" name="TextBox 173"/>
          <p:cNvSpPr txBox="1">
            <a:spLocks/>
          </p:cNvSpPr>
          <p:nvPr/>
        </p:nvSpPr>
        <p:spPr>
          <a:xfrm>
            <a:off x="6903120" y="2613625"/>
            <a:ext cx="687023"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General Purpose GPU</a:t>
            </a:r>
          </a:p>
        </p:txBody>
      </p:sp>
      <p:sp>
        <p:nvSpPr>
          <p:cNvPr id="176" name="TextBox 175"/>
          <p:cNvSpPr txBox="1">
            <a:spLocks/>
          </p:cNvSpPr>
          <p:nvPr/>
        </p:nvSpPr>
        <p:spPr>
          <a:xfrm>
            <a:off x="8027346" y="2613625"/>
            <a:ext cx="1026414" cy="346249"/>
          </a:xfrm>
          <a:prstGeom prst="rect">
            <a:avLst/>
          </a:prstGeom>
          <a:noFill/>
        </p:spPr>
        <p:txBody>
          <a:bodyPr wrap="square" rtlCol="0" anchor="t">
            <a:noAutofit/>
          </a:bodyPr>
          <a:lstStyle/>
          <a:p>
            <a:pPr algn="ctr" defTabSz="457189">
              <a:defRPr/>
            </a:pPr>
            <a:r>
              <a:rPr lang="en-US" sz="675" dirty="0">
                <a:solidFill>
                  <a:srgbClr val="FFFFFF"/>
                </a:solidFill>
                <a:latin typeface="Amazon Ember" panose="020B0603020204020204"/>
              </a:rPr>
              <a:t>Compute and Memory Intensive</a:t>
            </a:r>
          </a:p>
        </p:txBody>
      </p:sp>
      <p:grpSp>
        <p:nvGrpSpPr>
          <p:cNvPr id="32" name="Group 31"/>
          <p:cNvGrpSpPr/>
          <p:nvPr/>
        </p:nvGrpSpPr>
        <p:grpSpPr>
          <a:xfrm>
            <a:off x="1262611" y="3348342"/>
            <a:ext cx="2588366" cy="692497"/>
            <a:chOff x="1819950" y="4569231"/>
            <a:chExt cx="3451154" cy="923329"/>
          </a:xfrm>
        </p:grpSpPr>
        <p:grpSp>
          <p:nvGrpSpPr>
            <p:cNvPr id="30" name="Group 29"/>
            <p:cNvGrpSpPr/>
            <p:nvPr/>
          </p:nvGrpSpPr>
          <p:grpSpPr>
            <a:xfrm>
              <a:off x="1819950" y="4654000"/>
              <a:ext cx="557784" cy="557784"/>
              <a:chOff x="3002020" y="4717179"/>
              <a:chExt cx="557784" cy="557784"/>
            </a:xfrm>
          </p:grpSpPr>
          <p:sp>
            <p:nvSpPr>
              <p:cNvPr id="177" name="Oval 176"/>
              <p:cNvSpPr/>
              <p:nvPr/>
            </p:nvSpPr>
            <p:spPr>
              <a:xfrm>
                <a:off x="3002020" y="4717179"/>
                <a:ext cx="557784" cy="55778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grpSp>
            <p:nvGrpSpPr>
              <p:cNvPr id="23" name="Group 22"/>
              <p:cNvGrpSpPr/>
              <p:nvPr/>
            </p:nvGrpSpPr>
            <p:grpSpPr>
              <a:xfrm>
                <a:off x="3072504" y="4796414"/>
                <a:ext cx="416816" cy="412087"/>
                <a:chOff x="4652461" y="4679089"/>
                <a:chExt cx="416816" cy="412087"/>
              </a:xfrm>
            </p:grpSpPr>
            <p:sp>
              <p:nvSpPr>
                <p:cNvPr id="20" name="Rounded Rectangle 19"/>
                <p:cNvSpPr/>
                <p:nvPr/>
              </p:nvSpPr>
              <p:spPr>
                <a:xfrm>
                  <a:off x="4689037" y="4717179"/>
                  <a:ext cx="341273" cy="337421"/>
                </a:xfrm>
                <a:prstGeom prst="roundRect">
                  <a:avLst>
                    <a:gd name="adj" fmla="val 5375"/>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179" name="Rounded Rectangle 178"/>
                <p:cNvSpPr/>
                <p:nvPr/>
              </p:nvSpPr>
              <p:spPr>
                <a:xfrm>
                  <a:off x="4746187" y="4770210"/>
                  <a:ext cx="228600" cy="228600"/>
                </a:xfrm>
                <a:prstGeom prst="roundRect">
                  <a:avLst>
                    <a:gd name="adj" fmla="val 8334"/>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cxnSp>
              <p:nvCxnSpPr>
                <p:cNvPr id="22" name="Straight Connector 21"/>
                <p:cNvCxnSpPr/>
                <p:nvPr/>
              </p:nvCxnSpPr>
              <p:spPr>
                <a:xfrm flipV="1">
                  <a:off x="4766388" y="4679089"/>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4857837" y="4679089"/>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4949286" y="4679089"/>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V="1">
                  <a:off x="4766388" y="5054600"/>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4857837" y="5054600"/>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4949286" y="5054600"/>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5400000" flipV="1">
                  <a:off x="5050989" y="4771958"/>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flipV="1">
                  <a:off x="5050989" y="4863636"/>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5400000" flipV="1">
                  <a:off x="5050989" y="4955314"/>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5400000" flipV="1">
                  <a:off x="4670749" y="4771958"/>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5400000" flipV="1">
                  <a:off x="4670749" y="4863636"/>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5400000" flipV="1">
                  <a:off x="4670749" y="4955314"/>
                  <a:ext cx="0" cy="365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6" name="TextBox 25"/>
            <p:cNvSpPr txBox="1"/>
            <p:nvPr/>
          </p:nvSpPr>
          <p:spPr>
            <a:xfrm>
              <a:off x="2530361" y="4569231"/>
              <a:ext cx="2740743" cy="923329"/>
            </a:xfrm>
            <a:prstGeom prst="rect">
              <a:avLst/>
            </a:prstGeom>
            <a:noFill/>
          </p:spPr>
          <p:txBody>
            <a:bodyPr wrap="square" rtlCol="0">
              <a:spAutoFit/>
            </a:bodyPr>
            <a:lstStyle/>
            <a:p>
              <a:pPr defTabSz="457189">
                <a:defRPr/>
              </a:pPr>
              <a:r>
                <a:rPr lang="en-US" sz="1500" dirty="0">
                  <a:solidFill>
                    <a:srgbClr val="FFFFFF"/>
                  </a:solidFill>
                  <a:latin typeface="Calibri" panose="020F0502020204030204"/>
                </a:rPr>
                <a:t>EC2 Elastic GPUs</a:t>
              </a:r>
            </a:p>
            <a:p>
              <a:pPr marL="257175" indent="-257175" defTabSz="457189">
                <a:buFont typeface="Arial" panose="020B0604020202020204" pitchFamily="34" charset="0"/>
                <a:buChar char="•"/>
                <a:defRPr/>
              </a:pPr>
              <a:r>
                <a:rPr lang="en-US" sz="1200" dirty="0">
                  <a:solidFill>
                    <a:srgbClr val="FFFFFF"/>
                  </a:solidFill>
                  <a:latin typeface="Calibri" panose="020F0502020204030204"/>
                </a:rPr>
                <a:t>Graphics acceleration for EC2 instances</a:t>
              </a:r>
            </a:p>
          </p:txBody>
        </p:sp>
      </p:grpSp>
      <p:grpSp>
        <p:nvGrpSpPr>
          <p:cNvPr id="35" name="Group 34"/>
          <p:cNvGrpSpPr/>
          <p:nvPr/>
        </p:nvGrpSpPr>
        <p:grpSpPr>
          <a:xfrm>
            <a:off x="5113585" y="3348343"/>
            <a:ext cx="2767805" cy="877163"/>
            <a:chOff x="7895435" y="4717179"/>
            <a:chExt cx="4339785" cy="1169551"/>
          </a:xfrm>
        </p:grpSpPr>
        <p:grpSp>
          <p:nvGrpSpPr>
            <p:cNvPr id="33" name="Group 32"/>
            <p:cNvGrpSpPr/>
            <p:nvPr/>
          </p:nvGrpSpPr>
          <p:grpSpPr>
            <a:xfrm>
              <a:off x="7895435" y="4812429"/>
              <a:ext cx="655933" cy="557784"/>
              <a:chOff x="7895435" y="4717179"/>
              <a:chExt cx="655933" cy="557784"/>
            </a:xfrm>
          </p:grpSpPr>
          <p:sp>
            <p:nvSpPr>
              <p:cNvPr id="178" name="Oval 177"/>
              <p:cNvSpPr/>
              <p:nvPr/>
            </p:nvSpPr>
            <p:spPr>
              <a:xfrm>
                <a:off x="7895435" y="4717179"/>
                <a:ext cx="655933" cy="55778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sp>
            <p:nvSpPr>
              <p:cNvPr id="197" name="Rounded Rectangle 196"/>
              <p:cNvSpPr/>
              <p:nvPr/>
            </p:nvSpPr>
            <p:spPr>
              <a:xfrm>
                <a:off x="8058960" y="4847204"/>
                <a:ext cx="354850" cy="301752"/>
              </a:xfrm>
              <a:prstGeom prst="roundRect">
                <a:avLst>
                  <a:gd name="adj" fmla="val 5375"/>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srgbClr val="FFFFFF"/>
                  </a:solidFill>
                  <a:latin typeface="Calibri" panose="020F0502020204030204"/>
                </a:endParaRPr>
              </a:p>
            </p:txBody>
          </p:sp>
          <p:cxnSp>
            <p:nvCxnSpPr>
              <p:cNvPr id="25" name="Straight Arrow Connector 24"/>
              <p:cNvCxnSpPr/>
              <p:nvPr/>
            </p:nvCxnSpPr>
            <p:spPr>
              <a:xfrm flipV="1">
                <a:off x="8181539" y="4875929"/>
                <a:ext cx="0" cy="170356"/>
              </a:xfrm>
              <a:prstGeom prst="straightConnector1">
                <a:avLst/>
              </a:prstGeom>
              <a:ln w="15875">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rot="10800000" flipV="1">
                <a:off x="8296193" y="4945779"/>
                <a:ext cx="0" cy="170356"/>
              </a:xfrm>
              <a:prstGeom prst="straightConnector1">
                <a:avLst/>
              </a:prstGeom>
              <a:ln w="15875">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grpSp>
        <p:sp>
          <p:nvSpPr>
            <p:cNvPr id="201" name="TextBox 200"/>
            <p:cNvSpPr txBox="1"/>
            <p:nvPr/>
          </p:nvSpPr>
          <p:spPr>
            <a:xfrm>
              <a:off x="8621825" y="4717179"/>
              <a:ext cx="3613395" cy="1169551"/>
            </a:xfrm>
            <a:prstGeom prst="rect">
              <a:avLst/>
            </a:prstGeom>
            <a:noFill/>
          </p:spPr>
          <p:txBody>
            <a:bodyPr wrap="square" rtlCol="0">
              <a:spAutoFit/>
            </a:bodyPr>
            <a:lstStyle/>
            <a:p>
              <a:pPr defTabSz="457189">
                <a:defRPr/>
              </a:pPr>
              <a:r>
                <a:rPr lang="en-US" sz="1500" dirty="0">
                  <a:solidFill>
                    <a:srgbClr val="FFFFFF"/>
                  </a:solidFill>
                  <a:latin typeface="Calibri" panose="020F0502020204030204"/>
                </a:rPr>
                <a:t>EC2 Fleet</a:t>
              </a:r>
            </a:p>
            <a:p>
              <a:pPr marL="257175" indent="-257175" defTabSz="457189">
                <a:buFont typeface="Arial" panose="020B0604020202020204" pitchFamily="34" charset="0"/>
                <a:buChar char="•"/>
                <a:defRPr/>
              </a:pPr>
              <a:r>
                <a:rPr lang="en-US" sz="1200" dirty="0">
                  <a:solidFill>
                    <a:srgbClr val="FFFFFF"/>
                  </a:solidFill>
                  <a:latin typeface="Calibri" panose="020F0502020204030204"/>
                </a:rPr>
                <a:t>Simplified provisioning </a:t>
              </a:r>
            </a:p>
            <a:p>
              <a:pPr marL="257175" indent="-257175" defTabSz="457189">
                <a:buFont typeface="Arial" panose="020B0604020202020204" pitchFamily="34" charset="0"/>
                <a:buChar char="•"/>
                <a:defRPr/>
              </a:pPr>
              <a:r>
                <a:rPr lang="en-US" sz="1200" dirty="0">
                  <a:solidFill>
                    <a:srgbClr val="FFFFFF"/>
                  </a:solidFill>
                  <a:latin typeface="Calibri" panose="020F0502020204030204"/>
                </a:rPr>
                <a:t>Massive scale</a:t>
              </a:r>
            </a:p>
            <a:p>
              <a:pPr marL="257175" indent="-257175" defTabSz="457189">
                <a:buFont typeface="Arial" panose="020B0604020202020204" pitchFamily="34" charset="0"/>
                <a:buChar char="•"/>
                <a:defRPr/>
              </a:pPr>
              <a:r>
                <a:rPr lang="en-US" sz="1200" dirty="0">
                  <a:solidFill>
                    <a:srgbClr val="FFFFFF"/>
                  </a:solidFill>
                  <a:latin typeface="Calibri" panose="020F0502020204030204"/>
                </a:rPr>
                <a:t>Flexible capacity allocation </a:t>
              </a:r>
            </a:p>
          </p:txBody>
        </p:sp>
      </p:grpSp>
      <p:grpSp>
        <p:nvGrpSpPr>
          <p:cNvPr id="149" name="Group 148"/>
          <p:cNvGrpSpPr/>
          <p:nvPr/>
        </p:nvGrpSpPr>
        <p:grpSpPr>
          <a:xfrm>
            <a:off x="812620" y="1847295"/>
            <a:ext cx="392714" cy="186293"/>
            <a:chOff x="13527219" y="4930362"/>
            <a:chExt cx="1610994" cy="707884"/>
          </a:xfrm>
        </p:grpSpPr>
        <p:sp>
          <p:nvSpPr>
            <p:cNvPr id="150" name="Rectangle 149"/>
            <p:cNvSpPr/>
            <p:nvPr/>
          </p:nvSpPr>
          <p:spPr>
            <a:xfrm>
              <a:off x="13527219" y="4930362"/>
              <a:ext cx="1558742" cy="707884"/>
            </a:xfrm>
            <a:prstGeom prst="rect">
              <a:avLst/>
            </a:prstGeom>
            <a:gradFill>
              <a:gsLst>
                <a:gs pos="1000">
                  <a:srgbClr val="C90000"/>
                </a:gs>
                <a:gs pos="95000">
                  <a:srgbClr val="FFC000"/>
                </a:gs>
              </a:gsLst>
              <a:lin ang="27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7909" tIns="37909" rIns="37909" bIns="37909" numCol="1" spcCol="38100" rtlCol="0" anchor="ctr">
              <a:noAutofit/>
            </a:bodyPr>
            <a:lstStyle/>
            <a:p>
              <a:pPr algn="ctr" defTabSz="435978">
                <a:defRPr/>
              </a:pPr>
              <a:endParaRPr lang="en-US" sz="1200" spc="134">
                <a:solidFill>
                  <a:srgbClr val="FFFFFF"/>
                </a:solidFill>
                <a:latin typeface="Amazon Ember" panose="020B0603020204020204"/>
                <a:ea typeface="Amazon Ember Medium" charset="0"/>
                <a:cs typeface="Amazon Ember Medium" charset="0"/>
              </a:endParaRPr>
            </a:p>
          </p:txBody>
        </p:sp>
        <p:sp>
          <p:nvSpPr>
            <p:cNvPr id="151" name="“AWS continues to grow at a nearly unbelievable rate, even as…">
              <a:extLst>
                <a:ext uri="{FF2B5EF4-FFF2-40B4-BE49-F238E27FC236}">
                  <a16:creationId xmlns:a16="http://schemas.microsoft.com/office/drawing/2014/main" id="{B5342E49-1DCF-C843-AFF2-2C5B988FB0BB}"/>
                </a:ext>
              </a:extLst>
            </p:cNvPr>
            <p:cNvSpPr txBox="1"/>
            <p:nvPr/>
          </p:nvSpPr>
          <p:spPr>
            <a:xfrm>
              <a:off x="13531637" y="5010482"/>
              <a:ext cx="1606576" cy="557714"/>
            </a:xfrm>
            <a:prstGeom prst="rect">
              <a:avLst/>
            </a:prstGeom>
            <a:ln w="12700">
              <a:miter lim="400000"/>
            </a:ln>
            <a:extLst>
              <a:ext uri="{C572A759-6A51-4108-AA02-DFA0A04FC94B}">
                <ma14:wrappingTextBoxFlag xmlns="" xmlns:ma14="http://schemas.microsoft.com/office/mac/drawingml/2011/main" val="1"/>
              </a:ext>
            </a:extLst>
          </p:spPr>
          <p:txBody>
            <a:bodyPr wrap="square" lIns="26957" tIns="26957" rIns="26957" bIns="26957" anchor="ctr">
              <a:spAutoFit/>
            </a:bodyPr>
            <a:lstStyle>
              <a:lvl1pPr algn="ctr" defTabSz="579880">
                <a:defRPr sz="4000" spc="593">
                  <a:solidFill>
                    <a:srgbClr val="FFFFFF"/>
                  </a:solidFill>
                  <a:latin typeface="Amazon Ember"/>
                  <a:ea typeface="Amazon Ember"/>
                  <a:cs typeface="Amazon Ember"/>
                  <a:sym typeface="Amazon Ember"/>
                </a:defRPr>
              </a:lvl1pPr>
            </a:lstStyle>
            <a:p>
              <a:pPr defTabSz="434910">
                <a:defRPr/>
              </a:pPr>
              <a:endParaRPr sz="600" b="1" spc="445" dirty="0"/>
            </a:p>
          </p:txBody>
        </p:sp>
      </p:grpSp>
      <p:sp>
        <p:nvSpPr>
          <p:cNvPr id="10" name="TextBox 9"/>
          <p:cNvSpPr txBox="1"/>
          <p:nvPr/>
        </p:nvSpPr>
        <p:spPr>
          <a:xfrm>
            <a:off x="750848" y="1815814"/>
            <a:ext cx="517334" cy="253916"/>
          </a:xfrm>
          <a:prstGeom prst="rect">
            <a:avLst/>
          </a:prstGeom>
          <a:noFill/>
        </p:spPr>
        <p:txBody>
          <a:bodyPr wrap="square" rtlCol="0" anchor="ctr">
            <a:spAutoFit/>
          </a:bodyPr>
          <a:lstStyle/>
          <a:p>
            <a:pPr algn="ctr" defTabSz="457189">
              <a:defRPr/>
            </a:pPr>
            <a:r>
              <a:rPr lang="en-US" sz="1050" dirty="0">
                <a:solidFill>
                  <a:srgbClr val="FFFFFF"/>
                </a:solidFill>
                <a:latin typeface="Calibri" panose="020F0502020204030204"/>
              </a:rPr>
              <a:t>NEW</a:t>
            </a:r>
          </a:p>
        </p:txBody>
      </p:sp>
      <p:grpSp>
        <p:nvGrpSpPr>
          <p:cNvPr id="112" name="Group 111">
            <a:extLst>
              <a:ext uri="{FF2B5EF4-FFF2-40B4-BE49-F238E27FC236}">
                <a16:creationId xmlns:a16="http://schemas.microsoft.com/office/drawing/2014/main" id="{6B44A649-F1DC-BD43-A21E-00A6AEFA9683}"/>
              </a:ext>
            </a:extLst>
          </p:cNvPr>
          <p:cNvGrpSpPr/>
          <p:nvPr/>
        </p:nvGrpSpPr>
        <p:grpSpPr>
          <a:xfrm>
            <a:off x="8531678" y="2"/>
            <a:ext cx="412991" cy="489858"/>
            <a:chOff x="13432971" y="2"/>
            <a:chExt cx="660785" cy="783773"/>
          </a:xfrm>
        </p:grpSpPr>
        <p:sp>
          <p:nvSpPr>
            <p:cNvPr id="119" name="Arrow: Pentagon 26">
              <a:extLst>
                <a:ext uri="{FF2B5EF4-FFF2-40B4-BE49-F238E27FC236}">
                  <a16:creationId xmlns:a16="http://schemas.microsoft.com/office/drawing/2014/main" id="{C424C3D2-8930-2342-A51E-2254ECAFB416}"/>
                </a:ext>
              </a:extLst>
            </p:cNvPr>
            <p:cNvSpPr/>
            <p:nvPr/>
          </p:nvSpPr>
          <p:spPr bwMode="auto">
            <a:xfrm rot="5400000">
              <a:off x="13371477" y="61496"/>
              <a:ext cx="783773" cy="660785"/>
            </a:xfrm>
            <a:prstGeom prst="homePlate">
              <a:avLst>
                <a:gd name="adj" fmla="val 3003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24" name="Graphic 3">
              <a:extLst>
                <a:ext uri="{FF2B5EF4-FFF2-40B4-BE49-F238E27FC236}">
                  <a16:creationId xmlns:a16="http://schemas.microsoft.com/office/drawing/2014/main" id="{BD42A241-6C07-594F-A241-FD03B06B4159}"/>
                </a:ext>
              </a:extLst>
            </p:cNvPr>
            <p:cNvGrpSpPr/>
            <p:nvPr/>
          </p:nvGrpSpPr>
          <p:grpSpPr>
            <a:xfrm>
              <a:off x="13585427" y="125219"/>
              <a:ext cx="386410" cy="386410"/>
              <a:chOff x="4333875" y="2333625"/>
              <a:chExt cx="476250" cy="476250"/>
            </a:xfrm>
            <a:solidFill>
              <a:schemeClr val="tx1"/>
            </a:solidFill>
          </p:grpSpPr>
          <p:sp>
            <p:nvSpPr>
              <p:cNvPr id="125" name="Freeform: Shape 32">
                <a:extLst>
                  <a:ext uri="{FF2B5EF4-FFF2-40B4-BE49-F238E27FC236}">
                    <a16:creationId xmlns:a16="http://schemas.microsoft.com/office/drawing/2014/main" id="{5BC0FA3A-EFDA-0745-BA4D-9A03C8A345A3}"/>
                  </a:ext>
                </a:extLst>
              </p:cNvPr>
              <p:cNvSpPr/>
              <p:nvPr/>
            </p:nvSpPr>
            <p:spPr>
              <a:xfrm>
                <a:off x="4536281" y="2326481"/>
                <a:ext cx="276225" cy="276225"/>
              </a:xfrm>
              <a:custGeom>
                <a:avLst/>
                <a:gdLst>
                  <a:gd name="connsiteX0" fmla="*/ 254794 w 276225"/>
                  <a:gd name="connsiteY0" fmla="*/ 7144 h 276225"/>
                  <a:gd name="connsiteX1" fmla="*/ 26194 w 276225"/>
                  <a:gd name="connsiteY1" fmla="*/ 7144 h 276225"/>
                  <a:gd name="connsiteX2" fmla="*/ 7144 w 276225"/>
                  <a:gd name="connsiteY2" fmla="*/ 26194 h 276225"/>
                  <a:gd name="connsiteX3" fmla="*/ 7144 w 276225"/>
                  <a:gd name="connsiteY3" fmla="*/ 73819 h 276225"/>
                  <a:gd name="connsiteX4" fmla="*/ 26194 w 276225"/>
                  <a:gd name="connsiteY4" fmla="*/ 73819 h 276225"/>
                  <a:gd name="connsiteX5" fmla="*/ 26194 w 276225"/>
                  <a:gd name="connsiteY5" fmla="*/ 26194 h 276225"/>
                  <a:gd name="connsiteX6" fmla="*/ 254794 w 276225"/>
                  <a:gd name="connsiteY6" fmla="*/ 26194 h 276225"/>
                  <a:gd name="connsiteX7" fmla="*/ 254794 w 276225"/>
                  <a:gd name="connsiteY7" fmla="*/ 254794 h 276225"/>
                  <a:gd name="connsiteX8" fmla="*/ 207169 w 276225"/>
                  <a:gd name="connsiteY8" fmla="*/ 254794 h 276225"/>
                  <a:gd name="connsiteX9" fmla="*/ 207169 w 276225"/>
                  <a:gd name="connsiteY9" fmla="*/ 273844 h 276225"/>
                  <a:gd name="connsiteX10" fmla="*/ 254794 w 276225"/>
                  <a:gd name="connsiteY10" fmla="*/ 273844 h 276225"/>
                  <a:gd name="connsiteX11" fmla="*/ 273844 w 276225"/>
                  <a:gd name="connsiteY11" fmla="*/ 254794 h 276225"/>
                  <a:gd name="connsiteX12" fmla="*/ 273844 w 276225"/>
                  <a:gd name="connsiteY12" fmla="*/ 26194 h 276225"/>
                  <a:gd name="connsiteX13" fmla="*/ 254794 w 276225"/>
                  <a:gd name="connsiteY13" fmla="*/ 714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7144"/>
                    </a:moveTo>
                    <a:lnTo>
                      <a:pt x="26194" y="7144"/>
                    </a:lnTo>
                    <a:cubicBezTo>
                      <a:pt x="15716" y="7144"/>
                      <a:pt x="7144" y="15716"/>
                      <a:pt x="7144" y="26194"/>
                    </a:cubicBezTo>
                    <a:lnTo>
                      <a:pt x="7144" y="73819"/>
                    </a:lnTo>
                    <a:lnTo>
                      <a:pt x="26194" y="73819"/>
                    </a:lnTo>
                    <a:lnTo>
                      <a:pt x="26194" y="26194"/>
                    </a:lnTo>
                    <a:lnTo>
                      <a:pt x="254794" y="26194"/>
                    </a:lnTo>
                    <a:lnTo>
                      <a:pt x="254794" y="254794"/>
                    </a:lnTo>
                    <a:lnTo>
                      <a:pt x="207169" y="254794"/>
                    </a:lnTo>
                    <a:lnTo>
                      <a:pt x="207169" y="273844"/>
                    </a:lnTo>
                    <a:lnTo>
                      <a:pt x="254794" y="273844"/>
                    </a:lnTo>
                    <a:cubicBezTo>
                      <a:pt x="265271" y="273844"/>
                      <a:pt x="273844" y="265271"/>
                      <a:pt x="273844" y="254794"/>
                    </a:cubicBezTo>
                    <a:lnTo>
                      <a:pt x="273844" y="26194"/>
                    </a:lnTo>
                    <a:cubicBezTo>
                      <a:pt x="273844" y="15716"/>
                      <a:pt x="265271" y="7144"/>
                      <a:pt x="254794" y="7144"/>
                    </a:cubicBezTo>
                    <a:close/>
                  </a:path>
                </a:pathLst>
              </a:custGeom>
              <a:grpFill/>
              <a:ln w="19050" cap="flat">
                <a:noFill/>
                <a:prstDash val="solid"/>
                <a:miter/>
              </a:ln>
            </p:spPr>
            <p:txBody>
              <a:bodyPr rtlCol="0" anchor="ctr"/>
              <a:lstStyle/>
              <a:p>
                <a:endParaRPr lang="en-US" sz="1125" dirty="0"/>
              </a:p>
            </p:txBody>
          </p:sp>
          <p:sp>
            <p:nvSpPr>
              <p:cNvPr id="133" name="Freeform: Shape 33">
                <a:extLst>
                  <a:ext uri="{FF2B5EF4-FFF2-40B4-BE49-F238E27FC236}">
                    <a16:creationId xmlns:a16="http://schemas.microsoft.com/office/drawing/2014/main" id="{63F5A955-0E20-1B40-AEE2-B71F63C80C15}"/>
                  </a:ext>
                </a:extLst>
              </p:cNvPr>
              <p:cNvSpPr/>
              <p:nvPr/>
            </p:nvSpPr>
            <p:spPr>
              <a:xfrm>
                <a:off x="4326731" y="2536031"/>
                <a:ext cx="276225" cy="276225"/>
              </a:xfrm>
              <a:custGeom>
                <a:avLst/>
                <a:gdLst>
                  <a:gd name="connsiteX0" fmla="*/ 254794 w 276225"/>
                  <a:gd name="connsiteY0" fmla="*/ 254794 h 276225"/>
                  <a:gd name="connsiteX1" fmla="*/ 26194 w 276225"/>
                  <a:gd name="connsiteY1" fmla="*/ 254794 h 276225"/>
                  <a:gd name="connsiteX2" fmla="*/ 26194 w 276225"/>
                  <a:gd name="connsiteY2" fmla="*/ 26194 h 276225"/>
                  <a:gd name="connsiteX3" fmla="*/ 73819 w 276225"/>
                  <a:gd name="connsiteY3" fmla="*/ 26194 h 276225"/>
                  <a:gd name="connsiteX4" fmla="*/ 73819 w 276225"/>
                  <a:gd name="connsiteY4" fmla="*/ 7144 h 276225"/>
                  <a:gd name="connsiteX5" fmla="*/ 26194 w 276225"/>
                  <a:gd name="connsiteY5" fmla="*/ 7144 h 276225"/>
                  <a:gd name="connsiteX6" fmla="*/ 7144 w 276225"/>
                  <a:gd name="connsiteY6" fmla="*/ 26194 h 276225"/>
                  <a:gd name="connsiteX7" fmla="*/ 7144 w 276225"/>
                  <a:gd name="connsiteY7" fmla="*/ 254794 h 276225"/>
                  <a:gd name="connsiteX8" fmla="*/ 26194 w 276225"/>
                  <a:gd name="connsiteY8" fmla="*/ 273844 h 276225"/>
                  <a:gd name="connsiteX9" fmla="*/ 254794 w 276225"/>
                  <a:gd name="connsiteY9" fmla="*/ 273844 h 276225"/>
                  <a:gd name="connsiteX10" fmla="*/ 273844 w 276225"/>
                  <a:gd name="connsiteY10" fmla="*/ 254794 h 276225"/>
                  <a:gd name="connsiteX11" fmla="*/ 273844 w 276225"/>
                  <a:gd name="connsiteY11" fmla="*/ 207169 h 276225"/>
                  <a:gd name="connsiteX12" fmla="*/ 254794 w 276225"/>
                  <a:gd name="connsiteY12" fmla="*/ 207169 h 276225"/>
                  <a:gd name="connsiteX13" fmla="*/ 254794 w 276225"/>
                  <a:gd name="connsiteY13" fmla="*/ 25479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254794"/>
                    </a:moveTo>
                    <a:lnTo>
                      <a:pt x="26194" y="254794"/>
                    </a:lnTo>
                    <a:lnTo>
                      <a:pt x="26194" y="26194"/>
                    </a:lnTo>
                    <a:lnTo>
                      <a:pt x="73819" y="26194"/>
                    </a:lnTo>
                    <a:lnTo>
                      <a:pt x="73819" y="7144"/>
                    </a:lnTo>
                    <a:lnTo>
                      <a:pt x="26194" y="7144"/>
                    </a:lnTo>
                    <a:cubicBezTo>
                      <a:pt x="15716" y="7144"/>
                      <a:pt x="7144" y="15716"/>
                      <a:pt x="7144" y="26194"/>
                    </a:cubicBezTo>
                    <a:lnTo>
                      <a:pt x="7144" y="254794"/>
                    </a:lnTo>
                    <a:cubicBezTo>
                      <a:pt x="7144" y="265271"/>
                      <a:pt x="15716" y="273844"/>
                      <a:pt x="26194" y="273844"/>
                    </a:cubicBezTo>
                    <a:lnTo>
                      <a:pt x="254794" y="273844"/>
                    </a:lnTo>
                    <a:cubicBezTo>
                      <a:pt x="265271" y="273844"/>
                      <a:pt x="273844" y="265271"/>
                      <a:pt x="273844" y="254794"/>
                    </a:cubicBezTo>
                    <a:lnTo>
                      <a:pt x="273844" y="207169"/>
                    </a:lnTo>
                    <a:lnTo>
                      <a:pt x="254794" y="207169"/>
                    </a:lnTo>
                    <a:lnTo>
                      <a:pt x="254794" y="254794"/>
                    </a:lnTo>
                    <a:close/>
                  </a:path>
                </a:pathLst>
              </a:custGeom>
              <a:grpFill/>
              <a:ln w="19050" cap="flat">
                <a:noFill/>
                <a:prstDash val="solid"/>
                <a:miter/>
              </a:ln>
            </p:spPr>
            <p:txBody>
              <a:bodyPr rtlCol="0" anchor="ctr"/>
              <a:lstStyle/>
              <a:p>
                <a:endParaRPr lang="en-US" sz="1125" dirty="0"/>
              </a:p>
            </p:txBody>
          </p:sp>
          <p:sp>
            <p:nvSpPr>
              <p:cNvPr id="135" name="Freeform: Shape 34">
                <a:extLst>
                  <a:ext uri="{FF2B5EF4-FFF2-40B4-BE49-F238E27FC236}">
                    <a16:creationId xmlns:a16="http://schemas.microsoft.com/office/drawing/2014/main" id="{B5366BEF-D1AA-D248-9608-A48A267F75EB}"/>
                  </a:ext>
                </a:extLst>
              </p:cNvPr>
              <p:cNvSpPr/>
              <p:nvPr/>
            </p:nvSpPr>
            <p:spPr>
              <a:xfrm>
                <a:off x="4412456" y="2412206"/>
                <a:ext cx="314325" cy="314325"/>
              </a:xfrm>
              <a:custGeom>
                <a:avLst/>
                <a:gdLst>
                  <a:gd name="connsiteX0" fmla="*/ 264319 w 314325"/>
                  <a:gd name="connsiteY0" fmla="*/ 35719 h 314325"/>
                  <a:gd name="connsiteX1" fmla="*/ 264319 w 314325"/>
                  <a:gd name="connsiteY1" fmla="*/ 7144 h 314325"/>
                  <a:gd name="connsiteX2" fmla="*/ 245269 w 314325"/>
                  <a:gd name="connsiteY2" fmla="*/ 7144 h 314325"/>
                  <a:gd name="connsiteX3" fmla="*/ 245269 w 314325"/>
                  <a:gd name="connsiteY3" fmla="*/ 35719 h 314325"/>
                  <a:gd name="connsiteX4" fmla="*/ 216694 w 314325"/>
                  <a:gd name="connsiteY4" fmla="*/ 35719 h 314325"/>
                  <a:gd name="connsiteX5" fmla="*/ 216694 w 314325"/>
                  <a:gd name="connsiteY5" fmla="*/ 7144 h 314325"/>
                  <a:gd name="connsiteX6" fmla="*/ 197644 w 314325"/>
                  <a:gd name="connsiteY6" fmla="*/ 7144 h 314325"/>
                  <a:gd name="connsiteX7" fmla="*/ 197644 w 314325"/>
                  <a:gd name="connsiteY7" fmla="*/ 35719 h 314325"/>
                  <a:gd name="connsiteX8" fmla="*/ 169069 w 314325"/>
                  <a:gd name="connsiteY8" fmla="*/ 35719 h 314325"/>
                  <a:gd name="connsiteX9" fmla="*/ 169069 w 314325"/>
                  <a:gd name="connsiteY9" fmla="*/ 7144 h 314325"/>
                  <a:gd name="connsiteX10" fmla="*/ 150019 w 314325"/>
                  <a:gd name="connsiteY10" fmla="*/ 7144 h 314325"/>
                  <a:gd name="connsiteX11" fmla="*/ 150019 w 314325"/>
                  <a:gd name="connsiteY11" fmla="*/ 35719 h 314325"/>
                  <a:gd name="connsiteX12" fmla="*/ 121444 w 314325"/>
                  <a:gd name="connsiteY12" fmla="*/ 35719 h 314325"/>
                  <a:gd name="connsiteX13" fmla="*/ 121444 w 314325"/>
                  <a:gd name="connsiteY13" fmla="*/ 7144 h 314325"/>
                  <a:gd name="connsiteX14" fmla="*/ 102394 w 314325"/>
                  <a:gd name="connsiteY14" fmla="*/ 7144 h 314325"/>
                  <a:gd name="connsiteX15" fmla="*/ 102394 w 314325"/>
                  <a:gd name="connsiteY15" fmla="*/ 35719 h 314325"/>
                  <a:gd name="connsiteX16" fmla="*/ 73819 w 314325"/>
                  <a:gd name="connsiteY16" fmla="*/ 35719 h 314325"/>
                  <a:gd name="connsiteX17" fmla="*/ 73819 w 314325"/>
                  <a:gd name="connsiteY17" fmla="*/ 7144 h 314325"/>
                  <a:gd name="connsiteX18" fmla="*/ 54769 w 314325"/>
                  <a:gd name="connsiteY18" fmla="*/ 7144 h 314325"/>
                  <a:gd name="connsiteX19" fmla="*/ 54769 w 314325"/>
                  <a:gd name="connsiteY19" fmla="*/ 35719 h 314325"/>
                  <a:gd name="connsiteX20" fmla="*/ 35719 w 314325"/>
                  <a:gd name="connsiteY20" fmla="*/ 54769 h 314325"/>
                  <a:gd name="connsiteX21" fmla="*/ 7144 w 314325"/>
                  <a:gd name="connsiteY21" fmla="*/ 54769 h 314325"/>
                  <a:gd name="connsiteX22" fmla="*/ 7144 w 314325"/>
                  <a:gd name="connsiteY22" fmla="*/ 73819 h 314325"/>
                  <a:gd name="connsiteX23" fmla="*/ 35719 w 314325"/>
                  <a:gd name="connsiteY23" fmla="*/ 73819 h 314325"/>
                  <a:gd name="connsiteX24" fmla="*/ 35719 w 314325"/>
                  <a:gd name="connsiteY24" fmla="*/ 102394 h 314325"/>
                  <a:gd name="connsiteX25" fmla="*/ 7144 w 314325"/>
                  <a:gd name="connsiteY25" fmla="*/ 102394 h 314325"/>
                  <a:gd name="connsiteX26" fmla="*/ 7144 w 314325"/>
                  <a:gd name="connsiteY26" fmla="*/ 121444 h 314325"/>
                  <a:gd name="connsiteX27" fmla="*/ 35719 w 314325"/>
                  <a:gd name="connsiteY27" fmla="*/ 121444 h 314325"/>
                  <a:gd name="connsiteX28" fmla="*/ 35719 w 314325"/>
                  <a:gd name="connsiteY28" fmla="*/ 150019 h 314325"/>
                  <a:gd name="connsiteX29" fmla="*/ 7144 w 314325"/>
                  <a:gd name="connsiteY29" fmla="*/ 150019 h 314325"/>
                  <a:gd name="connsiteX30" fmla="*/ 7144 w 314325"/>
                  <a:gd name="connsiteY30" fmla="*/ 169069 h 314325"/>
                  <a:gd name="connsiteX31" fmla="*/ 35719 w 314325"/>
                  <a:gd name="connsiteY31" fmla="*/ 169069 h 314325"/>
                  <a:gd name="connsiteX32" fmla="*/ 35719 w 314325"/>
                  <a:gd name="connsiteY32" fmla="*/ 197644 h 314325"/>
                  <a:gd name="connsiteX33" fmla="*/ 7144 w 314325"/>
                  <a:gd name="connsiteY33" fmla="*/ 197644 h 314325"/>
                  <a:gd name="connsiteX34" fmla="*/ 7144 w 314325"/>
                  <a:gd name="connsiteY34" fmla="*/ 216694 h 314325"/>
                  <a:gd name="connsiteX35" fmla="*/ 35719 w 314325"/>
                  <a:gd name="connsiteY35" fmla="*/ 216694 h 314325"/>
                  <a:gd name="connsiteX36" fmla="*/ 35719 w 314325"/>
                  <a:gd name="connsiteY36" fmla="*/ 245269 h 314325"/>
                  <a:gd name="connsiteX37" fmla="*/ 7144 w 314325"/>
                  <a:gd name="connsiteY37" fmla="*/ 245269 h 314325"/>
                  <a:gd name="connsiteX38" fmla="*/ 7144 w 314325"/>
                  <a:gd name="connsiteY38" fmla="*/ 264319 h 314325"/>
                  <a:gd name="connsiteX39" fmla="*/ 35719 w 314325"/>
                  <a:gd name="connsiteY39" fmla="*/ 264319 h 314325"/>
                  <a:gd name="connsiteX40" fmla="*/ 54769 w 314325"/>
                  <a:gd name="connsiteY40" fmla="*/ 283369 h 314325"/>
                  <a:gd name="connsiteX41" fmla="*/ 54769 w 314325"/>
                  <a:gd name="connsiteY41" fmla="*/ 311944 h 314325"/>
                  <a:gd name="connsiteX42" fmla="*/ 73819 w 314325"/>
                  <a:gd name="connsiteY42" fmla="*/ 311944 h 314325"/>
                  <a:gd name="connsiteX43" fmla="*/ 73819 w 314325"/>
                  <a:gd name="connsiteY43" fmla="*/ 283369 h 314325"/>
                  <a:gd name="connsiteX44" fmla="*/ 102394 w 314325"/>
                  <a:gd name="connsiteY44" fmla="*/ 283369 h 314325"/>
                  <a:gd name="connsiteX45" fmla="*/ 102394 w 314325"/>
                  <a:gd name="connsiteY45" fmla="*/ 311944 h 314325"/>
                  <a:gd name="connsiteX46" fmla="*/ 121444 w 314325"/>
                  <a:gd name="connsiteY46" fmla="*/ 311944 h 314325"/>
                  <a:gd name="connsiteX47" fmla="*/ 121444 w 314325"/>
                  <a:gd name="connsiteY47" fmla="*/ 283369 h 314325"/>
                  <a:gd name="connsiteX48" fmla="*/ 150019 w 314325"/>
                  <a:gd name="connsiteY48" fmla="*/ 283369 h 314325"/>
                  <a:gd name="connsiteX49" fmla="*/ 150019 w 314325"/>
                  <a:gd name="connsiteY49" fmla="*/ 311944 h 314325"/>
                  <a:gd name="connsiteX50" fmla="*/ 169069 w 314325"/>
                  <a:gd name="connsiteY50" fmla="*/ 311944 h 314325"/>
                  <a:gd name="connsiteX51" fmla="*/ 169069 w 314325"/>
                  <a:gd name="connsiteY51" fmla="*/ 283369 h 314325"/>
                  <a:gd name="connsiteX52" fmla="*/ 197644 w 314325"/>
                  <a:gd name="connsiteY52" fmla="*/ 283369 h 314325"/>
                  <a:gd name="connsiteX53" fmla="*/ 197644 w 314325"/>
                  <a:gd name="connsiteY53" fmla="*/ 311944 h 314325"/>
                  <a:gd name="connsiteX54" fmla="*/ 216694 w 314325"/>
                  <a:gd name="connsiteY54" fmla="*/ 311944 h 314325"/>
                  <a:gd name="connsiteX55" fmla="*/ 216694 w 314325"/>
                  <a:gd name="connsiteY55" fmla="*/ 283369 h 314325"/>
                  <a:gd name="connsiteX56" fmla="*/ 245269 w 314325"/>
                  <a:gd name="connsiteY56" fmla="*/ 283369 h 314325"/>
                  <a:gd name="connsiteX57" fmla="*/ 245269 w 314325"/>
                  <a:gd name="connsiteY57" fmla="*/ 311944 h 314325"/>
                  <a:gd name="connsiteX58" fmla="*/ 264319 w 314325"/>
                  <a:gd name="connsiteY58" fmla="*/ 311944 h 314325"/>
                  <a:gd name="connsiteX59" fmla="*/ 264319 w 314325"/>
                  <a:gd name="connsiteY59" fmla="*/ 283369 h 314325"/>
                  <a:gd name="connsiteX60" fmla="*/ 283369 w 314325"/>
                  <a:gd name="connsiteY60" fmla="*/ 264319 h 314325"/>
                  <a:gd name="connsiteX61" fmla="*/ 311944 w 314325"/>
                  <a:gd name="connsiteY61" fmla="*/ 264319 h 314325"/>
                  <a:gd name="connsiteX62" fmla="*/ 311944 w 314325"/>
                  <a:gd name="connsiteY62" fmla="*/ 245269 h 314325"/>
                  <a:gd name="connsiteX63" fmla="*/ 283369 w 314325"/>
                  <a:gd name="connsiteY63" fmla="*/ 245269 h 314325"/>
                  <a:gd name="connsiteX64" fmla="*/ 283369 w 314325"/>
                  <a:gd name="connsiteY64" fmla="*/ 216694 h 314325"/>
                  <a:gd name="connsiteX65" fmla="*/ 311944 w 314325"/>
                  <a:gd name="connsiteY65" fmla="*/ 216694 h 314325"/>
                  <a:gd name="connsiteX66" fmla="*/ 311944 w 314325"/>
                  <a:gd name="connsiteY66" fmla="*/ 197644 h 314325"/>
                  <a:gd name="connsiteX67" fmla="*/ 283369 w 314325"/>
                  <a:gd name="connsiteY67" fmla="*/ 197644 h 314325"/>
                  <a:gd name="connsiteX68" fmla="*/ 283369 w 314325"/>
                  <a:gd name="connsiteY68" fmla="*/ 169069 h 314325"/>
                  <a:gd name="connsiteX69" fmla="*/ 311944 w 314325"/>
                  <a:gd name="connsiteY69" fmla="*/ 169069 h 314325"/>
                  <a:gd name="connsiteX70" fmla="*/ 311944 w 314325"/>
                  <a:gd name="connsiteY70" fmla="*/ 150019 h 314325"/>
                  <a:gd name="connsiteX71" fmla="*/ 283369 w 314325"/>
                  <a:gd name="connsiteY71" fmla="*/ 150019 h 314325"/>
                  <a:gd name="connsiteX72" fmla="*/ 283369 w 314325"/>
                  <a:gd name="connsiteY72" fmla="*/ 121444 h 314325"/>
                  <a:gd name="connsiteX73" fmla="*/ 311944 w 314325"/>
                  <a:gd name="connsiteY73" fmla="*/ 121444 h 314325"/>
                  <a:gd name="connsiteX74" fmla="*/ 311944 w 314325"/>
                  <a:gd name="connsiteY74" fmla="*/ 102394 h 314325"/>
                  <a:gd name="connsiteX75" fmla="*/ 283369 w 314325"/>
                  <a:gd name="connsiteY75" fmla="*/ 102394 h 314325"/>
                  <a:gd name="connsiteX76" fmla="*/ 283369 w 314325"/>
                  <a:gd name="connsiteY76" fmla="*/ 73819 h 314325"/>
                  <a:gd name="connsiteX77" fmla="*/ 311944 w 314325"/>
                  <a:gd name="connsiteY77" fmla="*/ 73819 h 314325"/>
                  <a:gd name="connsiteX78" fmla="*/ 311944 w 314325"/>
                  <a:gd name="connsiteY78" fmla="*/ 54769 h 314325"/>
                  <a:gd name="connsiteX79" fmla="*/ 283369 w 314325"/>
                  <a:gd name="connsiteY79" fmla="*/ 54769 h 314325"/>
                  <a:gd name="connsiteX80" fmla="*/ 264319 w 314325"/>
                  <a:gd name="connsiteY80" fmla="*/ 35719 h 314325"/>
                  <a:gd name="connsiteX81" fmla="*/ 264319 w 314325"/>
                  <a:gd name="connsiteY81" fmla="*/ 262414 h 314325"/>
                  <a:gd name="connsiteX82" fmla="*/ 262414 w 314325"/>
                  <a:gd name="connsiteY82" fmla="*/ 264319 h 314325"/>
                  <a:gd name="connsiteX83" fmla="*/ 56674 w 314325"/>
                  <a:gd name="connsiteY83" fmla="*/ 264319 h 314325"/>
                  <a:gd name="connsiteX84" fmla="*/ 56674 w 314325"/>
                  <a:gd name="connsiteY84" fmla="*/ 264319 h 314325"/>
                  <a:gd name="connsiteX85" fmla="*/ 54769 w 314325"/>
                  <a:gd name="connsiteY85" fmla="*/ 262414 h 314325"/>
                  <a:gd name="connsiteX86" fmla="*/ 54769 w 314325"/>
                  <a:gd name="connsiteY86" fmla="*/ 56674 h 314325"/>
                  <a:gd name="connsiteX87" fmla="*/ 54769 w 314325"/>
                  <a:gd name="connsiteY87" fmla="*/ 56674 h 314325"/>
                  <a:gd name="connsiteX88" fmla="*/ 56674 w 314325"/>
                  <a:gd name="connsiteY88" fmla="*/ 54769 h 314325"/>
                  <a:gd name="connsiteX89" fmla="*/ 262414 w 314325"/>
                  <a:gd name="connsiteY89" fmla="*/ 54769 h 314325"/>
                  <a:gd name="connsiteX90" fmla="*/ 264319 w 314325"/>
                  <a:gd name="connsiteY90" fmla="*/ 56674 h 314325"/>
                  <a:gd name="connsiteX91" fmla="*/ 264319 w 314325"/>
                  <a:gd name="connsiteY91" fmla="*/ 26241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14325" h="314325">
                    <a:moveTo>
                      <a:pt x="264319" y="35719"/>
                    </a:moveTo>
                    <a:lnTo>
                      <a:pt x="264319" y="7144"/>
                    </a:lnTo>
                    <a:lnTo>
                      <a:pt x="245269" y="7144"/>
                    </a:lnTo>
                    <a:lnTo>
                      <a:pt x="245269" y="35719"/>
                    </a:lnTo>
                    <a:lnTo>
                      <a:pt x="216694" y="35719"/>
                    </a:lnTo>
                    <a:lnTo>
                      <a:pt x="216694" y="7144"/>
                    </a:lnTo>
                    <a:lnTo>
                      <a:pt x="197644" y="7144"/>
                    </a:lnTo>
                    <a:lnTo>
                      <a:pt x="197644" y="35719"/>
                    </a:lnTo>
                    <a:lnTo>
                      <a:pt x="169069" y="35719"/>
                    </a:lnTo>
                    <a:lnTo>
                      <a:pt x="169069" y="7144"/>
                    </a:lnTo>
                    <a:lnTo>
                      <a:pt x="150019" y="7144"/>
                    </a:lnTo>
                    <a:lnTo>
                      <a:pt x="150019" y="35719"/>
                    </a:lnTo>
                    <a:lnTo>
                      <a:pt x="121444" y="35719"/>
                    </a:lnTo>
                    <a:lnTo>
                      <a:pt x="121444" y="7144"/>
                    </a:lnTo>
                    <a:lnTo>
                      <a:pt x="102394" y="7144"/>
                    </a:lnTo>
                    <a:lnTo>
                      <a:pt x="102394" y="35719"/>
                    </a:lnTo>
                    <a:lnTo>
                      <a:pt x="73819" y="35719"/>
                    </a:lnTo>
                    <a:lnTo>
                      <a:pt x="73819" y="7144"/>
                    </a:lnTo>
                    <a:lnTo>
                      <a:pt x="54769" y="7144"/>
                    </a:lnTo>
                    <a:lnTo>
                      <a:pt x="54769" y="35719"/>
                    </a:lnTo>
                    <a:cubicBezTo>
                      <a:pt x="44291" y="36671"/>
                      <a:pt x="36671" y="44291"/>
                      <a:pt x="35719" y="54769"/>
                    </a:cubicBezTo>
                    <a:lnTo>
                      <a:pt x="7144" y="54769"/>
                    </a:lnTo>
                    <a:lnTo>
                      <a:pt x="7144" y="73819"/>
                    </a:lnTo>
                    <a:lnTo>
                      <a:pt x="35719" y="73819"/>
                    </a:lnTo>
                    <a:lnTo>
                      <a:pt x="35719" y="102394"/>
                    </a:lnTo>
                    <a:lnTo>
                      <a:pt x="7144" y="102394"/>
                    </a:lnTo>
                    <a:lnTo>
                      <a:pt x="7144" y="121444"/>
                    </a:lnTo>
                    <a:lnTo>
                      <a:pt x="35719" y="121444"/>
                    </a:lnTo>
                    <a:lnTo>
                      <a:pt x="35719" y="150019"/>
                    </a:lnTo>
                    <a:lnTo>
                      <a:pt x="7144" y="150019"/>
                    </a:lnTo>
                    <a:lnTo>
                      <a:pt x="7144" y="169069"/>
                    </a:lnTo>
                    <a:lnTo>
                      <a:pt x="35719" y="169069"/>
                    </a:lnTo>
                    <a:lnTo>
                      <a:pt x="35719" y="197644"/>
                    </a:lnTo>
                    <a:lnTo>
                      <a:pt x="7144" y="197644"/>
                    </a:lnTo>
                    <a:lnTo>
                      <a:pt x="7144" y="216694"/>
                    </a:lnTo>
                    <a:lnTo>
                      <a:pt x="35719" y="216694"/>
                    </a:lnTo>
                    <a:lnTo>
                      <a:pt x="35719" y="245269"/>
                    </a:lnTo>
                    <a:lnTo>
                      <a:pt x="7144" y="245269"/>
                    </a:lnTo>
                    <a:lnTo>
                      <a:pt x="7144" y="264319"/>
                    </a:lnTo>
                    <a:lnTo>
                      <a:pt x="35719" y="264319"/>
                    </a:lnTo>
                    <a:cubicBezTo>
                      <a:pt x="36671" y="274796"/>
                      <a:pt x="44291" y="282416"/>
                      <a:pt x="54769" y="283369"/>
                    </a:cubicBezTo>
                    <a:lnTo>
                      <a:pt x="54769" y="311944"/>
                    </a:lnTo>
                    <a:lnTo>
                      <a:pt x="73819" y="311944"/>
                    </a:lnTo>
                    <a:lnTo>
                      <a:pt x="73819" y="283369"/>
                    </a:lnTo>
                    <a:lnTo>
                      <a:pt x="102394" y="283369"/>
                    </a:lnTo>
                    <a:lnTo>
                      <a:pt x="102394" y="311944"/>
                    </a:lnTo>
                    <a:lnTo>
                      <a:pt x="121444" y="311944"/>
                    </a:lnTo>
                    <a:lnTo>
                      <a:pt x="121444" y="283369"/>
                    </a:lnTo>
                    <a:lnTo>
                      <a:pt x="150019" y="283369"/>
                    </a:lnTo>
                    <a:lnTo>
                      <a:pt x="150019" y="311944"/>
                    </a:lnTo>
                    <a:lnTo>
                      <a:pt x="169069" y="311944"/>
                    </a:lnTo>
                    <a:lnTo>
                      <a:pt x="169069" y="283369"/>
                    </a:lnTo>
                    <a:lnTo>
                      <a:pt x="197644" y="283369"/>
                    </a:lnTo>
                    <a:lnTo>
                      <a:pt x="197644" y="311944"/>
                    </a:lnTo>
                    <a:lnTo>
                      <a:pt x="216694" y="311944"/>
                    </a:lnTo>
                    <a:lnTo>
                      <a:pt x="216694" y="283369"/>
                    </a:lnTo>
                    <a:lnTo>
                      <a:pt x="245269" y="283369"/>
                    </a:lnTo>
                    <a:lnTo>
                      <a:pt x="245269" y="311944"/>
                    </a:lnTo>
                    <a:lnTo>
                      <a:pt x="264319" y="311944"/>
                    </a:lnTo>
                    <a:lnTo>
                      <a:pt x="264319" y="283369"/>
                    </a:lnTo>
                    <a:cubicBezTo>
                      <a:pt x="274796" y="282416"/>
                      <a:pt x="282416" y="274796"/>
                      <a:pt x="283369" y="264319"/>
                    </a:cubicBezTo>
                    <a:lnTo>
                      <a:pt x="311944" y="264319"/>
                    </a:lnTo>
                    <a:lnTo>
                      <a:pt x="311944" y="245269"/>
                    </a:lnTo>
                    <a:lnTo>
                      <a:pt x="283369" y="245269"/>
                    </a:lnTo>
                    <a:lnTo>
                      <a:pt x="283369" y="216694"/>
                    </a:lnTo>
                    <a:lnTo>
                      <a:pt x="311944" y="216694"/>
                    </a:lnTo>
                    <a:lnTo>
                      <a:pt x="311944" y="197644"/>
                    </a:lnTo>
                    <a:lnTo>
                      <a:pt x="283369" y="197644"/>
                    </a:lnTo>
                    <a:lnTo>
                      <a:pt x="283369" y="169069"/>
                    </a:lnTo>
                    <a:lnTo>
                      <a:pt x="311944" y="169069"/>
                    </a:lnTo>
                    <a:lnTo>
                      <a:pt x="311944" y="150019"/>
                    </a:lnTo>
                    <a:lnTo>
                      <a:pt x="283369" y="150019"/>
                    </a:lnTo>
                    <a:lnTo>
                      <a:pt x="283369" y="121444"/>
                    </a:lnTo>
                    <a:lnTo>
                      <a:pt x="311944" y="121444"/>
                    </a:lnTo>
                    <a:lnTo>
                      <a:pt x="311944" y="102394"/>
                    </a:lnTo>
                    <a:lnTo>
                      <a:pt x="283369" y="102394"/>
                    </a:lnTo>
                    <a:lnTo>
                      <a:pt x="283369" y="73819"/>
                    </a:lnTo>
                    <a:lnTo>
                      <a:pt x="311944" y="73819"/>
                    </a:lnTo>
                    <a:lnTo>
                      <a:pt x="311944" y="54769"/>
                    </a:lnTo>
                    <a:lnTo>
                      <a:pt x="283369" y="54769"/>
                    </a:lnTo>
                    <a:cubicBezTo>
                      <a:pt x="282416" y="44291"/>
                      <a:pt x="274796" y="36671"/>
                      <a:pt x="264319" y="35719"/>
                    </a:cubicBezTo>
                    <a:close/>
                    <a:moveTo>
                      <a:pt x="264319" y="262414"/>
                    </a:moveTo>
                    <a:cubicBezTo>
                      <a:pt x="264319" y="263366"/>
                      <a:pt x="263366" y="264319"/>
                      <a:pt x="262414" y="264319"/>
                    </a:cubicBezTo>
                    <a:lnTo>
                      <a:pt x="56674" y="264319"/>
                    </a:lnTo>
                    <a:cubicBezTo>
                      <a:pt x="56674" y="264319"/>
                      <a:pt x="56674" y="264319"/>
                      <a:pt x="56674" y="264319"/>
                    </a:cubicBezTo>
                    <a:cubicBezTo>
                      <a:pt x="55721" y="264319"/>
                      <a:pt x="54769" y="263366"/>
                      <a:pt x="54769" y="262414"/>
                    </a:cubicBezTo>
                    <a:lnTo>
                      <a:pt x="54769" y="56674"/>
                    </a:lnTo>
                    <a:cubicBezTo>
                      <a:pt x="54769" y="56674"/>
                      <a:pt x="54769" y="56674"/>
                      <a:pt x="54769" y="56674"/>
                    </a:cubicBezTo>
                    <a:cubicBezTo>
                      <a:pt x="54769" y="55721"/>
                      <a:pt x="55721" y="54769"/>
                      <a:pt x="56674" y="54769"/>
                    </a:cubicBezTo>
                    <a:lnTo>
                      <a:pt x="262414" y="54769"/>
                    </a:lnTo>
                    <a:cubicBezTo>
                      <a:pt x="263366" y="54769"/>
                      <a:pt x="264319" y="55721"/>
                      <a:pt x="264319" y="56674"/>
                    </a:cubicBezTo>
                    <a:lnTo>
                      <a:pt x="264319" y="262414"/>
                    </a:lnTo>
                    <a:close/>
                  </a:path>
                </a:pathLst>
              </a:custGeom>
              <a:grpFill/>
              <a:ln w="19050" cap="flat">
                <a:noFill/>
                <a:prstDash val="solid"/>
                <a:miter/>
              </a:ln>
            </p:spPr>
            <p:txBody>
              <a:bodyPr rtlCol="0" anchor="ctr"/>
              <a:lstStyle/>
              <a:p>
                <a:endParaRPr lang="en-US" sz="1125" dirty="0"/>
              </a:p>
            </p:txBody>
          </p:sp>
        </p:grpSp>
      </p:grpSp>
    </p:spTree>
    <p:extLst>
      <p:ext uri="{BB962C8B-B14F-4D97-AF65-F5344CB8AC3E}">
        <p14:creationId xmlns:p14="http://schemas.microsoft.com/office/powerpoint/2010/main" val="214436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fill="hold"/>
                                        <p:tgtEl>
                                          <p:spTgt spid="112"/>
                                        </p:tgtEl>
                                        <p:attrNameLst>
                                          <p:attrName>ppt_x</p:attrName>
                                        </p:attrNameLst>
                                      </p:cBhvr>
                                      <p:tavLst>
                                        <p:tav tm="0">
                                          <p:val>
                                            <p:strVal val="#ppt_x"/>
                                          </p:val>
                                        </p:tav>
                                        <p:tav tm="100000">
                                          <p:val>
                                            <p:strVal val="#ppt_x"/>
                                          </p:val>
                                        </p:tav>
                                      </p:tavLst>
                                    </p:anim>
                                    <p:anim calcmode="lin" valueType="num">
                                      <p:cBhvr additive="base">
                                        <p:cTn id="8" dur="500" fill="hold"/>
                                        <p:tgtEl>
                                          <p:spTgt spid="1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extBox 13"/>
          <p:cNvSpPr txBox="1">
            <a:spLocks noChangeArrowheads="1"/>
          </p:cNvSpPr>
          <p:nvPr/>
        </p:nvSpPr>
        <p:spPr bwMode="auto">
          <a:xfrm>
            <a:off x="6052336" y="655234"/>
            <a:ext cx="2944145" cy="707886"/>
          </a:xfrm>
          <a:prstGeom prst="rect">
            <a:avLst/>
          </a:prstGeom>
          <a:solidFill>
            <a:schemeClr val="tx1">
              <a:lumMod val="50000"/>
            </a:schemeClr>
          </a:solidFill>
          <a:ln w="9525">
            <a:noFill/>
            <a:miter lim="800000"/>
            <a:headEnd/>
            <a:tailEnd/>
          </a:ln>
        </p:spPr>
        <p:txBody>
          <a:bodyPr wrap="square">
            <a:spAutoFit/>
          </a:bodyPr>
          <a:lstStyle/>
          <a:p>
            <a:pPr algn="ctr"/>
            <a:r>
              <a:rPr lang="en-US" sz="2000" b="1" dirty="0">
                <a:solidFill>
                  <a:schemeClr val="accent1"/>
                </a:solidFill>
                <a:latin typeface="+mj-lt"/>
              </a:rPr>
              <a:t>Spot</a:t>
            </a:r>
            <a:br>
              <a:rPr lang="en-US" sz="2000" b="1" dirty="0">
                <a:solidFill>
                  <a:schemeClr val="accent1"/>
                </a:solidFill>
                <a:latin typeface="+mj-lt"/>
              </a:rPr>
            </a:br>
            <a:r>
              <a:rPr lang="en-US" sz="2000" b="1" dirty="0">
                <a:solidFill>
                  <a:schemeClr val="accent1"/>
                </a:solidFill>
                <a:latin typeface="+mj-lt"/>
              </a:rPr>
              <a:t>Instances</a:t>
            </a:r>
          </a:p>
        </p:txBody>
      </p:sp>
      <p:sp>
        <p:nvSpPr>
          <p:cNvPr id="2" name="Title 1"/>
          <p:cNvSpPr>
            <a:spLocks noGrp="1"/>
          </p:cNvSpPr>
          <p:nvPr>
            <p:ph type="title"/>
          </p:nvPr>
        </p:nvSpPr>
        <p:spPr/>
        <p:txBody>
          <a:bodyPr>
            <a:noAutofit/>
          </a:bodyPr>
          <a:lstStyle/>
          <a:p>
            <a:r>
              <a:rPr lang="en-US" b="1" dirty="0"/>
              <a:t>Purchasing options at a glance</a:t>
            </a:r>
          </a:p>
        </p:txBody>
      </p:sp>
      <p:sp>
        <p:nvSpPr>
          <p:cNvPr id="46" name="Rectangle 45"/>
          <p:cNvSpPr/>
          <p:nvPr/>
        </p:nvSpPr>
        <p:spPr>
          <a:xfrm>
            <a:off x="3116746" y="655320"/>
            <a:ext cx="2870280" cy="6717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TextBox 12"/>
          <p:cNvSpPr txBox="1">
            <a:spLocks noChangeArrowheads="1"/>
          </p:cNvSpPr>
          <p:nvPr/>
        </p:nvSpPr>
        <p:spPr bwMode="auto">
          <a:xfrm>
            <a:off x="3089407" y="655321"/>
            <a:ext cx="2924959" cy="707886"/>
          </a:xfrm>
          <a:prstGeom prst="rect">
            <a:avLst/>
          </a:prstGeom>
          <a:solidFill>
            <a:schemeClr val="tx1">
              <a:lumMod val="50000"/>
            </a:schemeClr>
          </a:solidFill>
          <a:ln w="9525">
            <a:noFill/>
            <a:miter lim="800000"/>
            <a:headEnd/>
            <a:tailEnd/>
          </a:ln>
        </p:spPr>
        <p:txBody>
          <a:bodyPr wrap="square">
            <a:spAutoFit/>
          </a:bodyPr>
          <a:lstStyle/>
          <a:p>
            <a:pPr algn="ctr"/>
            <a:r>
              <a:rPr lang="en-US" sz="2000" b="1" dirty="0">
                <a:solidFill>
                  <a:schemeClr val="accent1"/>
                </a:solidFill>
                <a:latin typeface="+mj-lt"/>
              </a:rPr>
              <a:t>Reserved</a:t>
            </a:r>
            <a:br>
              <a:rPr lang="en-US" sz="2000" b="1" dirty="0">
                <a:solidFill>
                  <a:schemeClr val="tx1">
                    <a:lumMod val="75000"/>
                    <a:lumOff val="25000"/>
                  </a:schemeClr>
                </a:solidFill>
                <a:latin typeface="+mj-lt"/>
              </a:rPr>
            </a:br>
            <a:r>
              <a:rPr lang="en-US" sz="2000" b="1" dirty="0">
                <a:solidFill>
                  <a:schemeClr val="accent1"/>
                </a:solidFill>
                <a:latin typeface="+mj-lt"/>
              </a:rPr>
              <a:t>Instances</a:t>
            </a:r>
          </a:p>
        </p:txBody>
      </p:sp>
      <p:sp>
        <p:nvSpPr>
          <p:cNvPr id="12" name="TextBox 18"/>
          <p:cNvSpPr txBox="1">
            <a:spLocks noChangeArrowheads="1"/>
          </p:cNvSpPr>
          <p:nvPr/>
        </p:nvSpPr>
        <p:spPr bwMode="auto">
          <a:xfrm>
            <a:off x="3089407" y="1378671"/>
            <a:ext cx="2924959" cy="1077218"/>
          </a:xfrm>
          <a:prstGeom prst="rect">
            <a:avLst/>
          </a:prstGeom>
          <a:noFill/>
          <a:ln w="9525">
            <a:noFill/>
            <a:miter lim="800000"/>
            <a:headEnd/>
            <a:tailEnd/>
          </a:ln>
        </p:spPr>
        <p:txBody>
          <a:bodyPr wrap="square">
            <a:spAutoFit/>
          </a:bodyPr>
          <a:lstStyle/>
          <a:p>
            <a:pPr algn="ctr">
              <a:spcAft>
                <a:spcPts val="1200"/>
              </a:spcAft>
            </a:pPr>
            <a:r>
              <a:rPr lang="en-US" sz="1600" b="1" dirty="0">
                <a:solidFill>
                  <a:schemeClr val="bg1"/>
                </a:solidFill>
                <a:ea typeface="Verdana" pitchFamily="34" charset="0"/>
                <a:cs typeface="Verdana" pitchFamily="34" charset="0"/>
              </a:rPr>
              <a:t>Make a low, one-time payment and receive a significant discount on the hourly charge</a:t>
            </a:r>
          </a:p>
        </p:txBody>
      </p:sp>
      <p:sp>
        <p:nvSpPr>
          <p:cNvPr id="40" name="Rectangle 39"/>
          <p:cNvSpPr/>
          <p:nvPr/>
        </p:nvSpPr>
        <p:spPr>
          <a:xfrm>
            <a:off x="178908" y="655320"/>
            <a:ext cx="2887324" cy="6717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accent1"/>
              </a:solidFill>
            </a:endParaRPr>
          </a:p>
        </p:txBody>
      </p:sp>
      <p:sp>
        <p:nvSpPr>
          <p:cNvPr id="5" name="TextBox 11"/>
          <p:cNvSpPr txBox="1">
            <a:spLocks noChangeArrowheads="1"/>
          </p:cNvSpPr>
          <p:nvPr/>
        </p:nvSpPr>
        <p:spPr bwMode="auto">
          <a:xfrm>
            <a:off x="178908" y="655321"/>
            <a:ext cx="2887324" cy="707886"/>
          </a:xfrm>
          <a:prstGeom prst="rect">
            <a:avLst/>
          </a:prstGeom>
          <a:solidFill>
            <a:schemeClr val="tx1">
              <a:lumMod val="50000"/>
            </a:schemeClr>
          </a:solidFill>
          <a:ln w="9525">
            <a:noFill/>
            <a:miter lim="800000"/>
            <a:headEnd/>
            <a:tailEnd/>
          </a:ln>
        </p:spPr>
        <p:txBody>
          <a:bodyPr wrap="square">
            <a:spAutoFit/>
          </a:bodyPr>
          <a:lstStyle/>
          <a:p>
            <a:pPr algn="ctr"/>
            <a:r>
              <a:rPr lang="en-US" sz="2000" b="1" dirty="0">
                <a:solidFill>
                  <a:schemeClr val="accent1"/>
                </a:solidFill>
                <a:latin typeface="+mj-lt"/>
              </a:rPr>
              <a:t>On-Demand</a:t>
            </a:r>
          </a:p>
          <a:p>
            <a:pPr algn="ctr"/>
            <a:r>
              <a:rPr lang="en-US" sz="2000" b="1" dirty="0">
                <a:solidFill>
                  <a:schemeClr val="accent1"/>
                </a:solidFill>
                <a:latin typeface="+mj-lt"/>
              </a:rPr>
              <a:t>Instances</a:t>
            </a:r>
          </a:p>
        </p:txBody>
      </p:sp>
      <p:sp>
        <p:nvSpPr>
          <p:cNvPr id="11" name="TextBox 17"/>
          <p:cNvSpPr txBox="1">
            <a:spLocks noChangeArrowheads="1"/>
          </p:cNvSpPr>
          <p:nvPr/>
        </p:nvSpPr>
        <p:spPr bwMode="auto">
          <a:xfrm>
            <a:off x="179951" y="1371345"/>
            <a:ext cx="2885239" cy="830997"/>
          </a:xfrm>
          <a:prstGeom prst="rect">
            <a:avLst/>
          </a:prstGeom>
          <a:noFill/>
          <a:ln w="9525">
            <a:noFill/>
            <a:miter lim="800000"/>
            <a:headEnd/>
            <a:tailEnd/>
          </a:ln>
        </p:spPr>
        <p:txBody>
          <a:bodyPr wrap="square">
            <a:spAutoFit/>
          </a:bodyPr>
          <a:lstStyle/>
          <a:p>
            <a:pPr algn="ctr">
              <a:spcAft>
                <a:spcPts val="1200"/>
              </a:spcAft>
            </a:pPr>
            <a:r>
              <a:rPr lang="en-US" sz="1600" b="1" dirty="0">
                <a:solidFill>
                  <a:schemeClr val="bg1"/>
                </a:solidFill>
                <a:ea typeface="Verdana" pitchFamily="34" charset="0"/>
                <a:cs typeface="Verdana" pitchFamily="34" charset="0"/>
              </a:rPr>
              <a:t>Pay for compute capacity by the hour with no long-term commitments</a:t>
            </a:r>
          </a:p>
        </p:txBody>
      </p:sp>
      <p:sp>
        <p:nvSpPr>
          <p:cNvPr id="13" name="TextBox 19"/>
          <p:cNvSpPr txBox="1">
            <a:spLocks noChangeArrowheads="1"/>
          </p:cNvSpPr>
          <p:nvPr/>
        </p:nvSpPr>
        <p:spPr bwMode="auto">
          <a:xfrm>
            <a:off x="6052703" y="1362957"/>
            <a:ext cx="2943410" cy="1077218"/>
          </a:xfrm>
          <a:prstGeom prst="rect">
            <a:avLst/>
          </a:prstGeom>
          <a:noFill/>
          <a:ln w="9525">
            <a:noFill/>
            <a:miter lim="800000"/>
            <a:headEnd/>
            <a:tailEnd/>
          </a:ln>
        </p:spPr>
        <p:txBody>
          <a:bodyPr wrap="square">
            <a:spAutoFit/>
          </a:bodyPr>
          <a:lstStyle/>
          <a:p>
            <a:pPr algn="ctr">
              <a:spcAft>
                <a:spcPts val="1200"/>
              </a:spcAft>
            </a:pPr>
            <a:r>
              <a:rPr lang="en-US" sz="1600" b="1" dirty="0">
                <a:solidFill>
                  <a:schemeClr val="bg1"/>
                </a:solidFill>
                <a:ea typeface="Verdana" pitchFamily="34" charset="0"/>
                <a:cs typeface="Verdana" pitchFamily="34" charset="0"/>
              </a:rPr>
              <a:t>Bid for unused capacity, charged at a spot price which fluctuates based on supply and demand</a:t>
            </a:r>
            <a:endParaRPr lang="en-US" sz="1600" b="0" dirty="0">
              <a:solidFill>
                <a:schemeClr val="bg1"/>
              </a:solidFill>
              <a:ea typeface="Verdana" pitchFamily="34" charset="0"/>
              <a:cs typeface="Verdana" pitchFamily="34" charset="0"/>
            </a:endParaRPr>
          </a:p>
        </p:txBody>
      </p:sp>
      <p:grpSp>
        <p:nvGrpSpPr>
          <p:cNvPr id="45" name="Group 44">
            <a:extLst>
              <a:ext uri="{FF2B5EF4-FFF2-40B4-BE49-F238E27FC236}">
                <a16:creationId xmlns:a16="http://schemas.microsoft.com/office/drawing/2014/main" id="{56AB2C0E-0A0E-E84B-8487-E980662F4CA0}"/>
              </a:ext>
            </a:extLst>
          </p:cNvPr>
          <p:cNvGrpSpPr/>
          <p:nvPr/>
        </p:nvGrpSpPr>
        <p:grpSpPr>
          <a:xfrm>
            <a:off x="8531678" y="2"/>
            <a:ext cx="412991" cy="489858"/>
            <a:chOff x="13432971" y="2"/>
            <a:chExt cx="660785" cy="783773"/>
          </a:xfrm>
        </p:grpSpPr>
        <p:sp>
          <p:nvSpPr>
            <p:cNvPr id="51" name="Arrow: Pentagon 26">
              <a:extLst>
                <a:ext uri="{FF2B5EF4-FFF2-40B4-BE49-F238E27FC236}">
                  <a16:creationId xmlns:a16="http://schemas.microsoft.com/office/drawing/2014/main" id="{D44E0DBC-1F35-9248-B4DC-45AF5458BD73}"/>
                </a:ext>
              </a:extLst>
            </p:cNvPr>
            <p:cNvSpPr/>
            <p:nvPr/>
          </p:nvSpPr>
          <p:spPr bwMode="auto">
            <a:xfrm rot="5400000">
              <a:off x="13371477" y="61496"/>
              <a:ext cx="783773" cy="660785"/>
            </a:xfrm>
            <a:prstGeom prst="homePlate">
              <a:avLst>
                <a:gd name="adj" fmla="val 3003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2" name="Graphic 3">
              <a:extLst>
                <a:ext uri="{FF2B5EF4-FFF2-40B4-BE49-F238E27FC236}">
                  <a16:creationId xmlns:a16="http://schemas.microsoft.com/office/drawing/2014/main" id="{F076F8BF-4855-5C49-A936-9B82D705CCA8}"/>
                </a:ext>
              </a:extLst>
            </p:cNvPr>
            <p:cNvGrpSpPr/>
            <p:nvPr/>
          </p:nvGrpSpPr>
          <p:grpSpPr>
            <a:xfrm>
              <a:off x="13585427" y="125219"/>
              <a:ext cx="386410" cy="386410"/>
              <a:chOff x="4333875" y="2333625"/>
              <a:chExt cx="476250" cy="476250"/>
            </a:xfrm>
            <a:solidFill>
              <a:schemeClr val="tx1"/>
            </a:solidFill>
          </p:grpSpPr>
          <p:sp>
            <p:nvSpPr>
              <p:cNvPr id="53" name="Freeform: Shape 32">
                <a:extLst>
                  <a:ext uri="{FF2B5EF4-FFF2-40B4-BE49-F238E27FC236}">
                    <a16:creationId xmlns:a16="http://schemas.microsoft.com/office/drawing/2014/main" id="{202564F0-A00D-9A4C-9BCC-D1C49AFEFC26}"/>
                  </a:ext>
                </a:extLst>
              </p:cNvPr>
              <p:cNvSpPr/>
              <p:nvPr/>
            </p:nvSpPr>
            <p:spPr>
              <a:xfrm>
                <a:off x="4536281" y="2326481"/>
                <a:ext cx="276225" cy="276225"/>
              </a:xfrm>
              <a:custGeom>
                <a:avLst/>
                <a:gdLst>
                  <a:gd name="connsiteX0" fmla="*/ 254794 w 276225"/>
                  <a:gd name="connsiteY0" fmla="*/ 7144 h 276225"/>
                  <a:gd name="connsiteX1" fmla="*/ 26194 w 276225"/>
                  <a:gd name="connsiteY1" fmla="*/ 7144 h 276225"/>
                  <a:gd name="connsiteX2" fmla="*/ 7144 w 276225"/>
                  <a:gd name="connsiteY2" fmla="*/ 26194 h 276225"/>
                  <a:gd name="connsiteX3" fmla="*/ 7144 w 276225"/>
                  <a:gd name="connsiteY3" fmla="*/ 73819 h 276225"/>
                  <a:gd name="connsiteX4" fmla="*/ 26194 w 276225"/>
                  <a:gd name="connsiteY4" fmla="*/ 73819 h 276225"/>
                  <a:gd name="connsiteX5" fmla="*/ 26194 w 276225"/>
                  <a:gd name="connsiteY5" fmla="*/ 26194 h 276225"/>
                  <a:gd name="connsiteX6" fmla="*/ 254794 w 276225"/>
                  <a:gd name="connsiteY6" fmla="*/ 26194 h 276225"/>
                  <a:gd name="connsiteX7" fmla="*/ 254794 w 276225"/>
                  <a:gd name="connsiteY7" fmla="*/ 254794 h 276225"/>
                  <a:gd name="connsiteX8" fmla="*/ 207169 w 276225"/>
                  <a:gd name="connsiteY8" fmla="*/ 254794 h 276225"/>
                  <a:gd name="connsiteX9" fmla="*/ 207169 w 276225"/>
                  <a:gd name="connsiteY9" fmla="*/ 273844 h 276225"/>
                  <a:gd name="connsiteX10" fmla="*/ 254794 w 276225"/>
                  <a:gd name="connsiteY10" fmla="*/ 273844 h 276225"/>
                  <a:gd name="connsiteX11" fmla="*/ 273844 w 276225"/>
                  <a:gd name="connsiteY11" fmla="*/ 254794 h 276225"/>
                  <a:gd name="connsiteX12" fmla="*/ 273844 w 276225"/>
                  <a:gd name="connsiteY12" fmla="*/ 26194 h 276225"/>
                  <a:gd name="connsiteX13" fmla="*/ 254794 w 276225"/>
                  <a:gd name="connsiteY13" fmla="*/ 714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7144"/>
                    </a:moveTo>
                    <a:lnTo>
                      <a:pt x="26194" y="7144"/>
                    </a:lnTo>
                    <a:cubicBezTo>
                      <a:pt x="15716" y="7144"/>
                      <a:pt x="7144" y="15716"/>
                      <a:pt x="7144" y="26194"/>
                    </a:cubicBezTo>
                    <a:lnTo>
                      <a:pt x="7144" y="73819"/>
                    </a:lnTo>
                    <a:lnTo>
                      <a:pt x="26194" y="73819"/>
                    </a:lnTo>
                    <a:lnTo>
                      <a:pt x="26194" y="26194"/>
                    </a:lnTo>
                    <a:lnTo>
                      <a:pt x="254794" y="26194"/>
                    </a:lnTo>
                    <a:lnTo>
                      <a:pt x="254794" y="254794"/>
                    </a:lnTo>
                    <a:lnTo>
                      <a:pt x="207169" y="254794"/>
                    </a:lnTo>
                    <a:lnTo>
                      <a:pt x="207169" y="273844"/>
                    </a:lnTo>
                    <a:lnTo>
                      <a:pt x="254794" y="273844"/>
                    </a:lnTo>
                    <a:cubicBezTo>
                      <a:pt x="265271" y="273844"/>
                      <a:pt x="273844" y="265271"/>
                      <a:pt x="273844" y="254794"/>
                    </a:cubicBezTo>
                    <a:lnTo>
                      <a:pt x="273844" y="26194"/>
                    </a:lnTo>
                    <a:cubicBezTo>
                      <a:pt x="273844" y="15716"/>
                      <a:pt x="265271" y="7144"/>
                      <a:pt x="254794" y="7144"/>
                    </a:cubicBezTo>
                    <a:close/>
                  </a:path>
                </a:pathLst>
              </a:custGeom>
              <a:grpFill/>
              <a:ln w="19050" cap="flat">
                <a:noFill/>
                <a:prstDash val="solid"/>
                <a:miter/>
              </a:ln>
            </p:spPr>
            <p:txBody>
              <a:bodyPr rtlCol="0" anchor="ctr"/>
              <a:lstStyle/>
              <a:p>
                <a:endParaRPr lang="en-US" sz="1125" dirty="0"/>
              </a:p>
            </p:txBody>
          </p:sp>
          <p:sp>
            <p:nvSpPr>
              <p:cNvPr id="54" name="Freeform: Shape 33">
                <a:extLst>
                  <a:ext uri="{FF2B5EF4-FFF2-40B4-BE49-F238E27FC236}">
                    <a16:creationId xmlns:a16="http://schemas.microsoft.com/office/drawing/2014/main" id="{AE84C948-54BE-1747-9E4F-C689849844F3}"/>
                  </a:ext>
                </a:extLst>
              </p:cNvPr>
              <p:cNvSpPr/>
              <p:nvPr/>
            </p:nvSpPr>
            <p:spPr>
              <a:xfrm>
                <a:off x="4326731" y="2536031"/>
                <a:ext cx="276225" cy="276225"/>
              </a:xfrm>
              <a:custGeom>
                <a:avLst/>
                <a:gdLst>
                  <a:gd name="connsiteX0" fmla="*/ 254794 w 276225"/>
                  <a:gd name="connsiteY0" fmla="*/ 254794 h 276225"/>
                  <a:gd name="connsiteX1" fmla="*/ 26194 w 276225"/>
                  <a:gd name="connsiteY1" fmla="*/ 254794 h 276225"/>
                  <a:gd name="connsiteX2" fmla="*/ 26194 w 276225"/>
                  <a:gd name="connsiteY2" fmla="*/ 26194 h 276225"/>
                  <a:gd name="connsiteX3" fmla="*/ 73819 w 276225"/>
                  <a:gd name="connsiteY3" fmla="*/ 26194 h 276225"/>
                  <a:gd name="connsiteX4" fmla="*/ 73819 w 276225"/>
                  <a:gd name="connsiteY4" fmla="*/ 7144 h 276225"/>
                  <a:gd name="connsiteX5" fmla="*/ 26194 w 276225"/>
                  <a:gd name="connsiteY5" fmla="*/ 7144 h 276225"/>
                  <a:gd name="connsiteX6" fmla="*/ 7144 w 276225"/>
                  <a:gd name="connsiteY6" fmla="*/ 26194 h 276225"/>
                  <a:gd name="connsiteX7" fmla="*/ 7144 w 276225"/>
                  <a:gd name="connsiteY7" fmla="*/ 254794 h 276225"/>
                  <a:gd name="connsiteX8" fmla="*/ 26194 w 276225"/>
                  <a:gd name="connsiteY8" fmla="*/ 273844 h 276225"/>
                  <a:gd name="connsiteX9" fmla="*/ 254794 w 276225"/>
                  <a:gd name="connsiteY9" fmla="*/ 273844 h 276225"/>
                  <a:gd name="connsiteX10" fmla="*/ 273844 w 276225"/>
                  <a:gd name="connsiteY10" fmla="*/ 254794 h 276225"/>
                  <a:gd name="connsiteX11" fmla="*/ 273844 w 276225"/>
                  <a:gd name="connsiteY11" fmla="*/ 207169 h 276225"/>
                  <a:gd name="connsiteX12" fmla="*/ 254794 w 276225"/>
                  <a:gd name="connsiteY12" fmla="*/ 207169 h 276225"/>
                  <a:gd name="connsiteX13" fmla="*/ 254794 w 276225"/>
                  <a:gd name="connsiteY13" fmla="*/ 25479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254794"/>
                    </a:moveTo>
                    <a:lnTo>
                      <a:pt x="26194" y="254794"/>
                    </a:lnTo>
                    <a:lnTo>
                      <a:pt x="26194" y="26194"/>
                    </a:lnTo>
                    <a:lnTo>
                      <a:pt x="73819" y="26194"/>
                    </a:lnTo>
                    <a:lnTo>
                      <a:pt x="73819" y="7144"/>
                    </a:lnTo>
                    <a:lnTo>
                      <a:pt x="26194" y="7144"/>
                    </a:lnTo>
                    <a:cubicBezTo>
                      <a:pt x="15716" y="7144"/>
                      <a:pt x="7144" y="15716"/>
                      <a:pt x="7144" y="26194"/>
                    </a:cubicBezTo>
                    <a:lnTo>
                      <a:pt x="7144" y="254794"/>
                    </a:lnTo>
                    <a:cubicBezTo>
                      <a:pt x="7144" y="265271"/>
                      <a:pt x="15716" y="273844"/>
                      <a:pt x="26194" y="273844"/>
                    </a:cubicBezTo>
                    <a:lnTo>
                      <a:pt x="254794" y="273844"/>
                    </a:lnTo>
                    <a:cubicBezTo>
                      <a:pt x="265271" y="273844"/>
                      <a:pt x="273844" y="265271"/>
                      <a:pt x="273844" y="254794"/>
                    </a:cubicBezTo>
                    <a:lnTo>
                      <a:pt x="273844" y="207169"/>
                    </a:lnTo>
                    <a:lnTo>
                      <a:pt x="254794" y="207169"/>
                    </a:lnTo>
                    <a:lnTo>
                      <a:pt x="254794" y="254794"/>
                    </a:lnTo>
                    <a:close/>
                  </a:path>
                </a:pathLst>
              </a:custGeom>
              <a:grpFill/>
              <a:ln w="19050" cap="flat">
                <a:noFill/>
                <a:prstDash val="solid"/>
                <a:miter/>
              </a:ln>
            </p:spPr>
            <p:txBody>
              <a:bodyPr rtlCol="0" anchor="ctr"/>
              <a:lstStyle/>
              <a:p>
                <a:endParaRPr lang="en-US" sz="1125" dirty="0"/>
              </a:p>
            </p:txBody>
          </p:sp>
          <p:sp>
            <p:nvSpPr>
              <p:cNvPr id="55" name="Freeform: Shape 34">
                <a:extLst>
                  <a:ext uri="{FF2B5EF4-FFF2-40B4-BE49-F238E27FC236}">
                    <a16:creationId xmlns:a16="http://schemas.microsoft.com/office/drawing/2014/main" id="{FF330389-86FD-C444-9F5A-E3709019046C}"/>
                  </a:ext>
                </a:extLst>
              </p:cNvPr>
              <p:cNvSpPr/>
              <p:nvPr/>
            </p:nvSpPr>
            <p:spPr>
              <a:xfrm>
                <a:off x="4412456" y="2412206"/>
                <a:ext cx="314325" cy="314325"/>
              </a:xfrm>
              <a:custGeom>
                <a:avLst/>
                <a:gdLst>
                  <a:gd name="connsiteX0" fmla="*/ 264319 w 314325"/>
                  <a:gd name="connsiteY0" fmla="*/ 35719 h 314325"/>
                  <a:gd name="connsiteX1" fmla="*/ 264319 w 314325"/>
                  <a:gd name="connsiteY1" fmla="*/ 7144 h 314325"/>
                  <a:gd name="connsiteX2" fmla="*/ 245269 w 314325"/>
                  <a:gd name="connsiteY2" fmla="*/ 7144 h 314325"/>
                  <a:gd name="connsiteX3" fmla="*/ 245269 w 314325"/>
                  <a:gd name="connsiteY3" fmla="*/ 35719 h 314325"/>
                  <a:gd name="connsiteX4" fmla="*/ 216694 w 314325"/>
                  <a:gd name="connsiteY4" fmla="*/ 35719 h 314325"/>
                  <a:gd name="connsiteX5" fmla="*/ 216694 w 314325"/>
                  <a:gd name="connsiteY5" fmla="*/ 7144 h 314325"/>
                  <a:gd name="connsiteX6" fmla="*/ 197644 w 314325"/>
                  <a:gd name="connsiteY6" fmla="*/ 7144 h 314325"/>
                  <a:gd name="connsiteX7" fmla="*/ 197644 w 314325"/>
                  <a:gd name="connsiteY7" fmla="*/ 35719 h 314325"/>
                  <a:gd name="connsiteX8" fmla="*/ 169069 w 314325"/>
                  <a:gd name="connsiteY8" fmla="*/ 35719 h 314325"/>
                  <a:gd name="connsiteX9" fmla="*/ 169069 w 314325"/>
                  <a:gd name="connsiteY9" fmla="*/ 7144 h 314325"/>
                  <a:gd name="connsiteX10" fmla="*/ 150019 w 314325"/>
                  <a:gd name="connsiteY10" fmla="*/ 7144 h 314325"/>
                  <a:gd name="connsiteX11" fmla="*/ 150019 w 314325"/>
                  <a:gd name="connsiteY11" fmla="*/ 35719 h 314325"/>
                  <a:gd name="connsiteX12" fmla="*/ 121444 w 314325"/>
                  <a:gd name="connsiteY12" fmla="*/ 35719 h 314325"/>
                  <a:gd name="connsiteX13" fmla="*/ 121444 w 314325"/>
                  <a:gd name="connsiteY13" fmla="*/ 7144 h 314325"/>
                  <a:gd name="connsiteX14" fmla="*/ 102394 w 314325"/>
                  <a:gd name="connsiteY14" fmla="*/ 7144 h 314325"/>
                  <a:gd name="connsiteX15" fmla="*/ 102394 w 314325"/>
                  <a:gd name="connsiteY15" fmla="*/ 35719 h 314325"/>
                  <a:gd name="connsiteX16" fmla="*/ 73819 w 314325"/>
                  <a:gd name="connsiteY16" fmla="*/ 35719 h 314325"/>
                  <a:gd name="connsiteX17" fmla="*/ 73819 w 314325"/>
                  <a:gd name="connsiteY17" fmla="*/ 7144 h 314325"/>
                  <a:gd name="connsiteX18" fmla="*/ 54769 w 314325"/>
                  <a:gd name="connsiteY18" fmla="*/ 7144 h 314325"/>
                  <a:gd name="connsiteX19" fmla="*/ 54769 w 314325"/>
                  <a:gd name="connsiteY19" fmla="*/ 35719 h 314325"/>
                  <a:gd name="connsiteX20" fmla="*/ 35719 w 314325"/>
                  <a:gd name="connsiteY20" fmla="*/ 54769 h 314325"/>
                  <a:gd name="connsiteX21" fmla="*/ 7144 w 314325"/>
                  <a:gd name="connsiteY21" fmla="*/ 54769 h 314325"/>
                  <a:gd name="connsiteX22" fmla="*/ 7144 w 314325"/>
                  <a:gd name="connsiteY22" fmla="*/ 73819 h 314325"/>
                  <a:gd name="connsiteX23" fmla="*/ 35719 w 314325"/>
                  <a:gd name="connsiteY23" fmla="*/ 73819 h 314325"/>
                  <a:gd name="connsiteX24" fmla="*/ 35719 w 314325"/>
                  <a:gd name="connsiteY24" fmla="*/ 102394 h 314325"/>
                  <a:gd name="connsiteX25" fmla="*/ 7144 w 314325"/>
                  <a:gd name="connsiteY25" fmla="*/ 102394 h 314325"/>
                  <a:gd name="connsiteX26" fmla="*/ 7144 w 314325"/>
                  <a:gd name="connsiteY26" fmla="*/ 121444 h 314325"/>
                  <a:gd name="connsiteX27" fmla="*/ 35719 w 314325"/>
                  <a:gd name="connsiteY27" fmla="*/ 121444 h 314325"/>
                  <a:gd name="connsiteX28" fmla="*/ 35719 w 314325"/>
                  <a:gd name="connsiteY28" fmla="*/ 150019 h 314325"/>
                  <a:gd name="connsiteX29" fmla="*/ 7144 w 314325"/>
                  <a:gd name="connsiteY29" fmla="*/ 150019 h 314325"/>
                  <a:gd name="connsiteX30" fmla="*/ 7144 w 314325"/>
                  <a:gd name="connsiteY30" fmla="*/ 169069 h 314325"/>
                  <a:gd name="connsiteX31" fmla="*/ 35719 w 314325"/>
                  <a:gd name="connsiteY31" fmla="*/ 169069 h 314325"/>
                  <a:gd name="connsiteX32" fmla="*/ 35719 w 314325"/>
                  <a:gd name="connsiteY32" fmla="*/ 197644 h 314325"/>
                  <a:gd name="connsiteX33" fmla="*/ 7144 w 314325"/>
                  <a:gd name="connsiteY33" fmla="*/ 197644 h 314325"/>
                  <a:gd name="connsiteX34" fmla="*/ 7144 w 314325"/>
                  <a:gd name="connsiteY34" fmla="*/ 216694 h 314325"/>
                  <a:gd name="connsiteX35" fmla="*/ 35719 w 314325"/>
                  <a:gd name="connsiteY35" fmla="*/ 216694 h 314325"/>
                  <a:gd name="connsiteX36" fmla="*/ 35719 w 314325"/>
                  <a:gd name="connsiteY36" fmla="*/ 245269 h 314325"/>
                  <a:gd name="connsiteX37" fmla="*/ 7144 w 314325"/>
                  <a:gd name="connsiteY37" fmla="*/ 245269 h 314325"/>
                  <a:gd name="connsiteX38" fmla="*/ 7144 w 314325"/>
                  <a:gd name="connsiteY38" fmla="*/ 264319 h 314325"/>
                  <a:gd name="connsiteX39" fmla="*/ 35719 w 314325"/>
                  <a:gd name="connsiteY39" fmla="*/ 264319 h 314325"/>
                  <a:gd name="connsiteX40" fmla="*/ 54769 w 314325"/>
                  <a:gd name="connsiteY40" fmla="*/ 283369 h 314325"/>
                  <a:gd name="connsiteX41" fmla="*/ 54769 w 314325"/>
                  <a:gd name="connsiteY41" fmla="*/ 311944 h 314325"/>
                  <a:gd name="connsiteX42" fmla="*/ 73819 w 314325"/>
                  <a:gd name="connsiteY42" fmla="*/ 311944 h 314325"/>
                  <a:gd name="connsiteX43" fmla="*/ 73819 w 314325"/>
                  <a:gd name="connsiteY43" fmla="*/ 283369 h 314325"/>
                  <a:gd name="connsiteX44" fmla="*/ 102394 w 314325"/>
                  <a:gd name="connsiteY44" fmla="*/ 283369 h 314325"/>
                  <a:gd name="connsiteX45" fmla="*/ 102394 w 314325"/>
                  <a:gd name="connsiteY45" fmla="*/ 311944 h 314325"/>
                  <a:gd name="connsiteX46" fmla="*/ 121444 w 314325"/>
                  <a:gd name="connsiteY46" fmla="*/ 311944 h 314325"/>
                  <a:gd name="connsiteX47" fmla="*/ 121444 w 314325"/>
                  <a:gd name="connsiteY47" fmla="*/ 283369 h 314325"/>
                  <a:gd name="connsiteX48" fmla="*/ 150019 w 314325"/>
                  <a:gd name="connsiteY48" fmla="*/ 283369 h 314325"/>
                  <a:gd name="connsiteX49" fmla="*/ 150019 w 314325"/>
                  <a:gd name="connsiteY49" fmla="*/ 311944 h 314325"/>
                  <a:gd name="connsiteX50" fmla="*/ 169069 w 314325"/>
                  <a:gd name="connsiteY50" fmla="*/ 311944 h 314325"/>
                  <a:gd name="connsiteX51" fmla="*/ 169069 w 314325"/>
                  <a:gd name="connsiteY51" fmla="*/ 283369 h 314325"/>
                  <a:gd name="connsiteX52" fmla="*/ 197644 w 314325"/>
                  <a:gd name="connsiteY52" fmla="*/ 283369 h 314325"/>
                  <a:gd name="connsiteX53" fmla="*/ 197644 w 314325"/>
                  <a:gd name="connsiteY53" fmla="*/ 311944 h 314325"/>
                  <a:gd name="connsiteX54" fmla="*/ 216694 w 314325"/>
                  <a:gd name="connsiteY54" fmla="*/ 311944 h 314325"/>
                  <a:gd name="connsiteX55" fmla="*/ 216694 w 314325"/>
                  <a:gd name="connsiteY55" fmla="*/ 283369 h 314325"/>
                  <a:gd name="connsiteX56" fmla="*/ 245269 w 314325"/>
                  <a:gd name="connsiteY56" fmla="*/ 283369 h 314325"/>
                  <a:gd name="connsiteX57" fmla="*/ 245269 w 314325"/>
                  <a:gd name="connsiteY57" fmla="*/ 311944 h 314325"/>
                  <a:gd name="connsiteX58" fmla="*/ 264319 w 314325"/>
                  <a:gd name="connsiteY58" fmla="*/ 311944 h 314325"/>
                  <a:gd name="connsiteX59" fmla="*/ 264319 w 314325"/>
                  <a:gd name="connsiteY59" fmla="*/ 283369 h 314325"/>
                  <a:gd name="connsiteX60" fmla="*/ 283369 w 314325"/>
                  <a:gd name="connsiteY60" fmla="*/ 264319 h 314325"/>
                  <a:gd name="connsiteX61" fmla="*/ 311944 w 314325"/>
                  <a:gd name="connsiteY61" fmla="*/ 264319 h 314325"/>
                  <a:gd name="connsiteX62" fmla="*/ 311944 w 314325"/>
                  <a:gd name="connsiteY62" fmla="*/ 245269 h 314325"/>
                  <a:gd name="connsiteX63" fmla="*/ 283369 w 314325"/>
                  <a:gd name="connsiteY63" fmla="*/ 245269 h 314325"/>
                  <a:gd name="connsiteX64" fmla="*/ 283369 w 314325"/>
                  <a:gd name="connsiteY64" fmla="*/ 216694 h 314325"/>
                  <a:gd name="connsiteX65" fmla="*/ 311944 w 314325"/>
                  <a:gd name="connsiteY65" fmla="*/ 216694 h 314325"/>
                  <a:gd name="connsiteX66" fmla="*/ 311944 w 314325"/>
                  <a:gd name="connsiteY66" fmla="*/ 197644 h 314325"/>
                  <a:gd name="connsiteX67" fmla="*/ 283369 w 314325"/>
                  <a:gd name="connsiteY67" fmla="*/ 197644 h 314325"/>
                  <a:gd name="connsiteX68" fmla="*/ 283369 w 314325"/>
                  <a:gd name="connsiteY68" fmla="*/ 169069 h 314325"/>
                  <a:gd name="connsiteX69" fmla="*/ 311944 w 314325"/>
                  <a:gd name="connsiteY69" fmla="*/ 169069 h 314325"/>
                  <a:gd name="connsiteX70" fmla="*/ 311944 w 314325"/>
                  <a:gd name="connsiteY70" fmla="*/ 150019 h 314325"/>
                  <a:gd name="connsiteX71" fmla="*/ 283369 w 314325"/>
                  <a:gd name="connsiteY71" fmla="*/ 150019 h 314325"/>
                  <a:gd name="connsiteX72" fmla="*/ 283369 w 314325"/>
                  <a:gd name="connsiteY72" fmla="*/ 121444 h 314325"/>
                  <a:gd name="connsiteX73" fmla="*/ 311944 w 314325"/>
                  <a:gd name="connsiteY73" fmla="*/ 121444 h 314325"/>
                  <a:gd name="connsiteX74" fmla="*/ 311944 w 314325"/>
                  <a:gd name="connsiteY74" fmla="*/ 102394 h 314325"/>
                  <a:gd name="connsiteX75" fmla="*/ 283369 w 314325"/>
                  <a:gd name="connsiteY75" fmla="*/ 102394 h 314325"/>
                  <a:gd name="connsiteX76" fmla="*/ 283369 w 314325"/>
                  <a:gd name="connsiteY76" fmla="*/ 73819 h 314325"/>
                  <a:gd name="connsiteX77" fmla="*/ 311944 w 314325"/>
                  <a:gd name="connsiteY77" fmla="*/ 73819 h 314325"/>
                  <a:gd name="connsiteX78" fmla="*/ 311944 w 314325"/>
                  <a:gd name="connsiteY78" fmla="*/ 54769 h 314325"/>
                  <a:gd name="connsiteX79" fmla="*/ 283369 w 314325"/>
                  <a:gd name="connsiteY79" fmla="*/ 54769 h 314325"/>
                  <a:gd name="connsiteX80" fmla="*/ 264319 w 314325"/>
                  <a:gd name="connsiteY80" fmla="*/ 35719 h 314325"/>
                  <a:gd name="connsiteX81" fmla="*/ 264319 w 314325"/>
                  <a:gd name="connsiteY81" fmla="*/ 262414 h 314325"/>
                  <a:gd name="connsiteX82" fmla="*/ 262414 w 314325"/>
                  <a:gd name="connsiteY82" fmla="*/ 264319 h 314325"/>
                  <a:gd name="connsiteX83" fmla="*/ 56674 w 314325"/>
                  <a:gd name="connsiteY83" fmla="*/ 264319 h 314325"/>
                  <a:gd name="connsiteX84" fmla="*/ 56674 w 314325"/>
                  <a:gd name="connsiteY84" fmla="*/ 264319 h 314325"/>
                  <a:gd name="connsiteX85" fmla="*/ 54769 w 314325"/>
                  <a:gd name="connsiteY85" fmla="*/ 262414 h 314325"/>
                  <a:gd name="connsiteX86" fmla="*/ 54769 w 314325"/>
                  <a:gd name="connsiteY86" fmla="*/ 56674 h 314325"/>
                  <a:gd name="connsiteX87" fmla="*/ 54769 w 314325"/>
                  <a:gd name="connsiteY87" fmla="*/ 56674 h 314325"/>
                  <a:gd name="connsiteX88" fmla="*/ 56674 w 314325"/>
                  <a:gd name="connsiteY88" fmla="*/ 54769 h 314325"/>
                  <a:gd name="connsiteX89" fmla="*/ 262414 w 314325"/>
                  <a:gd name="connsiteY89" fmla="*/ 54769 h 314325"/>
                  <a:gd name="connsiteX90" fmla="*/ 264319 w 314325"/>
                  <a:gd name="connsiteY90" fmla="*/ 56674 h 314325"/>
                  <a:gd name="connsiteX91" fmla="*/ 264319 w 314325"/>
                  <a:gd name="connsiteY91" fmla="*/ 26241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14325" h="314325">
                    <a:moveTo>
                      <a:pt x="264319" y="35719"/>
                    </a:moveTo>
                    <a:lnTo>
                      <a:pt x="264319" y="7144"/>
                    </a:lnTo>
                    <a:lnTo>
                      <a:pt x="245269" y="7144"/>
                    </a:lnTo>
                    <a:lnTo>
                      <a:pt x="245269" y="35719"/>
                    </a:lnTo>
                    <a:lnTo>
                      <a:pt x="216694" y="35719"/>
                    </a:lnTo>
                    <a:lnTo>
                      <a:pt x="216694" y="7144"/>
                    </a:lnTo>
                    <a:lnTo>
                      <a:pt x="197644" y="7144"/>
                    </a:lnTo>
                    <a:lnTo>
                      <a:pt x="197644" y="35719"/>
                    </a:lnTo>
                    <a:lnTo>
                      <a:pt x="169069" y="35719"/>
                    </a:lnTo>
                    <a:lnTo>
                      <a:pt x="169069" y="7144"/>
                    </a:lnTo>
                    <a:lnTo>
                      <a:pt x="150019" y="7144"/>
                    </a:lnTo>
                    <a:lnTo>
                      <a:pt x="150019" y="35719"/>
                    </a:lnTo>
                    <a:lnTo>
                      <a:pt x="121444" y="35719"/>
                    </a:lnTo>
                    <a:lnTo>
                      <a:pt x="121444" y="7144"/>
                    </a:lnTo>
                    <a:lnTo>
                      <a:pt x="102394" y="7144"/>
                    </a:lnTo>
                    <a:lnTo>
                      <a:pt x="102394" y="35719"/>
                    </a:lnTo>
                    <a:lnTo>
                      <a:pt x="73819" y="35719"/>
                    </a:lnTo>
                    <a:lnTo>
                      <a:pt x="73819" y="7144"/>
                    </a:lnTo>
                    <a:lnTo>
                      <a:pt x="54769" y="7144"/>
                    </a:lnTo>
                    <a:lnTo>
                      <a:pt x="54769" y="35719"/>
                    </a:lnTo>
                    <a:cubicBezTo>
                      <a:pt x="44291" y="36671"/>
                      <a:pt x="36671" y="44291"/>
                      <a:pt x="35719" y="54769"/>
                    </a:cubicBezTo>
                    <a:lnTo>
                      <a:pt x="7144" y="54769"/>
                    </a:lnTo>
                    <a:lnTo>
                      <a:pt x="7144" y="73819"/>
                    </a:lnTo>
                    <a:lnTo>
                      <a:pt x="35719" y="73819"/>
                    </a:lnTo>
                    <a:lnTo>
                      <a:pt x="35719" y="102394"/>
                    </a:lnTo>
                    <a:lnTo>
                      <a:pt x="7144" y="102394"/>
                    </a:lnTo>
                    <a:lnTo>
                      <a:pt x="7144" y="121444"/>
                    </a:lnTo>
                    <a:lnTo>
                      <a:pt x="35719" y="121444"/>
                    </a:lnTo>
                    <a:lnTo>
                      <a:pt x="35719" y="150019"/>
                    </a:lnTo>
                    <a:lnTo>
                      <a:pt x="7144" y="150019"/>
                    </a:lnTo>
                    <a:lnTo>
                      <a:pt x="7144" y="169069"/>
                    </a:lnTo>
                    <a:lnTo>
                      <a:pt x="35719" y="169069"/>
                    </a:lnTo>
                    <a:lnTo>
                      <a:pt x="35719" y="197644"/>
                    </a:lnTo>
                    <a:lnTo>
                      <a:pt x="7144" y="197644"/>
                    </a:lnTo>
                    <a:lnTo>
                      <a:pt x="7144" y="216694"/>
                    </a:lnTo>
                    <a:lnTo>
                      <a:pt x="35719" y="216694"/>
                    </a:lnTo>
                    <a:lnTo>
                      <a:pt x="35719" y="245269"/>
                    </a:lnTo>
                    <a:lnTo>
                      <a:pt x="7144" y="245269"/>
                    </a:lnTo>
                    <a:lnTo>
                      <a:pt x="7144" y="264319"/>
                    </a:lnTo>
                    <a:lnTo>
                      <a:pt x="35719" y="264319"/>
                    </a:lnTo>
                    <a:cubicBezTo>
                      <a:pt x="36671" y="274796"/>
                      <a:pt x="44291" y="282416"/>
                      <a:pt x="54769" y="283369"/>
                    </a:cubicBezTo>
                    <a:lnTo>
                      <a:pt x="54769" y="311944"/>
                    </a:lnTo>
                    <a:lnTo>
                      <a:pt x="73819" y="311944"/>
                    </a:lnTo>
                    <a:lnTo>
                      <a:pt x="73819" y="283369"/>
                    </a:lnTo>
                    <a:lnTo>
                      <a:pt x="102394" y="283369"/>
                    </a:lnTo>
                    <a:lnTo>
                      <a:pt x="102394" y="311944"/>
                    </a:lnTo>
                    <a:lnTo>
                      <a:pt x="121444" y="311944"/>
                    </a:lnTo>
                    <a:lnTo>
                      <a:pt x="121444" y="283369"/>
                    </a:lnTo>
                    <a:lnTo>
                      <a:pt x="150019" y="283369"/>
                    </a:lnTo>
                    <a:lnTo>
                      <a:pt x="150019" y="311944"/>
                    </a:lnTo>
                    <a:lnTo>
                      <a:pt x="169069" y="311944"/>
                    </a:lnTo>
                    <a:lnTo>
                      <a:pt x="169069" y="283369"/>
                    </a:lnTo>
                    <a:lnTo>
                      <a:pt x="197644" y="283369"/>
                    </a:lnTo>
                    <a:lnTo>
                      <a:pt x="197644" y="311944"/>
                    </a:lnTo>
                    <a:lnTo>
                      <a:pt x="216694" y="311944"/>
                    </a:lnTo>
                    <a:lnTo>
                      <a:pt x="216694" y="283369"/>
                    </a:lnTo>
                    <a:lnTo>
                      <a:pt x="245269" y="283369"/>
                    </a:lnTo>
                    <a:lnTo>
                      <a:pt x="245269" y="311944"/>
                    </a:lnTo>
                    <a:lnTo>
                      <a:pt x="264319" y="311944"/>
                    </a:lnTo>
                    <a:lnTo>
                      <a:pt x="264319" y="283369"/>
                    </a:lnTo>
                    <a:cubicBezTo>
                      <a:pt x="274796" y="282416"/>
                      <a:pt x="282416" y="274796"/>
                      <a:pt x="283369" y="264319"/>
                    </a:cubicBezTo>
                    <a:lnTo>
                      <a:pt x="311944" y="264319"/>
                    </a:lnTo>
                    <a:lnTo>
                      <a:pt x="311944" y="245269"/>
                    </a:lnTo>
                    <a:lnTo>
                      <a:pt x="283369" y="245269"/>
                    </a:lnTo>
                    <a:lnTo>
                      <a:pt x="283369" y="216694"/>
                    </a:lnTo>
                    <a:lnTo>
                      <a:pt x="311944" y="216694"/>
                    </a:lnTo>
                    <a:lnTo>
                      <a:pt x="311944" y="197644"/>
                    </a:lnTo>
                    <a:lnTo>
                      <a:pt x="283369" y="197644"/>
                    </a:lnTo>
                    <a:lnTo>
                      <a:pt x="283369" y="169069"/>
                    </a:lnTo>
                    <a:lnTo>
                      <a:pt x="311944" y="169069"/>
                    </a:lnTo>
                    <a:lnTo>
                      <a:pt x="311944" y="150019"/>
                    </a:lnTo>
                    <a:lnTo>
                      <a:pt x="283369" y="150019"/>
                    </a:lnTo>
                    <a:lnTo>
                      <a:pt x="283369" y="121444"/>
                    </a:lnTo>
                    <a:lnTo>
                      <a:pt x="311944" y="121444"/>
                    </a:lnTo>
                    <a:lnTo>
                      <a:pt x="311944" y="102394"/>
                    </a:lnTo>
                    <a:lnTo>
                      <a:pt x="283369" y="102394"/>
                    </a:lnTo>
                    <a:lnTo>
                      <a:pt x="283369" y="73819"/>
                    </a:lnTo>
                    <a:lnTo>
                      <a:pt x="311944" y="73819"/>
                    </a:lnTo>
                    <a:lnTo>
                      <a:pt x="311944" y="54769"/>
                    </a:lnTo>
                    <a:lnTo>
                      <a:pt x="283369" y="54769"/>
                    </a:lnTo>
                    <a:cubicBezTo>
                      <a:pt x="282416" y="44291"/>
                      <a:pt x="274796" y="36671"/>
                      <a:pt x="264319" y="35719"/>
                    </a:cubicBezTo>
                    <a:close/>
                    <a:moveTo>
                      <a:pt x="264319" y="262414"/>
                    </a:moveTo>
                    <a:cubicBezTo>
                      <a:pt x="264319" y="263366"/>
                      <a:pt x="263366" y="264319"/>
                      <a:pt x="262414" y="264319"/>
                    </a:cubicBezTo>
                    <a:lnTo>
                      <a:pt x="56674" y="264319"/>
                    </a:lnTo>
                    <a:cubicBezTo>
                      <a:pt x="56674" y="264319"/>
                      <a:pt x="56674" y="264319"/>
                      <a:pt x="56674" y="264319"/>
                    </a:cubicBezTo>
                    <a:cubicBezTo>
                      <a:pt x="55721" y="264319"/>
                      <a:pt x="54769" y="263366"/>
                      <a:pt x="54769" y="262414"/>
                    </a:cubicBezTo>
                    <a:lnTo>
                      <a:pt x="54769" y="56674"/>
                    </a:lnTo>
                    <a:cubicBezTo>
                      <a:pt x="54769" y="56674"/>
                      <a:pt x="54769" y="56674"/>
                      <a:pt x="54769" y="56674"/>
                    </a:cubicBezTo>
                    <a:cubicBezTo>
                      <a:pt x="54769" y="55721"/>
                      <a:pt x="55721" y="54769"/>
                      <a:pt x="56674" y="54769"/>
                    </a:cubicBezTo>
                    <a:lnTo>
                      <a:pt x="262414" y="54769"/>
                    </a:lnTo>
                    <a:cubicBezTo>
                      <a:pt x="263366" y="54769"/>
                      <a:pt x="264319" y="55721"/>
                      <a:pt x="264319" y="56674"/>
                    </a:cubicBezTo>
                    <a:lnTo>
                      <a:pt x="264319" y="262414"/>
                    </a:lnTo>
                    <a:close/>
                  </a:path>
                </a:pathLst>
              </a:custGeom>
              <a:grpFill/>
              <a:ln w="19050" cap="flat">
                <a:noFill/>
                <a:prstDash val="solid"/>
                <a:miter/>
              </a:ln>
            </p:spPr>
            <p:txBody>
              <a:bodyPr rtlCol="0" anchor="ctr"/>
              <a:lstStyle/>
              <a:p>
                <a:endParaRPr lang="en-US" sz="1125" dirty="0"/>
              </a:p>
            </p:txBody>
          </p:sp>
        </p:grpSp>
      </p:grpSp>
      <p:sp>
        <p:nvSpPr>
          <p:cNvPr id="56" name="TextBox 17">
            <a:extLst>
              <a:ext uri="{FF2B5EF4-FFF2-40B4-BE49-F238E27FC236}">
                <a16:creationId xmlns:a16="http://schemas.microsoft.com/office/drawing/2014/main" id="{12344869-5206-F745-A307-134B36F5F2F7}"/>
              </a:ext>
            </a:extLst>
          </p:cNvPr>
          <p:cNvSpPr txBox="1">
            <a:spLocks noChangeArrowheads="1"/>
          </p:cNvSpPr>
          <p:nvPr/>
        </p:nvSpPr>
        <p:spPr bwMode="auto">
          <a:xfrm>
            <a:off x="179951" y="2552990"/>
            <a:ext cx="2885239" cy="584775"/>
          </a:xfrm>
          <a:prstGeom prst="rect">
            <a:avLst/>
          </a:prstGeom>
          <a:noFill/>
          <a:ln w="9525">
            <a:noFill/>
            <a:miter lim="800000"/>
            <a:headEnd/>
            <a:tailEnd/>
          </a:ln>
        </p:spPr>
        <p:txBody>
          <a:bodyPr wrap="square">
            <a:spAutoFit/>
          </a:bodyPr>
          <a:lstStyle/>
          <a:p>
            <a:pPr algn="ctr">
              <a:spcAft>
                <a:spcPts val="1200"/>
              </a:spcAft>
            </a:pPr>
            <a:r>
              <a:rPr lang="en-US" sz="1600" b="1" dirty="0">
                <a:solidFill>
                  <a:schemeClr val="bg1"/>
                </a:solidFill>
                <a:ea typeface="Verdana" pitchFamily="34" charset="0"/>
                <a:cs typeface="Verdana" pitchFamily="34" charset="0"/>
              </a:rPr>
              <a:t>For Spiky workloads or to define needs</a:t>
            </a:r>
            <a:endParaRPr lang="en-US" sz="1600" b="0" dirty="0">
              <a:solidFill>
                <a:schemeClr val="bg1"/>
              </a:solidFill>
              <a:ea typeface="Verdana" pitchFamily="34" charset="0"/>
              <a:cs typeface="Verdana" pitchFamily="34" charset="0"/>
            </a:endParaRPr>
          </a:p>
        </p:txBody>
      </p:sp>
      <p:sp>
        <p:nvSpPr>
          <p:cNvPr id="57" name="TextBox 17">
            <a:extLst>
              <a:ext uri="{FF2B5EF4-FFF2-40B4-BE49-F238E27FC236}">
                <a16:creationId xmlns:a16="http://schemas.microsoft.com/office/drawing/2014/main" id="{6200F8DD-4F2E-5C4A-9730-60EB3C32DC72}"/>
              </a:ext>
            </a:extLst>
          </p:cNvPr>
          <p:cNvSpPr txBox="1">
            <a:spLocks noChangeArrowheads="1"/>
          </p:cNvSpPr>
          <p:nvPr/>
        </p:nvSpPr>
        <p:spPr bwMode="auto">
          <a:xfrm>
            <a:off x="3109267" y="2552990"/>
            <a:ext cx="2885239" cy="338554"/>
          </a:xfrm>
          <a:prstGeom prst="rect">
            <a:avLst/>
          </a:prstGeom>
          <a:noFill/>
          <a:ln w="9525">
            <a:noFill/>
            <a:miter lim="800000"/>
            <a:headEnd/>
            <a:tailEnd/>
          </a:ln>
        </p:spPr>
        <p:txBody>
          <a:bodyPr wrap="square">
            <a:spAutoFit/>
          </a:bodyPr>
          <a:lstStyle/>
          <a:p>
            <a:pPr algn="ctr">
              <a:spcAft>
                <a:spcPts val="1200"/>
              </a:spcAft>
            </a:pPr>
            <a:r>
              <a:rPr lang="en-US" sz="1600" b="1" dirty="0">
                <a:solidFill>
                  <a:schemeClr val="bg1"/>
                </a:solidFill>
                <a:ea typeface="Verdana" pitchFamily="34" charset="0"/>
                <a:cs typeface="Verdana" pitchFamily="34" charset="0"/>
              </a:rPr>
              <a:t>For committed utilization</a:t>
            </a:r>
            <a:endParaRPr lang="en-US" sz="1600" b="0" dirty="0">
              <a:solidFill>
                <a:schemeClr val="bg1"/>
              </a:solidFill>
              <a:ea typeface="Verdana" pitchFamily="34" charset="0"/>
              <a:cs typeface="Verdana" pitchFamily="34" charset="0"/>
            </a:endParaRPr>
          </a:p>
        </p:txBody>
      </p:sp>
      <p:sp>
        <p:nvSpPr>
          <p:cNvPr id="58" name="TextBox 17">
            <a:extLst>
              <a:ext uri="{FF2B5EF4-FFF2-40B4-BE49-F238E27FC236}">
                <a16:creationId xmlns:a16="http://schemas.microsoft.com/office/drawing/2014/main" id="{7AF35688-12F2-2A4B-B62A-09335E216C88}"/>
              </a:ext>
            </a:extLst>
          </p:cNvPr>
          <p:cNvSpPr txBox="1">
            <a:spLocks noChangeArrowheads="1"/>
          </p:cNvSpPr>
          <p:nvPr/>
        </p:nvSpPr>
        <p:spPr bwMode="auto">
          <a:xfrm>
            <a:off x="6081789" y="2552990"/>
            <a:ext cx="2885239" cy="584775"/>
          </a:xfrm>
          <a:prstGeom prst="rect">
            <a:avLst/>
          </a:prstGeom>
          <a:noFill/>
          <a:ln w="9525">
            <a:noFill/>
            <a:miter lim="800000"/>
            <a:headEnd/>
            <a:tailEnd/>
          </a:ln>
        </p:spPr>
        <p:txBody>
          <a:bodyPr wrap="square">
            <a:spAutoFit/>
          </a:bodyPr>
          <a:lstStyle/>
          <a:p>
            <a:pPr algn="ctr">
              <a:spcAft>
                <a:spcPts val="1200"/>
              </a:spcAft>
            </a:pPr>
            <a:r>
              <a:rPr lang="en-US" sz="1600" b="1" dirty="0">
                <a:solidFill>
                  <a:schemeClr val="bg1"/>
                </a:solidFill>
                <a:ea typeface="Verdana" pitchFamily="34" charset="0"/>
                <a:cs typeface="Verdana" pitchFamily="34" charset="0"/>
              </a:rPr>
              <a:t>For time-insensitive or transient workloads</a:t>
            </a:r>
            <a:endParaRPr lang="en-US" sz="1600" b="0" dirty="0">
              <a:solidFill>
                <a:schemeClr val="bg1"/>
              </a:solidFill>
              <a:ea typeface="Verdana" pitchFamily="34" charset="0"/>
              <a:cs typeface="Verdana" pitchFamily="34" charset="0"/>
            </a:endParaRPr>
          </a:p>
        </p:txBody>
      </p:sp>
      <p:pic>
        <p:nvPicPr>
          <p:cNvPr id="59" name="Picture 58" descr="On-Demand.png">
            <a:extLst>
              <a:ext uri="{FF2B5EF4-FFF2-40B4-BE49-F238E27FC236}">
                <a16:creationId xmlns:a16="http://schemas.microsoft.com/office/drawing/2014/main" id="{6080B8E3-BAC4-5C40-BD51-0BA80FE3F04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1062" y="3410291"/>
            <a:ext cx="1727200" cy="1016171"/>
          </a:xfrm>
          <a:prstGeom prst="rect">
            <a:avLst/>
          </a:prstGeom>
          <a:ln>
            <a:noFill/>
          </a:ln>
        </p:spPr>
      </p:pic>
      <p:pic>
        <p:nvPicPr>
          <p:cNvPr id="60" name="Picture 59" descr="Reserved-png">
            <a:extLst>
              <a:ext uri="{FF2B5EF4-FFF2-40B4-BE49-F238E27FC236}">
                <a16:creationId xmlns:a16="http://schemas.microsoft.com/office/drawing/2014/main" id="{171C0413-9948-A644-8F95-DF8363DD894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94840" y="3410291"/>
            <a:ext cx="1727200" cy="1016171"/>
          </a:xfrm>
          <a:prstGeom prst="rect">
            <a:avLst/>
          </a:prstGeom>
        </p:spPr>
      </p:pic>
      <p:pic>
        <p:nvPicPr>
          <p:cNvPr id="61" name="Picture 60" descr="Spot-png">
            <a:extLst>
              <a:ext uri="{FF2B5EF4-FFF2-40B4-BE49-F238E27FC236}">
                <a16:creationId xmlns:a16="http://schemas.microsoft.com/office/drawing/2014/main" id="{74EB195B-A235-4147-BE18-B71EB31E5C8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656730" y="3410291"/>
            <a:ext cx="1727200" cy="1016171"/>
          </a:xfrm>
          <a:prstGeom prst="rect">
            <a:avLst/>
          </a:prstGeom>
        </p:spPr>
      </p:pic>
      <p:cxnSp>
        <p:nvCxnSpPr>
          <p:cNvPr id="62" name="Straight Connector 61">
            <a:extLst>
              <a:ext uri="{FF2B5EF4-FFF2-40B4-BE49-F238E27FC236}">
                <a16:creationId xmlns:a16="http://schemas.microsoft.com/office/drawing/2014/main" id="{D6B2C25B-F916-1E48-A6F7-10D47C83E603}"/>
              </a:ext>
            </a:extLst>
          </p:cNvPr>
          <p:cNvCxnSpPr>
            <a:cxnSpLocks/>
          </p:cNvCxnSpPr>
          <p:nvPr/>
        </p:nvCxnSpPr>
        <p:spPr>
          <a:xfrm>
            <a:off x="3109267" y="958509"/>
            <a:ext cx="7479" cy="2959067"/>
          </a:xfrm>
          <a:prstGeom prst="line">
            <a:avLst/>
          </a:prstGeom>
          <a:ln w="190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F6147355-EE02-954B-840A-75D8AB8343D2}"/>
              </a:ext>
            </a:extLst>
          </p:cNvPr>
          <p:cNvCxnSpPr>
            <a:cxnSpLocks/>
          </p:cNvCxnSpPr>
          <p:nvPr/>
        </p:nvCxnSpPr>
        <p:spPr>
          <a:xfrm>
            <a:off x="6166232" y="958508"/>
            <a:ext cx="7479" cy="2959067"/>
          </a:xfrm>
          <a:prstGeom prst="line">
            <a:avLst/>
          </a:prstGeom>
          <a:ln w="19050">
            <a:solidFill>
              <a:schemeClr val="accent1"/>
            </a:solidFill>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8935763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0-#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up)">
                                      <p:cBhvr>
                                        <p:cTn id="11" dur="500"/>
                                        <p:tgtEl>
                                          <p:spTgt spid="62"/>
                                        </p:tgtEl>
                                      </p:cBhvr>
                                    </p:animEffect>
                                  </p:childTnLst>
                                </p:cTn>
                              </p:par>
                              <p:par>
                                <p:cTn id="12" presetID="22" presetClass="entr" presetSubtype="1"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wipe(up)">
                                      <p:cBhvr>
                                        <p:cTn id="1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98975" y="1543050"/>
            <a:ext cx="8725950" cy="2643086"/>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Autofit/>
          </a:bodyPr>
          <a:lstStyle/>
          <a:p>
            <a:r>
              <a:rPr lang="en-US" b="1" dirty="0"/>
              <a:t>Layer your options</a:t>
            </a:r>
          </a:p>
        </p:txBody>
      </p:sp>
      <p:sp>
        <p:nvSpPr>
          <p:cNvPr id="17" name="TextBox 16"/>
          <p:cNvSpPr txBox="1"/>
          <p:nvPr/>
        </p:nvSpPr>
        <p:spPr>
          <a:xfrm>
            <a:off x="7336677" y="4351667"/>
            <a:ext cx="184730" cy="307777"/>
          </a:xfrm>
          <a:prstGeom prst="rect">
            <a:avLst/>
          </a:prstGeom>
          <a:noFill/>
        </p:spPr>
        <p:txBody>
          <a:bodyPr wrap="none" rtlCol="0">
            <a:spAutoFit/>
          </a:bodyPr>
          <a:lstStyle/>
          <a:p>
            <a:pPr algn="ctr"/>
            <a:endParaRPr lang="en-US" sz="1400" dirty="0">
              <a:solidFill>
                <a:schemeClr val="bg1"/>
              </a:solidFill>
            </a:endParaRPr>
          </a:p>
        </p:txBody>
      </p:sp>
      <p:sp>
        <p:nvSpPr>
          <p:cNvPr id="19" name="TextBox 18"/>
          <p:cNvSpPr txBox="1"/>
          <p:nvPr/>
        </p:nvSpPr>
        <p:spPr>
          <a:xfrm>
            <a:off x="2285149" y="4351666"/>
            <a:ext cx="184730" cy="307777"/>
          </a:xfrm>
          <a:prstGeom prst="rect">
            <a:avLst/>
          </a:prstGeom>
          <a:noFill/>
        </p:spPr>
        <p:txBody>
          <a:bodyPr wrap="none" rtlCol="0">
            <a:spAutoFit/>
          </a:bodyPr>
          <a:lstStyle/>
          <a:p>
            <a:pPr algn="ctr"/>
            <a:endParaRPr lang="en-US" sz="1400" dirty="0">
              <a:solidFill>
                <a:schemeClr val="bg1"/>
              </a:solidFill>
            </a:endParaRPr>
          </a:p>
        </p:txBody>
      </p:sp>
      <p:pic>
        <p:nvPicPr>
          <p:cNvPr id="20" name="Picture 19"/>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7575" y="1748841"/>
            <a:ext cx="8305217" cy="2271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a:tailEnd/>
              </a14:hiddenLine>
            </a:ext>
          </a:extLst>
        </p:spPr>
      </p:pic>
      <p:grpSp>
        <p:nvGrpSpPr>
          <p:cNvPr id="7" name="Group 6">
            <a:extLst>
              <a:ext uri="{FF2B5EF4-FFF2-40B4-BE49-F238E27FC236}">
                <a16:creationId xmlns:a16="http://schemas.microsoft.com/office/drawing/2014/main" id="{2CC31779-A058-764F-925C-B16C0703EE7E}"/>
              </a:ext>
            </a:extLst>
          </p:cNvPr>
          <p:cNvGrpSpPr/>
          <p:nvPr/>
        </p:nvGrpSpPr>
        <p:grpSpPr>
          <a:xfrm>
            <a:off x="8531678" y="2"/>
            <a:ext cx="412991" cy="489858"/>
            <a:chOff x="13432971" y="2"/>
            <a:chExt cx="660785" cy="783773"/>
          </a:xfrm>
        </p:grpSpPr>
        <p:sp>
          <p:nvSpPr>
            <p:cNvPr id="8" name="Arrow: Pentagon 26">
              <a:extLst>
                <a:ext uri="{FF2B5EF4-FFF2-40B4-BE49-F238E27FC236}">
                  <a16:creationId xmlns:a16="http://schemas.microsoft.com/office/drawing/2014/main" id="{DE7E7B94-735D-6F47-B758-7211A9AA4B2E}"/>
                </a:ext>
              </a:extLst>
            </p:cNvPr>
            <p:cNvSpPr/>
            <p:nvPr/>
          </p:nvSpPr>
          <p:spPr bwMode="auto">
            <a:xfrm rot="5400000">
              <a:off x="13371477" y="61496"/>
              <a:ext cx="783773" cy="660785"/>
            </a:xfrm>
            <a:prstGeom prst="homePlate">
              <a:avLst>
                <a:gd name="adj" fmla="val 3003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 name="Graphic 3">
              <a:extLst>
                <a:ext uri="{FF2B5EF4-FFF2-40B4-BE49-F238E27FC236}">
                  <a16:creationId xmlns:a16="http://schemas.microsoft.com/office/drawing/2014/main" id="{FD2B6E43-AD2A-4A4C-BC62-BC73B8C9B7EF}"/>
                </a:ext>
              </a:extLst>
            </p:cNvPr>
            <p:cNvGrpSpPr/>
            <p:nvPr/>
          </p:nvGrpSpPr>
          <p:grpSpPr>
            <a:xfrm>
              <a:off x="13585427" y="125219"/>
              <a:ext cx="386410" cy="386410"/>
              <a:chOff x="4333875" y="2333625"/>
              <a:chExt cx="476250" cy="476250"/>
            </a:xfrm>
            <a:solidFill>
              <a:schemeClr val="tx1"/>
            </a:solidFill>
          </p:grpSpPr>
          <p:sp>
            <p:nvSpPr>
              <p:cNvPr id="10" name="Freeform: Shape 32">
                <a:extLst>
                  <a:ext uri="{FF2B5EF4-FFF2-40B4-BE49-F238E27FC236}">
                    <a16:creationId xmlns:a16="http://schemas.microsoft.com/office/drawing/2014/main" id="{52F528F5-89FB-E946-9B0C-28BBC336FF97}"/>
                  </a:ext>
                </a:extLst>
              </p:cNvPr>
              <p:cNvSpPr/>
              <p:nvPr/>
            </p:nvSpPr>
            <p:spPr>
              <a:xfrm>
                <a:off x="4536281" y="2326481"/>
                <a:ext cx="276225" cy="276225"/>
              </a:xfrm>
              <a:custGeom>
                <a:avLst/>
                <a:gdLst>
                  <a:gd name="connsiteX0" fmla="*/ 254794 w 276225"/>
                  <a:gd name="connsiteY0" fmla="*/ 7144 h 276225"/>
                  <a:gd name="connsiteX1" fmla="*/ 26194 w 276225"/>
                  <a:gd name="connsiteY1" fmla="*/ 7144 h 276225"/>
                  <a:gd name="connsiteX2" fmla="*/ 7144 w 276225"/>
                  <a:gd name="connsiteY2" fmla="*/ 26194 h 276225"/>
                  <a:gd name="connsiteX3" fmla="*/ 7144 w 276225"/>
                  <a:gd name="connsiteY3" fmla="*/ 73819 h 276225"/>
                  <a:gd name="connsiteX4" fmla="*/ 26194 w 276225"/>
                  <a:gd name="connsiteY4" fmla="*/ 73819 h 276225"/>
                  <a:gd name="connsiteX5" fmla="*/ 26194 w 276225"/>
                  <a:gd name="connsiteY5" fmla="*/ 26194 h 276225"/>
                  <a:gd name="connsiteX6" fmla="*/ 254794 w 276225"/>
                  <a:gd name="connsiteY6" fmla="*/ 26194 h 276225"/>
                  <a:gd name="connsiteX7" fmla="*/ 254794 w 276225"/>
                  <a:gd name="connsiteY7" fmla="*/ 254794 h 276225"/>
                  <a:gd name="connsiteX8" fmla="*/ 207169 w 276225"/>
                  <a:gd name="connsiteY8" fmla="*/ 254794 h 276225"/>
                  <a:gd name="connsiteX9" fmla="*/ 207169 w 276225"/>
                  <a:gd name="connsiteY9" fmla="*/ 273844 h 276225"/>
                  <a:gd name="connsiteX10" fmla="*/ 254794 w 276225"/>
                  <a:gd name="connsiteY10" fmla="*/ 273844 h 276225"/>
                  <a:gd name="connsiteX11" fmla="*/ 273844 w 276225"/>
                  <a:gd name="connsiteY11" fmla="*/ 254794 h 276225"/>
                  <a:gd name="connsiteX12" fmla="*/ 273844 w 276225"/>
                  <a:gd name="connsiteY12" fmla="*/ 26194 h 276225"/>
                  <a:gd name="connsiteX13" fmla="*/ 254794 w 276225"/>
                  <a:gd name="connsiteY13" fmla="*/ 714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7144"/>
                    </a:moveTo>
                    <a:lnTo>
                      <a:pt x="26194" y="7144"/>
                    </a:lnTo>
                    <a:cubicBezTo>
                      <a:pt x="15716" y="7144"/>
                      <a:pt x="7144" y="15716"/>
                      <a:pt x="7144" y="26194"/>
                    </a:cubicBezTo>
                    <a:lnTo>
                      <a:pt x="7144" y="73819"/>
                    </a:lnTo>
                    <a:lnTo>
                      <a:pt x="26194" y="73819"/>
                    </a:lnTo>
                    <a:lnTo>
                      <a:pt x="26194" y="26194"/>
                    </a:lnTo>
                    <a:lnTo>
                      <a:pt x="254794" y="26194"/>
                    </a:lnTo>
                    <a:lnTo>
                      <a:pt x="254794" y="254794"/>
                    </a:lnTo>
                    <a:lnTo>
                      <a:pt x="207169" y="254794"/>
                    </a:lnTo>
                    <a:lnTo>
                      <a:pt x="207169" y="273844"/>
                    </a:lnTo>
                    <a:lnTo>
                      <a:pt x="254794" y="273844"/>
                    </a:lnTo>
                    <a:cubicBezTo>
                      <a:pt x="265271" y="273844"/>
                      <a:pt x="273844" y="265271"/>
                      <a:pt x="273844" y="254794"/>
                    </a:cubicBezTo>
                    <a:lnTo>
                      <a:pt x="273844" y="26194"/>
                    </a:lnTo>
                    <a:cubicBezTo>
                      <a:pt x="273844" y="15716"/>
                      <a:pt x="265271" y="7144"/>
                      <a:pt x="254794" y="7144"/>
                    </a:cubicBezTo>
                    <a:close/>
                  </a:path>
                </a:pathLst>
              </a:custGeom>
              <a:grpFill/>
              <a:ln w="19050" cap="flat">
                <a:noFill/>
                <a:prstDash val="solid"/>
                <a:miter/>
              </a:ln>
            </p:spPr>
            <p:txBody>
              <a:bodyPr rtlCol="0" anchor="ctr"/>
              <a:lstStyle/>
              <a:p>
                <a:endParaRPr lang="en-US" sz="1125" dirty="0"/>
              </a:p>
            </p:txBody>
          </p:sp>
          <p:sp>
            <p:nvSpPr>
              <p:cNvPr id="11" name="Freeform: Shape 33">
                <a:extLst>
                  <a:ext uri="{FF2B5EF4-FFF2-40B4-BE49-F238E27FC236}">
                    <a16:creationId xmlns:a16="http://schemas.microsoft.com/office/drawing/2014/main" id="{FCAEBA64-2D94-644A-B858-F0E41BB66A55}"/>
                  </a:ext>
                </a:extLst>
              </p:cNvPr>
              <p:cNvSpPr/>
              <p:nvPr/>
            </p:nvSpPr>
            <p:spPr>
              <a:xfrm>
                <a:off x="4326731" y="2536031"/>
                <a:ext cx="276225" cy="276225"/>
              </a:xfrm>
              <a:custGeom>
                <a:avLst/>
                <a:gdLst>
                  <a:gd name="connsiteX0" fmla="*/ 254794 w 276225"/>
                  <a:gd name="connsiteY0" fmla="*/ 254794 h 276225"/>
                  <a:gd name="connsiteX1" fmla="*/ 26194 w 276225"/>
                  <a:gd name="connsiteY1" fmla="*/ 254794 h 276225"/>
                  <a:gd name="connsiteX2" fmla="*/ 26194 w 276225"/>
                  <a:gd name="connsiteY2" fmla="*/ 26194 h 276225"/>
                  <a:gd name="connsiteX3" fmla="*/ 73819 w 276225"/>
                  <a:gd name="connsiteY3" fmla="*/ 26194 h 276225"/>
                  <a:gd name="connsiteX4" fmla="*/ 73819 w 276225"/>
                  <a:gd name="connsiteY4" fmla="*/ 7144 h 276225"/>
                  <a:gd name="connsiteX5" fmla="*/ 26194 w 276225"/>
                  <a:gd name="connsiteY5" fmla="*/ 7144 h 276225"/>
                  <a:gd name="connsiteX6" fmla="*/ 7144 w 276225"/>
                  <a:gd name="connsiteY6" fmla="*/ 26194 h 276225"/>
                  <a:gd name="connsiteX7" fmla="*/ 7144 w 276225"/>
                  <a:gd name="connsiteY7" fmla="*/ 254794 h 276225"/>
                  <a:gd name="connsiteX8" fmla="*/ 26194 w 276225"/>
                  <a:gd name="connsiteY8" fmla="*/ 273844 h 276225"/>
                  <a:gd name="connsiteX9" fmla="*/ 254794 w 276225"/>
                  <a:gd name="connsiteY9" fmla="*/ 273844 h 276225"/>
                  <a:gd name="connsiteX10" fmla="*/ 273844 w 276225"/>
                  <a:gd name="connsiteY10" fmla="*/ 254794 h 276225"/>
                  <a:gd name="connsiteX11" fmla="*/ 273844 w 276225"/>
                  <a:gd name="connsiteY11" fmla="*/ 207169 h 276225"/>
                  <a:gd name="connsiteX12" fmla="*/ 254794 w 276225"/>
                  <a:gd name="connsiteY12" fmla="*/ 207169 h 276225"/>
                  <a:gd name="connsiteX13" fmla="*/ 254794 w 276225"/>
                  <a:gd name="connsiteY13" fmla="*/ 25479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254794"/>
                    </a:moveTo>
                    <a:lnTo>
                      <a:pt x="26194" y="254794"/>
                    </a:lnTo>
                    <a:lnTo>
                      <a:pt x="26194" y="26194"/>
                    </a:lnTo>
                    <a:lnTo>
                      <a:pt x="73819" y="26194"/>
                    </a:lnTo>
                    <a:lnTo>
                      <a:pt x="73819" y="7144"/>
                    </a:lnTo>
                    <a:lnTo>
                      <a:pt x="26194" y="7144"/>
                    </a:lnTo>
                    <a:cubicBezTo>
                      <a:pt x="15716" y="7144"/>
                      <a:pt x="7144" y="15716"/>
                      <a:pt x="7144" y="26194"/>
                    </a:cubicBezTo>
                    <a:lnTo>
                      <a:pt x="7144" y="254794"/>
                    </a:lnTo>
                    <a:cubicBezTo>
                      <a:pt x="7144" y="265271"/>
                      <a:pt x="15716" y="273844"/>
                      <a:pt x="26194" y="273844"/>
                    </a:cubicBezTo>
                    <a:lnTo>
                      <a:pt x="254794" y="273844"/>
                    </a:lnTo>
                    <a:cubicBezTo>
                      <a:pt x="265271" y="273844"/>
                      <a:pt x="273844" y="265271"/>
                      <a:pt x="273844" y="254794"/>
                    </a:cubicBezTo>
                    <a:lnTo>
                      <a:pt x="273844" y="207169"/>
                    </a:lnTo>
                    <a:lnTo>
                      <a:pt x="254794" y="207169"/>
                    </a:lnTo>
                    <a:lnTo>
                      <a:pt x="254794" y="254794"/>
                    </a:lnTo>
                    <a:close/>
                  </a:path>
                </a:pathLst>
              </a:custGeom>
              <a:grpFill/>
              <a:ln w="19050" cap="flat">
                <a:noFill/>
                <a:prstDash val="solid"/>
                <a:miter/>
              </a:ln>
            </p:spPr>
            <p:txBody>
              <a:bodyPr rtlCol="0" anchor="ctr"/>
              <a:lstStyle/>
              <a:p>
                <a:endParaRPr lang="en-US" sz="1125" dirty="0"/>
              </a:p>
            </p:txBody>
          </p:sp>
          <p:sp>
            <p:nvSpPr>
              <p:cNvPr id="12" name="Freeform: Shape 34">
                <a:extLst>
                  <a:ext uri="{FF2B5EF4-FFF2-40B4-BE49-F238E27FC236}">
                    <a16:creationId xmlns:a16="http://schemas.microsoft.com/office/drawing/2014/main" id="{D133050A-1ECE-F442-8467-659576AEFD9A}"/>
                  </a:ext>
                </a:extLst>
              </p:cNvPr>
              <p:cNvSpPr/>
              <p:nvPr/>
            </p:nvSpPr>
            <p:spPr>
              <a:xfrm>
                <a:off x="4412456" y="2412206"/>
                <a:ext cx="314325" cy="314325"/>
              </a:xfrm>
              <a:custGeom>
                <a:avLst/>
                <a:gdLst>
                  <a:gd name="connsiteX0" fmla="*/ 264319 w 314325"/>
                  <a:gd name="connsiteY0" fmla="*/ 35719 h 314325"/>
                  <a:gd name="connsiteX1" fmla="*/ 264319 w 314325"/>
                  <a:gd name="connsiteY1" fmla="*/ 7144 h 314325"/>
                  <a:gd name="connsiteX2" fmla="*/ 245269 w 314325"/>
                  <a:gd name="connsiteY2" fmla="*/ 7144 h 314325"/>
                  <a:gd name="connsiteX3" fmla="*/ 245269 w 314325"/>
                  <a:gd name="connsiteY3" fmla="*/ 35719 h 314325"/>
                  <a:gd name="connsiteX4" fmla="*/ 216694 w 314325"/>
                  <a:gd name="connsiteY4" fmla="*/ 35719 h 314325"/>
                  <a:gd name="connsiteX5" fmla="*/ 216694 w 314325"/>
                  <a:gd name="connsiteY5" fmla="*/ 7144 h 314325"/>
                  <a:gd name="connsiteX6" fmla="*/ 197644 w 314325"/>
                  <a:gd name="connsiteY6" fmla="*/ 7144 h 314325"/>
                  <a:gd name="connsiteX7" fmla="*/ 197644 w 314325"/>
                  <a:gd name="connsiteY7" fmla="*/ 35719 h 314325"/>
                  <a:gd name="connsiteX8" fmla="*/ 169069 w 314325"/>
                  <a:gd name="connsiteY8" fmla="*/ 35719 h 314325"/>
                  <a:gd name="connsiteX9" fmla="*/ 169069 w 314325"/>
                  <a:gd name="connsiteY9" fmla="*/ 7144 h 314325"/>
                  <a:gd name="connsiteX10" fmla="*/ 150019 w 314325"/>
                  <a:gd name="connsiteY10" fmla="*/ 7144 h 314325"/>
                  <a:gd name="connsiteX11" fmla="*/ 150019 w 314325"/>
                  <a:gd name="connsiteY11" fmla="*/ 35719 h 314325"/>
                  <a:gd name="connsiteX12" fmla="*/ 121444 w 314325"/>
                  <a:gd name="connsiteY12" fmla="*/ 35719 h 314325"/>
                  <a:gd name="connsiteX13" fmla="*/ 121444 w 314325"/>
                  <a:gd name="connsiteY13" fmla="*/ 7144 h 314325"/>
                  <a:gd name="connsiteX14" fmla="*/ 102394 w 314325"/>
                  <a:gd name="connsiteY14" fmla="*/ 7144 h 314325"/>
                  <a:gd name="connsiteX15" fmla="*/ 102394 w 314325"/>
                  <a:gd name="connsiteY15" fmla="*/ 35719 h 314325"/>
                  <a:gd name="connsiteX16" fmla="*/ 73819 w 314325"/>
                  <a:gd name="connsiteY16" fmla="*/ 35719 h 314325"/>
                  <a:gd name="connsiteX17" fmla="*/ 73819 w 314325"/>
                  <a:gd name="connsiteY17" fmla="*/ 7144 h 314325"/>
                  <a:gd name="connsiteX18" fmla="*/ 54769 w 314325"/>
                  <a:gd name="connsiteY18" fmla="*/ 7144 h 314325"/>
                  <a:gd name="connsiteX19" fmla="*/ 54769 w 314325"/>
                  <a:gd name="connsiteY19" fmla="*/ 35719 h 314325"/>
                  <a:gd name="connsiteX20" fmla="*/ 35719 w 314325"/>
                  <a:gd name="connsiteY20" fmla="*/ 54769 h 314325"/>
                  <a:gd name="connsiteX21" fmla="*/ 7144 w 314325"/>
                  <a:gd name="connsiteY21" fmla="*/ 54769 h 314325"/>
                  <a:gd name="connsiteX22" fmla="*/ 7144 w 314325"/>
                  <a:gd name="connsiteY22" fmla="*/ 73819 h 314325"/>
                  <a:gd name="connsiteX23" fmla="*/ 35719 w 314325"/>
                  <a:gd name="connsiteY23" fmla="*/ 73819 h 314325"/>
                  <a:gd name="connsiteX24" fmla="*/ 35719 w 314325"/>
                  <a:gd name="connsiteY24" fmla="*/ 102394 h 314325"/>
                  <a:gd name="connsiteX25" fmla="*/ 7144 w 314325"/>
                  <a:gd name="connsiteY25" fmla="*/ 102394 h 314325"/>
                  <a:gd name="connsiteX26" fmla="*/ 7144 w 314325"/>
                  <a:gd name="connsiteY26" fmla="*/ 121444 h 314325"/>
                  <a:gd name="connsiteX27" fmla="*/ 35719 w 314325"/>
                  <a:gd name="connsiteY27" fmla="*/ 121444 h 314325"/>
                  <a:gd name="connsiteX28" fmla="*/ 35719 w 314325"/>
                  <a:gd name="connsiteY28" fmla="*/ 150019 h 314325"/>
                  <a:gd name="connsiteX29" fmla="*/ 7144 w 314325"/>
                  <a:gd name="connsiteY29" fmla="*/ 150019 h 314325"/>
                  <a:gd name="connsiteX30" fmla="*/ 7144 w 314325"/>
                  <a:gd name="connsiteY30" fmla="*/ 169069 h 314325"/>
                  <a:gd name="connsiteX31" fmla="*/ 35719 w 314325"/>
                  <a:gd name="connsiteY31" fmla="*/ 169069 h 314325"/>
                  <a:gd name="connsiteX32" fmla="*/ 35719 w 314325"/>
                  <a:gd name="connsiteY32" fmla="*/ 197644 h 314325"/>
                  <a:gd name="connsiteX33" fmla="*/ 7144 w 314325"/>
                  <a:gd name="connsiteY33" fmla="*/ 197644 h 314325"/>
                  <a:gd name="connsiteX34" fmla="*/ 7144 w 314325"/>
                  <a:gd name="connsiteY34" fmla="*/ 216694 h 314325"/>
                  <a:gd name="connsiteX35" fmla="*/ 35719 w 314325"/>
                  <a:gd name="connsiteY35" fmla="*/ 216694 h 314325"/>
                  <a:gd name="connsiteX36" fmla="*/ 35719 w 314325"/>
                  <a:gd name="connsiteY36" fmla="*/ 245269 h 314325"/>
                  <a:gd name="connsiteX37" fmla="*/ 7144 w 314325"/>
                  <a:gd name="connsiteY37" fmla="*/ 245269 h 314325"/>
                  <a:gd name="connsiteX38" fmla="*/ 7144 w 314325"/>
                  <a:gd name="connsiteY38" fmla="*/ 264319 h 314325"/>
                  <a:gd name="connsiteX39" fmla="*/ 35719 w 314325"/>
                  <a:gd name="connsiteY39" fmla="*/ 264319 h 314325"/>
                  <a:gd name="connsiteX40" fmla="*/ 54769 w 314325"/>
                  <a:gd name="connsiteY40" fmla="*/ 283369 h 314325"/>
                  <a:gd name="connsiteX41" fmla="*/ 54769 w 314325"/>
                  <a:gd name="connsiteY41" fmla="*/ 311944 h 314325"/>
                  <a:gd name="connsiteX42" fmla="*/ 73819 w 314325"/>
                  <a:gd name="connsiteY42" fmla="*/ 311944 h 314325"/>
                  <a:gd name="connsiteX43" fmla="*/ 73819 w 314325"/>
                  <a:gd name="connsiteY43" fmla="*/ 283369 h 314325"/>
                  <a:gd name="connsiteX44" fmla="*/ 102394 w 314325"/>
                  <a:gd name="connsiteY44" fmla="*/ 283369 h 314325"/>
                  <a:gd name="connsiteX45" fmla="*/ 102394 w 314325"/>
                  <a:gd name="connsiteY45" fmla="*/ 311944 h 314325"/>
                  <a:gd name="connsiteX46" fmla="*/ 121444 w 314325"/>
                  <a:gd name="connsiteY46" fmla="*/ 311944 h 314325"/>
                  <a:gd name="connsiteX47" fmla="*/ 121444 w 314325"/>
                  <a:gd name="connsiteY47" fmla="*/ 283369 h 314325"/>
                  <a:gd name="connsiteX48" fmla="*/ 150019 w 314325"/>
                  <a:gd name="connsiteY48" fmla="*/ 283369 h 314325"/>
                  <a:gd name="connsiteX49" fmla="*/ 150019 w 314325"/>
                  <a:gd name="connsiteY49" fmla="*/ 311944 h 314325"/>
                  <a:gd name="connsiteX50" fmla="*/ 169069 w 314325"/>
                  <a:gd name="connsiteY50" fmla="*/ 311944 h 314325"/>
                  <a:gd name="connsiteX51" fmla="*/ 169069 w 314325"/>
                  <a:gd name="connsiteY51" fmla="*/ 283369 h 314325"/>
                  <a:gd name="connsiteX52" fmla="*/ 197644 w 314325"/>
                  <a:gd name="connsiteY52" fmla="*/ 283369 h 314325"/>
                  <a:gd name="connsiteX53" fmla="*/ 197644 w 314325"/>
                  <a:gd name="connsiteY53" fmla="*/ 311944 h 314325"/>
                  <a:gd name="connsiteX54" fmla="*/ 216694 w 314325"/>
                  <a:gd name="connsiteY54" fmla="*/ 311944 h 314325"/>
                  <a:gd name="connsiteX55" fmla="*/ 216694 w 314325"/>
                  <a:gd name="connsiteY55" fmla="*/ 283369 h 314325"/>
                  <a:gd name="connsiteX56" fmla="*/ 245269 w 314325"/>
                  <a:gd name="connsiteY56" fmla="*/ 283369 h 314325"/>
                  <a:gd name="connsiteX57" fmla="*/ 245269 w 314325"/>
                  <a:gd name="connsiteY57" fmla="*/ 311944 h 314325"/>
                  <a:gd name="connsiteX58" fmla="*/ 264319 w 314325"/>
                  <a:gd name="connsiteY58" fmla="*/ 311944 h 314325"/>
                  <a:gd name="connsiteX59" fmla="*/ 264319 w 314325"/>
                  <a:gd name="connsiteY59" fmla="*/ 283369 h 314325"/>
                  <a:gd name="connsiteX60" fmla="*/ 283369 w 314325"/>
                  <a:gd name="connsiteY60" fmla="*/ 264319 h 314325"/>
                  <a:gd name="connsiteX61" fmla="*/ 311944 w 314325"/>
                  <a:gd name="connsiteY61" fmla="*/ 264319 h 314325"/>
                  <a:gd name="connsiteX62" fmla="*/ 311944 w 314325"/>
                  <a:gd name="connsiteY62" fmla="*/ 245269 h 314325"/>
                  <a:gd name="connsiteX63" fmla="*/ 283369 w 314325"/>
                  <a:gd name="connsiteY63" fmla="*/ 245269 h 314325"/>
                  <a:gd name="connsiteX64" fmla="*/ 283369 w 314325"/>
                  <a:gd name="connsiteY64" fmla="*/ 216694 h 314325"/>
                  <a:gd name="connsiteX65" fmla="*/ 311944 w 314325"/>
                  <a:gd name="connsiteY65" fmla="*/ 216694 h 314325"/>
                  <a:gd name="connsiteX66" fmla="*/ 311944 w 314325"/>
                  <a:gd name="connsiteY66" fmla="*/ 197644 h 314325"/>
                  <a:gd name="connsiteX67" fmla="*/ 283369 w 314325"/>
                  <a:gd name="connsiteY67" fmla="*/ 197644 h 314325"/>
                  <a:gd name="connsiteX68" fmla="*/ 283369 w 314325"/>
                  <a:gd name="connsiteY68" fmla="*/ 169069 h 314325"/>
                  <a:gd name="connsiteX69" fmla="*/ 311944 w 314325"/>
                  <a:gd name="connsiteY69" fmla="*/ 169069 h 314325"/>
                  <a:gd name="connsiteX70" fmla="*/ 311944 w 314325"/>
                  <a:gd name="connsiteY70" fmla="*/ 150019 h 314325"/>
                  <a:gd name="connsiteX71" fmla="*/ 283369 w 314325"/>
                  <a:gd name="connsiteY71" fmla="*/ 150019 h 314325"/>
                  <a:gd name="connsiteX72" fmla="*/ 283369 w 314325"/>
                  <a:gd name="connsiteY72" fmla="*/ 121444 h 314325"/>
                  <a:gd name="connsiteX73" fmla="*/ 311944 w 314325"/>
                  <a:gd name="connsiteY73" fmla="*/ 121444 h 314325"/>
                  <a:gd name="connsiteX74" fmla="*/ 311944 w 314325"/>
                  <a:gd name="connsiteY74" fmla="*/ 102394 h 314325"/>
                  <a:gd name="connsiteX75" fmla="*/ 283369 w 314325"/>
                  <a:gd name="connsiteY75" fmla="*/ 102394 h 314325"/>
                  <a:gd name="connsiteX76" fmla="*/ 283369 w 314325"/>
                  <a:gd name="connsiteY76" fmla="*/ 73819 h 314325"/>
                  <a:gd name="connsiteX77" fmla="*/ 311944 w 314325"/>
                  <a:gd name="connsiteY77" fmla="*/ 73819 h 314325"/>
                  <a:gd name="connsiteX78" fmla="*/ 311944 w 314325"/>
                  <a:gd name="connsiteY78" fmla="*/ 54769 h 314325"/>
                  <a:gd name="connsiteX79" fmla="*/ 283369 w 314325"/>
                  <a:gd name="connsiteY79" fmla="*/ 54769 h 314325"/>
                  <a:gd name="connsiteX80" fmla="*/ 264319 w 314325"/>
                  <a:gd name="connsiteY80" fmla="*/ 35719 h 314325"/>
                  <a:gd name="connsiteX81" fmla="*/ 264319 w 314325"/>
                  <a:gd name="connsiteY81" fmla="*/ 262414 h 314325"/>
                  <a:gd name="connsiteX82" fmla="*/ 262414 w 314325"/>
                  <a:gd name="connsiteY82" fmla="*/ 264319 h 314325"/>
                  <a:gd name="connsiteX83" fmla="*/ 56674 w 314325"/>
                  <a:gd name="connsiteY83" fmla="*/ 264319 h 314325"/>
                  <a:gd name="connsiteX84" fmla="*/ 56674 w 314325"/>
                  <a:gd name="connsiteY84" fmla="*/ 264319 h 314325"/>
                  <a:gd name="connsiteX85" fmla="*/ 54769 w 314325"/>
                  <a:gd name="connsiteY85" fmla="*/ 262414 h 314325"/>
                  <a:gd name="connsiteX86" fmla="*/ 54769 w 314325"/>
                  <a:gd name="connsiteY86" fmla="*/ 56674 h 314325"/>
                  <a:gd name="connsiteX87" fmla="*/ 54769 w 314325"/>
                  <a:gd name="connsiteY87" fmla="*/ 56674 h 314325"/>
                  <a:gd name="connsiteX88" fmla="*/ 56674 w 314325"/>
                  <a:gd name="connsiteY88" fmla="*/ 54769 h 314325"/>
                  <a:gd name="connsiteX89" fmla="*/ 262414 w 314325"/>
                  <a:gd name="connsiteY89" fmla="*/ 54769 h 314325"/>
                  <a:gd name="connsiteX90" fmla="*/ 264319 w 314325"/>
                  <a:gd name="connsiteY90" fmla="*/ 56674 h 314325"/>
                  <a:gd name="connsiteX91" fmla="*/ 264319 w 314325"/>
                  <a:gd name="connsiteY91" fmla="*/ 26241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14325" h="314325">
                    <a:moveTo>
                      <a:pt x="264319" y="35719"/>
                    </a:moveTo>
                    <a:lnTo>
                      <a:pt x="264319" y="7144"/>
                    </a:lnTo>
                    <a:lnTo>
                      <a:pt x="245269" y="7144"/>
                    </a:lnTo>
                    <a:lnTo>
                      <a:pt x="245269" y="35719"/>
                    </a:lnTo>
                    <a:lnTo>
                      <a:pt x="216694" y="35719"/>
                    </a:lnTo>
                    <a:lnTo>
                      <a:pt x="216694" y="7144"/>
                    </a:lnTo>
                    <a:lnTo>
                      <a:pt x="197644" y="7144"/>
                    </a:lnTo>
                    <a:lnTo>
                      <a:pt x="197644" y="35719"/>
                    </a:lnTo>
                    <a:lnTo>
                      <a:pt x="169069" y="35719"/>
                    </a:lnTo>
                    <a:lnTo>
                      <a:pt x="169069" y="7144"/>
                    </a:lnTo>
                    <a:lnTo>
                      <a:pt x="150019" y="7144"/>
                    </a:lnTo>
                    <a:lnTo>
                      <a:pt x="150019" y="35719"/>
                    </a:lnTo>
                    <a:lnTo>
                      <a:pt x="121444" y="35719"/>
                    </a:lnTo>
                    <a:lnTo>
                      <a:pt x="121444" y="7144"/>
                    </a:lnTo>
                    <a:lnTo>
                      <a:pt x="102394" y="7144"/>
                    </a:lnTo>
                    <a:lnTo>
                      <a:pt x="102394" y="35719"/>
                    </a:lnTo>
                    <a:lnTo>
                      <a:pt x="73819" y="35719"/>
                    </a:lnTo>
                    <a:lnTo>
                      <a:pt x="73819" y="7144"/>
                    </a:lnTo>
                    <a:lnTo>
                      <a:pt x="54769" y="7144"/>
                    </a:lnTo>
                    <a:lnTo>
                      <a:pt x="54769" y="35719"/>
                    </a:lnTo>
                    <a:cubicBezTo>
                      <a:pt x="44291" y="36671"/>
                      <a:pt x="36671" y="44291"/>
                      <a:pt x="35719" y="54769"/>
                    </a:cubicBezTo>
                    <a:lnTo>
                      <a:pt x="7144" y="54769"/>
                    </a:lnTo>
                    <a:lnTo>
                      <a:pt x="7144" y="73819"/>
                    </a:lnTo>
                    <a:lnTo>
                      <a:pt x="35719" y="73819"/>
                    </a:lnTo>
                    <a:lnTo>
                      <a:pt x="35719" y="102394"/>
                    </a:lnTo>
                    <a:lnTo>
                      <a:pt x="7144" y="102394"/>
                    </a:lnTo>
                    <a:lnTo>
                      <a:pt x="7144" y="121444"/>
                    </a:lnTo>
                    <a:lnTo>
                      <a:pt x="35719" y="121444"/>
                    </a:lnTo>
                    <a:lnTo>
                      <a:pt x="35719" y="150019"/>
                    </a:lnTo>
                    <a:lnTo>
                      <a:pt x="7144" y="150019"/>
                    </a:lnTo>
                    <a:lnTo>
                      <a:pt x="7144" y="169069"/>
                    </a:lnTo>
                    <a:lnTo>
                      <a:pt x="35719" y="169069"/>
                    </a:lnTo>
                    <a:lnTo>
                      <a:pt x="35719" y="197644"/>
                    </a:lnTo>
                    <a:lnTo>
                      <a:pt x="7144" y="197644"/>
                    </a:lnTo>
                    <a:lnTo>
                      <a:pt x="7144" y="216694"/>
                    </a:lnTo>
                    <a:lnTo>
                      <a:pt x="35719" y="216694"/>
                    </a:lnTo>
                    <a:lnTo>
                      <a:pt x="35719" y="245269"/>
                    </a:lnTo>
                    <a:lnTo>
                      <a:pt x="7144" y="245269"/>
                    </a:lnTo>
                    <a:lnTo>
                      <a:pt x="7144" y="264319"/>
                    </a:lnTo>
                    <a:lnTo>
                      <a:pt x="35719" y="264319"/>
                    </a:lnTo>
                    <a:cubicBezTo>
                      <a:pt x="36671" y="274796"/>
                      <a:pt x="44291" y="282416"/>
                      <a:pt x="54769" y="283369"/>
                    </a:cubicBezTo>
                    <a:lnTo>
                      <a:pt x="54769" y="311944"/>
                    </a:lnTo>
                    <a:lnTo>
                      <a:pt x="73819" y="311944"/>
                    </a:lnTo>
                    <a:lnTo>
                      <a:pt x="73819" y="283369"/>
                    </a:lnTo>
                    <a:lnTo>
                      <a:pt x="102394" y="283369"/>
                    </a:lnTo>
                    <a:lnTo>
                      <a:pt x="102394" y="311944"/>
                    </a:lnTo>
                    <a:lnTo>
                      <a:pt x="121444" y="311944"/>
                    </a:lnTo>
                    <a:lnTo>
                      <a:pt x="121444" y="283369"/>
                    </a:lnTo>
                    <a:lnTo>
                      <a:pt x="150019" y="283369"/>
                    </a:lnTo>
                    <a:lnTo>
                      <a:pt x="150019" y="311944"/>
                    </a:lnTo>
                    <a:lnTo>
                      <a:pt x="169069" y="311944"/>
                    </a:lnTo>
                    <a:lnTo>
                      <a:pt x="169069" y="283369"/>
                    </a:lnTo>
                    <a:lnTo>
                      <a:pt x="197644" y="283369"/>
                    </a:lnTo>
                    <a:lnTo>
                      <a:pt x="197644" y="311944"/>
                    </a:lnTo>
                    <a:lnTo>
                      <a:pt x="216694" y="311944"/>
                    </a:lnTo>
                    <a:lnTo>
                      <a:pt x="216694" y="283369"/>
                    </a:lnTo>
                    <a:lnTo>
                      <a:pt x="245269" y="283369"/>
                    </a:lnTo>
                    <a:lnTo>
                      <a:pt x="245269" y="311944"/>
                    </a:lnTo>
                    <a:lnTo>
                      <a:pt x="264319" y="311944"/>
                    </a:lnTo>
                    <a:lnTo>
                      <a:pt x="264319" y="283369"/>
                    </a:lnTo>
                    <a:cubicBezTo>
                      <a:pt x="274796" y="282416"/>
                      <a:pt x="282416" y="274796"/>
                      <a:pt x="283369" y="264319"/>
                    </a:cubicBezTo>
                    <a:lnTo>
                      <a:pt x="311944" y="264319"/>
                    </a:lnTo>
                    <a:lnTo>
                      <a:pt x="311944" y="245269"/>
                    </a:lnTo>
                    <a:lnTo>
                      <a:pt x="283369" y="245269"/>
                    </a:lnTo>
                    <a:lnTo>
                      <a:pt x="283369" y="216694"/>
                    </a:lnTo>
                    <a:lnTo>
                      <a:pt x="311944" y="216694"/>
                    </a:lnTo>
                    <a:lnTo>
                      <a:pt x="311944" y="197644"/>
                    </a:lnTo>
                    <a:lnTo>
                      <a:pt x="283369" y="197644"/>
                    </a:lnTo>
                    <a:lnTo>
                      <a:pt x="283369" y="169069"/>
                    </a:lnTo>
                    <a:lnTo>
                      <a:pt x="311944" y="169069"/>
                    </a:lnTo>
                    <a:lnTo>
                      <a:pt x="311944" y="150019"/>
                    </a:lnTo>
                    <a:lnTo>
                      <a:pt x="283369" y="150019"/>
                    </a:lnTo>
                    <a:lnTo>
                      <a:pt x="283369" y="121444"/>
                    </a:lnTo>
                    <a:lnTo>
                      <a:pt x="311944" y="121444"/>
                    </a:lnTo>
                    <a:lnTo>
                      <a:pt x="311944" y="102394"/>
                    </a:lnTo>
                    <a:lnTo>
                      <a:pt x="283369" y="102394"/>
                    </a:lnTo>
                    <a:lnTo>
                      <a:pt x="283369" y="73819"/>
                    </a:lnTo>
                    <a:lnTo>
                      <a:pt x="311944" y="73819"/>
                    </a:lnTo>
                    <a:lnTo>
                      <a:pt x="311944" y="54769"/>
                    </a:lnTo>
                    <a:lnTo>
                      <a:pt x="283369" y="54769"/>
                    </a:lnTo>
                    <a:cubicBezTo>
                      <a:pt x="282416" y="44291"/>
                      <a:pt x="274796" y="36671"/>
                      <a:pt x="264319" y="35719"/>
                    </a:cubicBezTo>
                    <a:close/>
                    <a:moveTo>
                      <a:pt x="264319" y="262414"/>
                    </a:moveTo>
                    <a:cubicBezTo>
                      <a:pt x="264319" y="263366"/>
                      <a:pt x="263366" y="264319"/>
                      <a:pt x="262414" y="264319"/>
                    </a:cubicBezTo>
                    <a:lnTo>
                      <a:pt x="56674" y="264319"/>
                    </a:lnTo>
                    <a:cubicBezTo>
                      <a:pt x="56674" y="264319"/>
                      <a:pt x="56674" y="264319"/>
                      <a:pt x="56674" y="264319"/>
                    </a:cubicBezTo>
                    <a:cubicBezTo>
                      <a:pt x="55721" y="264319"/>
                      <a:pt x="54769" y="263366"/>
                      <a:pt x="54769" y="262414"/>
                    </a:cubicBezTo>
                    <a:lnTo>
                      <a:pt x="54769" y="56674"/>
                    </a:lnTo>
                    <a:cubicBezTo>
                      <a:pt x="54769" y="56674"/>
                      <a:pt x="54769" y="56674"/>
                      <a:pt x="54769" y="56674"/>
                    </a:cubicBezTo>
                    <a:cubicBezTo>
                      <a:pt x="54769" y="55721"/>
                      <a:pt x="55721" y="54769"/>
                      <a:pt x="56674" y="54769"/>
                    </a:cubicBezTo>
                    <a:lnTo>
                      <a:pt x="262414" y="54769"/>
                    </a:lnTo>
                    <a:cubicBezTo>
                      <a:pt x="263366" y="54769"/>
                      <a:pt x="264319" y="55721"/>
                      <a:pt x="264319" y="56674"/>
                    </a:cubicBezTo>
                    <a:lnTo>
                      <a:pt x="264319" y="262414"/>
                    </a:lnTo>
                    <a:close/>
                  </a:path>
                </a:pathLst>
              </a:custGeom>
              <a:grpFill/>
              <a:ln w="19050" cap="flat">
                <a:noFill/>
                <a:prstDash val="solid"/>
                <a:miter/>
              </a:ln>
            </p:spPr>
            <p:txBody>
              <a:bodyPr rtlCol="0" anchor="ctr"/>
              <a:lstStyle/>
              <a:p>
                <a:endParaRPr lang="en-US" sz="1125" dirty="0"/>
              </a:p>
            </p:txBody>
          </p:sp>
        </p:grpSp>
      </p:grpSp>
    </p:spTree>
    <p:extLst>
      <p:ext uri="{BB962C8B-B14F-4D97-AF65-F5344CB8AC3E}">
        <p14:creationId xmlns:p14="http://schemas.microsoft.com/office/powerpoint/2010/main" val="2653445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41.7|40.5"/>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WS_Blue_White_New_Logo">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Blue_White_New_Logo" id="{B29CF2B0-9CA0-3249-AB4E-9E3DACD63AB5}" vid="{3AA3A3FB-D9BE-4B44-8820-EE9BBC073BC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CAD1257093A848B7066675EE926BAE" ma:contentTypeVersion="1" ma:contentTypeDescription="Create a new document." ma:contentTypeScope="" ma:versionID="f1cae5c6ae88aba1a237e05ed3ad9d7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purl.org/dc/dcmitype/"/>
    <ds:schemaRef ds:uri="http://schemas.microsoft.com/office/2006/documentManagement/types"/>
    <ds:schemaRef ds:uri="http://schemas.microsoft.com/office/2006/metadata/properties"/>
    <ds:schemaRef ds:uri="http://purl.org/dc/terms/"/>
    <ds:schemaRef ds:uri="http://www.w3.org/XML/1998/namespace"/>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14F771E0-E80D-4EA8-BEC2-76983043A3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22040</TotalTime>
  <Words>295</Words>
  <Application>Microsoft Macintosh PowerPoint</Application>
  <PresentationFormat>On-screen Show (16:9)</PresentationFormat>
  <Paragraphs>58</Paragraphs>
  <Slides>3</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vt:i4>
      </vt:variant>
    </vt:vector>
  </HeadingPairs>
  <TitlesOfParts>
    <vt:vector size="16" baseType="lpstr">
      <vt:lpstr>Amazon Ember</vt:lpstr>
      <vt:lpstr>Amazon Ember Light</vt:lpstr>
      <vt:lpstr>Amazon Ember Medium</vt:lpstr>
      <vt:lpstr>Amazon Ember Regular</vt:lpstr>
      <vt:lpstr>Arial</vt:lpstr>
      <vt:lpstr>Calibri</vt:lpstr>
      <vt:lpstr>Consolas</vt:lpstr>
      <vt:lpstr>Lucida Console</vt:lpstr>
      <vt:lpstr>Segoe UI</vt:lpstr>
      <vt:lpstr>Times New Roman</vt:lpstr>
      <vt:lpstr>Verdana</vt:lpstr>
      <vt:lpstr>Custom Design</vt:lpstr>
      <vt:lpstr>AWS_Blue_White_New_Logo</vt:lpstr>
      <vt:lpstr>Instance Types</vt:lpstr>
      <vt:lpstr>Purchasing options at a glance</vt:lpstr>
      <vt:lpstr>Layer your options</vt:lpstr>
    </vt:vector>
  </TitlesOfParts>
  <Company>Amazon.com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Catalano, Alec</dc:creator>
  <cp:lastModifiedBy>Microsoft Office User</cp:lastModifiedBy>
  <cp:revision>667</cp:revision>
  <dcterms:created xsi:type="dcterms:W3CDTF">2012-12-27T19:47:40Z</dcterms:created>
  <dcterms:modified xsi:type="dcterms:W3CDTF">2019-04-11T21:24:11Z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0x01010061CAD1257093A848B7066675EE926BAE</vt:lpwstr>
  </property>
</Properties>
</file>