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5" r:id="rId1"/>
  </p:sldMasterIdLst>
  <p:sldIdLst>
    <p:sldId id="259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578D-691D-9D49-AC27-B544F90BB85A}" type="datetimeFigureOut">
              <a:rPr lang="en-US" smtClean="0"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578D-691D-9D49-AC27-B544F90BB85A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FC68-9A80-5941-9BE3-888A5F99A2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578D-691D-9D49-AC27-B544F90BB85A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FC68-9A80-5941-9BE3-888A5F99A2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9B27578D-691D-9D49-AC27-B544F90BB85A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FC68-9A80-5941-9BE3-888A5F99A25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pPr algn="l"/>
            <a:r>
              <a:rPr lang="en-US"/>
              <a:t>Legend: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9B27578D-691D-9D49-AC27-B544F90BB85A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pPr algn="l"/>
            <a:r>
              <a:rPr lang="en-US"/>
              <a:t>Legend: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578D-691D-9D49-AC27-B544F90BB85A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FC68-9A80-5941-9BE3-888A5F99A2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578D-691D-9D49-AC27-B544F90BB85A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FC68-9A80-5941-9BE3-888A5F99A2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578D-691D-9D49-AC27-B544F90BB85A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578D-691D-9D49-AC27-B544F90BB85A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FC68-9A80-5941-9BE3-888A5F99A2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Legend: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578D-691D-9D49-AC27-B544F90BB85A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FC68-9A80-5941-9BE3-888A5F99A2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578D-691D-9D49-AC27-B544F90BB85A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FC68-9A80-5941-9BE3-888A5F99A254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Legend: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Legend: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Legend: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7578D-691D-9D49-AC27-B544F90BB85A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FC68-9A80-5941-9BE3-888A5F99A2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 userDrawn="1"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algn="l"/>
            <a:r>
              <a:rPr lang="en-US"/>
              <a:t>Legend: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Dragon-fire-breathing.jpeg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170" y="300916"/>
            <a:ext cx="1622124" cy="912445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12412351"/>
              </p:ext>
            </p:extLst>
          </p:nvPr>
        </p:nvGraphicFramePr>
        <p:xfrm>
          <a:off x="4837234" y="1277777"/>
          <a:ext cx="2725234" cy="1377883"/>
        </p:xfrm>
        <a:graphic>
          <a:graphicData uri="http://schemas.openxmlformats.org/drawingml/2006/table">
            <a:tbl>
              <a:tblPr/>
              <a:tblGrid>
                <a:gridCol w="1962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684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Project Metrics</a:t>
                      </a: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Status</a:t>
                      </a: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472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  <a:defRPr/>
                      </a:pPr>
                      <a:r>
                        <a:rPr kumimoji="0" lang="en-A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New Issues/Risks Captured</a:t>
                      </a: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4738" algn="l"/>
                          <a:tab pos="1427163" algn="l"/>
                          <a:tab pos="1700213" algn="l"/>
                        </a:tabLst>
                      </a:pPr>
                      <a:endParaRPr kumimoji="0" lang="en-A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922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  <a:defRPr/>
                      </a:pPr>
                      <a:r>
                        <a:rPr kumimoji="0" lang="en-A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Scheduled Tasks</a:t>
                      </a: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endParaRPr kumimoji="0" lang="en-A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713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Issues/Risks Resolved</a:t>
                      </a: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endParaRPr kumimoji="0" lang="en-A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092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Stakeholder Management</a:t>
                      </a:r>
                    </a:p>
                  </a:txBody>
                  <a:tcPr marL="4320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endParaRPr kumimoji="0" lang="en-A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3200" marR="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 userDrawn="1"/>
        </p:nvSpPr>
        <p:spPr bwMode="auto">
          <a:xfrm>
            <a:off x="7571853" y="1310895"/>
            <a:ext cx="1382441" cy="128185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54000" rIns="54000" bIns="54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400" b="1" i="0" u="none" strike="noStrike" cap="none" normalizeH="0" baseline="0" dirty="0">
                <a:ln>
                  <a:noFill/>
                </a:ln>
                <a:effectLst/>
                <a:latin typeface="Univers 45 Light" pitchFamily="2" charset="0"/>
              </a:rPr>
              <a:t>Overall Status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689" r:id="rId17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4867" y="409545"/>
            <a:ext cx="652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Elevate							Team 46</a:t>
            </a:r>
          </a:p>
        </p:txBody>
      </p:sp>
      <p:graphicFrame>
        <p:nvGraphicFramePr>
          <p:cNvPr id="9" name="Group 7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47471"/>
              </p:ext>
            </p:extLst>
          </p:nvPr>
        </p:nvGraphicFramePr>
        <p:xfrm>
          <a:off x="381000" y="1213361"/>
          <a:ext cx="4303834" cy="2518485"/>
        </p:xfrm>
        <a:graphic>
          <a:graphicData uri="http://schemas.openxmlformats.org/drawingml/2006/table">
            <a:tbl>
              <a:tblPr/>
              <a:tblGrid>
                <a:gridCol w="4303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1089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Key achievements in the last week</a:t>
                      </a: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7396">
                <a:tc>
                  <a:txBody>
                    <a:bodyPr/>
                    <a:lstStyle/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[Detail the key achievements in the last period]</a:t>
                      </a: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7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579012"/>
              </p:ext>
            </p:extLst>
          </p:nvPr>
        </p:nvGraphicFramePr>
        <p:xfrm>
          <a:off x="381000" y="3943234"/>
          <a:ext cx="4303834" cy="2155801"/>
        </p:xfrm>
        <a:graphic>
          <a:graphicData uri="http://schemas.openxmlformats.org/drawingml/2006/table">
            <a:tbl>
              <a:tblPr/>
              <a:tblGrid>
                <a:gridCol w="4303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983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Key planned activities for the next week </a:t>
                      </a: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0641">
                <a:tc>
                  <a:txBody>
                    <a:bodyPr/>
                    <a:lstStyle/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[Detail the key planned activities for the next period]</a:t>
                      </a: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7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170564"/>
              </p:ext>
            </p:extLst>
          </p:nvPr>
        </p:nvGraphicFramePr>
        <p:xfrm>
          <a:off x="4837234" y="2707432"/>
          <a:ext cx="4034722" cy="1622085"/>
        </p:xfrm>
        <a:graphic>
          <a:graphicData uri="http://schemas.openxmlformats.org/drawingml/2006/table">
            <a:tbl>
              <a:tblPr/>
              <a:tblGrid>
                <a:gridCol w="4034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7701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Plan to keep/get project to </a:t>
                      </a: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Green status </a:t>
                      </a:r>
                      <a:endParaRPr kumimoji="0" lang="en-AU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6925">
                <a:tc>
                  <a:txBody>
                    <a:bodyPr/>
                    <a:lstStyle/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[Detail the key achievements in the last period]</a:t>
                      </a: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Group 7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80882"/>
              </p:ext>
            </p:extLst>
          </p:nvPr>
        </p:nvGraphicFramePr>
        <p:xfrm>
          <a:off x="4875973" y="4448973"/>
          <a:ext cx="3995983" cy="1650062"/>
        </p:xfrm>
        <a:graphic>
          <a:graphicData uri="http://schemas.openxmlformats.org/drawingml/2006/table">
            <a:tbl>
              <a:tblPr/>
              <a:tblGrid>
                <a:gridCol w="3995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2697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Key risks / issues / scope changes</a:t>
                      </a: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7365">
                <a:tc>
                  <a:txBody>
                    <a:bodyPr/>
                    <a:lstStyle/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[Detail key risks and issues]</a:t>
                      </a: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548467" y="6224601"/>
            <a:ext cx="61722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Legend: Green        Yellow       Red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4867" y="6224601"/>
            <a:ext cx="1625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Date</a:t>
            </a:r>
          </a:p>
        </p:txBody>
      </p:sp>
      <p:sp>
        <p:nvSpPr>
          <p:cNvPr id="17" name="Oval 79"/>
          <p:cNvSpPr>
            <a:spLocks noChangeArrowheads="1"/>
          </p:cNvSpPr>
          <p:nvPr/>
        </p:nvSpPr>
        <p:spPr bwMode="auto">
          <a:xfrm>
            <a:off x="4345434" y="6312992"/>
            <a:ext cx="186103" cy="184026"/>
          </a:xfrm>
          <a:prstGeom prst="ellipse">
            <a:avLst/>
          </a:prstGeom>
          <a:solidFill>
            <a:srgbClr val="33CC33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spcAft>
                <a:spcPct val="70000"/>
              </a:spcAft>
            </a:pPr>
            <a:r>
              <a:rPr lang="en-GB" sz="1000" dirty="0"/>
              <a:t>G</a:t>
            </a:r>
          </a:p>
        </p:txBody>
      </p:sp>
      <p:sp>
        <p:nvSpPr>
          <p:cNvPr id="18" name="Oval 79"/>
          <p:cNvSpPr>
            <a:spLocks noChangeArrowheads="1"/>
          </p:cNvSpPr>
          <p:nvPr/>
        </p:nvSpPr>
        <p:spPr bwMode="auto">
          <a:xfrm>
            <a:off x="5493794" y="6312992"/>
            <a:ext cx="186103" cy="184026"/>
          </a:xfrm>
          <a:prstGeom prst="ellipse">
            <a:avLst/>
          </a:prstGeom>
          <a:solidFill>
            <a:srgbClr val="FFFF0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spcAft>
                <a:spcPct val="70000"/>
              </a:spcAft>
            </a:pPr>
            <a:r>
              <a:rPr lang="en-GB" sz="1000" dirty="0"/>
              <a:t>Y</a:t>
            </a:r>
          </a:p>
        </p:txBody>
      </p:sp>
      <p:sp>
        <p:nvSpPr>
          <p:cNvPr id="19" name="Oval 79"/>
          <p:cNvSpPr>
            <a:spLocks noChangeArrowheads="1"/>
          </p:cNvSpPr>
          <p:nvPr/>
        </p:nvSpPr>
        <p:spPr bwMode="auto">
          <a:xfrm>
            <a:off x="6417896" y="6318317"/>
            <a:ext cx="186103" cy="184026"/>
          </a:xfrm>
          <a:prstGeom prst="ellipse">
            <a:avLst/>
          </a:prstGeom>
          <a:solidFill>
            <a:srgbClr val="FF0000">
              <a:alpha val="50000"/>
            </a:srgbClr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spcAft>
                <a:spcPct val="70000"/>
              </a:spcAft>
            </a:pPr>
            <a:r>
              <a:rPr lang="en-GB" sz="1000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306532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4867" y="409545"/>
            <a:ext cx="652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Project Name and Team Number</a:t>
            </a:r>
          </a:p>
        </p:txBody>
      </p:sp>
      <p:graphicFrame>
        <p:nvGraphicFramePr>
          <p:cNvPr id="9" name="Group 7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845711"/>
              </p:ext>
            </p:extLst>
          </p:nvPr>
        </p:nvGraphicFramePr>
        <p:xfrm>
          <a:off x="381000" y="1213361"/>
          <a:ext cx="4303834" cy="2518485"/>
        </p:xfrm>
        <a:graphic>
          <a:graphicData uri="http://schemas.openxmlformats.org/drawingml/2006/table">
            <a:tbl>
              <a:tblPr/>
              <a:tblGrid>
                <a:gridCol w="4303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1089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Key achievements in the last week</a:t>
                      </a: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7396">
                <a:tc>
                  <a:txBody>
                    <a:bodyPr/>
                    <a:lstStyle/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[Detail the key achievements in the last period]</a:t>
                      </a: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7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98201"/>
              </p:ext>
            </p:extLst>
          </p:nvPr>
        </p:nvGraphicFramePr>
        <p:xfrm>
          <a:off x="381000" y="3943234"/>
          <a:ext cx="4303834" cy="2155801"/>
        </p:xfrm>
        <a:graphic>
          <a:graphicData uri="http://schemas.openxmlformats.org/drawingml/2006/table">
            <a:tbl>
              <a:tblPr/>
              <a:tblGrid>
                <a:gridCol w="4303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983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Key planned activities for the next week </a:t>
                      </a: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0641">
                <a:tc>
                  <a:txBody>
                    <a:bodyPr/>
                    <a:lstStyle/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[Detail the key planned activities for the next period]</a:t>
                      </a: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7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267694"/>
              </p:ext>
            </p:extLst>
          </p:nvPr>
        </p:nvGraphicFramePr>
        <p:xfrm>
          <a:off x="4837234" y="2707432"/>
          <a:ext cx="4034722" cy="1622085"/>
        </p:xfrm>
        <a:graphic>
          <a:graphicData uri="http://schemas.openxmlformats.org/drawingml/2006/table">
            <a:tbl>
              <a:tblPr/>
              <a:tblGrid>
                <a:gridCol w="4034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7701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Plan to keep/get project to </a:t>
                      </a:r>
                      <a:r>
                        <a:rPr kumimoji="0" lang="en-AU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Green status </a:t>
                      </a:r>
                      <a:endParaRPr kumimoji="0" lang="en-AU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6925">
                <a:tc>
                  <a:txBody>
                    <a:bodyPr/>
                    <a:lstStyle/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[Detail the key achievements in the last period]</a:t>
                      </a: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Group 7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793368"/>
              </p:ext>
            </p:extLst>
          </p:nvPr>
        </p:nvGraphicFramePr>
        <p:xfrm>
          <a:off x="4875973" y="4448973"/>
          <a:ext cx="3995983" cy="1650062"/>
        </p:xfrm>
        <a:graphic>
          <a:graphicData uri="http://schemas.openxmlformats.org/drawingml/2006/table">
            <a:tbl>
              <a:tblPr/>
              <a:tblGrid>
                <a:gridCol w="3995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2697">
                <a:tc>
                  <a:txBody>
                    <a:bodyPr/>
                    <a:lstStyle/>
                    <a:p>
                      <a:pPr marL="0" marR="0" lvl="0" indent="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52425" algn="l"/>
                          <a:tab pos="722313" algn="l"/>
                          <a:tab pos="1074738" algn="l"/>
                          <a:tab pos="1427163" algn="l"/>
                          <a:tab pos="1700213" algn="l"/>
                        </a:tabLst>
                      </a:pPr>
                      <a:r>
                        <a:rPr kumimoji="0" lang="en-A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Key risks / issues / scope changes</a:t>
                      </a: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7365">
                <a:tc>
                  <a:txBody>
                    <a:bodyPr/>
                    <a:lstStyle/>
                    <a:p>
                      <a:pPr marL="190500" marR="0" lvl="0" indent="-190500" algn="l" defTabSz="695325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0A1B5F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A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[Detail key risks and issues]</a:t>
                      </a:r>
                    </a:p>
                  </a:txBody>
                  <a:tcPr marL="83077" marR="83077" marT="54000" marB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548467" y="6224601"/>
            <a:ext cx="61722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Legend: Green        Yellow       Red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4867" y="6224601"/>
            <a:ext cx="1625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Date</a:t>
            </a:r>
          </a:p>
        </p:txBody>
      </p:sp>
      <p:sp>
        <p:nvSpPr>
          <p:cNvPr id="17" name="Oval 79"/>
          <p:cNvSpPr>
            <a:spLocks noChangeArrowheads="1"/>
          </p:cNvSpPr>
          <p:nvPr/>
        </p:nvSpPr>
        <p:spPr bwMode="auto">
          <a:xfrm>
            <a:off x="4345434" y="6312992"/>
            <a:ext cx="186103" cy="184026"/>
          </a:xfrm>
          <a:prstGeom prst="ellipse">
            <a:avLst/>
          </a:prstGeom>
          <a:solidFill>
            <a:srgbClr val="33CC33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spcAft>
                <a:spcPct val="70000"/>
              </a:spcAft>
            </a:pPr>
            <a:r>
              <a:rPr lang="en-GB" sz="1000" dirty="0"/>
              <a:t>G</a:t>
            </a:r>
          </a:p>
        </p:txBody>
      </p:sp>
      <p:sp>
        <p:nvSpPr>
          <p:cNvPr id="18" name="Oval 79"/>
          <p:cNvSpPr>
            <a:spLocks noChangeArrowheads="1"/>
          </p:cNvSpPr>
          <p:nvPr/>
        </p:nvSpPr>
        <p:spPr bwMode="auto">
          <a:xfrm>
            <a:off x="5493794" y="6312992"/>
            <a:ext cx="186103" cy="184026"/>
          </a:xfrm>
          <a:prstGeom prst="ellipse">
            <a:avLst/>
          </a:prstGeom>
          <a:solidFill>
            <a:srgbClr val="FFFF0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spcAft>
                <a:spcPct val="70000"/>
              </a:spcAft>
            </a:pPr>
            <a:r>
              <a:rPr lang="en-GB" sz="1000" dirty="0"/>
              <a:t>Y</a:t>
            </a:r>
          </a:p>
        </p:txBody>
      </p:sp>
      <p:sp>
        <p:nvSpPr>
          <p:cNvPr id="19" name="Oval 79"/>
          <p:cNvSpPr>
            <a:spLocks noChangeArrowheads="1"/>
          </p:cNvSpPr>
          <p:nvPr/>
        </p:nvSpPr>
        <p:spPr bwMode="auto">
          <a:xfrm>
            <a:off x="6417896" y="6318317"/>
            <a:ext cx="186103" cy="184026"/>
          </a:xfrm>
          <a:prstGeom prst="ellipse">
            <a:avLst/>
          </a:prstGeom>
          <a:solidFill>
            <a:srgbClr val="FF0000">
              <a:alpha val="50000"/>
            </a:srgbClr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spcAft>
                <a:spcPct val="70000"/>
              </a:spcAft>
            </a:pPr>
            <a:r>
              <a:rPr lang="en-GB" sz="1000" dirty="0"/>
              <a:t>R</a:t>
            </a:r>
          </a:p>
        </p:txBody>
      </p:sp>
      <p:sp>
        <p:nvSpPr>
          <p:cNvPr id="13" name="Oval 79"/>
          <p:cNvSpPr>
            <a:spLocks noChangeArrowheads="1"/>
          </p:cNvSpPr>
          <p:nvPr/>
        </p:nvSpPr>
        <p:spPr bwMode="auto">
          <a:xfrm>
            <a:off x="7080167" y="1546259"/>
            <a:ext cx="186103" cy="184026"/>
          </a:xfrm>
          <a:prstGeom prst="ellipse">
            <a:avLst/>
          </a:prstGeom>
          <a:solidFill>
            <a:srgbClr val="33CC33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spcAft>
                <a:spcPct val="70000"/>
              </a:spcAft>
            </a:pPr>
            <a:r>
              <a:rPr lang="en-GB" sz="1000" dirty="0"/>
              <a:t>G</a:t>
            </a:r>
          </a:p>
        </p:txBody>
      </p:sp>
      <p:sp>
        <p:nvSpPr>
          <p:cNvPr id="14" name="Oval 79"/>
          <p:cNvSpPr>
            <a:spLocks noChangeArrowheads="1"/>
          </p:cNvSpPr>
          <p:nvPr/>
        </p:nvSpPr>
        <p:spPr bwMode="auto">
          <a:xfrm>
            <a:off x="7080167" y="1851058"/>
            <a:ext cx="186103" cy="184026"/>
          </a:xfrm>
          <a:prstGeom prst="ellipse">
            <a:avLst/>
          </a:prstGeom>
          <a:solidFill>
            <a:srgbClr val="FFFF0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spcAft>
                <a:spcPct val="70000"/>
              </a:spcAft>
            </a:pPr>
            <a:r>
              <a:rPr lang="en-GB" sz="1000" dirty="0"/>
              <a:t>Y</a:t>
            </a:r>
          </a:p>
        </p:txBody>
      </p:sp>
      <p:sp>
        <p:nvSpPr>
          <p:cNvPr id="20" name="Oval 79"/>
          <p:cNvSpPr>
            <a:spLocks noChangeArrowheads="1"/>
          </p:cNvSpPr>
          <p:nvPr/>
        </p:nvSpPr>
        <p:spPr bwMode="auto">
          <a:xfrm>
            <a:off x="7080167" y="2435259"/>
            <a:ext cx="186103" cy="184026"/>
          </a:xfrm>
          <a:prstGeom prst="ellipse">
            <a:avLst/>
          </a:prstGeom>
          <a:solidFill>
            <a:srgbClr val="33CC33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spcAft>
                <a:spcPct val="70000"/>
              </a:spcAft>
            </a:pPr>
            <a:r>
              <a:rPr lang="en-GB" sz="1000" dirty="0"/>
              <a:t>G</a:t>
            </a:r>
          </a:p>
        </p:txBody>
      </p:sp>
      <p:sp>
        <p:nvSpPr>
          <p:cNvPr id="21" name="Oval 79"/>
          <p:cNvSpPr>
            <a:spLocks noChangeArrowheads="1"/>
          </p:cNvSpPr>
          <p:nvPr/>
        </p:nvSpPr>
        <p:spPr bwMode="auto">
          <a:xfrm>
            <a:off x="7080167" y="2121992"/>
            <a:ext cx="186103" cy="184026"/>
          </a:xfrm>
          <a:prstGeom prst="ellipse">
            <a:avLst/>
          </a:prstGeom>
          <a:solidFill>
            <a:srgbClr val="33CC33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spcAft>
                <a:spcPct val="70000"/>
              </a:spcAft>
            </a:pPr>
            <a:r>
              <a:rPr lang="en-GB" sz="1000" dirty="0"/>
              <a:t>G</a:t>
            </a:r>
          </a:p>
        </p:txBody>
      </p:sp>
      <p:sp>
        <p:nvSpPr>
          <p:cNvPr id="22" name="Oval 79"/>
          <p:cNvSpPr>
            <a:spLocks noChangeArrowheads="1"/>
          </p:cNvSpPr>
          <p:nvPr/>
        </p:nvSpPr>
        <p:spPr bwMode="auto">
          <a:xfrm>
            <a:off x="7967133" y="1666784"/>
            <a:ext cx="734566" cy="736600"/>
          </a:xfrm>
          <a:prstGeom prst="ellipse">
            <a:avLst/>
          </a:prstGeom>
          <a:solidFill>
            <a:srgbClr val="33CC33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spcAft>
                <a:spcPct val="70000"/>
              </a:spcAft>
            </a:pPr>
            <a:r>
              <a:rPr lang="en-GB" sz="2800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4122141705"/>
      </p:ext>
    </p:extLst>
  </p:cSld>
  <p:clrMapOvr>
    <a:masterClrMapping/>
  </p:clrMapOvr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70</TotalTime>
  <Words>163</Words>
  <Application>Microsoft Office PowerPoint</Application>
  <PresentationFormat>On-screen Show (4:3)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Trebuchet MS</vt:lpstr>
      <vt:lpstr>Univers 45 Light</vt:lpstr>
      <vt:lpstr>Wingdings 2</vt:lpstr>
      <vt:lpstr>Revolution</vt:lpstr>
      <vt:lpstr>PowerPoint Presentation</vt:lpstr>
      <vt:lpstr>PowerPoint Presentation</vt:lpstr>
    </vt:vector>
  </TitlesOfParts>
  <Company>DrexelU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CCarroll</dc:creator>
  <cp:lastModifiedBy>Jim Rauchen</cp:lastModifiedBy>
  <cp:revision>12</cp:revision>
  <dcterms:created xsi:type="dcterms:W3CDTF">2015-03-24T14:59:57Z</dcterms:created>
  <dcterms:modified xsi:type="dcterms:W3CDTF">2017-05-03T20:04:56Z</dcterms:modified>
</cp:coreProperties>
</file>