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mailto:support@elevat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1144800"/>
          </a:xfrm>
          <a:prstGeom prst="rect">
            <a:avLst/>
          </a:prstGeom>
        </p:spPr>
        <p:txBody>
          <a:bodyPr anchorCtr="0" anchor="b" bIns="91425" lIns="91425" rIns="91425" tIns="91425">
            <a:noAutofit/>
          </a:bodyPr>
          <a:lstStyle/>
          <a:p>
            <a:pPr lvl="0" rtl="0">
              <a:spcBef>
                <a:spcPts val="0"/>
              </a:spcBef>
              <a:buNone/>
            </a:pPr>
            <a:r>
              <a:rPr i="1" lang="en"/>
              <a:t>Elevate</a:t>
            </a:r>
          </a:p>
          <a:p>
            <a:pPr lvl="0" rtl="0">
              <a:spcBef>
                <a:spcPts val="0"/>
              </a:spcBef>
              <a:buNone/>
            </a:pPr>
            <a:r>
              <a:t/>
            </a:r>
            <a:endParaRPr/>
          </a:p>
        </p:txBody>
      </p:sp>
      <p:sp>
        <p:nvSpPr>
          <p:cNvPr id="55" name="Shape 55"/>
          <p:cNvSpPr txBox="1"/>
          <p:nvPr>
            <p:ph idx="1" type="subTitle"/>
          </p:nvPr>
        </p:nvSpPr>
        <p:spPr>
          <a:xfrm>
            <a:off x="408150" y="3860500"/>
            <a:ext cx="8520600" cy="792600"/>
          </a:xfrm>
          <a:prstGeom prst="rect">
            <a:avLst/>
          </a:prstGeom>
        </p:spPr>
        <p:txBody>
          <a:bodyPr anchorCtr="0" anchor="t" bIns="91425" lIns="91425" rIns="91425" tIns="91425">
            <a:noAutofit/>
          </a:bodyPr>
          <a:lstStyle/>
          <a:p>
            <a:pPr lvl="0" rtl="0">
              <a:spcBef>
                <a:spcPts val="0"/>
              </a:spcBef>
              <a:buNone/>
            </a:pPr>
            <a:r>
              <a:rPr lang="en" sz="2400">
                <a:solidFill>
                  <a:srgbClr val="EFEFEF"/>
                </a:solidFill>
              </a:rPr>
              <a:t>CI 103 Phase</a:t>
            </a:r>
          </a:p>
          <a:p>
            <a:pPr lvl="0" rtl="0">
              <a:spcBef>
                <a:spcPts val="0"/>
              </a:spcBef>
              <a:buNone/>
            </a:pPr>
            <a:r>
              <a:rPr lang="en" sz="2400">
                <a:solidFill>
                  <a:srgbClr val="EFEFEF"/>
                </a:solidFill>
              </a:rPr>
              <a:t>Team #46</a:t>
            </a:r>
          </a:p>
          <a:p>
            <a:pPr lvl="0" rtl="0">
              <a:spcBef>
                <a:spcPts val="0"/>
              </a:spcBef>
              <a:buNone/>
            </a:pPr>
            <a:r>
              <a:rPr lang="en" sz="2400">
                <a:solidFill>
                  <a:srgbClr val="EFEFEF"/>
                </a:solidFill>
              </a:rPr>
              <a:t>Matthew Horger, Kevin Tayah, Jake Rauchen</a:t>
            </a:r>
          </a:p>
          <a:p>
            <a:pPr lvl="0" rtl="0">
              <a:spcBef>
                <a:spcPts val="0"/>
              </a:spcBef>
              <a:buNone/>
            </a:pPr>
            <a:r>
              <a:t/>
            </a:r>
            <a:endParaRPr/>
          </a:p>
        </p:txBody>
      </p:sp>
      <p:sp>
        <p:nvSpPr>
          <p:cNvPr id="56" name="Shape 56"/>
          <p:cNvSpPr txBox="1"/>
          <p:nvPr/>
        </p:nvSpPr>
        <p:spPr>
          <a:xfrm>
            <a:off x="408150" y="897725"/>
            <a:ext cx="8327700" cy="1353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i="1" lang="en" sz="1800">
                <a:solidFill>
                  <a:schemeClr val="dk1"/>
                </a:solidFill>
                <a:latin typeface="Times New Roman"/>
                <a:ea typeface="Times New Roman"/>
                <a:cs typeface="Times New Roman"/>
                <a:sym typeface="Times New Roman"/>
              </a:rPr>
              <a:t>A custom built safety helmet for recreational riders with a supported mobile application that supplements the riding experiencing.</a:t>
            </a:r>
          </a:p>
          <a:p>
            <a:pPr lvl="0" rtl="0">
              <a:spcBef>
                <a:spcPts val="0"/>
              </a:spcBef>
              <a:buNone/>
            </a:pPr>
            <a:r>
              <a:t/>
            </a:r>
            <a:endParaRPr/>
          </a:p>
        </p:txBody>
      </p:sp>
      <p:pic>
        <p:nvPicPr>
          <p:cNvPr id="57" name="Shape 57"/>
          <p:cNvPicPr preferRelativeResize="0"/>
          <p:nvPr/>
        </p:nvPicPr>
        <p:blipFill>
          <a:blip r:embed="rId3">
            <a:alphaModFix/>
          </a:blip>
          <a:stretch>
            <a:fillRect/>
          </a:stretch>
        </p:blipFill>
        <p:spPr>
          <a:xfrm>
            <a:off x="655074" y="2082249"/>
            <a:ext cx="1830147" cy="2440226"/>
          </a:xfrm>
          <a:prstGeom prst="rect">
            <a:avLst/>
          </a:prstGeom>
          <a:noFill/>
          <a:ln>
            <a:noFill/>
          </a:ln>
        </p:spPr>
      </p:pic>
      <p:pic>
        <p:nvPicPr>
          <p:cNvPr id="58" name="Shape 58"/>
          <p:cNvPicPr preferRelativeResize="0"/>
          <p:nvPr/>
        </p:nvPicPr>
        <p:blipFill>
          <a:blip r:embed="rId4">
            <a:alphaModFix/>
          </a:blip>
          <a:stretch>
            <a:fillRect/>
          </a:stretch>
        </p:blipFill>
        <p:spPr>
          <a:xfrm>
            <a:off x="5462025" y="2009200"/>
            <a:ext cx="3466725" cy="191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Lessons Learned - CI102 and CI103</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rtl="0">
              <a:lnSpc>
                <a:spcPct val="150000"/>
              </a:lnSpc>
              <a:spcBef>
                <a:spcPts val="0"/>
              </a:spcBef>
              <a:buClr>
                <a:schemeClr val="dk1"/>
              </a:buClr>
              <a:buSzPct val="100000"/>
            </a:pPr>
            <a:r>
              <a:rPr lang="en" sz="1500">
                <a:solidFill>
                  <a:schemeClr val="dk1"/>
                </a:solidFill>
              </a:rPr>
              <a:t>Always budget more than expected for development projects</a:t>
            </a:r>
          </a:p>
          <a:p>
            <a:pPr indent="-323850" lvl="1" marL="914400" rtl="0">
              <a:lnSpc>
                <a:spcPct val="150000"/>
              </a:lnSpc>
              <a:spcBef>
                <a:spcPts val="0"/>
              </a:spcBef>
              <a:buClr>
                <a:schemeClr val="dk1"/>
              </a:buClr>
              <a:buSzPct val="100000"/>
            </a:pPr>
            <a:r>
              <a:rPr lang="en" sz="1500">
                <a:solidFill>
                  <a:schemeClr val="dk1"/>
                </a:solidFill>
              </a:rPr>
              <a:t>Hardware costs typically more than software - eg, case, GPS modules</a:t>
            </a:r>
          </a:p>
          <a:p>
            <a:pPr indent="-323850" lvl="0" marL="457200" rtl="0">
              <a:lnSpc>
                <a:spcPct val="150000"/>
              </a:lnSpc>
              <a:spcBef>
                <a:spcPts val="0"/>
              </a:spcBef>
              <a:buClr>
                <a:schemeClr val="dk1"/>
              </a:buClr>
              <a:buSzPct val="100000"/>
            </a:pPr>
            <a:r>
              <a:rPr lang="en" sz="1500">
                <a:solidFill>
                  <a:schemeClr val="dk1"/>
                </a:solidFill>
              </a:rPr>
              <a:t>Time management and resource allocation is a key to success to overcome learning curve</a:t>
            </a:r>
          </a:p>
          <a:p>
            <a:pPr indent="-323850" lvl="1" marL="914400" rtl="0">
              <a:lnSpc>
                <a:spcPct val="150000"/>
              </a:lnSpc>
              <a:spcBef>
                <a:spcPts val="0"/>
              </a:spcBef>
              <a:buClr>
                <a:schemeClr val="dk1"/>
              </a:buClr>
              <a:buSzPct val="100000"/>
            </a:pPr>
            <a:r>
              <a:rPr lang="en" sz="1500">
                <a:solidFill>
                  <a:schemeClr val="dk1"/>
                </a:solidFill>
              </a:rPr>
              <a:t>Especially with complex networking and web development - eg, AJAX calls</a:t>
            </a:r>
          </a:p>
          <a:p>
            <a:pPr indent="-323850" lvl="1" marL="914400" rtl="0">
              <a:lnSpc>
                <a:spcPct val="150000"/>
              </a:lnSpc>
              <a:spcBef>
                <a:spcPts val="0"/>
              </a:spcBef>
              <a:buClr>
                <a:schemeClr val="dk1"/>
              </a:buClr>
              <a:buSzPct val="100000"/>
            </a:pPr>
            <a:r>
              <a:rPr lang="en" sz="1500">
                <a:solidFill>
                  <a:schemeClr val="dk1"/>
                </a:solidFill>
              </a:rPr>
              <a:t>Sometimes can hinder project development and push back timeline - eg, Database</a:t>
            </a:r>
          </a:p>
          <a:p>
            <a:pPr indent="-323850" lvl="0" marL="457200" rtl="0">
              <a:lnSpc>
                <a:spcPct val="150000"/>
              </a:lnSpc>
              <a:spcBef>
                <a:spcPts val="0"/>
              </a:spcBef>
              <a:buClr>
                <a:schemeClr val="dk1"/>
              </a:buClr>
              <a:buSzPct val="100000"/>
            </a:pPr>
            <a:r>
              <a:rPr lang="en" sz="1500">
                <a:solidFill>
                  <a:schemeClr val="dk1"/>
                </a:solidFill>
              </a:rPr>
              <a:t>Communication can make or break a project</a:t>
            </a:r>
          </a:p>
          <a:p>
            <a:pPr indent="-323850" lvl="1" marL="914400" rtl="0">
              <a:lnSpc>
                <a:spcPct val="150000"/>
              </a:lnSpc>
              <a:spcBef>
                <a:spcPts val="0"/>
              </a:spcBef>
              <a:buClr>
                <a:schemeClr val="dk1"/>
              </a:buClr>
              <a:buSzPct val="100000"/>
            </a:pPr>
            <a:r>
              <a:rPr lang="en" sz="1500">
                <a:solidFill>
                  <a:schemeClr val="dk1"/>
                </a:solidFill>
              </a:rPr>
              <a:t>Especially with idea forming and development work - eg, SMS, BitBucket</a:t>
            </a:r>
          </a:p>
          <a:p>
            <a:pPr indent="-323850" lvl="0" marL="457200" rtl="0">
              <a:lnSpc>
                <a:spcPct val="150000"/>
              </a:lnSpc>
              <a:spcBef>
                <a:spcPts val="0"/>
              </a:spcBef>
              <a:buClr>
                <a:schemeClr val="dk1"/>
              </a:buClr>
              <a:buSzPct val="100000"/>
            </a:pPr>
            <a:r>
              <a:rPr lang="en" sz="1500">
                <a:solidFill>
                  <a:schemeClr val="dk1"/>
                </a:solidFill>
              </a:rPr>
              <a:t>No established roles can sometimes lead to success within small teams</a:t>
            </a:r>
          </a:p>
          <a:p>
            <a:pPr indent="-323850" lvl="1" marL="914400" rtl="0">
              <a:lnSpc>
                <a:spcPct val="150000"/>
              </a:lnSpc>
              <a:spcBef>
                <a:spcPts val="0"/>
              </a:spcBef>
              <a:buClr>
                <a:schemeClr val="dk1"/>
              </a:buClr>
              <a:buSzPct val="100000"/>
            </a:pPr>
            <a:r>
              <a:rPr lang="en" sz="1500">
                <a:solidFill>
                  <a:schemeClr val="dk1"/>
                </a:solidFill>
              </a:rPr>
              <a:t>Each person brings valuable skills - don’t limit them to a particular role</a:t>
            </a:r>
          </a:p>
          <a:p>
            <a:pPr indent="-323850" lvl="0" marL="457200" rtl="0">
              <a:lnSpc>
                <a:spcPct val="150000"/>
              </a:lnSpc>
              <a:spcBef>
                <a:spcPts val="0"/>
              </a:spcBef>
              <a:buClr>
                <a:schemeClr val="dk1"/>
              </a:buClr>
              <a:buSzPct val="100000"/>
            </a:pPr>
            <a:r>
              <a:rPr lang="en" sz="1500">
                <a:solidFill>
                  <a:schemeClr val="dk1"/>
                </a:solidFill>
              </a:rPr>
              <a:t>User testing can be tricky yet rewarding if you plan carefully</a:t>
            </a:r>
          </a:p>
          <a:p>
            <a:pPr indent="-323850" lvl="1" marL="914400" rtl="0">
              <a:lnSpc>
                <a:spcPct val="150000"/>
              </a:lnSpc>
              <a:spcBef>
                <a:spcPts val="0"/>
              </a:spcBef>
              <a:buClr>
                <a:schemeClr val="dk1"/>
              </a:buClr>
              <a:buSzPct val="100000"/>
            </a:pPr>
            <a:r>
              <a:rPr lang="en" sz="1500">
                <a:solidFill>
                  <a:schemeClr val="dk1"/>
                </a:solidFill>
              </a:rPr>
              <a:t>Always consider what could go wrong - eg, helmet breaking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Continuing Development</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rtl="0">
              <a:lnSpc>
                <a:spcPct val="150000"/>
              </a:lnSpc>
              <a:spcBef>
                <a:spcPts val="0"/>
              </a:spcBef>
              <a:buClr>
                <a:schemeClr val="dk1"/>
              </a:buClr>
              <a:buSzPct val="100000"/>
            </a:pPr>
            <a:r>
              <a:rPr lang="en" sz="1500">
                <a:solidFill>
                  <a:schemeClr val="dk1"/>
                </a:solidFill>
              </a:rPr>
              <a:t>Finish Nice to Have Requirements</a:t>
            </a:r>
          </a:p>
          <a:p>
            <a:pPr indent="-323850" lvl="1" marL="914400" rtl="0">
              <a:lnSpc>
                <a:spcPct val="150000"/>
              </a:lnSpc>
              <a:spcBef>
                <a:spcPts val="0"/>
              </a:spcBef>
              <a:buClr>
                <a:schemeClr val="dk1"/>
              </a:buClr>
              <a:buSzPct val="100000"/>
            </a:pPr>
            <a:r>
              <a:rPr lang="en" sz="1500">
                <a:solidFill>
                  <a:schemeClr val="dk1"/>
                </a:solidFill>
              </a:rPr>
              <a:t>Obtain GPS / GPRS modules to bring together project</a:t>
            </a:r>
          </a:p>
          <a:p>
            <a:pPr indent="-323850" lvl="1" marL="914400" rtl="0">
              <a:lnSpc>
                <a:spcPct val="150000"/>
              </a:lnSpc>
              <a:spcBef>
                <a:spcPts val="0"/>
              </a:spcBef>
              <a:buClr>
                <a:schemeClr val="dk1"/>
              </a:buClr>
              <a:buSzPct val="100000"/>
            </a:pPr>
            <a:r>
              <a:rPr lang="en" sz="1500">
                <a:solidFill>
                  <a:schemeClr val="dk1"/>
                </a:solidFill>
              </a:rPr>
              <a:t>Port forward Plone for accessibility for end users</a:t>
            </a:r>
          </a:p>
          <a:p>
            <a:pPr indent="-323850" lvl="1" marL="914400" rtl="0">
              <a:lnSpc>
                <a:spcPct val="150000"/>
              </a:lnSpc>
              <a:spcBef>
                <a:spcPts val="0"/>
              </a:spcBef>
              <a:buClr>
                <a:schemeClr val="dk1"/>
              </a:buClr>
              <a:buSzPct val="100000"/>
            </a:pPr>
            <a:r>
              <a:rPr lang="en" sz="1500">
                <a:solidFill>
                  <a:schemeClr val="dk1"/>
                </a:solidFill>
              </a:rPr>
              <a:t>Continue Mobile Application development</a:t>
            </a:r>
          </a:p>
          <a:p>
            <a:pPr indent="-323850" lvl="0" marL="457200" rtl="0">
              <a:lnSpc>
                <a:spcPct val="150000"/>
              </a:lnSpc>
              <a:spcBef>
                <a:spcPts val="0"/>
              </a:spcBef>
              <a:buClr>
                <a:schemeClr val="dk1"/>
              </a:buClr>
              <a:buSzPct val="100000"/>
            </a:pPr>
            <a:r>
              <a:rPr lang="en" sz="1500">
                <a:solidFill>
                  <a:schemeClr val="dk1"/>
                </a:solidFill>
              </a:rPr>
              <a:t>Commercial Research</a:t>
            </a:r>
          </a:p>
          <a:p>
            <a:pPr indent="-323850" lvl="1" marL="914400" rtl="0">
              <a:lnSpc>
                <a:spcPct val="150000"/>
              </a:lnSpc>
              <a:spcBef>
                <a:spcPts val="0"/>
              </a:spcBef>
              <a:buClr>
                <a:schemeClr val="dk1"/>
              </a:buClr>
              <a:buSzPct val="100000"/>
            </a:pPr>
            <a:r>
              <a:rPr lang="en" sz="1500">
                <a:solidFill>
                  <a:schemeClr val="dk1"/>
                </a:solidFill>
              </a:rPr>
              <a:t>Propose business budget for end user production</a:t>
            </a:r>
          </a:p>
          <a:p>
            <a:pPr indent="-323850" lvl="1" marL="914400" rtl="0">
              <a:lnSpc>
                <a:spcPct val="150000"/>
              </a:lnSpc>
              <a:spcBef>
                <a:spcPts val="0"/>
              </a:spcBef>
              <a:buClr>
                <a:schemeClr val="dk1"/>
              </a:buClr>
              <a:buSzPct val="100000"/>
            </a:pPr>
            <a:r>
              <a:rPr lang="en" sz="1500">
                <a:solidFill>
                  <a:schemeClr val="dk1"/>
                </a:solidFill>
              </a:rPr>
              <a:t>Find sponsor willing to assist us</a:t>
            </a:r>
          </a:p>
          <a:p>
            <a:pPr indent="-323850" lvl="0" marL="457200" rtl="0">
              <a:lnSpc>
                <a:spcPct val="150000"/>
              </a:lnSpc>
              <a:spcBef>
                <a:spcPts val="0"/>
              </a:spcBef>
              <a:buClr>
                <a:schemeClr val="dk1"/>
              </a:buClr>
              <a:buSzPct val="100000"/>
            </a:pPr>
            <a:r>
              <a:rPr lang="en" sz="1500">
                <a:solidFill>
                  <a:schemeClr val="dk1"/>
                </a:solidFill>
              </a:rPr>
              <a:t>SKATE RACE</a:t>
            </a:r>
          </a:p>
          <a:p>
            <a:pPr indent="-323850" lvl="1" marL="914400" rtl="0">
              <a:lnSpc>
                <a:spcPct val="150000"/>
              </a:lnSpc>
              <a:spcBef>
                <a:spcPts val="0"/>
              </a:spcBef>
              <a:buClr>
                <a:schemeClr val="dk1"/>
              </a:buClr>
              <a:buSzPct val="100000"/>
            </a:pPr>
            <a:r>
              <a:rPr lang="en" sz="1500">
                <a:solidFill>
                  <a:schemeClr val="dk1"/>
                </a:solidFill>
              </a:rPr>
              <a:t>Good Idea Fund - budget production for creation of helmets</a:t>
            </a:r>
          </a:p>
        </p:txBody>
      </p:sp>
      <p:pic>
        <p:nvPicPr>
          <p:cNvPr descr="Image result for happy bicyclist" id="127" name="Shape 127"/>
          <p:cNvPicPr preferRelativeResize="0"/>
          <p:nvPr/>
        </p:nvPicPr>
        <p:blipFill>
          <a:blip r:embed="rId3">
            <a:alphaModFix/>
          </a:blip>
          <a:stretch>
            <a:fillRect/>
          </a:stretch>
        </p:blipFill>
        <p:spPr>
          <a:xfrm>
            <a:off x="6395499" y="738000"/>
            <a:ext cx="2582900" cy="2906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Manuals</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spcBef>
                <a:spcPts val="0"/>
              </a:spcBef>
              <a:buNone/>
            </a:pPr>
            <a:r>
              <a:rPr lang="en">
                <a:solidFill>
                  <a:schemeClr val="dk1"/>
                </a:solidFill>
              </a:rPr>
              <a:t>Systems Manual - </a:t>
            </a:r>
          </a:p>
          <a:p>
            <a:pPr indent="-228600" lvl="0" marL="457200" rtl="0">
              <a:spcBef>
                <a:spcPts val="0"/>
              </a:spcBef>
              <a:buClr>
                <a:schemeClr val="dk1"/>
              </a:buClr>
            </a:pPr>
            <a:r>
              <a:rPr lang="en">
                <a:solidFill>
                  <a:schemeClr val="dk1"/>
                </a:solidFill>
              </a:rPr>
              <a:t>20 Page document describing our system components and process</a:t>
            </a:r>
          </a:p>
          <a:p>
            <a:pPr indent="-228600" lvl="1" marL="1371600" rtl="0">
              <a:spcBef>
                <a:spcPts val="0"/>
              </a:spcBef>
              <a:buClr>
                <a:schemeClr val="dk1"/>
              </a:buClr>
            </a:pPr>
            <a:r>
              <a:rPr lang="en">
                <a:solidFill>
                  <a:schemeClr val="dk1"/>
                </a:solidFill>
              </a:rPr>
              <a:t>Broken down into three sections (Helmet, Mobile, Database)</a:t>
            </a:r>
          </a:p>
          <a:p>
            <a:pPr indent="-228600" lvl="0" marL="457200" rtl="0">
              <a:spcBef>
                <a:spcPts val="0"/>
              </a:spcBef>
              <a:buClr>
                <a:schemeClr val="dk1"/>
              </a:buClr>
            </a:pPr>
            <a:r>
              <a:rPr lang="en">
                <a:solidFill>
                  <a:schemeClr val="dk1"/>
                </a:solidFill>
              </a:rPr>
              <a:t>Can be obtained by contacting </a:t>
            </a:r>
            <a:r>
              <a:rPr lang="en" u="sng">
                <a:solidFill>
                  <a:schemeClr val="hlink"/>
                </a:solidFill>
                <a:hlinkClick r:id="rId3"/>
              </a:rPr>
              <a:t>support@elevate.org</a:t>
            </a:r>
          </a:p>
          <a:p>
            <a:pPr lvl="0" rtl="0">
              <a:spcBef>
                <a:spcPts val="0"/>
              </a:spcBef>
              <a:buNone/>
            </a:pPr>
            <a:r>
              <a:rPr lang="en">
                <a:solidFill>
                  <a:schemeClr val="dk1"/>
                </a:solidFill>
              </a:rPr>
              <a:t>User Manual - </a:t>
            </a:r>
          </a:p>
          <a:p>
            <a:pPr indent="-228600" lvl="0" marL="457200" rtl="0">
              <a:spcBef>
                <a:spcPts val="0"/>
              </a:spcBef>
              <a:buClr>
                <a:schemeClr val="dk1"/>
              </a:buClr>
            </a:pPr>
            <a:r>
              <a:rPr lang="en">
                <a:solidFill>
                  <a:schemeClr val="dk1"/>
                </a:solidFill>
              </a:rPr>
              <a:t>19 Page document helping users get started with their system</a:t>
            </a:r>
          </a:p>
          <a:p>
            <a:pPr indent="-228600" lvl="1" marL="914400" rtl="0">
              <a:spcBef>
                <a:spcPts val="0"/>
              </a:spcBef>
              <a:buClr>
                <a:schemeClr val="dk1"/>
              </a:buClr>
            </a:pPr>
            <a:r>
              <a:rPr lang="en">
                <a:solidFill>
                  <a:schemeClr val="dk1"/>
                </a:solidFill>
              </a:rPr>
              <a:t>Broken down into the same sections</a:t>
            </a:r>
          </a:p>
          <a:p>
            <a:pPr indent="-228600" lvl="0" marL="457200" rtl="0">
              <a:spcBef>
                <a:spcPts val="0"/>
              </a:spcBef>
              <a:buClr>
                <a:schemeClr val="dk1"/>
              </a:buClr>
            </a:pPr>
            <a:r>
              <a:rPr lang="en">
                <a:solidFill>
                  <a:schemeClr val="dk1"/>
                </a:solidFill>
              </a:rPr>
              <a:t>Can be obtained with systems manual</a:t>
            </a:r>
          </a:p>
          <a:p>
            <a:pPr lvl="0">
              <a:spcBef>
                <a:spcPts val="0"/>
              </a:spcBef>
              <a:buNone/>
            </a:pPr>
            <a:r>
              <a:rPr lang="en">
                <a:solidFill>
                  <a:schemeClr val="dk1"/>
                </a:solidFill>
              </a:rPr>
              <a:t>Thank you for your time and consideration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Scope</a:t>
            </a:r>
          </a:p>
        </p:txBody>
      </p:sp>
      <p:sp>
        <p:nvSpPr>
          <p:cNvPr id="64" name="Shape 6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Critical:</a:t>
            </a:r>
          </a:p>
          <a:p>
            <a:pPr indent="-323850" lvl="1" marL="914400" rtl="0">
              <a:spcBef>
                <a:spcPts val="0"/>
              </a:spcBef>
              <a:buClr>
                <a:schemeClr val="dk1"/>
              </a:buClr>
              <a:buSzPct val="100000"/>
            </a:pPr>
            <a:r>
              <a:rPr lang="en" sz="1500">
                <a:solidFill>
                  <a:schemeClr val="dk1"/>
                </a:solidFill>
              </a:rPr>
              <a:t>Helmet modules properly secured and installed</a:t>
            </a:r>
          </a:p>
          <a:p>
            <a:pPr indent="-323850" lvl="1" marL="914400" rtl="0">
              <a:spcBef>
                <a:spcPts val="0"/>
              </a:spcBef>
              <a:buClr>
                <a:schemeClr val="dk1"/>
              </a:buClr>
              <a:buSzPct val="100000"/>
            </a:pPr>
            <a:r>
              <a:rPr lang="en" sz="1500">
                <a:solidFill>
                  <a:schemeClr val="dk1"/>
                </a:solidFill>
              </a:rPr>
              <a:t>Mobile application functionality ported to a website (Javascript)</a:t>
            </a:r>
          </a:p>
          <a:p>
            <a:pPr indent="-323850" lvl="1" marL="914400" rtl="0">
              <a:spcBef>
                <a:spcPts val="0"/>
              </a:spcBef>
              <a:buClr>
                <a:schemeClr val="dk1"/>
              </a:buClr>
              <a:buSzPct val="100000"/>
            </a:pPr>
            <a:r>
              <a:rPr lang="en" sz="1500">
                <a:solidFill>
                  <a:schemeClr val="dk1"/>
                </a:solidFill>
              </a:rPr>
              <a:t>Database and Content Management System</a:t>
            </a:r>
          </a:p>
          <a:p>
            <a:pPr indent="-323850" lvl="1" marL="914400" rtl="0">
              <a:spcBef>
                <a:spcPts val="0"/>
              </a:spcBef>
              <a:buClr>
                <a:schemeClr val="dk1"/>
              </a:buClr>
              <a:buSzPct val="100000"/>
            </a:pPr>
            <a:r>
              <a:rPr lang="en" sz="1500">
                <a:solidFill>
                  <a:schemeClr val="dk1"/>
                </a:solidFill>
              </a:rPr>
              <a:t>Contact Business - Indego</a:t>
            </a:r>
          </a:p>
          <a:p>
            <a:pPr indent="-342900" lvl="0" marL="457200" rtl="0">
              <a:lnSpc>
                <a:spcPct val="150000"/>
              </a:lnSpc>
              <a:spcBef>
                <a:spcPts val="0"/>
              </a:spcBef>
              <a:buClr>
                <a:schemeClr val="dk1"/>
              </a:buClr>
              <a:buSzPct val="100000"/>
            </a:pPr>
            <a:r>
              <a:rPr lang="en" sz="1800">
                <a:solidFill>
                  <a:schemeClr val="dk1"/>
                </a:solidFill>
              </a:rPr>
              <a:t>Nice to have:</a:t>
            </a:r>
          </a:p>
          <a:p>
            <a:pPr indent="-228600" lvl="1" marL="914400" rtl="0">
              <a:lnSpc>
                <a:spcPct val="150000"/>
              </a:lnSpc>
              <a:spcBef>
                <a:spcPts val="0"/>
              </a:spcBef>
              <a:buClr>
                <a:schemeClr val="dk1"/>
              </a:buClr>
            </a:pPr>
            <a:r>
              <a:rPr lang="en">
                <a:solidFill>
                  <a:schemeClr val="dk1"/>
                </a:solidFill>
              </a:rPr>
              <a:t>Port the website to a dedicated mobile application for Android</a:t>
            </a:r>
          </a:p>
          <a:p>
            <a:pPr indent="-228600" lvl="1" marL="914400" rtl="0">
              <a:lnSpc>
                <a:spcPct val="150000"/>
              </a:lnSpc>
              <a:spcBef>
                <a:spcPts val="0"/>
              </a:spcBef>
              <a:buClr>
                <a:schemeClr val="dk1"/>
              </a:buClr>
            </a:pPr>
            <a:r>
              <a:rPr lang="en">
                <a:solidFill>
                  <a:schemeClr val="dk1"/>
                </a:solidFill>
              </a:rPr>
              <a:t>GPS/GPRS module for helmet for real-time data </a:t>
            </a:r>
          </a:p>
          <a:p>
            <a:pPr indent="-228600" lvl="1" marL="914400" rtl="0">
              <a:lnSpc>
                <a:spcPct val="150000"/>
              </a:lnSpc>
              <a:spcBef>
                <a:spcPts val="0"/>
              </a:spcBef>
              <a:buClr>
                <a:schemeClr val="dk1"/>
              </a:buClr>
            </a:pPr>
            <a:r>
              <a:rPr lang="en">
                <a:solidFill>
                  <a:schemeClr val="dk1"/>
                </a:solidFill>
              </a:rPr>
              <a:t>More data provided for users of their ride (speed, distance traveled)</a:t>
            </a:r>
          </a:p>
          <a:p>
            <a:pPr indent="-342900" lvl="0" marL="457200" rtl="0">
              <a:lnSpc>
                <a:spcPct val="150000"/>
              </a:lnSpc>
              <a:spcBef>
                <a:spcPts val="0"/>
              </a:spcBef>
              <a:buClr>
                <a:schemeClr val="dk1"/>
              </a:buClr>
              <a:buSzPct val="100000"/>
            </a:pPr>
            <a:r>
              <a:rPr lang="en" sz="1800">
                <a:solidFill>
                  <a:schemeClr val="dk1"/>
                </a:solidFill>
              </a:rPr>
              <a:t>Future Considerations</a:t>
            </a:r>
          </a:p>
          <a:p>
            <a:pPr indent="-228600" lvl="2" marL="1371600" rtl="0">
              <a:lnSpc>
                <a:spcPct val="150000"/>
              </a:lnSpc>
              <a:spcBef>
                <a:spcPts val="0"/>
              </a:spcBef>
              <a:buClr>
                <a:schemeClr val="dk1"/>
              </a:buClr>
            </a:pPr>
            <a:r>
              <a:rPr lang="en">
                <a:solidFill>
                  <a:schemeClr val="dk1"/>
                </a:solidFill>
              </a:rPr>
              <a:t>Company outreach - IBX</a:t>
            </a:r>
          </a:p>
          <a:p>
            <a:pPr indent="-228600" lvl="2" marL="1371600" rtl="0">
              <a:lnSpc>
                <a:spcPct val="150000"/>
              </a:lnSpc>
              <a:spcBef>
                <a:spcPts val="0"/>
              </a:spcBef>
              <a:buClr>
                <a:schemeClr val="dk1"/>
              </a:buClr>
            </a:pPr>
            <a:r>
              <a:rPr lang="en">
                <a:solidFill>
                  <a:schemeClr val="dk1"/>
                </a:solidFill>
              </a:rPr>
              <a:t>Drexel University Skate Race</a:t>
            </a:r>
          </a:p>
          <a:p>
            <a:pPr lvl="0" rtl="0">
              <a:spcBef>
                <a:spcPts val="0"/>
              </a:spcBef>
              <a:buNone/>
            </a:pPr>
            <a:r>
              <a:t/>
            </a:r>
            <a:endParaRPr/>
          </a:p>
        </p:txBody>
      </p:sp>
      <p:pic>
        <p:nvPicPr>
          <p:cNvPr descr="Image result for ibx logo" id="65" name="Shape 65"/>
          <p:cNvPicPr preferRelativeResize="0"/>
          <p:nvPr/>
        </p:nvPicPr>
        <p:blipFill>
          <a:blip r:embed="rId3">
            <a:alphaModFix/>
          </a:blip>
          <a:stretch>
            <a:fillRect/>
          </a:stretch>
        </p:blipFill>
        <p:spPr>
          <a:xfrm>
            <a:off x="6006575" y="279925"/>
            <a:ext cx="2794000" cy="1066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Helmet Demonstration</a:t>
            </a:r>
          </a:p>
        </p:txBody>
      </p:sp>
      <p:sp>
        <p:nvSpPr>
          <p:cNvPr id="71" name="Shape 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rtl="0">
              <a:lnSpc>
                <a:spcPct val="200000"/>
              </a:lnSpc>
              <a:spcBef>
                <a:spcPts val="0"/>
              </a:spcBef>
              <a:buClr>
                <a:schemeClr val="dk1"/>
              </a:buClr>
              <a:buSzPct val="100000"/>
            </a:pPr>
            <a:r>
              <a:rPr lang="en" sz="1500">
                <a:solidFill>
                  <a:schemeClr val="dk1"/>
                </a:solidFill>
              </a:rPr>
              <a:t>Helmet modules properly secured and installed - completed</a:t>
            </a:r>
          </a:p>
          <a:p>
            <a:pPr indent="-323850" lvl="1" marL="914400" rtl="0">
              <a:lnSpc>
                <a:spcPct val="200000"/>
              </a:lnSpc>
              <a:spcBef>
                <a:spcPts val="0"/>
              </a:spcBef>
              <a:buClr>
                <a:schemeClr val="dk1"/>
              </a:buClr>
              <a:buSzPct val="100000"/>
            </a:pPr>
            <a:r>
              <a:rPr lang="en" sz="1500">
                <a:solidFill>
                  <a:schemeClr val="dk1"/>
                </a:solidFill>
              </a:rPr>
              <a:t>Collision Sensor - completed</a:t>
            </a:r>
          </a:p>
          <a:p>
            <a:pPr indent="-323850" lvl="1" marL="914400" rtl="0">
              <a:lnSpc>
                <a:spcPct val="200000"/>
              </a:lnSpc>
              <a:spcBef>
                <a:spcPts val="0"/>
              </a:spcBef>
              <a:buClr>
                <a:schemeClr val="dk1"/>
              </a:buClr>
              <a:buSzPct val="100000"/>
            </a:pPr>
            <a:r>
              <a:rPr lang="en" sz="1500">
                <a:solidFill>
                  <a:schemeClr val="dk1"/>
                </a:solidFill>
              </a:rPr>
              <a:t>Battery Requirements - completed</a:t>
            </a:r>
          </a:p>
          <a:p>
            <a:pPr indent="-323850" lvl="1" marL="914400" rtl="0">
              <a:lnSpc>
                <a:spcPct val="200000"/>
              </a:lnSpc>
              <a:spcBef>
                <a:spcPts val="0"/>
              </a:spcBef>
              <a:buClr>
                <a:schemeClr val="dk1"/>
              </a:buClr>
              <a:buSzPct val="100000"/>
            </a:pPr>
            <a:r>
              <a:rPr lang="en" sz="1500">
                <a:solidFill>
                  <a:schemeClr val="dk1"/>
                </a:solidFill>
              </a:rPr>
              <a:t>Weatherproof Case - completed</a:t>
            </a:r>
          </a:p>
          <a:p>
            <a:pPr indent="-323850" lvl="1" marL="914400" rtl="0">
              <a:lnSpc>
                <a:spcPct val="200000"/>
              </a:lnSpc>
              <a:spcBef>
                <a:spcPts val="0"/>
              </a:spcBef>
              <a:buClr>
                <a:schemeClr val="dk1"/>
              </a:buClr>
              <a:buSzPct val="100000"/>
            </a:pPr>
            <a:r>
              <a:rPr lang="en" sz="1500">
                <a:solidFill>
                  <a:schemeClr val="dk1"/>
                </a:solidFill>
              </a:rPr>
              <a:t>GPS / GPRS - omitted due to budget and time constraints</a:t>
            </a:r>
          </a:p>
        </p:txBody>
      </p:sp>
      <p:pic>
        <p:nvPicPr>
          <p:cNvPr id="72" name="Shape 72"/>
          <p:cNvPicPr preferRelativeResize="0"/>
          <p:nvPr/>
        </p:nvPicPr>
        <p:blipFill>
          <a:blip r:embed="rId3">
            <a:alphaModFix/>
          </a:blip>
          <a:stretch>
            <a:fillRect/>
          </a:stretch>
        </p:blipFill>
        <p:spPr>
          <a:xfrm>
            <a:off x="6745224" y="1017724"/>
            <a:ext cx="1830147" cy="2440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Mobile (Web) Demonstration</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rtl="0">
              <a:lnSpc>
                <a:spcPct val="200000"/>
              </a:lnSpc>
              <a:spcBef>
                <a:spcPts val="0"/>
              </a:spcBef>
              <a:buClr>
                <a:schemeClr val="dk1"/>
              </a:buClr>
              <a:buSzPct val="100000"/>
            </a:pPr>
            <a:r>
              <a:rPr lang="en" sz="1500">
                <a:solidFill>
                  <a:schemeClr val="dk1"/>
                </a:solidFill>
              </a:rPr>
              <a:t>Mobile application functionality ported to a website (Javascript) - completed</a:t>
            </a:r>
          </a:p>
          <a:p>
            <a:pPr indent="-323850" lvl="1" marL="914400" rtl="0">
              <a:lnSpc>
                <a:spcPct val="200000"/>
              </a:lnSpc>
              <a:spcBef>
                <a:spcPts val="0"/>
              </a:spcBef>
              <a:buClr>
                <a:schemeClr val="dk1"/>
              </a:buClr>
              <a:buSzPct val="100000"/>
            </a:pPr>
            <a:r>
              <a:rPr lang="en" sz="1500">
                <a:solidFill>
                  <a:schemeClr val="dk1"/>
                </a:solidFill>
              </a:rPr>
              <a:t>Successful AJAX calls - completed</a:t>
            </a:r>
          </a:p>
          <a:p>
            <a:pPr indent="-323850" lvl="1" marL="914400" rtl="0">
              <a:lnSpc>
                <a:spcPct val="200000"/>
              </a:lnSpc>
              <a:spcBef>
                <a:spcPts val="0"/>
              </a:spcBef>
              <a:buClr>
                <a:schemeClr val="dk1"/>
              </a:buClr>
              <a:buSzPct val="100000"/>
            </a:pPr>
            <a:r>
              <a:rPr lang="en" sz="1500">
                <a:solidFill>
                  <a:schemeClr val="dk1"/>
                </a:solidFill>
              </a:rPr>
              <a:t>User Interface developed - completed</a:t>
            </a:r>
          </a:p>
          <a:p>
            <a:pPr indent="-323850" lvl="1" marL="914400" rtl="0">
              <a:lnSpc>
                <a:spcPct val="200000"/>
              </a:lnSpc>
              <a:spcBef>
                <a:spcPts val="0"/>
              </a:spcBef>
              <a:buClr>
                <a:schemeClr val="dk1"/>
              </a:buClr>
              <a:buSzPct val="100000"/>
            </a:pPr>
            <a:r>
              <a:rPr lang="en" sz="1500">
                <a:solidFill>
                  <a:schemeClr val="dk1"/>
                </a:solidFill>
              </a:rPr>
              <a:t>Route Mapping - completed</a:t>
            </a:r>
          </a:p>
          <a:p>
            <a:pPr lvl="0" rtl="0">
              <a:spcBef>
                <a:spcPts val="0"/>
              </a:spcBef>
              <a:buNone/>
            </a:pPr>
            <a:r>
              <a:t/>
            </a:r>
            <a:endParaRPr/>
          </a:p>
        </p:txBody>
      </p:sp>
      <p:pic>
        <p:nvPicPr>
          <p:cNvPr id="79" name="Shape 79"/>
          <p:cNvPicPr preferRelativeResize="0"/>
          <p:nvPr/>
        </p:nvPicPr>
        <p:blipFill>
          <a:blip r:embed="rId3">
            <a:alphaModFix/>
          </a:blip>
          <a:stretch>
            <a:fillRect/>
          </a:stretch>
        </p:blipFill>
        <p:spPr>
          <a:xfrm>
            <a:off x="3848100" y="2579975"/>
            <a:ext cx="5143498" cy="2415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Backend Demonstration</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rtl="0">
              <a:lnSpc>
                <a:spcPct val="200000"/>
              </a:lnSpc>
              <a:spcBef>
                <a:spcPts val="0"/>
              </a:spcBef>
              <a:buClr>
                <a:schemeClr val="dk1"/>
              </a:buClr>
              <a:buSzPct val="100000"/>
            </a:pPr>
            <a:r>
              <a:rPr lang="en" sz="1500">
                <a:solidFill>
                  <a:schemeClr val="dk1"/>
                </a:solidFill>
              </a:rPr>
              <a:t>Database and Content Management System - completed</a:t>
            </a:r>
          </a:p>
          <a:p>
            <a:pPr indent="-323850" lvl="1" marL="914400" rtl="0">
              <a:lnSpc>
                <a:spcPct val="200000"/>
              </a:lnSpc>
              <a:spcBef>
                <a:spcPts val="0"/>
              </a:spcBef>
              <a:buClr>
                <a:schemeClr val="dk1"/>
              </a:buClr>
              <a:buSzPct val="100000"/>
            </a:pPr>
            <a:r>
              <a:rPr lang="en" sz="1500">
                <a:solidFill>
                  <a:schemeClr val="dk1"/>
                </a:solidFill>
              </a:rPr>
              <a:t>Python Server to receive coordinates - completed</a:t>
            </a:r>
          </a:p>
          <a:p>
            <a:pPr indent="-323850" lvl="1" marL="914400" rtl="0">
              <a:lnSpc>
                <a:spcPct val="200000"/>
              </a:lnSpc>
              <a:spcBef>
                <a:spcPts val="0"/>
              </a:spcBef>
              <a:buClr>
                <a:schemeClr val="dk1"/>
              </a:buClr>
              <a:buSzPct val="100000"/>
            </a:pPr>
            <a:r>
              <a:rPr lang="en" sz="1500">
                <a:solidFill>
                  <a:schemeClr val="dk1"/>
                </a:solidFill>
              </a:rPr>
              <a:t>mySQL database to store coordinates - completed</a:t>
            </a:r>
          </a:p>
          <a:p>
            <a:pPr indent="-323850" lvl="1" marL="914400" rtl="0">
              <a:lnSpc>
                <a:spcPct val="200000"/>
              </a:lnSpc>
              <a:spcBef>
                <a:spcPts val="0"/>
              </a:spcBef>
              <a:buClr>
                <a:schemeClr val="dk1"/>
              </a:buClr>
              <a:buSzPct val="100000"/>
            </a:pPr>
            <a:r>
              <a:rPr lang="en" sz="1500">
                <a:solidFill>
                  <a:schemeClr val="dk1"/>
                </a:solidFill>
              </a:rPr>
              <a:t>Plone instance to deploy GPS map - completed</a:t>
            </a:r>
          </a:p>
          <a:p>
            <a:pPr indent="-323850" lvl="1" marL="914400" rtl="0">
              <a:lnSpc>
                <a:spcPct val="200000"/>
              </a:lnSpc>
              <a:spcBef>
                <a:spcPts val="0"/>
              </a:spcBef>
              <a:buClr>
                <a:schemeClr val="dk1"/>
              </a:buClr>
              <a:buSzPct val="100000"/>
            </a:pPr>
            <a:r>
              <a:rPr lang="en" sz="1500">
                <a:solidFill>
                  <a:schemeClr val="dk1"/>
                </a:solidFill>
              </a:rPr>
              <a:t>User accounts setup - completed</a:t>
            </a:r>
          </a:p>
          <a:p>
            <a:pPr indent="-323850" lvl="1" marL="914400" rtl="0">
              <a:lnSpc>
                <a:spcPct val="200000"/>
              </a:lnSpc>
              <a:spcBef>
                <a:spcPts val="0"/>
              </a:spcBef>
              <a:buClr>
                <a:schemeClr val="dk1"/>
              </a:buClr>
              <a:buSzPct val="100000"/>
            </a:pPr>
            <a:r>
              <a:rPr lang="en" sz="1500">
                <a:solidFill>
                  <a:schemeClr val="dk1"/>
                </a:solidFill>
              </a:rPr>
              <a:t>Network adapters to integrate services - omitted due to non-binary adapters and network restrictions from Drexel (port-forwarding).</a:t>
            </a:r>
          </a:p>
        </p:txBody>
      </p:sp>
      <p:pic>
        <p:nvPicPr>
          <p:cNvPr descr="Image result for plone cms" id="86" name="Shape 86"/>
          <p:cNvPicPr preferRelativeResize="0"/>
          <p:nvPr/>
        </p:nvPicPr>
        <p:blipFill>
          <a:blip r:embed="rId3">
            <a:alphaModFix/>
          </a:blip>
          <a:stretch>
            <a:fillRect/>
          </a:stretch>
        </p:blipFill>
        <p:spPr>
          <a:xfrm>
            <a:off x="5879550" y="445025"/>
            <a:ext cx="2952749" cy="771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Company Outreach</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rtl="0">
              <a:lnSpc>
                <a:spcPct val="150000"/>
              </a:lnSpc>
              <a:spcBef>
                <a:spcPts val="0"/>
              </a:spcBef>
              <a:buClr>
                <a:schemeClr val="dk1"/>
              </a:buClr>
              <a:buSzPct val="100000"/>
            </a:pPr>
            <a:r>
              <a:rPr lang="en" sz="1500">
                <a:solidFill>
                  <a:schemeClr val="dk1"/>
                </a:solidFill>
              </a:rPr>
              <a:t>Contact Business - Indego - completed</a:t>
            </a:r>
          </a:p>
          <a:p>
            <a:pPr indent="-323850" lvl="1" marL="914400" rtl="0">
              <a:lnSpc>
                <a:spcPct val="150000"/>
              </a:lnSpc>
              <a:spcBef>
                <a:spcPts val="0"/>
              </a:spcBef>
              <a:buClr>
                <a:schemeClr val="dk1"/>
              </a:buClr>
              <a:buSzPct val="100000"/>
            </a:pPr>
            <a:r>
              <a:rPr lang="en" sz="1500">
                <a:solidFill>
                  <a:schemeClr val="dk1"/>
                </a:solidFill>
              </a:rPr>
              <a:t>Never responded</a:t>
            </a:r>
          </a:p>
          <a:p>
            <a:pPr indent="-323850" lvl="0" marL="457200" rtl="0">
              <a:lnSpc>
                <a:spcPct val="150000"/>
              </a:lnSpc>
              <a:spcBef>
                <a:spcPts val="0"/>
              </a:spcBef>
              <a:buClr>
                <a:schemeClr val="dk1"/>
              </a:buClr>
              <a:buSzPct val="100000"/>
            </a:pPr>
            <a:r>
              <a:rPr lang="en" sz="1500">
                <a:solidFill>
                  <a:schemeClr val="dk1"/>
                </a:solidFill>
              </a:rPr>
              <a:t>Contact IBX - completed</a:t>
            </a:r>
          </a:p>
          <a:p>
            <a:pPr indent="-323850" lvl="1" marL="914400" rtl="0">
              <a:lnSpc>
                <a:spcPct val="150000"/>
              </a:lnSpc>
              <a:spcBef>
                <a:spcPts val="0"/>
              </a:spcBef>
              <a:buClr>
                <a:schemeClr val="dk1"/>
              </a:buClr>
              <a:buSzPct val="100000"/>
            </a:pPr>
            <a:r>
              <a:rPr lang="en" sz="1500">
                <a:solidFill>
                  <a:schemeClr val="dk1"/>
                </a:solidFill>
              </a:rPr>
              <a:t>Responded with great feedback</a:t>
            </a:r>
          </a:p>
          <a:p>
            <a:pPr lvl="0" rtl="0">
              <a:lnSpc>
                <a:spcPct val="200000"/>
              </a:lnSpc>
              <a:spcBef>
                <a:spcPts val="0"/>
              </a:spcBef>
              <a:buNone/>
            </a:pPr>
            <a:r>
              <a:rPr lang="en" sz="1500">
                <a:solidFill>
                  <a:schemeClr val="dk1"/>
                </a:solidFill>
              </a:rPr>
              <a:t>	“... a great idea but too much of your environment that your product is going to be in is unpredictable and not able to be controlled… too much room for error especially with handling people’s safety… need to test thoroughly. </a:t>
            </a:r>
            <a:br>
              <a:rPr lang="en" sz="1500">
                <a:solidFill>
                  <a:schemeClr val="dk1"/>
                </a:solidFill>
              </a:rPr>
            </a:br>
            <a:r>
              <a:rPr lang="en" sz="1500">
                <a:solidFill>
                  <a:schemeClr val="dk1"/>
                </a:solidFill>
              </a:rPr>
              <a:t>	~ David Rowland, Sr Technical Program Manager at IBX</a:t>
            </a:r>
          </a:p>
          <a:p>
            <a:pPr lvl="0" rtl="0">
              <a:lnSpc>
                <a:spcPct val="200000"/>
              </a:lnSpc>
              <a:spcBef>
                <a:spcPts val="0"/>
              </a:spcBef>
              <a:buNone/>
            </a:pPr>
            <a:r>
              <a:rPr lang="en" sz="1500">
                <a:solidFill>
                  <a:schemeClr val="dk1"/>
                </a:solidFill>
              </a:rPr>
              <a:t>	</a:t>
            </a:r>
          </a:p>
        </p:txBody>
      </p:sp>
      <p:pic>
        <p:nvPicPr>
          <p:cNvPr descr="David Rowland" id="93" name="Shape 93"/>
          <p:cNvPicPr preferRelativeResize="0"/>
          <p:nvPr/>
        </p:nvPicPr>
        <p:blipFill>
          <a:blip r:embed="rId3">
            <a:alphaModFix/>
          </a:blip>
          <a:stretch>
            <a:fillRect/>
          </a:stretch>
        </p:blipFill>
        <p:spPr>
          <a:xfrm>
            <a:off x="6616675" y="684475"/>
            <a:ext cx="1625599" cy="1625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User Testing</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rtl="0">
              <a:lnSpc>
                <a:spcPct val="150000"/>
              </a:lnSpc>
              <a:spcBef>
                <a:spcPts val="0"/>
              </a:spcBef>
              <a:buClr>
                <a:schemeClr val="dk1"/>
              </a:buClr>
              <a:buSzPct val="100000"/>
            </a:pPr>
            <a:r>
              <a:rPr lang="en" sz="1500">
                <a:solidFill>
                  <a:schemeClr val="dk1"/>
                </a:solidFill>
              </a:rPr>
              <a:t>Established Test Course within Dormitory Floor</a:t>
            </a:r>
          </a:p>
          <a:p>
            <a:pPr indent="-323850" lvl="1" marL="914400" rtl="0">
              <a:lnSpc>
                <a:spcPct val="150000"/>
              </a:lnSpc>
              <a:spcBef>
                <a:spcPts val="0"/>
              </a:spcBef>
              <a:buClr>
                <a:schemeClr val="dk1"/>
              </a:buClr>
              <a:buSzPct val="100000"/>
            </a:pPr>
            <a:r>
              <a:rPr lang="en" sz="1500">
                <a:solidFill>
                  <a:schemeClr val="dk1"/>
                </a:solidFill>
              </a:rPr>
              <a:t>Two participants</a:t>
            </a:r>
          </a:p>
          <a:p>
            <a:pPr indent="-323850" lvl="0" marL="457200" rtl="0">
              <a:lnSpc>
                <a:spcPct val="150000"/>
              </a:lnSpc>
              <a:spcBef>
                <a:spcPts val="0"/>
              </a:spcBef>
              <a:buClr>
                <a:schemeClr val="dk1"/>
              </a:buClr>
              <a:buSzPct val="100000"/>
            </a:pPr>
            <a:r>
              <a:rPr lang="en" sz="1500">
                <a:solidFill>
                  <a:schemeClr val="dk1"/>
                </a:solidFill>
              </a:rPr>
              <a:t>Each maneuvered through staged chairs and tables wearing helmet</a:t>
            </a:r>
          </a:p>
          <a:p>
            <a:pPr indent="-323850" lvl="0" marL="457200" rtl="0">
              <a:lnSpc>
                <a:spcPct val="150000"/>
              </a:lnSpc>
              <a:spcBef>
                <a:spcPts val="0"/>
              </a:spcBef>
              <a:buClr>
                <a:schemeClr val="dk1"/>
              </a:buClr>
              <a:buSzPct val="100000"/>
            </a:pPr>
            <a:r>
              <a:rPr lang="en" sz="1500">
                <a:solidFill>
                  <a:schemeClr val="dk1"/>
                </a:solidFill>
              </a:rPr>
              <a:t>Finished with collision in the study room</a:t>
            </a:r>
          </a:p>
          <a:p>
            <a:pPr lvl="0" rtl="0">
              <a:lnSpc>
                <a:spcPct val="150000"/>
              </a:lnSpc>
              <a:spcBef>
                <a:spcPts val="0"/>
              </a:spcBef>
              <a:buNone/>
            </a:pPr>
            <a:r>
              <a:rPr lang="en" sz="1500">
                <a:solidFill>
                  <a:schemeClr val="dk1"/>
                </a:solidFill>
              </a:rPr>
              <a:t>Results</a:t>
            </a:r>
          </a:p>
          <a:p>
            <a:pPr indent="-323850" lvl="0" marL="457200" rtl="0">
              <a:lnSpc>
                <a:spcPct val="150000"/>
              </a:lnSpc>
              <a:spcBef>
                <a:spcPts val="0"/>
              </a:spcBef>
              <a:buClr>
                <a:schemeClr val="dk1"/>
              </a:buClr>
              <a:buSzPct val="100000"/>
            </a:pPr>
            <a:r>
              <a:rPr lang="en" sz="1500">
                <a:solidFill>
                  <a:schemeClr val="dk1"/>
                </a:solidFill>
              </a:rPr>
              <a:t>Collision had to be light or else sensor would get damaged</a:t>
            </a:r>
          </a:p>
          <a:p>
            <a:pPr indent="-323850" lvl="0" marL="457200" rtl="0">
              <a:lnSpc>
                <a:spcPct val="150000"/>
              </a:lnSpc>
              <a:spcBef>
                <a:spcPts val="0"/>
              </a:spcBef>
              <a:buClr>
                <a:schemeClr val="dk1"/>
              </a:buClr>
              <a:buSzPct val="100000"/>
            </a:pPr>
            <a:r>
              <a:rPr lang="en" sz="1500">
                <a:solidFill>
                  <a:schemeClr val="dk1"/>
                </a:solidFill>
              </a:rPr>
              <a:t>Cardboard stayed intact when hit against wall with some force</a:t>
            </a:r>
          </a:p>
          <a:p>
            <a:pPr indent="-323850" lvl="0" marL="457200" rtl="0">
              <a:lnSpc>
                <a:spcPct val="150000"/>
              </a:lnSpc>
              <a:spcBef>
                <a:spcPts val="0"/>
              </a:spcBef>
              <a:buClr>
                <a:schemeClr val="dk1"/>
              </a:buClr>
              <a:buSzPct val="100000"/>
            </a:pPr>
            <a:r>
              <a:rPr lang="en" sz="1500">
                <a:solidFill>
                  <a:schemeClr val="dk1"/>
                </a:solidFill>
              </a:rPr>
              <a:t>Sensors were accurate within a range of 250 centimeters</a:t>
            </a:r>
          </a:p>
          <a:p>
            <a:pPr indent="-323850" lvl="0" marL="457200" rtl="0">
              <a:lnSpc>
                <a:spcPct val="150000"/>
              </a:lnSpc>
              <a:spcBef>
                <a:spcPts val="0"/>
              </a:spcBef>
              <a:buClr>
                <a:schemeClr val="dk1"/>
              </a:buClr>
              <a:buSzPct val="100000"/>
            </a:pPr>
            <a:r>
              <a:rPr lang="en" sz="1500">
                <a:solidFill>
                  <a:schemeClr val="dk1"/>
                </a:solidFill>
              </a:rPr>
              <a:t>Buzzer control was finicky </a:t>
            </a:r>
          </a:p>
        </p:txBody>
      </p:sp>
      <p:pic>
        <p:nvPicPr>
          <p:cNvPr id="100" name="Shape 100"/>
          <p:cNvPicPr preferRelativeResize="0"/>
          <p:nvPr/>
        </p:nvPicPr>
        <p:blipFill>
          <a:blip r:embed="rId3">
            <a:alphaModFix/>
          </a:blip>
          <a:stretch>
            <a:fillRect/>
          </a:stretch>
        </p:blipFill>
        <p:spPr>
          <a:xfrm>
            <a:off x="6855424" y="87724"/>
            <a:ext cx="2172328" cy="28964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User Feedback</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23850" lvl="0" marL="457200" marR="0" rtl="0" algn="l">
              <a:lnSpc>
                <a:spcPct val="150000"/>
              </a:lnSpc>
              <a:spcBef>
                <a:spcPts val="0"/>
              </a:spcBef>
              <a:spcAft>
                <a:spcPts val="1600"/>
              </a:spcAft>
              <a:buClr>
                <a:schemeClr val="dk1"/>
              </a:buClr>
              <a:buSzPct val="100000"/>
              <a:buFont typeface="Arial"/>
            </a:pPr>
            <a:r>
              <a:rPr lang="en" sz="1500">
                <a:solidFill>
                  <a:schemeClr val="dk1"/>
                </a:solidFill>
              </a:rPr>
              <a:t>Surveyed 10 people who tried on the helmet - asked a few questions</a:t>
            </a:r>
          </a:p>
          <a:p>
            <a:pPr indent="-323850" lvl="1" marL="914400" marR="0" rtl="0" algn="l">
              <a:lnSpc>
                <a:spcPct val="150000"/>
              </a:lnSpc>
              <a:spcBef>
                <a:spcPts val="0"/>
              </a:spcBef>
              <a:spcAft>
                <a:spcPts val="1600"/>
              </a:spcAft>
              <a:buClr>
                <a:schemeClr val="dk1"/>
              </a:buClr>
              <a:buSzPct val="100000"/>
            </a:pPr>
            <a:r>
              <a:rPr lang="en" sz="1500">
                <a:solidFill>
                  <a:schemeClr val="dk1"/>
                </a:solidFill>
              </a:rPr>
              <a:t>8 people said helmet did not feel too bulky or heavy; straps and size were easily adjustable to fit head</a:t>
            </a:r>
          </a:p>
          <a:p>
            <a:pPr indent="-323850" lvl="1" marL="914400" marR="0" rtl="0" algn="l">
              <a:lnSpc>
                <a:spcPct val="150000"/>
              </a:lnSpc>
              <a:spcBef>
                <a:spcPts val="0"/>
              </a:spcBef>
              <a:spcAft>
                <a:spcPts val="1600"/>
              </a:spcAft>
              <a:buClr>
                <a:schemeClr val="dk1"/>
              </a:buClr>
              <a:buSzPct val="100000"/>
            </a:pPr>
            <a:r>
              <a:rPr lang="en" sz="1500">
                <a:solidFill>
                  <a:schemeClr val="dk1"/>
                </a:solidFill>
              </a:rPr>
              <a:t>5 people thought helmet would break upon real world collision - (we agree, it’s a prototype)</a:t>
            </a:r>
          </a:p>
          <a:p>
            <a:pPr indent="-323850" lvl="1" marL="914400" marR="0" rtl="0" algn="l">
              <a:lnSpc>
                <a:spcPct val="150000"/>
              </a:lnSpc>
              <a:spcBef>
                <a:spcPts val="0"/>
              </a:spcBef>
              <a:spcAft>
                <a:spcPts val="1600"/>
              </a:spcAft>
              <a:buClr>
                <a:schemeClr val="dk1"/>
              </a:buClr>
              <a:buSzPct val="100000"/>
            </a:pPr>
            <a:r>
              <a:rPr lang="en" sz="1500">
                <a:solidFill>
                  <a:schemeClr val="dk1"/>
                </a:solidFill>
              </a:rPr>
              <a:t>2 people said would forget to charge helmet / would use non-rechargeable batteries</a:t>
            </a:r>
          </a:p>
          <a:p>
            <a:pPr indent="-323850" lvl="1" marL="914400" marR="0" rtl="0" algn="l">
              <a:lnSpc>
                <a:spcPct val="150000"/>
              </a:lnSpc>
              <a:spcBef>
                <a:spcPts val="0"/>
              </a:spcBef>
              <a:spcAft>
                <a:spcPts val="1600"/>
              </a:spcAft>
              <a:buClr>
                <a:schemeClr val="dk1"/>
              </a:buClr>
              <a:buSzPct val="100000"/>
            </a:pPr>
            <a:r>
              <a:rPr lang="en" sz="1500">
                <a:solidFill>
                  <a:schemeClr val="dk1"/>
                </a:solidFill>
              </a:rPr>
              <a:t>1 person saw no application for their riding experience</a:t>
            </a:r>
          </a:p>
        </p:txBody>
      </p:sp>
      <p:pic>
        <p:nvPicPr>
          <p:cNvPr descr="Image result for user feedback" id="107" name="Shape 107"/>
          <p:cNvPicPr preferRelativeResize="0"/>
          <p:nvPr/>
        </p:nvPicPr>
        <p:blipFill>
          <a:blip r:embed="rId3">
            <a:alphaModFix/>
          </a:blip>
          <a:stretch>
            <a:fillRect/>
          </a:stretch>
        </p:blipFill>
        <p:spPr>
          <a:xfrm>
            <a:off x="5993624" y="3268475"/>
            <a:ext cx="2961525" cy="167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Requirements Fulfilled</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All Critical Scope Requirements - fulfilled to great extent</a:t>
            </a:r>
          </a:p>
          <a:p>
            <a:pPr indent="-228600" lvl="1" marL="914400" rtl="0">
              <a:spcBef>
                <a:spcPts val="0"/>
              </a:spcBef>
              <a:buClr>
                <a:schemeClr val="dk1"/>
              </a:buClr>
            </a:pPr>
            <a:r>
              <a:rPr lang="en">
                <a:solidFill>
                  <a:schemeClr val="dk1"/>
                </a:solidFill>
              </a:rPr>
              <a:t>Developments finished</a:t>
            </a:r>
          </a:p>
          <a:p>
            <a:pPr indent="-228600" lvl="1" marL="914400" rtl="0">
              <a:spcBef>
                <a:spcPts val="0"/>
              </a:spcBef>
              <a:buClr>
                <a:schemeClr val="dk1"/>
              </a:buClr>
            </a:pPr>
            <a:r>
              <a:rPr lang="en">
                <a:solidFill>
                  <a:schemeClr val="dk1"/>
                </a:solidFill>
              </a:rPr>
              <a:t>Successful testing and feedback</a:t>
            </a:r>
          </a:p>
          <a:p>
            <a:pPr indent="-228600" lvl="1" marL="914400" rtl="0">
              <a:spcBef>
                <a:spcPts val="0"/>
              </a:spcBef>
              <a:buClr>
                <a:schemeClr val="dk1"/>
              </a:buClr>
            </a:pPr>
            <a:r>
              <a:rPr lang="en">
                <a:solidFill>
                  <a:schemeClr val="dk1"/>
                </a:solidFill>
              </a:rPr>
              <a:t>Indego did not respond</a:t>
            </a:r>
          </a:p>
          <a:p>
            <a:pPr indent="-228600" lvl="0" marL="457200" rtl="0">
              <a:spcBef>
                <a:spcPts val="0"/>
              </a:spcBef>
              <a:buClr>
                <a:schemeClr val="dk1"/>
              </a:buClr>
            </a:pPr>
            <a:r>
              <a:rPr lang="en">
                <a:solidFill>
                  <a:schemeClr val="dk1"/>
                </a:solidFill>
              </a:rPr>
              <a:t>Nice to have Scope requirements - not included</a:t>
            </a:r>
          </a:p>
          <a:p>
            <a:pPr indent="-228600" lvl="1" marL="914400" rtl="0">
              <a:spcBef>
                <a:spcPts val="0"/>
              </a:spcBef>
              <a:buClr>
                <a:schemeClr val="dk1"/>
              </a:buClr>
            </a:pPr>
            <a:r>
              <a:rPr lang="en">
                <a:solidFill>
                  <a:schemeClr val="dk1"/>
                </a:solidFill>
              </a:rPr>
              <a:t>Time constraints towards the end of the term</a:t>
            </a:r>
          </a:p>
          <a:p>
            <a:pPr indent="-228600" lvl="1" marL="914400" rtl="0">
              <a:spcBef>
                <a:spcPts val="0"/>
              </a:spcBef>
              <a:buClr>
                <a:schemeClr val="dk1"/>
              </a:buClr>
            </a:pPr>
            <a:r>
              <a:rPr lang="en">
                <a:solidFill>
                  <a:schemeClr val="dk1"/>
                </a:solidFill>
              </a:rPr>
              <a:t>Budget constraints from the College of Computing and Informatics</a:t>
            </a:r>
          </a:p>
          <a:p>
            <a:pPr indent="-228600" lvl="0" marL="457200" rtl="0">
              <a:spcBef>
                <a:spcPts val="0"/>
              </a:spcBef>
              <a:buClr>
                <a:schemeClr val="dk1"/>
              </a:buClr>
            </a:pPr>
            <a:r>
              <a:rPr lang="en">
                <a:solidFill>
                  <a:schemeClr val="dk1"/>
                </a:solidFill>
              </a:rPr>
              <a:t>Future Improvements - some included</a:t>
            </a:r>
          </a:p>
          <a:p>
            <a:pPr indent="-228600" lvl="1" marL="914400" rtl="0">
              <a:spcBef>
                <a:spcPts val="0"/>
              </a:spcBef>
              <a:buClr>
                <a:schemeClr val="dk1"/>
              </a:buClr>
            </a:pPr>
            <a:r>
              <a:rPr lang="en">
                <a:solidFill>
                  <a:schemeClr val="dk1"/>
                </a:solidFill>
              </a:rPr>
              <a:t>IBX outreach</a:t>
            </a:r>
          </a:p>
          <a:p>
            <a:pPr indent="-228600" lvl="1" marL="914400" rtl="0">
              <a:spcBef>
                <a:spcPts val="0"/>
              </a:spcBef>
              <a:buClr>
                <a:schemeClr val="dk1"/>
              </a:buClr>
            </a:pPr>
            <a:r>
              <a:rPr lang="en">
                <a:solidFill>
                  <a:schemeClr val="dk1"/>
                </a:solidFill>
              </a:rPr>
              <a:t>Skate Race would have to be planned out for 2017-2018 school year</a:t>
            </a:r>
          </a:p>
        </p:txBody>
      </p:sp>
      <p:pic>
        <p:nvPicPr>
          <p:cNvPr descr="Image result for green check mark" id="114" name="Shape 114"/>
          <p:cNvPicPr preferRelativeResize="0"/>
          <p:nvPr/>
        </p:nvPicPr>
        <p:blipFill>
          <a:blip r:embed="rId3">
            <a:alphaModFix/>
          </a:blip>
          <a:stretch>
            <a:fillRect/>
          </a:stretch>
        </p:blipFill>
        <p:spPr>
          <a:xfrm>
            <a:off x="6763750" y="445025"/>
            <a:ext cx="2218300" cy="221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