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Open Sans Light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EEF837C-2610-4236-B255-FFD71282A7D0}">
  <a:tblStyle styleId="{FEEF837C-2610-4236-B255-FFD71282A7D0}" styleName="Table_0"/>
</a:tblStyleLst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OpenSans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OpenSans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OpenSansLight-regular.fntdata"/><Relationship Id="rId8" Type="http://schemas.openxmlformats.org/officeDocument/2006/relationships/font" Target="fonts/OpenSans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TitleSlide.png"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8" name="Shape 18"/>
          <p:cNvSpPr txBox="1"/>
          <p:nvPr>
            <p:ph type="ctrTitle"/>
          </p:nvPr>
        </p:nvSpPr>
        <p:spPr>
          <a:xfrm>
            <a:off x="1600200" y="2492375"/>
            <a:ext cx="6762748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600200" y="3966882"/>
            <a:ext cx="676274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92" name="Shape 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Caption.png" id="97" name="Shape 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>
            <p:ph type="title"/>
          </p:nvPr>
        </p:nvSpPr>
        <p:spPr>
          <a:xfrm>
            <a:off x="779464" y="590550"/>
            <a:ext cx="3657600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693023" y="739587"/>
            <a:ext cx="3657600" cy="53087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779464" y="1816100"/>
            <a:ext cx="36576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PictureCaption.png" id="105" name="Shape 1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8977" y="187452"/>
            <a:ext cx="853665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>
            <p:ph type="title"/>
          </p:nvPr>
        </p:nvSpPr>
        <p:spPr>
          <a:xfrm>
            <a:off x="3886200" y="533400"/>
            <a:ext cx="4476749" cy="1252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886123" y="1828800"/>
            <a:ext cx="4474539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3886123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5867398" y="6288741"/>
            <a:ext cx="26759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11" name="Shape 111"/>
          <p:cNvSpPr/>
          <p:nvPr>
            <p:ph idx="2" type="pic"/>
          </p:nvPr>
        </p:nvSpPr>
        <p:spPr>
          <a:xfrm flipH="1">
            <a:off x="188252" y="179292"/>
            <a:ext cx="3281086" cy="6483095"/>
          </a:xfrm>
          <a:prstGeom prst="round1Rect">
            <a:avLst>
              <a:gd fmla="val 17325" name="adj"/>
            </a:avLst>
          </a:prstGeom>
          <a:blipFill rotWithShape="0">
            <a:blip r:embed="rId3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lt1"/>
              </a:buClr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icture with Caption, Alt.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PictureCaption-Extras.png" id="113" name="Shape 1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type="title"/>
          </p:nvPr>
        </p:nvSpPr>
        <p:spPr>
          <a:xfrm>
            <a:off x="4710953" y="533400"/>
            <a:ext cx="365760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5" name="Shape 115"/>
          <p:cNvSpPr/>
          <p:nvPr>
            <p:ph idx="2" type="pic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rotWithShape="0">
            <a:blip r:embed="rId3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lt1"/>
              </a:buClr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710412" y="1828800"/>
            <a:ext cx="36576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381000" y="6288741"/>
            <a:ext cx="1865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325812" y="6288741"/>
            <a:ext cx="52175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icture above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PictureCaption-Extras.png" id="121" name="Shape 1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type="title"/>
          </p:nvPr>
        </p:nvSpPr>
        <p:spPr>
          <a:xfrm>
            <a:off x="808037" y="3778623"/>
            <a:ext cx="7560514" cy="110265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3" name="Shape 123"/>
          <p:cNvSpPr/>
          <p:nvPr>
            <p:ph idx="2" type="pic"/>
          </p:nvPr>
        </p:nvSpPr>
        <p:spPr>
          <a:xfrm flipH="1">
            <a:off x="871583" y="762000"/>
            <a:ext cx="7427726" cy="2989730"/>
          </a:xfrm>
          <a:prstGeom prst="roundRect">
            <a:avLst>
              <a:gd fmla="val 7476" name="adj"/>
            </a:avLst>
          </a:prstGeom>
          <a:blipFill rotWithShape="0">
            <a:blip r:embed="rId3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lt1"/>
              </a:buClr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808033" y="4827492"/>
            <a:ext cx="7559977" cy="12208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381000" y="6288741"/>
            <a:ext cx="1865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3325812" y="6288741"/>
            <a:ext cx="52175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129" name="Shape 1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 rot="5400000">
            <a:off x="2466741" y="141521"/>
            <a:ext cx="4208929" cy="75834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714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136" name="Shape 1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>
            <p:ph type="title"/>
          </p:nvPr>
        </p:nvSpPr>
        <p:spPr>
          <a:xfrm rot="5400000">
            <a:off x="5373266" y="2734842"/>
            <a:ext cx="5268912" cy="13581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 rot="5400000">
            <a:off x="1230313" y="328613"/>
            <a:ext cx="5268911" cy="6170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714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Section Header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23" name="Shape 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79462" y="1828800"/>
            <a:ext cx="7583486" cy="42089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714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SectionHeader.png" id="30" name="Shape 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type="title"/>
          </p:nvPr>
        </p:nvSpPr>
        <p:spPr>
          <a:xfrm>
            <a:off x="779462" y="2591359"/>
            <a:ext cx="7583486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1" i="0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779462" y="3950353"/>
            <a:ext cx="7583486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37" name="Shape 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779462" y="1828800"/>
            <a:ext cx="3657600" cy="4219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88541" y="1828800"/>
            <a:ext cx="3657600" cy="4219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45" name="Shape 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779462" y="1438834"/>
            <a:ext cx="3657600" cy="7898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142"/>
              </a:lnSpc>
              <a:spcBef>
                <a:spcPts val="0"/>
              </a:spcBef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779462" y="2362199"/>
            <a:ext cx="3657600" cy="3686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87325" lvl="5" marL="1711325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96850" lvl="6" marL="200025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95263" lvl="7" marL="2290763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96850" lvl="8" marL="257175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4705350" y="1438834"/>
            <a:ext cx="3657600" cy="7898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142"/>
              </a:lnSpc>
              <a:spcBef>
                <a:spcPts val="0"/>
              </a:spcBef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4705350" y="2362199"/>
            <a:ext cx="3657600" cy="3686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87325" lvl="5" marL="1711325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96850" lvl="6" marL="200025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95263" lvl="7" marL="2290763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96850" lvl="8" marL="257175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cxnSp>
        <p:nvCxnSpPr>
          <p:cNvPr id="54" name="Shape 54"/>
          <p:cNvCxnSpPr/>
          <p:nvPr/>
        </p:nvCxnSpPr>
        <p:spPr>
          <a:xfrm>
            <a:off x="874058" y="2286000"/>
            <a:ext cx="3563002" cy="1587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Shape 55"/>
          <p:cNvCxnSpPr/>
          <p:nvPr/>
        </p:nvCxnSpPr>
        <p:spPr>
          <a:xfrm>
            <a:off x="4815839" y="2286000"/>
            <a:ext cx="3566159" cy="1587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Shape 56"/>
          <p:cNvCxnSpPr/>
          <p:nvPr/>
        </p:nvCxnSpPr>
        <p:spPr>
          <a:xfrm>
            <a:off x="874058" y="2286000"/>
            <a:ext cx="3563002" cy="1587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815839" y="2286000"/>
            <a:ext cx="3566159" cy="1587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2 Content, Top and Bottom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59" name="Shape 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779462" y="1828800"/>
            <a:ext cx="758507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779462" y="3991816"/>
            <a:ext cx="758507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67" name="Shape 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710953" y="1828800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710953" y="3991816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3" type="body"/>
          </p:nvPr>
        </p:nvSpPr>
        <p:spPr>
          <a:xfrm>
            <a:off x="779462" y="1828800"/>
            <a:ext cx="3657600" cy="4219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 Conte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76" name="Shape 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779462" y="1828800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779462" y="3991816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3" type="body"/>
          </p:nvPr>
        </p:nvSpPr>
        <p:spPr>
          <a:xfrm>
            <a:off x="4710953" y="1828800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4" type="body"/>
          </p:nvPr>
        </p:nvSpPr>
        <p:spPr>
          <a:xfrm>
            <a:off x="4710953" y="3991816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86" name="Shape 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189706" y="189706"/>
            <a:ext cx="8764587" cy="6478586"/>
          </a:xfrm>
          <a:prstGeom prst="round2DiagRect">
            <a:avLst>
              <a:gd fmla="val 9416" name="adj1"/>
              <a:gd fmla="val 0" name="adj2"/>
            </a:avLst>
          </a:prstGeom>
          <a:gradFill>
            <a:gsLst>
              <a:gs pos="0">
                <a:schemeClr val="lt2"/>
              </a:gs>
              <a:gs pos="17000">
                <a:schemeClr val="lt2"/>
              </a:gs>
              <a:gs pos="100000">
                <a:schemeClr val="dk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779462" y="1828800"/>
            <a:ext cx="7583486" cy="42089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714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pic>
        <p:nvPicPr>
          <p:cNvPr descr="Dragon-fire-breathing.jpeg" id="12" name="Shape 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32170" y="300915"/>
            <a:ext cx="1622124" cy="91244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Shape 13"/>
          <p:cNvGraphicFramePr/>
          <p:nvPr/>
        </p:nvGraphicFramePr>
        <p:xfrm>
          <a:off x="4837233" y="12777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{FEEF837C-2610-4236-B255-FFD71282A7D0}</a:tableStyleId>
              </a:tblPr>
              <a:tblGrid>
                <a:gridCol w="1962200"/>
                <a:gridCol w="763025"/>
              </a:tblGrid>
              <a:tr h="231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Metrics</a:t>
                      </a:r>
                    </a:p>
                  </a:txBody>
                  <a:tcPr marT="46800" marB="46800" marR="0" marL="43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</a:p>
                  </a:txBody>
                  <a:tcPr marT="46800" marB="46800" marR="0" marL="432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</a:tr>
              <a:tr h="28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Issues/Risks Captured</a:t>
                      </a:r>
                    </a:p>
                  </a:txBody>
                  <a:tcPr marT="46800" marB="46800" marR="0" marL="43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0" marL="432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73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Scheduled Tasks</a:t>
                      </a:r>
                    </a:p>
                  </a:txBody>
                  <a:tcPr marT="46800" marB="46800" marR="0" marL="43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0" marL="432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7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Issues/Risks Resolved</a:t>
                      </a:r>
                    </a:p>
                  </a:txBody>
                  <a:tcPr marT="46800" marB="46800" marR="0" marL="43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0" marL="432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10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Stakeholder Management</a:t>
                      </a:r>
                    </a:p>
                  </a:txBody>
                  <a:tcPr marT="46800" marB="46800" marR="0" marL="43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0" marL="432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" name="Shape 14"/>
          <p:cNvSpPr/>
          <p:nvPr/>
        </p:nvSpPr>
        <p:spPr>
          <a:xfrm>
            <a:off x="7571853" y="1310895"/>
            <a:ext cx="1382441" cy="128185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54000" lIns="54000" rIns="54000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 Light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Overall Status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414866" y="409544"/>
            <a:ext cx="65278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Elevate</a:t>
            </a: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-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Team 46</a:t>
            </a:r>
          </a:p>
        </p:txBody>
      </p:sp>
      <p:graphicFrame>
        <p:nvGraphicFramePr>
          <p:cNvPr id="150" name="Shape 150"/>
          <p:cNvGraphicFramePr/>
          <p:nvPr/>
        </p:nvGraphicFramePr>
        <p:xfrm>
          <a:off x="381000" y="12133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{FEEF837C-2610-4236-B255-FFD71282A7D0}</a:tableStyleId>
              </a:tblPr>
              <a:tblGrid>
                <a:gridCol w="4303825"/>
              </a:tblGrid>
              <a:tr h="261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achievements in the last week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</a:tr>
              <a:tr h="2257400">
                <a:tc>
                  <a:txBody>
                    <a:bodyPr>
                      <a:noAutofit/>
                    </a:bodyPr>
                    <a:lstStyle/>
                    <a:p>
                      <a:pPr indent="-2032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A1B5F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200"/>
                        <a:t>Planned a date to go to AC Moore to acquire cardboard for helmet case - using 3D printers are not an option at this stage due to lack of time to create CAD file</a:t>
                      </a:r>
                    </a:p>
                    <a:p>
                      <a:pPr indent="-2032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A1B5F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200"/>
                        <a:t>Browser still crashes sometimes when current location is received for mobile web application</a:t>
                      </a:r>
                    </a:p>
                    <a:p>
                      <a:pPr indent="-2032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A1B5F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200"/>
                        <a:t>Researched into mySQL network connections to see if there is a way to establish an adapter in Windows (binary version)</a:t>
                      </a:r>
                    </a:p>
                    <a:p>
                      <a:pPr indent="-2032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A1B5F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200"/>
                        <a:t>Probably won’t be getting GPRS /GPS modules due to shipping times</a:t>
                      </a:r>
                    </a:p>
                    <a:p>
                      <a:pPr indent="-2032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A1B5F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200"/>
                        <a:t>Contacted Indego - haven’t responded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1" name="Shape 151"/>
          <p:cNvGraphicFramePr/>
          <p:nvPr/>
        </p:nvGraphicFramePr>
        <p:xfrm>
          <a:off x="381000" y="39432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{FEEF837C-2610-4236-B255-FFD71282A7D0}</a:tableStyleId>
              </a:tblPr>
              <a:tblGrid>
                <a:gridCol w="4303825"/>
              </a:tblGrid>
              <a:tr h="220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planned activities for the next week 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</a:tr>
              <a:tr h="1910650">
                <a:tc>
                  <a:txBody>
                    <a:bodyPr>
                      <a:noAutofit/>
                    </a:bodyPr>
                    <a:lstStyle/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A1B5F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Acquire the cardboard and make the case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Continue to work on mobile web application - if not fully functional by week 8, start to integrate some parts into Plone Waypoint map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Stylize waypoint map to reflect elevation for hills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Look into fixing the mySQL connection - worse case, make a local directory on host computer and replicate created networked database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Shape 152"/>
          <p:cNvGraphicFramePr/>
          <p:nvPr/>
        </p:nvGraphicFramePr>
        <p:xfrm>
          <a:off x="4837233" y="2707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{FEEF837C-2610-4236-B255-FFD71282A7D0}</a:tableStyleId>
              </a:tblPr>
              <a:tblGrid>
                <a:gridCol w="4034725"/>
              </a:tblGrid>
              <a:tr h="217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 to keep/get project to Green status 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</a:tr>
              <a:tr h="1376925">
                <a:tc>
                  <a:txBody>
                    <a:bodyPr>
                      <a:noAutofit/>
                    </a:bodyPr>
                    <a:lstStyle/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Spend more time on mobile web application - have Matt work with the team all throughout the week to get the team on track with pushed back dates adjusted for how quick the database took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Finish the helmet completely - start user testing on a nice weekend using obstacle course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Make sure database is presentable and working for a demonstration next week so that the info can be put into the final presentation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Shape 153"/>
          <p:cNvGraphicFramePr/>
          <p:nvPr/>
        </p:nvGraphicFramePr>
        <p:xfrm>
          <a:off x="4875973" y="44489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{FEEF837C-2610-4236-B255-FFD71282A7D0}</a:tableStyleId>
              </a:tblPr>
              <a:tblGrid>
                <a:gridCol w="3995975"/>
              </a:tblGrid>
              <a:tr h="302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risks / issues / scope changes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</a:tr>
              <a:tr h="1347375">
                <a:tc>
                  <a:txBody>
                    <a:bodyPr>
                      <a:noAutofit/>
                    </a:bodyPr>
                    <a:lstStyle/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Indego may not respond in time for us to get feedback on our stakeholder side of the project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 waited too long to receive funding to get the GPRS / GPS for a full, working product. Shipping times at this point are past the end of the term. Will have to find a work around for the demonstration.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Plone doesn’t fully work with Windows environment, mySQL network adapter is for non-binary distributions only.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Plone needs to be port-forwarded for other users to login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Python server needs computer network connection for demonstration 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4" name="Shape 154"/>
          <p:cNvSpPr txBox="1"/>
          <p:nvPr/>
        </p:nvSpPr>
        <p:spPr>
          <a:xfrm>
            <a:off x="2548466" y="6224601"/>
            <a:ext cx="6172199" cy="38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Legend: Green        Yellow       Red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414876" y="6224600"/>
            <a:ext cx="18471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Date: 5/15/17</a:t>
            </a:r>
          </a:p>
        </p:txBody>
      </p:sp>
      <p:sp>
        <p:nvSpPr>
          <p:cNvPr id="156" name="Shape 156"/>
          <p:cNvSpPr/>
          <p:nvPr/>
        </p:nvSpPr>
        <p:spPr>
          <a:xfrm>
            <a:off x="5493794" y="6312992"/>
            <a:ext cx="186103" cy="18402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</a:t>
            </a:r>
          </a:p>
        </p:txBody>
      </p:sp>
      <p:sp>
        <p:nvSpPr>
          <p:cNvPr id="157" name="Shape 157"/>
          <p:cNvSpPr/>
          <p:nvPr/>
        </p:nvSpPr>
        <p:spPr>
          <a:xfrm>
            <a:off x="6417896" y="6318317"/>
            <a:ext cx="186103" cy="184026"/>
          </a:xfrm>
          <a:prstGeom prst="ellipse">
            <a:avLst/>
          </a:prstGeom>
          <a:solidFill>
            <a:srgbClr val="FF0000">
              <a:alpha val="49803"/>
            </a:srgb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6961900" y="1868175"/>
            <a:ext cx="4545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7054633" y="2419292"/>
            <a:ext cx="186000" cy="18390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</a:p>
        </p:txBody>
      </p:sp>
      <p:sp>
        <p:nvSpPr>
          <p:cNvPr id="160" name="Shape 160"/>
          <p:cNvSpPr/>
          <p:nvPr/>
        </p:nvSpPr>
        <p:spPr>
          <a:xfrm>
            <a:off x="7054619" y="1868167"/>
            <a:ext cx="186000" cy="1839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</a:t>
            </a:r>
          </a:p>
        </p:txBody>
      </p:sp>
      <p:sp>
        <p:nvSpPr>
          <p:cNvPr id="161" name="Shape 161"/>
          <p:cNvSpPr/>
          <p:nvPr/>
        </p:nvSpPr>
        <p:spPr>
          <a:xfrm>
            <a:off x="4247008" y="6325642"/>
            <a:ext cx="186000" cy="18390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</a:p>
        </p:txBody>
      </p:sp>
      <p:sp>
        <p:nvSpPr>
          <p:cNvPr id="162" name="Shape 162"/>
          <p:cNvSpPr/>
          <p:nvPr/>
        </p:nvSpPr>
        <p:spPr>
          <a:xfrm>
            <a:off x="7054633" y="1579917"/>
            <a:ext cx="186000" cy="18390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</a:p>
        </p:txBody>
      </p:sp>
      <p:sp>
        <p:nvSpPr>
          <p:cNvPr id="163" name="Shape 163"/>
          <p:cNvSpPr/>
          <p:nvPr/>
        </p:nvSpPr>
        <p:spPr>
          <a:xfrm>
            <a:off x="7884000" y="1666699"/>
            <a:ext cx="741000" cy="8022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</a:t>
            </a:r>
          </a:p>
        </p:txBody>
      </p:sp>
      <p:sp>
        <p:nvSpPr>
          <p:cNvPr id="164" name="Shape 164"/>
          <p:cNvSpPr/>
          <p:nvPr/>
        </p:nvSpPr>
        <p:spPr>
          <a:xfrm>
            <a:off x="7054633" y="2143729"/>
            <a:ext cx="186000" cy="18390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volution">
  <a:themeElements>
    <a:clrScheme name="Revolution">
      <a:dk1>
        <a:srgbClr val="000000"/>
      </a:dk1>
      <a:lt1>
        <a:srgbClr val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