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Open Sans Ligh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EC0445A-8BBA-4F72-BC5D-EC1C805A1BC6}">
  <a:tblStyle styleId="{EEC0445A-8BBA-4F72-BC5D-EC1C805A1BC6}" styleName="Table_0"/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OpenSans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Open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penSansLight-regular.fntdata"/><Relationship Id="rId8" Type="http://schemas.openxmlformats.org/officeDocument/2006/relationships/font" Target="fonts/OpenSans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TitleSlide.png"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1600200" y="2492375"/>
            <a:ext cx="6762748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600200" y="3966882"/>
            <a:ext cx="676274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92" name="Shape 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Caption.png" id="97" name="Shape 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type="title"/>
          </p:nvPr>
        </p:nvSpPr>
        <p:spPr>
          <a:xfrm>
            <a:off x="779464" y="590550"/>
            <a:ext cx="3657600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693023" y="739587"/>
            <a:ext cx="3657600" cy="5308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779464" y="1816100"/>
            <a:ext cx="36576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.png" id="105" name="Shape 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977" y="187452"/>
            <a:ext cx="853665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type="title"/>
          </p:nvPr>
        </p:nvSpPr>
        <p:spPr>
          <a:xfrm>
            <a:off x="3886200" y="533400"/>
            <a:ext cx="4476749" cy="1252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86123" y="1828800"/>
            <a:ext cx="4474539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3886123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5867398" y="6288741"/>
            <a:ext cx="26759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1" name="Shape 111"/>
          <p:cNvSpPr/>
          <p:nvPr>
            <p:ph idx="2" type="pic"/>
          </p:nvPr>
        </p:nvSpPr>
        <p:spPr>
          <a:xfrm flipH="1">
            <a:off x="188252" y="179292"/>
            <a:ext cx="3281086" cy="6483095"/>
          </a:xfrm>
          <a:prstGeom prst="round1Rect">
            <a:avLst>
              <a:gd fmla="val 17325" name="adj"/>
            </a:avLst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icture with Caption, Alt.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-Extras.png" id="113" name="Shape 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type="title"/>
          </p:nvPr>
        </p:nvSpPr>
        <p:spPr>
          <a:xfrm>
            <a:off x="4710953" y="533400"/>
            <a:ext cx="365760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5" name="Shape 115"/>
          <p:cNvSpPr/>
          <p:nvPr>
            <p:ph idx="2" type="pic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0412" y="1828800"/>
            <a:ext cx="36576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381000" y="6288741"/>
            <a:ext cx="1865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325812" y="6288741"/>
            <a:ext cx="52175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icture above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-Extras.png" id="121" name="Shape 1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type="title"/>
          </p:nvPr>
        </p:nvSpPr>
        <p:spPr>
          <a:xfrm>
            <a:off x="808037" y="3778623"/>
            <a:ext cx="7560514" cy="1102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3" name="Shape 123"/>
          <p:cNvSpPr/>
          <p:nvPr>
            <p:ph idx="2" type="pic"/>
          </p:nvPr>
        </p:nvSpPr>
        <p:spPr>
          <a:xfrm flipH="1">
            <a:off x="871583" y="762000"/>
            <a:ext cx="7427726" cy="2989730"/>
          </a:xfrm>
          <a:prstGeom prst="roundRect">
            <a:avLst>
              <a:gd fmla="val 7476" name="adj"/>
            </a:avLst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808033" y="4827492"/>
            <a:ext cx="7559977" cy="12208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381000" y="6288741"/>
            <a:ext cx="1865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3325812" y="6288741"/>
            <a:ext cx="52175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129" name="Shape 1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 rot="5400000">
            <a:off x="2466741" y="141521"/>
            <a:ext cx="4208929" cy="75834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136" name="Shape 1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type="title"/>
          </p:nvPr>
        </p:nvSpPr>
        <p:spPr>
          <a:xfrm rot="5400000">
            <a:off x="5373266" y="2734842"/>
            <a:ext cx="5268912" cy="13581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 rot="5400000">
            <a:off x="1230313" y="328613"/>
            <a:ext cx="5268911" cy="617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Section Head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79462" y="1828800"/>
            <a:ext cx="7583486" cy="42089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SectionHeader.png" id="30" name="Shape 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title"/>
          </p:nvPr>
        </p:nvSpPr>
        <p:spPr>
          <a:xfrm>
            <a:off x="779462" y="2591359"/>
            <a:ext cx="7583486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1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779462" y="3950353"/>
            <a:ext cx="7583486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37" name="Shape 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779462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88541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45" name="Shape 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779462" y="1438834"/>
            <a:ext cx="3657600" cy="7898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142"/>
              </a:lnSpc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779462" y="2362199"/>
            <a:ext cx="365760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87325" lvl="5" marL="1711325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96850" lvl="6" marL="20002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95263" lvl="7" marL="229076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96850" lvl="8" marL="25717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705350" y="1438834"/>
            <a:ext cx="3657600" cy="7898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142"/>
              </a:lnSpc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705350" y="2362199"/>
            <a:ext cx="365760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87325" lvl="5" marL="1711325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96850" lvl="6" marL="20002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95263" lvl="7" marL="229076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96850" lvl="8" marL="25717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cxnSp>
        <p:nvCxnSpPr>
          <p:cNvPr id="54" name="Shape 54"/>
          <p:cNvCxnSpPr/>
          <p:nvPr/>
        </p:nvCxnSpPr>
        <p:spPr>
          <a:xfrm>
            <a:off x="874058" y="2286000"/>
            <a:ext cx="3563002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Shape 55"/>
          <p:cNvCxnSpPr/>
          <p:nvPr/>
        </p:nvCxnSpPr>
        <p:spPr>
          <a:xfrm>
            <a:off x="4815839" y="2286000"/>
            <a:ext cx="3566159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874058" y="2286000"/>
            <a:ext cx="3563002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815839" y="2286000"/>
            <a:ext cx="3566159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 Content, Top and Bot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779462" y="1828800"/>
            <a:ext cx="758507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779462" y="3991816"/>
            <a:ext cx="758507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710953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779462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779462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779462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4710953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4" type="body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86" name="Shape 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89706" y="189706"/>
            <a:ext cx="8764587" cy="6478586"/>
          </a:xfrm>
          <a:prstGeom prst="round2DiagRect">
            <a:avLst>
              <a:gd fmla="val 9416" name="adj1"/>
              <a:gd fmla="val 0" name="adj2"/>
            </a:avLst>
          </a:prstGeom>
          <a:gradFill>
            <a:gsLst>
              <a:gs pos="0">
                <a:schemeClr val="lt2"/>
              </a:gs>
              <a:gs pos="17000">
                <a:schemeClr val="lt2"/>
              </a:gs>
              <a:gs pos="100000">
                <a:schemeClr val="dk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779462" y="1828800"/>
            <a:ext cx="7583486" cy="42089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pic>
        <p:nvPicPr>
          <p:cNvPr descr="Dragon-fire-breathing.jpeg" id="12" name="Shape 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32170" y="300915"/>
            <a:ext cx="1622124" cy="9124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Shape 13"/>
          <p:cNvGraphicFramePr/>
          <p:nvPr/>
        </p:nvGraphicFramePr>
        <p:xfrm>
          <a:off x="4837233" y="12777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{EEC0445A-8BBA-4F72-BC5D-EC1C805A1BC6}</a:tableStyleId>
              </a:tblPr>
              <a:tblGrid>
                <a:gridCol w="1962200"/>
                <a:gridCol w="763025"/>
              </a:tblGrid>
              <a:tr h="231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Metrics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28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Issues/Risks Captured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7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Scheduled Tasks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7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Issues/Risks Resolved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10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Stakeholder Management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" name="Shape 14"/>
          <p:cNvSpPr/>
          <p:nvPr/>
        </p:nvSpPr>
        <p:spPr>
          <a:xfrm>
            <a:off x="7571853" y="1310895"/>
            <a:ext cx="1382441" cy="128185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54000" lIns="54000" rIns="54000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 Light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Overall Status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14866" y="409544"/>
            <a:ext cx="6527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Elevate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Team 46</a:t>
            </a:r>
          </a:p>
        </p:txBody>
      </p:sp>
      <p:graphicFrame>
        <p:nvGraphicFramePr>
          <p:cNvPr id="150" name="Shape 150"/>
          <p:cNvGraphicFramePr/>
          <p:nvPr/>
        </p:nvGraphicFramePr>
        <p:xfrm>
          <a:off x="381000" y="12133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{EEC0445A-8BBA-4F72-BC5D-EC1C805A1BC6}</a:tableStyleId>
              </a:tblPr>
              <a:tblGrid>
                <a:gridCol w="4303825"/>
              </a:tblGrid>
              <a:tr h="26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achievements in the last week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2257400">
                <a:tc>
                  <a:txBody>
                    <a:bodyPr>
                      <a:noAutofit/>
                    </a:bodyPr>
                    <a:lstStyle/>
                    <a:p>
                      <a:pPr indent="-2159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A1B5F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/>
                        <a:t>Cut out for helmet finished, needs to be attached properly for demonstration</a:t>
                      </a:r>
                    </a:p>
                    <a:p>
                      <a:pPr indent="-2159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A1B5F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/>
                        <a:t>Started work on user / system manuals</a:t>
                      </a:r>
                    </a:p>
                    <a:p>
                      <a:pPr indent="-2159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A1B5F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/>
                        <a:t>Integrated Mobile Application into Plone for viewing purposes</a:t>
                      </a:r>
                    </a:p>
                    <a:p>
                      <a:pPr indent="-2159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A1B5F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/>
                        <a:t>Planned out testing phase for week 9 </a:t>
                      </a:r>
                    </a:p>
                    <a:p>
                      <a:pPr indent="-2159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A1B5F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/>
                        <a:t>Contacted Indego again - prompted for response by this thursday, if not, will contact IBX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Shape 151"/>
          <p:cNvGraphicFramePr/>
          <p:nvPr/>
        </p:nvGraphicFramePr>
        <p:xfrm>
          <a:off x="381000" y="39432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{EEC0445A-8BBA-4F72-BC5D-EC1C805A1BC6}</a:tableStyleId>
              </a:tblPr>
              <a:tblGrid>
                <a:gridCol w="4303825"/>
              </a:tblGrid>
              <a:tr h="220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planned activities for the next week 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1910650">
                <a:tc>
                  <a:txBody>
                    <a:bodyPr>
                      <a:noAutofit/>
                    </a:bodyPr>
                    <a:lstStyle/>
                    <a:p>
                      <a:pPr indent="-2159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A1B5F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Finish attaching case to helmet - maybe paint it so it looks presentable?</a:t>
                      </a:r>
                    </a:p>
                    <a:p>
                      <a:pPr indent="-2159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Finish user and system manuals in week 9 lab</a:t>
                      </a:r>
                    </a:p>
                    <a:p>
                      <a:pPr indent="-2159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Testing of the helmet and mobile application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71428"/>
                        <a:buFont typeface="Calibri"/>
                        <a:buChar char="•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Retrieve user feedback from survey</a:t>
                      </a:r>
                    </a:p>
                    <a:p>
                      <a:pPr indent="-2159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Finish presentation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Shape 152"/>
          <p:cNvGraphicFramePr/>
          <p:nvPr/>
        </p:nvGraphicFramePr>
        <p:xfrm>
          <a:off x="4837233" y="2707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{EEC0445A-8BBA-4F72-BC5D-EC1C805A1BC6}</a:tableStyleId>
              </a:tblPr>
              <a:tblGrid>
                <a:gridCol w="4034725"/>
              </a:tblGrid>
              <a:tr h="2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 to keep/get project to Green status 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1376925">
                <a:tc>
                  <a:txBody>
                    <a:bodyPr>
                      <a:noAutofit/>
                    </a:bodyPr>
                    <a:lstStyle/>
                    <a:p>
                      <a:pPr indent="-19685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Finish activities for week 9 to be ready for the week 10 presentation</a:t>
                      </a:r>
                    </a:p>
                    <a:p>
                      <a:pPr indent="-19685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 product testing by the weekend</a:t>
                      </a:r>
                    </a:p>
                    <a:p>
                      <a:pPr indent="-19685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Stay focused and finish the project strong! </a:t>
                      </a:r>
                    </a:p>
                    <a:p>
                      <a:pPr lv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Shape 153"/>
          <p:cNvGraphicFramePr/>
          <p:nvPr/>
        </p:nvGraphicFramePr>
        <p:xfrm>
          <a:off x="4875973" y="4448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{EEC0445A-8BBA-4F72-BC5D-EC1C805A1BC6}</a:tableStyleId>
              </a:tblPr>
              <a:tblGrid>
                <a:gridCol w="3995975"/>
              </a:tblGrid>
              <a:tr h="30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risks / issues / scope changes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1347375">
                <a:tc>
                  <a:txBody>
                    <a:bodyPr>
                      <a:noAutofit/>
                    </a:bodyPr>
                    <a:lstStyle/>
                    <a:p>
                      <a:pPr indent="-19685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changes this week, will try not to break product during testing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4" name="Shape 154"/>
          <p:cNvSpPr txBox="1"/>
          <p:nvPr/>
        </p:nvSpPr>
        <p:spPr>
          <a:xfrm>
            <a:off x="2548466" y="6224601"/>
            <a:ext cx="6172199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Legend: Green        Yellow       Red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14876" y="6224600"/>
            <a:ext cx="18471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Date: 5/29/17</a:t>
            </a:r>
          </a:p>
        </p:txBody>
      </p:sp>
      <p:sp>
        <p:nvSpPr>
          <p:cNvPr id="156" name="Shape 156"/>
          <p:cNvSpPr/>
          <p:nvPr/>
        </p:nvSpPr>
        <p:spPr>
          <a:xfrm>
            <a:off x="5493794" y="6312992"/>
            <a:ext cx="186103" cy="1840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</a:p>
        </p:txBody>
      </p:sp>
      <p:sp>
        <p:nvSpPr>
          <p:cNvPr id="157" name="Shape 157"/>
          <p:cNvSpPr/>
          <p:nvPr/>
        </p:nvSpPr>
        <p:spPr>
          <a:xfrm>
            <a:off x="6417896" y="6318317"/>
            <a:ext cx="186103" cy="184026"/>
          </a:xfrm>
          <a:prstGeom prst="ellipse">
            <a:avLst/>
          </a:prstGeom>
          <a:solidFill>
            <a:srgbClr val="FF0000">
              <a:alpha val="49803"/>
            </a:srgb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961900" y="1868175"/>
            <a:ext cx="4545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7054633" y="2419292"/>
            <a:ext cx="186000" cy="1839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0" name="Shape 160"/>
          <p:cNvSpPr/>
          <p:nvPr/>
        </p:nvSpPr>
        <p:spPr>
          <a:xfrm>
            <a:off x="4247008" y="6325642"/>
            <a:ext cx="186000" cy="1839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1" name="Shape 161"/>
          <p:cNvSpPr/>
          <p:nvPr/>
        </p:nvSpPr>
        <p:spPr>
          <a:xfrm>
            <a:off x="7054633" y="1579917"/>
            <a:ext cx="186000" cy="1839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2" name="Shape 162"/>
          <p:cNvSpPr/>
          <p:nvPr/>
        </p:nvSpPr>
        <p:spPr>
          <a:xfrm>
            <a:off x="7054633" y="2143729"/>
            <a:ext cx="186000" cy="1839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3" name="Shape 163"/>
          <p:cNvSpPr/>
          <p:nvPr/>
        </p:nvSpPr>
        <p:spPr>
          <a:xfrm>
            <a:off x="7054633" y="1861817"/>
            <a:ext cx="186000" cy="1839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4" name="Shape 164"/>
          <p:cNvSpPr/>
          <p:nvPr/>
        </p:nvSpPr>
        <p:spPr>
          <a:xfrm>
            <a:off x="7851195" y="1675823"/>
            <a:ext cx="801000" cy="7434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volution">
  <a:themeElements>
    <a:clrScheme name="Revolution">
      <a:dk1>
        <a:srgbClr val="000000"/>
      </a:dk1>
      <a:lt1>
        <a:srgbClr val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