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9144000" cy="35183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1" name="Shape 11"/>
          <p:cNvCxnSpPr/>
          <p:nvPr/>
        </p:nvCxnSpPr>
        <p:spPr>
          <a:xfrm>
            <a:off x="0" y="3496604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000000">
                <a:alpha val="14901"/>
              </a:srgbClr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" name="Shape 12"/>
          <p:cNvSpPr txBox="1"/>
          <p:nvPr>
            <p:ph type="ctrTitle"/>
          </p:nvPr>
        </p:nvSpPr>
        <p:spPr>
          <a:xfrm>
            <a:off x="685800" y="1867781"/>
            <a:ext cx="7772400" cy="1648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7200"/>
            </a:lvl1pPr>
            <a:lvl2pPr lvl="1">
              <a:spcBef>
                <a:spcPts val="0"/>
              </a:spcBef>
              <a:buSzPct val="100000"/>
              <a:defRPr sz="7200"/>
            </a:lvl2pPr>
            <a:lvl3pPr lvl="2">
              <a:spcBef>
                <a:spcPts val="0"/>
              </a:spcBef>
              <a:buSzPct val="100000"/>
              <a:defRPr sz="7200"/>
            </a:lvl3pPr>
            <a:lvl4pPr lvl="3">
              <a:spcBef>
                <a:spcPts val="0"/>
              </a:spcBef>
              <a:buSzPct val="100000"/>
              <a:defRPr sz="7200"/>
            </a:lvl4pPr>
            <a:lvl5pPr lvl="4">
              <a:spcBef>
                <a:spcPts val="0"/>
              </a:spcBef>
              <a:buSzPct val="100000"/>
              <a:defRPr sz="7200"/>
            </a:lvl5pPr>
            <a:lvl6pPr lvl="5">
              <a:spcBef>
                <a:spcPts val="0"/>
              </a:spcBef>
              <a:buSzPct val="100000"/>
              <a:defRPr sz="7200"/>
            </a:lvl6pPr>
            <a:lvl7pPr lvl="6">
              <a:spcBef>
                <a:spcPts val="0"/>
              </a:spcBef>
              <a:buSzPct val="100000"/>
              <a:defRPr sz="7200"/>
            </a:lvl7pPr>
            <a:lvl8pPr lvl="7">
              <a:spcBef>
                <a:spcPts val="0"/>
              </a:spcBef>
              <a:buSzPct val="100000"/>
              <a:defRPr sz="7200"/>
            </a:lvl8pPr>
            <a:lvl9pPr lvl="8">
              <a:spcBef>
                <a:spcPts val="0"/>
              </a:spcBef>
              <a:buSzPct val="100000"/>
              <a:defRPr sz="72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685800" y="3627026"/>
            <a:ext cx="7772400" cy="774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7" name="Shape 17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000000">
                <a:alpha val="14901"/>
              </a:srgbClr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" name="Shape 1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3" name="Shape 23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000000">
                <a:alpha val="14901"/>
              </a:srgbClr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" name="Shape 2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0" name="Shape 30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000000">
                <a:alpha val="14901"/>
              </a:srgbClr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" name="Shape 3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idx="1" type="body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buNone/>
              <a:defRPr sz="1800">
                <a:solidFill>
                  <a:schemeClr val="dk2"/>
                </a:solidFill>
              </a:defRPr>
            </a:lvl1pPr>
          </a:lstStyle>
          <a:p/>
        </p:txBody>
      </p:sp>
      <p:sp>
        <p:nvSpPr>
          <p:cNvPr id="35" name="Shape 35"/>
          <p:cNvSpPr/>
          <p:nvPr/>
        </p:nvSpPr>
        <p:spPr>
          <a:xfrm>
            <a:off x="4274" y="0"/>
            <a:ext cx="9144000" cy="4406399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6" name="Shape 36"/>
          <p:cNvCxnSpPr/>
          <p:nvPr/>
        </p:nvCxnSpPr>
        <p:spPr>
          <a:xfrm>
            <a:off x="0" y="4384371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000000">
                <a:alpha val="14901"/>
              </a:srgbClr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" name="Shape 37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bg>
      <p:bgPr>
        <a:solidFill>
          <a:schemeClr val="dk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 lvl="1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 lvl="2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 lvl="3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 lvl="4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 lvl="5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 lvl="6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 lvl="7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 lvl="8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3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ctrTitle"/>
          </p:nvPr>
        </p:nvSpPr>
        <p:spPr>
          <a:xfrm>
            <a:off x="0" y="1300750"/>
            <a:ext cx="9144000" cy="16841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          In Our Community</a:t>
            </a:r>
          </a:p>
        </p:txBody>
      </p:sp>
      <p:sp>
        <p:nvSpPr>
          <p:cNvPr id="45" name="Shape 45"/>
          <p:cNvSpPr txBox="1"/>
          <p:nvPr>
            <p:ph idx="1" type="subTitle"/>
          </p:nvPr>
        </p:nvSpPr>
        <p:spPr>
          <a:xfrm>
            <a:off x="56275" y="3532300"/>
            <a:ext cx="8458200" cy="7124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Downingtown, Caln &amp; Surrounding Areas</a:t>
            </a:r>
          </a:p>
        </p:txBody>
      </p:sp>
      <p:pic>
        <p:nvPicPr>
          <p:cNvPr id="46" name="Shape 46"/>
          <p:cNvPicPr preferRelativeResize="0"/>
          <p:nvPr/>
        </p:nvPicPr>
        <p:blipFill rotWithShape="1">
          <a:blip r:embed="rId3">
            <a:alphaModFix/>
          </a:blip>
          <a:srcRect b="0" l="9046" r="10399" t="0"/>
          <a:stretch/>
        </p:blipFill>
        <p:spPr>
          <a:xfrm>
            <a:off x="56275" y="805200"/>
            <a:ext cx="2397300" cy="928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0" y="205975"/>
            <a:ext cx="91440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/>
              <a:t>Downingtown Engineering Consultants, Inc.</a:t>
            </a:r>
          </a:p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457200" y="1200150"/>
            <a:ext cx="8539499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Small Structural Engineering Company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Designed Planet Fitness in Downingtown, PA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Licensed in 11 states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Advised us:</a:t>
            </a:r>
          </a:p>
          <a:p>
            <a:pPr indent="-381000" lvl="1" marL="914400" rtl="0">
              <a:spcBef>
                <a:spcPts val="0"/>
              </a:spcBef>
              <a:buSzPct val="100000"/>
            </a:pPr>
            <a:r>
              <a:rPr lang="en"/>
              <a:t>Electrical work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Support for our bar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Connections to other companies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eg. EMS Systems</a:t>
            </a:r>
          </a:p>
        </p:txBody>
      </p:sp>
      <p:pic>
        <p:nvPicPr>
          <p:cNvPr id="53" name="Shape 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38175" y="2427650"/>
            <a:ext cx="3205824" cy="2715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Skills/Training for STEM</a:t>
            </a:r>
          </a:p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STEM jobs need people who are trained in specialized areas.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For example, engineers can specialize in:</a:t>
            </a:r>
          </a:p>
          <a:p>
            <a:pPr indent="-342900" lvl="1" marL="914400" rtl="0">
              <a:spcBef>
                <a:spcPts val="0"/>
              </a:spcBef>
              <a:buSzPct val="100000"/>
            </a:pPr>
            <a:r>
              <a:rPr lang="en" sz="1800"/>
              <a:t>Architectural</a:t>
            </a:r>
          </a:p>
          <a:p>
            <a:pPr indent="-342900" lvl="1" marL="914400" rtl="0">
              <a:spcBef>
                <a:spcPts val="0"/>
              </a:spcBef>
              <a:buSzPct val="100000"/>
            </a:pPr>
            <a:r>
              <a:rPr lang="en" sz="1800"/>
              <a:t>Chemical</a:t>
            </a:r>
          </a:p>
          <a:p>
            <a:pPr indent="-342900" lvl="1" marL="914400" rtl="0">
              <a:spcBef>
                <a:spcPts val="0"/>
              </a:spcBef>
              <a:buSzPct val="100000"/>
            </a:pPr>
            <a:r>
              <a:rPr lang="en" sz="1800"/>
              <a:t>Mechanical</a:t>
            </a:r>
          </a:p>
          <a:p>
            <a:pPr indent="-342900" lvl="1" marL="914400" rtl="0">
              <a:spcBef>
                <a:spcPts val="0"/>
              </a:spcBef>
              <a:buSzPct val="100000"/>
            </a:pPr>
            <a:r>
              <a:rPr lang="en" sz="1800"/>
              <a:t>Nuclear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Specialized jobs still require a background in other areas in order to be successful.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Specialized workers can work together with one another on complicated projects requiring many skill sets.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Many professions have common aspects with others.</a:t>
            </a:r>
          </a:p>
          <a:p>
            <a:pPr indent="-342900" lvl="1" marL="914400" rtl="0">
              <a:spcBef>
                <a:spcPts val="0"/>
              </a:spcBef>
              <a:buSzPct val="100000"/>
            </a:pPr>
            <a:r>
              <a:rPr lang="en" sz="1800"/>
              <a:t>All require a basic understanding of Science, Technology, Engineering, and Math.</a:t>
            </a:r>
          </a:p>
        </p:txBody>
      </p:sp>
      <p:pic>
        <p:nvPicPr>
          <p:cNvPr id="60" name="Shape 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1150" y="1744350"/>
            <a:ext cx="1805975" cy="119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Skills/Training for STEM (cont.)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Although there are many STEM majors focusing on different things, these majors usually require similar classes.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All engineers usually take these courses for their first two years:</a:t>
            </a:r>
          </a:p>
          <a:p>
            <a:pPr indent="-342900" lvl="1" marL="914400" rtl="0">
              <a:spcBef>
                <a:spcPts val="0"/>
              </a:spcBef>
              <a:buSzPct val="100000"/>
            </a:pPr>
            <a:r>
              <a:rPr lang="en" sz="1800"/>
              <a:t>Calculus</a:t>
            </a:r>
          </a:p>
          <a:p>
            <a:pPr indent="-342900" lvl="1" marL="914400" rtl="0">
              <a:spcBef>
                <a:spcPts val="0"/>
              </a:spcBef>
              <a:buSzPct val="100000"/>
            </a:pPr>
            <a:r>
              <a:rPr lang="en" sz="1800"/>
              <a:t>Inorganic and Organic Chemistry</a:t>
            </a:r>
          </a:p>
          <a:p>
            <a:pPr indent="-342900" lvl="1" marL="914400" rtl="0">
              <a:spcBef>
                <a:spcPts val="0"/>
              </a:spcBef>
              <a:buSzPct val="100000"/>
            </a:pPr>
            <a:r>
              <a:rPr lang="en" sz="1800"/>
              <a:t>Calculus-Based Physics</a:t>
            </a:r>
          </a:p>
          <a:p>
            <a:pPr indent="-342900" lvl="1" marL="914400" rtl="0">
              <a:spcBef>
                <a:spcPts val="0"/>
              </a:spcBef>
              <a:buSzPct val="100000"/>
            </a:pPr>
            <a:r>
              <a:rPr lang="en" sz="1800"/>
              <a:t>Foreign Language </a:t>
            </a:r>
          </a:p>
          <a:p>
            <a:pPr indent="-342900" lvl="1" marL="914400" rtl="0">
              <a:spcBef>
                <a:spcPts val="0"/>
              </a:spcBef>
              <a:buSzPct val="100000"/>
            </a:pPr>
            <a:r>
              <a:rPr lang="en" sz="1800"/>
              <a:t>Basic Engineering Class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The second two years of education become more focused on the individual majors.</a:t>
            </a:r>
          </a:p>
          <a:p>
            <a:pPr indent="-342900" lvl="0" marL="457200">
              <a:spcBef>
                <a:spcPts val="0"/>
              </a:spcBef>
              <a:buSzPct val="100000"/>
            </a:pPr>
            <a:r>
              <a:rPr lang="en" sz="1800"/>
              <a:t>Professional Engineers need to take evaluating tests as well as gain experience under a professional before being certified.</a:t>
            </a:r>
          </a:p>
        </p:txBody>
      </p:sp>
      <p:pic>
        <p:nvPicPr>
          <p:cNvPr id="67" name="Shape 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7150" y="2343872"/>
            <a:ext cx="2470000" cy="1116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Challenges in the Community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457200" y="9929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68300" lvl="0" marL="457200" rtl="0">
              <a:spcBef>
                <a:spcPts val="0"/>
              </a:spcBef>
              <a:buSzPct val="100000"/>
              <a:buChar char="●"/>
            </a:pPr>
            <a:r>
              <a:rPr lang="en" sz="2200"/>
              <a:t>A changing world - constant development</a:t>
            </a:r>
          </a:p>
          <a:p>
            <a:pPr indent="-368300" lvl="0" marL="457200" rtl="0">
              <a:spcBef>
                <a:spcPts val="0"/>
              </a:spcBef>
              <a:buSzPct val="100000"/>
              <a:buChar char="●"/>
            </a:pPr>
            <a:r>
              <a:rPr lang="en" sz="2200"/>
              <a:t>PA’s infrastructure is poorly rated, ineffective and overly expensive in many fields</a:t>
            </a:r>
          </a:p>
          <a:p>
            <a:pPr indent="-368300" lvl="0" marL="457200" rtl="0">
              <a:spcBef>
                <a:spcPts val="0"/>
              </a:spcBef>
              <a:buSzPct val="100000"/>
              <a:buChar char="●"/>
            </a:pPr>
            <a:r>
              <a:rPr lang="en" sz="2200"/>
              <a:t>Drinking water, bridges, transportation, energy, ports, waste management, school facilities, etc.</a:t>
            </a:r>
            <a:br>
              <a:rPr lang="en" sz="2200"/>
            </a:br>
            <a:r>
              <a:rPr lang="en" sz="2000"/>
              <a:t>- All rated mediocre or worse (pareportcard.org) in Pennsylvania - cost the state billions - Damage citizen’s quality of life</a:t>
            </a:r>
          </a:p>
          <a:p>
            <a:pPr indent="-355600" lvl="0" marL="457200" rtl="0">
              <a:spcBef>
                <a:spcPts val="0"/>
              </a:spcBef>
              <a:buSzPct val="100000"/>
              <a:buChar char="●"/>
            </a:pPr>
            <a:r>
              <a:rPr lang="en" sz="2000"/>
              <a:t>Improvement in these areas requires dedication to and utilization of STEM skills and critical thinking </a:t>
            </a:r>
          </a:p>
        </p:txBody>
      </p:sp>
      <p:pic>
        <p:nvPicPr>
          <p:cNvPr id="74" name="Shape 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6225" y="4200425"/>
            <a:ext cx="3607750" cy="85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Shape 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61000" y="3967875"/>
            <a:ext cx="1675850" cy="108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Influence of the Project</a:t>
            </a:r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457200" y="9267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</a:pPr>
            <a:r>
              <a:rPr b="1" lang="en" sz="2400"/>
              <a:t>Connection to Caln Township</a:t>
            </a:r>
          </a:p>
          <a:p>
            <a:pPr indent="-342900" lvl="1" marL="914400" rtl="0">
              <a:spcBef>
                <a:spcPts val="0"/>
              </a:spcBef>
              <a:buSzPct val="100000"/>
            </a:pPr>
            <a:r>
              <a:rPr lang="en" sz="1800"/>
              <a:t>Same principle - Signs not easily seen when flipped open</a:t>
            </a:r>
          </a:p>
          <a:p>
            <a:pPr indent="-342900" lvl="1" marL="914400" rtl="0">
              <a:spcBef>
                <a:spcPts val="0"/>
              </a:spcBef>
              <a:buSzPct val="100000"/>
            </a:pPr>
            <a:r>
              <a:rPr lang="en" sz="1800"/>
              <a:t>Primarily found within Caln Township in Chester County; used statewide &amp; across other states nationwide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b="1" lang="en" sz="2400"/>
              <a:t>Signs in action</a:t>
            </a:r>
          </a:p>
          <a:p>
            <a:pPr indent="-342900" lvl="1" marL="914400" rtl="0">
              <a:spcBef>
                <a:spcPts val="0"/>
              </a:spcBef>
              <a:buSzPct val="100000"/>
            </a:pPr>
            <a:r>
              <a:rPr lang="en" sz="1800"/>
              <a:t>Rarely opened, practically useless - Future improvements for automatic opening sign to meet the demand </a:t>
            </a:r>
          </a:p>
          <a:p>
            <a:pPr indent="-381000" lvl="1" marL="914400" rtl="0">
              <a:spcBef>
                <a:spcPts val="0"/>
              </a:spcBef>
              <a:buSzPct val="109090"/>
              <a:buChar char="○"/>
            </a:pPr>
            <a:r>
              <a:rPr b="1" lang="en" sz="2200"/>
              <a:t>Research</a:t>
            </a:r>
            <a:br>
              <a:rPr b="1" lang="en" sz="2400"/>
            </a:br>
            <a:r>
              <a:rPr lang="en" sz="1800"/>
              <a:t>- Crash statistics </a:t>
            </a:r>
            <a:br>
              <a:rPr lang="en" sz="1800"/>
            </a:br>
            <a:r>
              <a:rPr lang="en" sz="1800"/>
              <a:t>- PA infrastructure - Increasingly poor ratings - 44% of roads rated poor by DOT - Roads received D- grade</a:t>
            </a:r>
            <a:br>
              <a:rPr lang="en" sz="1800"/>
            </a:br>
            <a:r>
              <a:rPr lang="en" sz="1800"/>
              <a:t>- Lack of improvement and increased deterioration increase accident probability and expenditures (pareportcard.org)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/>
              <a:t>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Team Reflections</a:t>
            </a:r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187025" y="1003650"/>
            <a:ext cx="8868599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Strengths</a:t>
            </a:r>
          </a:p>
          <a:p>
            <a:pPr indent="-228600" lvl="1" marL="914400" rtl="0">
              <a:spcBef>
                <a:spcPts val="0"/>
              </a:spcBef>
            </a:pPr>
            <a:r>
              <a:rPr b="1" lang="en"/>
              <a:t>Andrew </a:t>
            </a:r>
            <a:r>
              <a:rPr lang="en"/>
              <a:t>- Science/Tech Research/Application and Group Organization</a:t>
            </a:r>
          </a:p>
          <a:p>
            <a:pPr indent="-228600" lvl="1" marL="914400" rtl="0">
              <a:spcBef>
                <a:spcPts val="0"/>
              </a:spcBef>
            </a:pPr>
            <a:r>
              <a:rPr b="1" lang="en"/>
              <a:t>Angela </a:t>
            </a:r>
            <a:r>
              <a:rPr lang="en"/>
              <a:t>- Engineering and Business Partnership/Research </a:t>
            </a:r>
          </a:p>
          <a:p>
            <a:pPr indent="-228600" lvl="1" marL="914400" rtl="0">
              <a:spcBef>
                <a:spcPts val="0"/>
              </a:spcBef>
            </a:pPr>
            <a:r>
              <a:rPr b="1" lang="en"/>
              <a:t>Conor </a:t>
            </a:r>
            <a:r>
              <a:rPr lang="en"/>
              <a:t>- Engineering Principles -Calculations/Implementation </a:t>
            </a:r>
          </a:p>
          <a:p>
            <a:pPr indent="-228600" lvl="1" marL="914400" rtl="0">
              <a:spcBef>
                <a:spcPts val="0"/>
              </a:spcBef>
            </a:pPr>
            <a:r>
              <a:rPr b="1" lang="en"/>
              <a:t>Matt </a:t>
            </a:r>
            <a:r>
              <a:rPr lang="en"/>
              <a:t>- Leadership and Real World Application</a:t>
            </a:r>
          </a:p>
          <a:p>
            <a:pPr indent="-228600" lvl="1" marL="914400">
              <a:spcBef>
                <a:spcPts val="0"/>
              </a:spcBef>
            </a:pPr>
            <a:r>
              <a:rPr b="1" lang="en"/>
              <a:t>Steve </a:t>
            </a:r>
            <a:r>
              <a:rPr lang="en"/>
              <a:t>- Presentation Style and Problem Solving/Design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iz">
  <a:themeElements>
    <a:clrScheme name="Custom 233">
      <a:dk1>
        <a:srgbClr val="000000"/>
      </a:dk1>
      <a:lt1>
        <a:srgbClr val="FFFFFF"/>
      </a:lt1>
      <a:dk2>
        <a:srgbClr val="2388DB"/>
      </a:dk2>
      <a:lt2>
        <a:srgbClr val="BBD7F8"/>
      </a:lt2>
      <a:accent1>
        <a:srgbClr val="80B606"/>
      </a:accent1>
      <a:accent2>
        <a:srgbClr val="E29F1D"/>
      </a:accent2>
      <a:accent3>
        <a:srgbClr val="1D6FB2"/>
      </a:accent3>
      <a:accent4>
        <a:srgbClr val="3FAC98"/>
      </a:accent4>
      <a:accent5>
        <a:srgbClr val="5B57BB"/>
      </a:accent5>
      <a:accent6>
        <a:srgbClr val="D1505E"/>
      </a:accent6>
      <a:hlink>
        <a:srgbClr val="185DA2"/>
      </a:hlink>
      <a:folHlink>
        <a:srgbClr val="00487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