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>
        <p:scale>
          <a:sx n="75" d="100"/>
          <a:sy n="75" d="100"/>
        </p:scale>
        <p:origin x="54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2F78DC-8392-00E7-F0C7-5A27BD913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94BFAF8-4ED4-8ADA-B646-F30EAF3C8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97407F0-BDC6-CE8C-172B-D97FDBB7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F7B4-8437-4340-A649-4C92A357846E}" type="datetimeFigureOut">
              <a:rPr lang="he-IL" smtClean="0"/>
              <a:t>ב'/טבת/תשפ"ד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D3304C6-F2E4-2FE6-4714-20407FB87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BC2E9B5-CFF7-0919-A1F9-57B4EA77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DEEC-201C-49E3-AB8F-D8E063C4F3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739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02C847-ECD0-F6CA-5824-A10EDC138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F6B743D-87C3-2B9E-E5B8-F84447690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FF52BDD-1B0C-22BF-F5C5-AD64605C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F7B4-8437-4340-A649-4C92A357846E}" type="datetimeFigureOut">
              <a:rPr lang="he-IL" smtClean="0"/>
              <a:t>ב'/טבת/תשפ"ד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C5DDDBA-0E1A-EF09-7493-1C2921FF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F185AF1-5756-67DD-E4DC-0A5C2770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DEEC-201C-49E3-AB8F-D8E063C4F3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811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9EDB31A-0AF0-B215-F66A-3580A420D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4D27B3F-932E-7003-6669-E70D00F07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9532CFF-C5DE-7D93-937F-D7600AC54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F7B4-8437-4340-A649-4C92A357846E}" type="datetimeFigureOut">
              <a:rPr lang="he-IL" smtClean="0"/>
              <a:t>ב'/טבת/תשפ"ד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7150A8F-645F-A1EB-31B1-09B3AFB8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84060A3-0CBD-B1E0-A441-E6790901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DEEC-201C-49E3-AB8F-D8E063C4F3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124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9D4FE3-2722-E0D7-A8F5-4BEE8EFC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F3B7842-A31B-90F6-ACF6-F93DF3E4A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D82866F-0C4C-AFD5-9E14-AAB0BC554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F7B4-8437-4340-A649-4C92A357846E}" type="datetimeFigureOut">
              <a:rPr lang="he-IL" smtClean="0"/>
              <a:t>ב'/טבת/תשפ"ד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F8084A0-646E-DB4A-B752-A5911180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55D8CDB-7DA7-85EE-3C60-2BBADE64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DEEC-201C-49E3-AB8F-D8E063C4F3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770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F1331B-3381-4095-7737-BB7CC9E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DE06940-AC6E-2634-9682-3846ACC60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871927C-B11C-7438-18F3-D3B4793EE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F7B4-8437-4340-A649-4C92A357846E}" type="datetimeFigureOut">
              <a:rPr lang="he-IL" smtClean="0"/>
              <a:t>ב'/טבת/תשפ"ד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0E69D4B-6F8A-36FD-1C5E-E7FD5B2A8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3E7CF41-EBF2-6E6E-8A54-AD865FE4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DEEC-201C-49E3-AB8F-D8E063C4F3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082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5C6A2F-77F5-FE47-83D5-B178B1C9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C582647-9C58-9968-986C-124359FF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5730187-4C27-D3F9-3CA3-8EB77B7EF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B8B82B6-D426-DF12-7204-4D0A5126C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F7B4-8437-4340-A649-4C92A357846E}" type="datetimeFigureOut">
              <a:rPr lang="he-IL" smtClean="0"/>
              <a:t>ב'/טבת/תשפ"ד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ACD335E-209B-C1F1-34FF-F4D70E1F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9D57492-1B78-25B3-AB8A-8114F332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DEEC-201C-49E3-AB8F-D8E063C4F3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7342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0A0608-7986-2C12-41FA-7112C2B3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F7329DB-008C-63DA-E7A4-93F3F0906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CEC30F4-7DE6-4512-05E2-109965DE1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D2B920E-77ED-04B6-74C6-F17667C59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8B307B6-D711-C720-6A68-11EFD7A82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46F7DB8-4246-70AF-CAAB-237DC1505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F7B4-8437-4340-A649-4C92A357846E}" type="datetimeFigureOut">
              <a:rPr lang="he-IL" smtClean="0"/>
              <a:t>ב'/טבת/תשפ"ד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6884133-5069-28E3-2ADA-10C736F6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2A3DD10-6F8F-101B-02B4-9786B1C4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DEEC-201C-49E3-AB8F-D8E063C4F3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295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68969A-A13B-506F-51A7-D2D674BDB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32ABB2C-1907-77C7-234C-6612ABC1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F7B4-8437-4340-A649-4C92A357846E}" type="datetimeFigureOut">
              <a:rPr lang="he-IL" smtClean="0"/>
              <a:t>ב'/טבת/תשפ"ד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7B2310C-4095-7535-5E96-6E768D3B4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E61B765-0A71-E864-5F39-EF9EC7BC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DEEC-201C-49E3-AB8F-D8E063C4F3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598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7E16744A-85DB-C46D-53E2-ABBFF10CB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F7B4-8437-4340-A649-4C92A357846E}" type="datetimeFigureOut">
              <a:rPr lang="he-IL" smtClean="0"/>
              <a:t>ב'/טבת/תשפ"ד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2DF4474-0E07-B032-4192-24605619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F222FC3-008C-0A5E-0A66-C1B2266E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DEEC-201C-49E3-AB8F-D8E063C4F3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650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0CAAA-EA47-9AD5-5E7A-0EB806C8B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67DD277-8C79-5BB0-63C2-02FCA33FC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42E8A19-1AFF-6966-E541-780F0437B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593ED37-1C6F-4BF9-A6CC-A9736D83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F7B4-8437-4340-A649-4C92A357846E}" type="datetimeFigureOut">
              <a:rPr lang="he-IL" smtClean="0"/>
              <a:t>ב'/טבת/תשפ"ד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91831A8-ECDD-AD90-ACD9-B4245384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55C7404-BAAD-45FF-8B93-A40E31A7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DEEC-201C-49E3-AB8F-D8E063C4F3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4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40A0FAD-96A9-8B44-CDD4-AED25ED64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C7A31B43-A286-3382-9601-38FA93582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3AD3318-A485-00D3-3190-C0C28AF4A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345AF99-896C-7E1F-5589-39B1A78E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F7B4-8437-4340-A649-4C92A357846E}" type="datetimeFigureOut">
              <a:rPr lang="he-IL" smtClean="0"/>
              <a:t>ב'/טבת/תשפ"ד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BB2B1FC-2FB3-1D4D-CB57-D14AFF88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AD30074-551D-3F22-428C-66C3C291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DEEC-201C-49E3-AB8F-D8E063C4F3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317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04059E1B-2C75-66D6-AC0E-0C596BF9B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77E00D4-DB29-B349-229F-520C916EE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ECB09D1-A9DB-6F14-464D-354BB29E5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C4F7B4-8437-4340-A649-4C92A357846E}" type="datetimeFigureOut">
              <a:rPr lang="he-IL" smtClean="0"/>
              <a:t>ב'/טבת/תשפ"ד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072F1F8-292E-E860-1AE7-81F8AC430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71630E1-3211-7C2D-BD19-C305A35EE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23DEEC-201C-49E3-AB8F-D8E063C4F3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873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jpe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jpe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jpe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צורה חופשית: צורה 22">
            <a:extLst>
              <a:ext uri="{FF2B5EF4-FFF2-40B4-BE49-F238E27FC236}">
                <a16:creationId xmlns:a16="http://schemas.microsoft.com/office/drawing/2014/main" id="{ECE25987-4947-6A06-01E6-C000AA785A43}"/>
              </a:ext>
            </a:extLst>
          </p:cNvPr>
          <p:cNvSpPr/>
          <p:nvPr/>
        </p:nvSpPr>
        <p:spPr>
          <a:xfrm>
            <a:off x="953885" y="1908422"/>
            <a:ext cx="9627132" cy="3201941"/>
          </a:xfrm>
          <a:custGeom>
            <a:avLst/>
            <a:gdLst>
              <a:gd name="connsiteX0" fmla="*/ 119541 w 9627132"/>
              <a:gd name="connsiteY0" fmla="*/ 512753 h 3224474"/>
              <a:gd name="connsiteX1" fmla="*/ 40028 w 9627132"/>
              <a:gd name="connsiteY1" fmla="*/ 1864475 h 3224474"/>
              <a:gd name="connsiteX2" fmla="*/ 676132 w 9627132"/>
              <a:gd name="connsiteY2" fmla="*/ 3057171 h 3224474"/>
              <a:gd name="connsiteX3" fmla="*/ 2889245 w 9627132"/>
              <a:gd name="connsiteY3" fmla="*/ 3202945 h 3224474"/>
              <a:gd name="connsiteX4" fmla="*/ 3207298 w 9627132"/>
              <a:gd name="connsiteY4" fmla="*/ 2937901 h 3224474"/>
              <a:gd name="connsiteX5" fmla="*/ 2186880 w 9627132"/>
              <a:gd name="connsiteY5" fmla="*/ 1572927 h 3224474"/>
              <a:gd name="connsiteX6" fmla="*/ 1696550 w 9627132"/>
              <a:gd name="connsiteY6" fmla="*/ 539258 h 3224474"/>
              <a:gd name="connsiteX7" fmla="*/ 2465176 w 9627132"/>
              <a:gd name="connsiteY7" fmla="*/ 194701 h 3224474"/>
              <a:gd name="connsiteX8" fmla="*/ 4002428 w 9627132"/>
              <a:gd name="connsiteY8" fmla="*/ 313971 h 3224474"/>
              <a:gd name="connsiteX9" fmla="*/ 4081941 w 9627132"/>
              <a:gd name="connsiteY9" fmla="*/ 1254875 h 3224474"/>
              <a:gd name="connsiteX10" fmla="*/ 3618115 w 9627132"/>
              <a:gd name="connsiteY10" fmla="*/ 1692197 h 3224474"/>
              <a:gd name="connsiteX11" fmla="*/ 3578358 w 9627132"/>
              <a:gd name="connsiteY11" fmla="*/ 2659606 h 3224474"/>
              <a:gd name="connsiteX12" fmla="*/ 5062602 w 9627132"/>
              <a:gd name="connsiteY12" fmla="*/ 2964406 h 3224474"/>
              <a:gd name="connsiteX13" fmla="*/ 5725211 w 9627132"/>
              <a:gd name="connsiteY13" fmla="*/ 2089762 h 3224474"/>
              <a:gd name="connsiteX14" fmla="*/ 4930080 w 9627132"/>
              <a:gd name="connsiteY14" fmla="*/ 923571 h 3224474"/>
              <a:gd name="connsiteX15" fmla="*/ 4545767 w 9627132"/>
              <a:gd name="connsiteY15" fmla="*/ 446493 h 3224474"/>
              <a:gd name="connsiteX16" fmla="*/ 5619193 w 9627132"/>
              <a:gd name="connsiteY16" fmla="*/ 221206 h 3224474"/>
              <a:gd name="connsiteX17" fmla="*/ 6666115 w 9627132"/>
              <a:gd name="connsiteY17" fmla="*/ 154945 h 3224474"/>
              <a:gd name="connsiteX18" fmla="*/ 6321558 w 9627132"/>
              <a:gd name="connsiteY18" fmla="*/ 2394562 h 3224474"/>
              <a:gd name="connsiteX19" fmla="*/ 6891402 w 9627132"/>
              <a:gd name="connsiteY19" fmla="*/ 2831884 h 3224474"/>
              <a:gd name="connsiteX20" fmla="*/ 8057593 w 9627132"/>
              <a:gd name="connsiteY20" fmla="*/ 2765623 h 3224474"/>
              <a:gd name="connsiteX21" fmla="*/ 8309385 w 9627132"/>
              <a:gd name="connsiteY21" fmla="*/ 2447571 h 3224474"/>
              <a:gd name="connsiteX22" fmla="*/ 8243124 w 9627132"/>
              <a:gd name="connsiteY22" fmla="*/ 1824719 h 3224474"/>
              <a:gd name="connsiteX23" fmla="*/ 7421489 w 9627132"/>
              <a:gd name="connsiteY23" fmla="*/ 963327 h 3224474"/>
              <a:gd name="connsiteX24" fmla="*/ 7540758 w 9627132"/>
              <a:gd name="connsiteY24" fmla="*/ 207953 h 3224474"/>
              <a:gd name="connsiteX25" fmla="*/ 9541837 w 9627132"/>
              <a:gd name="connsiteY25" fmla="*/ 168197 h 3224474"/>
              <a:gd name="connsiteX26" fmla="*/ 9237037 w 9627132"/>
              <a:gd name="connsiteY26" fmla="*/ 1612684 h 3224474"/>
              <a:gd name="connsiteX27" fmla="*/ 9038254 w 9627132"/>
              <a:gd name="connsiteY27" fmla="*/ 2818632 h 3224474"/>
              <a:gd name="connsiteX28" fmla="*/ 9581593 w 9627132"/>
              <a:gd name="connsiteY28" fmla="*/ 2898145 h 3224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9627132" h="3224474">
                <a:moveTo>
                  <a:pt x="119541" y="512753"/>
                </a:moveTo>
                <a:cubicBezTo>
                  <a:pt x="33402" y="976579"/>
                  <a:pt x="-52737" y="1440406"/>
                  <a:pt x="40028" y="1864475"/>
                </a:cubicBezTo>
                <a:cubicBezTo>
                  <a:pt x="132793" y="2288544"/>
                  <a:pt x="201263" y="2834093"/>
                  <a:pt x="676132" y="3057171"/>
                </a:cubicBezTo>
                <a:cubicBezTo>
                  <a:pt x="1151001" y="3280249"/>
                  <a:pt x="2467384" y="3222823"/>
                  <a:pt x="2889245" y="3202945"/>
                </a:cubicBezTo>
                <a:cubicBezTo>
                  <a:pt x="3311106" y="3183067"/>
                  <a:pt x="3324359" y="3209571"/>
                  <a:pt x="3207298" y="2937901"/>
                </a:cubicBezTo>
                <a:cubicBezTo>
                  <a:pt x="3090237" y="2666231"/>
                  <a:pt x="2438671" y="1972701"/>
                  <a:pt x="2186880" y="1572927"/>
                </a:cubicBezTo>
                <a:cubicBezTo>
                  <a:pt x="1935089" y="1173153"/>
                  <a:pt x="1650167" y="768962"/>
                  <a:pt x="1696550" y="539258"/>
                </a:cubicBezTo>
                <a:cubicBezTo>
                  <a:pt x="1742933" y="309554"/>
                  <a:pt x="2080863" y="232249"/>
                  <a:pt x="2465176" y="194701"/>
                </a:cubicBezTo>
                <a:cubicBezTo>
                  <a:pt x="2849489" y="157153"/>
                  <a:pt x="3732967" y="137275"/>
                  <a:pt x="4002428" y="313971"/>
                </a:cubicBezTo>
                <a:cubicBezTo>
                  <a:pt x="4271889" y="490667"/>
                  <a:pt x="4145993" y="1025171"/>
                  <a:pt x="4081941" y="1254875"/>
                </a:cubicBezTo>
                <a:cubicBezTo>
                  <a:pt x="4017889" y="1484579"/>
                  <a:pt x="3702045" y="1458075"/>
                  <a:pt x="3618115" y="1692197"/>
                </a:cubicBezTo>
                <a:cubicBezTo>
                  <a:pt x="3534185" y="1926319"/>
                  <a:pt x="3337610" y="2447571"/>
                  <a:pt x="3578358" y="2659606"/>
                </a:cubicBezTo>
                <a:cubicBezTo>
                  <a:pt x="3819106" y="2871641"/>
                  <a:pt x="4704793" y="3059380"/>
                  <a:pt x="5062602" y="2964406"/>
                </a:cubicBezTo>
                <a:cubicBezTo>
                  <a:pt x="5420411" y="2869432"/>
                  <a:pt x="5747298" y="2429901"/>
                  <a:pt x="5725211" y="2089762"/>
                </a:cubicBezTo>
                <a:cubicBezTo>
                  <a:pt x="5703124" y="1749623"/>
                  <a:pt x="5126654" y="1197449"/>
                  <a:pt x="4930080" y="923571"/>
                </a:cubicBezTo>
                <a:cubicBezTo>
                  <a:pt x="4733506" y="649693"/>
                  <a:pt x="4430915" y="563554"/>
                  <a:pt x="4545767" y="446493"/>
                </a:cubicBezTo>
                <a:cubicBezTo>
                  <a:pt x="4660619" y="329432"/>
                  <a:pt x="5265802" y="269797"/>
                  <a:pt x="5619193" y="221206"/>
                </a:cubicBezTo>
                <a:cubicBezTo>
                  <a:pt x="5972584" y="172615"/>
                  <a:pt x="6549054" y="-207281"/>
                  <a:pt x="6666115" y="154945"/>
                </a:cubicBezTo>
                <a:cubicBezTo>
                  <a:pt x="6783176" y="517171"/>
                  <a:pt x="6284010" y="1948406"/>
                  <a:pt x="6321558" y="2394562"/>
                </a:cubicBezTo>
                <a:cubicBezTo>
                  <a:pt x="6359106" y="2840718"/>
                  <a:pt x="6602063" y="2770041"/>
                  <a:pt x="6891402" y="2831884"/>
                </a:cubicBezTo>
                <a:cubicBezTo>
                  <a:pt x="7180741" y="2893728"/>
                  <a:pt x="7821262" y="2829675"/>
                  <a:pt x="8057593" y="2765623"/>
                </a:cubicBezTo>
                <a:cubicBezTo>
                  <a:pt x="8293924" y="2701571"/>
                  <a:pt x="8278463" y="2604388"/>
                  <a:pt x="8309385" y="2447571"/>
                </a:cubicBezTo>
                <a:cubicBezTo>
                  <a:pt x="8340307" y="2290754"/>
                  <a:pt x="8391107" y="2072093"/>
                  <a:pt x="8243124" y="1824719"/>
                </a:cubicBezTo>
                <a:cubicBezTo>
                  <a:pt x="8095141" y="1577345"/>
                  <a:pt x="7538550" y="1232788"/>
                  <a:pt x="7421489" y="963327"/>
                </a:cubicBezTo>
                <a:cubicBezTo>
                  <a:pt x="7304428" y="693866"/>
                  <a:pt x="7187367" y="340475"/>
                  <a:pt x="7540758" y="207953"/>
                </a:cubicBezTo>
                <a:cubicBezTo>
                  <a:pt x="7894149" y="75431"/>
                  <a:pt x="9259124" y="-65925"/>
                  <a:pt x="9541837" y="168197"/>
                </a:cubicBezTo>
                <a:cubicBezTo>
                  <a:pt x="9824550" y="402319"/>
                  <a:pt x="9320968" y="1170945"/>
                  <a:pt x="9237037" y="1612684"/>
                </a:cubicBezTo>
                <a:cubicBezTo>
                  <a:pt x="9153106" y="2054423"/>
                  <a:pt x="8980828" y="2604389"/>
                  <a:pt x="9038254" y="2818632"/>
                </a:cubicBezTo>
                <a:cubicBezTo>
                  <a:pt x="9095680" y="3032875"/>
                  <a:pt x="9338636" y="2965510"/>
                  <a:pt x="9581593" y="2898145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0BF8F2E-F962-48D5-052F-F0A26625A5D7}"/>
              </a:ext>
            </a:extLst>
          </p:cNvPr>
          <p:cNvSpPr txBox="1"/>
          <p:nvPr/>
        </p:nvSpPr>
        <p:spPr>
          <a:xfrm>
            <a:off x="-21156" y="2046922"/>
            <a:ext cx="232168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de-DE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Model Training</a:t>
            </a:r>
            <a:endParaRPr lang="he-IL" dirty="0">
              <a:latin typeface="Aptos" panose="020B0004020202020204" pitchFamily="3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FB1E60C8-3014-32CE-5860-60D14110E76A}"/>
              </a:ext>
            </a:extLst>
          </p:cNvPr>
          <p:cNvSpPr txBox="1"/>
          <p:nvPr/>
        </p:nvSpPr>
        <p:spPr>
          <a:xfrm>
            <a:off x="1636642" y="4031975"/>
            <a:ext cx="2321682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Building the </a:t>
            </a:r>
            <a:br>
              <a:rPr lang="en-US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</a:br>
            <a:r>
              <a:rPr lang="en-US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End-to-End Application Architecture for Using the Model</a:t>
            </a:r>
            <a:endParaRPr lang="he-IL" dirty="0">
              <a:latin typeface="Aptos" panose="020B000402020202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453DF033-F0C2-2E31-EBEC-0F2DE7B0E200}"/>
              </a:ext>
            </a:extLst>
          </p:cNvPr>
          <p:cNvSpPr txBox="1"/>
          <p:nvPr/>
        </p:nvSpPr>
        <p:spPr>
          <a:xfrm>
            <a:off x="2728346" y="1769923"/>
            <a:ext cx="2321682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de-DE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Implementing Continuous Integration Practices</a:t>
            </a:r>
            <a:endParaRPr lang="he-IL" dirty="0">
              <a:latin typeface="Aptos" panose="020B0004020202020204" pitchFamily="34" charset="0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EFA7D353-DCDB-90D5-C325-621252A5055E}"/>
              </a:ext>
            </a:extLst>
          </p:cNvPr>
          <p:cNvSpPr txBox="1"/>
          <p:nvPr/>
        </p:nvSpPr>
        <p:spPr>
          <a:xfrm>
            <a:off x="4346712" y="4447474"/>
            <a:ext cx="2321682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Exposing an API Using Swagger</a:t>
            </a:r>
            <a:endParaRPr lang="he-IL" dirty="0">
              <a:latin typeface="Aptos" panose="020B0004020202020204" pitchFamily="34" charset="0"/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EFC6A3E4-3E6D-4314-41A5-C81316224D68}"/>
              </a:ext>
            </a:extLst>
          </p:cNvPr>
          <p:cNvSpPr txBox="1"/>
          <p:nvPr/>
        </p:nvSpPr>
        <p:spPr>
          <a:xfrm>
            <a:off x="5477848" y="1908423"/>
            <a:ext cx="2321682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de-DE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Build and Deployment</a:t>
            </a:r>
            <a:endParaRPr lang="he-IL" dirty="0">
              <a:latin typeface="Aptos" panose="020B0004020202020204" pitchFamily="34" charset="0"/>
            </a:endParaRP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61C88B26-1490-5E97-AA81-9CC62F1E2ADF}"/>
              </a:ext>
            </a:extLst>
          </p:cNvPr>
          <p:cNvSpPr txBox="1"/>
          <p:nvPr/>
        </p:nvSpPr>
        <p:spPr>
          <a:xfrm>
            <a:off x="7056782" y="4308974"/>
            <a:ext cx="2321682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Cloud Integration (Exploring Google Cloud)</a:t>
            </a:r>
            <a:endParaRPr lang="he-IL" dirty="0">
              <a:latin typeface="Aptos" panose="020B0004020202020204" pitchFamily="34" charset="0"/>
            </a:endParaRP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6A774A82-22C4-1745-360B-EDD2C3632BF5}"/>
              </a:ext>
            </a:extLst>
          </p:cNvPr>
          <p:cNvSpPr txBox="1"/>
          <p:nvPr/>
        </p:nvSpPr>
        <p:spPr>
          <a:xfrm>
            <a:off x="8227349" y="1769923"/>
            <a:ext cx="242514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Automated Cloud Deployment Using Terraform</a:t>
            </a:r>
            <a:endParaRPr lang="he-IL" dirty="0">
              <a:latin typeface="Aptos" panose="020B0004020202020204" pitchFamily="34" charset="0"/>
            </a:endParaRP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B927CD92-DE29-42F1-1B36-0FDA3CDCB64C}"/>
              </a:ext>
            </a:extLst>
          </p:cNvPr>
          <p:cNvSpPr txBox="1"/>
          <p:nvPr/>
        </p:nvSpPr>
        <p:spPr>
          <a:xfrm>
            <a:off x="9766852" y="4447474"/>
            <a:ext cx="2425148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Documentation</a:t>
            </a:r>
            <a:br>
              <a:rPr lang="en-US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</a:br>
            <a:r>
              <a:rPr lang="en-US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and Summary</a:t>
            </a:r>
            <a:endParaRPr lang="he-IL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55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תמונה 42" descr="תמונה שמכילה שרטוט, ציור, אומנות ילדים, אומנות קווים&#10;&#10;התיאור נוצר באופן אוטומטי">
            <a:extLst>
              <a:ext uri="{FF2B5EF4-FFF2-40B4-BE49-F238E27FC236}">
                <a16:creationId xmlns:a16="http://schemas.microsoft.com/office/drawing/2014/main" id="{599D53EE-A7F5-62A6-C9DA-3B2D211A01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5" r="53308"/>
          <a:stretch/>
        </p:blipFill>
        <p:spPr>
          <a:xfrm>
            <a:off x="5339985" y="4610559"/>
            <a:ext cx="898969" cy="1366607"/>
          </a:xfrm>
          <a:prstGeom prst="rect">
            <a:avLst/>
          </a:prstGeom>
        </p:spPr>
      </p:pic>
      <p:pic>
        <p:nvPicPr>
          <p:cNvPr id="35" name="תמונה 34" descr="תמונה שמכילה שרטוט, ציור, אומנות ילדים, אומנות קווים&#10;&#10;התיאור נוצר באופן אוטומטי">
            <a:extLst>
              <a:ext uri="{FF2B5EF4-FFF2-40B4-BE49-F238E27FC236}">
                <a16:creationId xmlns:a16="http://schemas.microsoft.com/office/drawing/2014/main" id="{A944BE94-600E-58E3-BFD1-809569B64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798" y="2975387"/>
            <a:ext cx="941256" cy="1171632"/>
          </a:xfrm>
          <a:prstGeom prst="rect">
            <a:avLst/>
          </a:prstGeom>
        </p:spPr>
      </p:pic>
      <p:pic>
        <p:nvPicPr>
          <p:cNvPr id="36" name="תמונה 35" descr="תמונה שמכילה שרטוט, ציור, אומנות קווים, אומנות ילדים&#10;&#10;התיאור נוצר באופן אוטומטי">
            <a:extLst>
              <a:ext uri="{FF2B5EF4-FFF2-40B4-BE49-F238E27FC236}">
                <a16:creationId xmlns:a16="http://schemas.microsoft.com/office/drawing/2014/main" id="{01EC1526-143A-DF2A-3FE9-4A49D717A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5" y="1351227"/>
            <a:ext cx="1655426" cy="1168342"/>
          </a:xfrm>
          <a:prstGeom prst="rect">
            <a:avLst/>
          </a:prstGeom>
        </p:spPr>
      </p:pic>
      <p:pic>
        <p:nvPicPr>
          <p:cNvPr id="37" name="תמונה 36" descr="תמונה שמכילה ציור, שרטוט, אומנות קווים, אומנות ילדים&#10;&#10;התיאור נוצר באופן אוטומטי">
            <a:extLst>
              <a:ext uri="{FF2B5EF4-FFF2-40B4-BE49-F238E27FC236}">
                <a16:creationId xmlns:a16="http://schemas.microsoft.com/office/drawing/2014/main" id="{A32B99FC-A2D1-80C0-2CB2-86AC76B94D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154" y="3192452"/>
            <a:ext cx="779992" cy="1787070"/>
          </a:xfrm>
          <a:prstGeom prst="rect">
            <a:avLst/>
          </a:prstGeom>
        </p:spPr>
      </p:pic>
      <p:pic>
        <p:nvPicPr>
          <p:cNvPr id="38" name="תמונה 37" descr="תמונה שמכילה שרטוט, ציור, אומנות קווים, איור&#10;&#10;התיאור נוצר באופן אוטומטי">
            <a:extLst>
              <a:ext uri="{FF2B5EF4-FFF2-40B4-BE49-F238E27FC236}">
                <a16:creationId xmlns:a16="http://schemas.microsoft.com/office/drawing/2014/main" id="{E81B6086-FDC9-6340-25E8-A7CE777587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554" y="773638"/>
            <a:ext cx="1596186" cy="1155178"/>
          </a:xfrm>
          <a:prstGeom prst="rect">
            <a:avLst/>
          </a:prstGeom>
        </p:spPr>
      </p:pic>
      <p:pic>
        <p:nvPicPr>
          <p:cNvPr id="39" name="תמונה 38" descr="תמונה שמכילה שרטוט, ציור, אומנות ילדים, אומנות קווים&#10;&#10;התיאור נוצר באופן אוטומטי">
            <a:extLst>
              <a:ext uri="{FF2B5EF4-FFF2-40B4-BE49-F238E27FC236}">
                <a16:creationId xmlns:a16="http://schemas.microsoft.com/office/drawing/2014/main" id="{8A749E62-C00D-3308-C13C-36B1DC429C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51"/>
          <a:stretch/>
        </p:blipFill>
        <p:spPr>
          <a:xfrm>
            <a:off x="6223600" y="4246603"/>
            <a:ext cx="1007874" cy="1490870"/>
          </a:xfrm>
          <a:prstGeom prst="rect">
            <a:avLst/>
          </a:prstGeom>
        </p:spPr>
      </p:pic>
      <p:pic>
        <p:nvPicPr>
          <p:cNvPr id="40" name="תמונה 39" descr="תמונה שמכילה שרטוט, ציור, אומנות ילדים, אומנות קווים&#10;&#10;התיאור נוצר באופן אוטומטי">
            <a:extLst>
              <a:ext uri="{FF2B5EF4-FFF2-40B4-BE49-F238E27FC236}">
                <a16:creationId xmlns:a16="http://schemas.microsoft.com/office/drawing/2014/main" id="{1A5C1675-1A4F-27AE-549E-18EFA56252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782" y="961424"/>
            <a:ext cx="1079482" cy="1280240"/>
          </a:xfrm>
          <a:prstGeom prst="rect">
            <a:avLst/>
          </a:prstGeom>
        </p:spPr>
      </p:pic>
      <p:pic>
        <p:nvPicPr>
          <p:cNvPr id="41" name="תמונה 40" descr="תמונה שמכילה ציור, שרטוט, אומנות ילדים, אומנות קווים&#10;&#10;התיאור נוצר באופן אוטומטי">
            <a:extLst>
              <a:ext uri="{FF2B5EF4-FFF2-40B4-BE49-F238E27FC236}">
                <a16:creationId xmlns:a16="http://schemas.microsoft.com/office/drawing/2014/main" id="{91F449AB-D365-EC30-4742-1A726F2BF0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282" y="4610559"/>
            <a:ext cx="1717958" cy="1217710"/>
          </a:xfrm>
          <a:prstGeom prst="rect">
            <a:avLst/>
          </a:prstGeom>
        </p:spPr>
      </p:pic>
      <p:pic>
        <p:nvPicPr>
          <p:cNvPr id="42" name="תמונה 41" descr="תמונה שמכילה שרטוט, ציור, אומנות ילדים, אומנות קווים&#10;&#10;התיאור נוצר באופן אוטומטי">
            <a:extLst>
              <a:ext uri="{FF2B5EF4-FFF2-40B4-BE49-F238E27FC236}">
                <a16:creationId xmlns:a16="http://schemas.microsoft.com/office/drawing/2014/main" id="{67D72FEA-28DE-7373-AB2C-A7FA12FEBD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06" y="570901"/>
            <a:ext cx="1326314" cy="1497452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0BF8F2E-F962-48D5-052F-F0A26625A5D7}"/>
              </a:ext>
            </a:extLst>
          </p:cNvPr>
          <p:cNvSpPr txBox="1"/>
          <p:nvPr/>
        </p:nvSpPr>
        <p:spPr>
          <a:xfrm>
            <a:off x="-21156" y="2463621"/>
            <a:ext cx="2321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de-DE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Model Training</a:t>
            </a:r>
            <a:endParaRPr lang="he-IL" dirty="0">
              <a:latin typeface="Aptos" panose="020B0004020202020204" pitchFamily="3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FB1E60C8-3014-32CE-5860-60D14110E76A}"/>
              </a:ext>
            </a:extLst>
          </p:cNvPr>
          <p:cNvSpPr txBox="1"/>
          <p:nvPr/>
        </p:nvSpPr>
        <p:spPr>
          <a:xfrm>
            <a:off x="1636642" y="4031975"/>
            <a:ext cx="23216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Building the </a:t>
            </a:r>
            <a:br>
              <a:rPr lang="en-US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</a:br>
            <a:r>
              <a:rPr lang="en-US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End-to-End Application Architecture for Using the Model</a:t>
            </a:r>
            <a:endParaRPr lang="he-IL" dirty="0">
              <a:latin typeface="Aptos" panose="020B000402020202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453DF033-F0C2-2E31-EBEC-0F2DE7B0E200}"/>
              </a:ext>
            </a:extLst>
          </p:cNvPr>
          <p:cNvSpPr txBox="1"/>
          <p:nvPr/>
        </p:nvSpPr>
        <p:spPr>
          <a:xfrm>
            <a:off x="2728346" y="1909623"/>
            <a:ext cx="23216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de-DE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Implementing Continuous Integration Practices</a:t>
            </a:r>
            <a:endParaRPr lang="he-IL" dirty="0">
              <a:latin typeface="Aptos" panose="020B0004020202020204" pitchFamily="34" charset="0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EFA7D353-DCDB-90D5-C325-621252A5055E}"/>
              </a:ext>
            </a:extLst>
          </p:cNvPr>
          <p:cNvSpPr txBox="1"/>
          <p:nvPr/>
        </p:nvSpPr>
        <p:spPr>
          <a:xfrm>
            <a:off x="4346712" y="4031975"/>
            <a:ext cx="23216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Exposing an API Using Swagger</a:t>
            </a:r>
            <a:endParaRPr lang="he-IL" dirty="0">
              <a:latin typeface="Aptos" panose="020B0004020202020204" pitchFamily="34" charset="0"/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EFC6A3E4-3E6D-4314-41A5-C81316224D68}"/>
              </a:ext>
            </a:extLst>
          </p:cNvPr>
          <p:cNvSpPr txBox="1"/>
          <p:nvPr/>
        </p:nvSpPr>
        <p:spPr>
          <a:xfrm>
            <a:off x="5477848" y="2186622"/>
            <a:ext cx="23216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de-DE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Build and Deployment</a:t>
            </a:r>
            <a:endParaRPr lang="he-IL" dirty="0">
              <a:latin typeface="Aptos" panose="020B0004020202020204" pitchFamily="34" charset="0"/>
            </a:endParaRP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61C88B26-1490-5E97-AA81-9CC62F1E2ADF}"/>
              </a:ext>
            </a:extLst>
          </p:cNvPr>
          <p:cNvSpPr txBox="1"/>
          <p:nvPr/>
        </p:nvSpPr>
        <p:spPr>
          <a:xfrm>
            <a:off x="7056782" y="4031975"/>
            <a:ext cx="23216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Cloud Integration (Exploring Google Cloud)</a:t>
            </a:r>
            <a:endParaRPr lang="he-IL" dirty="0">
              <a:latin typeface="Aptos" panose="020B0004020202020204" pitchFamily="34" charset="0"/>
            </a:endParaRP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6A774A82-22C4-1745-360B-EDD2C3632BF5}"/>
              </a:ext>
            </a:extLst>
          </p:cNvPr>
          <p:cNvSpPr txBox="1"/>
          <p:nvPr/>
        </p:nvSpPr>
        <p:spPr>
          <a:xfrm>
            <a:off x="8227349" y="1909623"/>
            <a:ext cx="24251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Automated Cloud Deployment Using Terraform</a:t>
            </a:r>
            <a:endParaRPr lang="he-IL" dirty="0">
              <a:latin typeface="Aptos" panose="020B0004020202020204" pitchFamily="34" charset="0"/>
            </a:endParaRP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B927CD92-DE29-42F1-1B36-0FDA3CDCB64C}"/>
              </a:ext>
            </a:extLst>
          </p:cNvPr>
          <p:cNvSpPr txBox="1"/>
          <p:nvPr/>
        </p:nvSpPr>
        <p:spPr>
          <a:xfrm>
            <a:off x="9766852" y="4031975"/>
            <a:ext cx="24251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Documentation</a:t>
            </a:r>
            <a:br>
              <a:rPr lang="en-US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</a:br>
            <a:r>
              <a:rPr lang="en-US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and Summary</a:t>
            </a:r>
            <a:endParaRPr lang="he-IL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תמונה 42" descr="תמונה שמכילה שרטוט, ציור, אומנות ילדים, אומנות קווים&#10;&#10;התיאור נוצר באופן אוטומטי">
            <a:extLst>
              <a:ext uri="{FF2B5EF4-FFF2-40B4-BE49-F238E27FC236}">
                <a16:creationId xmlns:a16="http://schemas.microsoft.com/office/drawing/2014/main" id="{599D53EE-A7F5-62A6-C9DA-3B2D211A01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5" r="53308"/>
          <a:stretch/>
        </p:blipFill>
        <p:spPr>
          <a:xfrm>
            <a:off x="8757529" y="1212343"/>
            <a:ext cx="898969" cy="1366607"/>
          </a:xfrm>
          <a:prstGeom prst="rect">
            <a:avLst/>
          </a:prstGeom>
        </p:spPr>
      </p:pic>
      <p:pic>
        <p:nvPicPr>
          <p:cNvPr id="35" name="תמונה 34" descr="תמונה שמכילה שרטוט, ציור, אומנות ילדים, אומנות קווים&#10;&#10;התיאור נוצר באופן אוטומטי">
            <a:extLst>
              <a:ext uri="{FF2B5EF4-FFF2-40B4-BE49-F238E27FC236}">
                <a16:creationId xmlns:a16="http://schemas.microsoft.com/office/drawing/2014/main" id="{A944BE94-600E-58E3-BFD1-809569B64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234" y="4056476"/>
            <a:ext cx="941256" cy="1171632"/>
          </a:xfrm>
          <a:prstGeom prst="rect">
            <a:avLst/>
          </a:prstGeom>
        </p:spPr>
      </p:pic>
      <p:pic>
        <p:nvPicPr>
          <p:cNvPr id="36" name="תמונה 35" descr="תמונה שמכילה שרטוט, ציור, אומנות קווים, אומנות ילדים&#10;&#10;התיאור נוצר באופן אוטומטי">
            <a:extLst>
              <a:ext uri="{FF2B5EF4-FFF2-40B4-BE49-F238E27FC236}">
                <a16:creationId xmlns:a16="http://schemas.microsoft.com/office/drawing/2014/main" id="{01EC1526-143A-DF2A-3FE9-4A49D717A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40" y="1410608"/>
            <a:ext cx="1655426" cy="1168342"/>
          </a:xfrm>
          <a:prstGeom prst="rect">
            <a:avLst/>
          </a:prstGeom>
        </p:spPr>
      </p:pic>
      <p:pic>
        <p:nvPicPr>
          <p:cNvPr id="37" name="תמונה 36" descr="תמונה שמכילה ציור, שרטוט, אומנות קווים, אומנות ילדים&#10;&#10;התיאור נוצר באופן אוטומטי">
            <a:extLst>
              <a:ext uri="{FF2B5EF4-FFF2-40B4-BE49-F238E27FC236}">
                <a16:creationId xmlns:a16="http://schemas.microsoft.com/office/drawing/2014/main" id="{A32B99FC-A2D1-80C0-2CB2-86AC76B94D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006" y="832731"/>
            <a:ext cx="779992" cy="1787070"/>
          </a:xfrm>
          <a:prstGeom prst="rect">
            <a:avLst/>
          </a:prstGeom>
        </p:spPr>
      </p:pic>
      <p:pic>
        <p:nvPicPr>
          <p:cNvPr id="38" name="תמונה 37" descr="תמונה שמכילה שרטוט, ציור, אומנות קווים, איור&#10;&#10;התיאור נוצר באופן אוטומטי">
            <a:extLst>
              <a:ext uri="{FF2B5EF4-FFF2-40B4-BE49-F238E27FC236}">
                <a16:creationId xmlns:a16="http://schemas.microsoft.com/office/drawing/2014/main" id="{E81B6086-FDC9-6340-25E8-A7CE777587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634" y="1423772"/>
            <a:ext cx="1596186" cy="1155178"/>
          </a:xfrm>
          <a:prstGeom prst="rect">
            <a:avLst/>
          </a:prstGeom>
        </p:spPr>
      </p:pic>
      <p:pic>
        <p:nvPicPr>
          <p:cNvPr id="39" name="תמונה 38" descr="תמונה שמכילה שרטוט, ציור, אומנות ילדים, אומנות קווים&#10;&#10;התיאור נוצר באופן אוטומטי">
            <a:extLst>
              <a:ext uri="{FF2B5EF4-FFF2-40B4-BE49-F238E27FC236}">
                <a16:creationId xmlns:a16="http://schemas.microsoft.com/office/drawing/2014/main" id="{8A749E62-C00D-3308-C13C-36B1DC429C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51"/>
          <a:stretch/>
        </p:blipFill>
        <p:spPr>
          <a:xfrm>
            <a:off x="9607527" y="1039252"/>
            <a:ext cx="1007874" cy="1490870"/>
          </a:xfrm>
          <a:prstGeom prst="rect">
            <a:avLst/>
          </a:prstGeom>
        </p:spPr>
      </p:pic>
      <p:pic>
        <p:nvPicPr>
          <p:cNvPr id="40" name="תמונה 39" descr="תמונה שמכילה שרטוט, ציור, אומנות ילדים, אומנות קווים&#10;&#10;התיאור נוצר באופן אוטומטי">
            <a:extLst>
              <a:ext uri="{FF2B5EF4-FFF2-40B4-BE49-F238E27FC236}">
                <a16:creationId xmlns:a16="http://schemas.microsoft.com/office/drawing/2014/main" id="{1A5C1675-1A4F-27AE-549E-18EFA56252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14" y="3903367"/>
            <a:ext cx="1079482" cy="1280240"/>
          </a:xfrm>
          <a:prstGeom prst="rect">
            <a:avLst/>
          </a:prstGeom>
        </p:spPr>
      </p:pic>
      <p:pic>
        <p:nvPicPr>
          <p:cNvPr id="42" name="תמונה 41" descr="תמונה שמכילה שרטוט, ציור, אומנות ילדים, אומנות קווים&#10;&#10;התיאור נוצר באופן אוטומטי">
            <a:extLst>
              <a:ext uri="{FF2B5EF4-FFF2-40B4-BE49-F238E27FC236}">
                <a16:creationId xmlns:a16="http://schemas.microsoft.com/office/drawing/2014/main" id="{67D72FEA-28DE-7373-AB2C-A7FA12FEBD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634" y="3794761"/>
            <a:ext cx="1326314" cy="1497452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0BF8F2E-F962-48D5-052F-F0A26625A5D7}"/>
              </a:ext>
            </a:extLst>
          </p:cNvPr>
          <p:cNvSpPr txBox="1"/>
          <p:nvPr/>
        </p:nvSpPr>
        <p:spPr>
          <a:xfrm>
            <a:off x="-1" y="2516778"/>
            <a:ext cx="2690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de-DE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Model Training</a:t>
            </a:r>
            <a:endParaRPr lang="he-IL" dirty="0">
              <a:latin typeface="Aptos" panose="020B0004020202020204" pitchFamily="3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FB1E60C8-3014-32CE-5860-60D14110E76A}"/>
              </a:ext>
            </a:extLst>
          </p:cNvPr>
          <p:cNvSpPr txBox="1"/>
          <p:nvPr/>
        </p:nvSpPr>
        <p:spPr>
          <a:xfrm>
            <a:off x="2774073" y="2516778"/>
            <a:ext cx="26905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Building the </a:t>
            </a:r>
            <a:br>
              <a:rPr lang="en-US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</a:br>
            <a:r>
              <a:rPr lang="en-US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End-to-End Application Architecture for Using the Model</a:t>
            </a:r>
            <a:endParaRPr lang="he-IL" dirty="0">
              <a:latin typeface="Aptos" panose="020B000402020202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453DF033-F0C2-2E31-EBEC-0F2DE7B0E200}"/>
              </a:ext>
            </a:extLst>
          </p:cNvPr>
          <p:cNvSpPr txBox="1"/>
          <p:nvPr/>
        </p:nvSpPr>
        <p:spPr>
          <a:xfrm>
            <a:off x="5548147" y="2516778"/>
            <a:ext cx="26905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de-DE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Implementing Continuous Integration Practices</a:t>
            </a:r>
            <a:endParaRPr lang="he-IL" dirty="0">
              <a:latin typeface="Aptos" panose="020B0004020202020204" pitchFamily="34" charset="0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EFA7D353-DCDB-90D5-C325-621252A5055E}"/>
              </a:ext>
            </a:extLst>
          </p:cNvPr>
          <p:cNvSpPr txBox="1"/>
          <p:nvPr/>
        </p:nvSpPr>
        <p:spPr>
          <a:xfrm>
            <a:off x="8322222" y="2516778"/>
            <a:ext cx="26905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Exposing an API Using Swagger</a:t>
            </a:r>
            <a:endParaRPr lang="he-IL" dirty="0">
              <a:latin typeface="Aptos" panose="020B0004020202020204" pitchFamily="34" charset="0"/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EFC6A3E4-3E6D-4314-41A5-C81316224D68}"/>
              </a:ext>
            </a:extLst>
          </p:cNvPr>
          <p:cNvSpPr txBox="1"/>
          <p:nvPr/>
        </p:nvSpPr>
        <p:spPr>
          <a:xfrm>
            <a:off x="-1" y="5141804"/>
            <a:ext cx="26905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de-DE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Build &amp; </a:t>
            </a:r>
          </a:p>
          <a:p>
            <a:pPr algn="ctr" rtl="0"/>
            <a:r>
              <a:rPr lang="de-DE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Deployment</a:t>
            </a:r>
            <a:endParaRPr lang="he-IL" dirty="0">
              <a:latin typeface="Aptos" panose="020B0004020202020204" pitchFamily="34" charset="0"/>
            </a:endParaRP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61C88B26-1490-5E97-AA81-9CC62F1E2ADF}"/>
              </a:ext>
            </a:extLst>
          </p:cNvPr>
          <p:cNvSpPr txBox="1"/>
          <p:nvPr/>
        </p:nvSpPr>
        <p:spPr>
          <a:xfrm>
            <a:off x="2694138" y="5141804"/>
            <a:ext cx="26905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Cloud Integration (Exploring Google Cloud)</a:t>
            </a:r>
            <a:endParaRPr lang="he-IL" dirty="0">
              <a:latin typeface="Aptos" panose="020B0004020202020204" pitchFamily="34" charset="0"/>
            </a:endParaRP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6A774A82-22C4-1745-360B-EDD2C3632BF5}"/>
              </a:ext>
            </a:extLst>
          </p:cNvPr>
          <p:cNvSpPr txBox="1"/>
          <p:nvPr/>
        </p:nvSpPr>
        <p:spPr>
          <a:xfrm>
            <a:off x="5388277" y="5141804"/>
            <a:ext cx="28104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Automated Cloud Deployment Using Terraform</a:t>
            </a:r>
            <a:endParaRPr lang="he-IL" dirty="0">
              <a:latin typeface="Aptos" panose="020B0004020202020204" pitchFamily="34" charset="0"/>
            </a:endParaRP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B927CD92-DE29-42F1-1B36-0FDA3CDCB64C}"/>
              </a:ext>
            </a:extLst>
          </p:cNvPr>
          <p:cNvSpPr txBox="1"/>
          <p:nvPr/>
        </p:nvSpPr>
        <p:spPr>
          <a:xfrm>
            <a:off x="8202319" y="5141804"/>
            <a:ext cx="28104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Documentation</a:t>
            </a:r>
            <a:br>
              <a:rPr lang="en-US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</a:br>
            <a:r>
              <a:rPr lang="en-US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and Summary</a:t>
            </a:r>
            <a:endParaRPr lang="he-IL" dirty="0">
              <a:latin typeface="Aptos" panose="020B0004020202020204" pitchFamily="34" charset="0"/>
            </a:endParaRP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D6F3C60F-03F0-12E0-6E4A-5488389E73A3}"/>
              </a:ext>
            </a:extLst>
          </p:cNvPr>
          <p:cNvGrpSpPr/>
          <p:nvPr/>
        </p:nvGrpSpPr>
        <p:grpSpPr>
          <a:xfrm>
            <a:off x="2887883" y="4038705"/>
            <a:ext cx="1687251" cy="1143530"/>
            <a:chOff x="6276550" y="4451128"/>
            <a:chExt cx="1687251" cy="1143530"/>
          </a:xfrm>
        </p:grpSpPr>
        <p:pic>
          <p:nvPicPr>
            <p:cNvPr id="3" name="תמונה 2" descr="תמונה שמכילה ציור, שרטוט, אומנות ילדים, אומנות קווים&#10;&#10;התיאור נוצר באופן אוטומטי">
              <a:extLst>
                <a:ext uri="{FF2B5EF4-FFF2-40B4-BE49-F238E27FC236}">
                  <a16:creationId xmlns:a16="http://schemas.microsoft.com/office/drawing/2014/main" id="{9CE0370D-8D0C-906A-147C-4FB3D8045A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664" b="58426"/>
            <a:stretch/>
          </p:blipFill>
          <p:spPr>
            <a:xfrm>
              <a:off x="6276550" y="4451128"/>
              <a:ext cx="916294" cy="506243"/>
            </a:xfrm>
            <a:prstGeom prst="rect">
              <a:avLst/>
            </a:prstGeom>
          </p:spPr>
        </p:pic>
        <p:pic>
          <p:nvPicPr>
            <p:cNvPr id="4" name="תמונה 3" descr="תמונה שמכילה ציור, שרטוט, אומנות ילדים, אומנות קווים&#10;&#10;התיאור נוצר באופן אוטומטי">
              <a:extLst>
                <a:ext uri="{FF2B5EF4-FFF2-40B4-BE49-F238E27FC236}">
                  <a16:creationId xmlns:a16="http://schemas.microsoft.com/office/drawing/2014/main" id="{6B2CE77F-615F-6208-C141-1212158F3A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950" t="42261" b="-1"/>
            <a:stretch/>
          </p:blipFill>
          <p:spPr>
            <a:xfrm>
              <a:off x="7069611" y="4891550"/>
              <a:ext cx="894190" cy="703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468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תמונה 42" descr="תמונה שמכילה שרטוט, ציור, אומנות ילדים, אומנות קווים&#10;&#10;התיאור נוצר באופן אוטומטי">
            <a:extLst>
              <a:ext uri="{FF2B5EF4-FFF2-40B4-BE49-F238E27FC236}">
                <a16:creationId xmlns:a16="http://schemas.microsoft.com/office/drawing/2014/main" id="{599D53EE-A7F5-62A6-C9DA-3B2D211A01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5" r="53308"/>
          <a:stretch/>
        </p:blipFill>
        <p:spPr>
          <a:xfrm>
            <a:off x="8757529" y="905414"/>
            <a:ext cx="898969" cy="1366607"/>
          </a:xfrm>
          <a:prstGeom prst="rect">
            <a:avLst/>
          </a:prstGeom>
        </p:spPr>
      </p:pic>
      <p:pic>
        <p:nvPicPr>
          <p:cNvPr id="35" name="תמונה 34" descr="תמונה שמכילה שרטוט, ציור, אומנות ילדים, אומנות קווים&#10;&#10;התיאור נוצר באופן אוטומטי">
            <a:extLst>
              <a:ext uri="{FF2B5EF4-FFF2-40B4-BE49-F238E27FC236}">
                <a16:creationId xmlns:a16="http://schemas.microsoft.com/office/drawing/2014/main" id="{A944BE94-600E-58E3-BFD1-809569B64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54" y="3882672"/>
            <a:ext cx="941256" cy="1171632"/>
          </a:xfrm>
          <a:prstGeom prst="rect">
            <a:avLst/>
          </a:prstGeom>
        </p:spPr>
      </p:pic>
      <p:pic>
        <p:nvPicPr>
          <p:cNvPr id="36" name="תמונה 35" descr="תמונה שמכילה שרטוט, ציור, אומנות קווים, אומנות ילדים&#10;&#10;התיאור נוצר באופן אוטומטי">
            <a:extLst>
              <a:ext uri="{FF2B5EF4-FFF2-40B4-BE49-F238E27FC236}">
                <a16:creationId xmlns:a16="http://schemas.microsoft.com/office/drawing/2014/main" id="{01EC1526-143A-DF2A-3FE9-4A49D717A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42" y="1137550"/>
            <a:ext cx="1655426" cy="1168342"/>
          </a:xfrm>
          <a:prstGeom prst="rect">
            <a:avLst/>
          </a:prstGeom>
        </p:spPr>
      </p:pic>
      <p:pic>
        <p:nvPicPr>
          <p:cNvPr id="37" name="תמונה 36" descr="תמונה שמכילה ציור, שרטוט, אומנות קווים, אומנות ילדים&#10;&#10;התיאור נוצר באופן אוטומטי">
            <a:extLst>
              <a:ext uri="{FF2B5EF4-FFF2-40B4-BE49-F238E27FC236}">
                <a16:creationId xmlns:a16="http://schemas.microsoft.com/office/drawing/2014/main" id="{A32B99FC-A2D1-80C0-2CB2-86AC76B94D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333" y="525802"/>
            <a:ext cx="779992" cy="1787070"/>
          </a:xfrm>
          <a:prstGeom prst="rect">
            <a:avLst/>
          </a:prstGeom>
        </p:spPr>
      </p:pic>
      <p:pic>
        <p:nvPicPr>
          <p:cNvPr id="38" name="תמונה 37" descr="תמונה שמכילה שרטוט, ציור, אומנות קווים, איור&#10;&#10;התיאור נוצר באופן אוטומטי">
            <a:extLst>
              <a:ext uri="{FF2B5EF4-FFF2-40B4-BE49-F238E27FC236}">
                <a16:creationId xmlns:a16="http://schemas.microsoft.com/office/drawing/2014/main" id="{E81B6086-FDC9-6340-25E8-A7CE777587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310" y="1116843"/>
            <a:ext cx="1596186" cy="1155178"/>
          </a:xfrm>
          <a:prstGeom prst="rect">
            <a:avLst/>
          </a:prstGeom>
        </p:spPr>
      </p:pic>
      <p:pic>
        <p:nvPicPr>
          <p:cNvPr id="39" name="תמונה 38" descr="תמונה שמכילה שרטוט, ציור, אומנות ילדים, אומנות קווים&#10;&#10;התיאור נוצר באופן אוטומטי">
            <a:extLst>
              <a:ext uri="{FF2B5EF4-FFF2-40B4-BE49-F238E27FC236}">
                <a16:creationId xmlns:a16="http://schemas.microsoft.com/office/drawing/2014/main" id="{8A749E62-C00D-3308-C13C-36B1DC429C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51"/>
          <a:stretch/>
        </p:blipFill>
        <p:spPr>
          <a:xfrm>
            <a:off x="9607527" y="732323"/>
            <a:ext cx="1007874" cy="1490870"/>
          </a:xfrm>
          <a:prstGeom prst="rect">
            <a:avLst/>
          </a:prstGeom>
        </p:spPr>
      </p:pic>
      <p:pic>
        <p:nvPicPr>
          <p:cNvPr id="40" name="תמונה 39" descr="תמונה שמכילה שרטוט, ציור, אומנות ילדים, אומנות קווים&#10;&#10;התיאור נוצר באופן אוטומטי">
            <a:extLst>
              <a:ext uri="{FF2B5EF4-FFF2-40B4-BE49-F238E27FC236}">
                <a16:creationId xmlns:a16="http://schemas.microsoft.com/office/drawing/2014/main" id="{1A5C1675-1A4F-27AE-549E-18EFA56252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7712" y="3735964"/>
            <a:ext cx="1079482" cy="1280240"/>
          </a:xfrm>
          <a:prstGeom prst="rect">
            <a:avLst/>
          </a:prstGeom>
        </p:spPr>
      </p:pic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E044629C-9A58-0F1E-4436-BC7E6A783570}"/>
              </a:ext>
            </a:extLst>
          </p:cNvPr>
          <p:cNvGrpSpPr/>
          <p:nvPr/>
        </p:nvGrpSpPr>
        <p:grpSpPr>
          <a:xfrm>
            <a:off x="6063039" y="3892328"/>
            <a:ext cx="1687251" cy="1143530"/>
            <a:chOff x="6276550" y="4451128"/>
            <a:chExt cx="1687251" cy="1143530"/>
          </a:xfrm>
        </p:grpSpPr>
        <p:pic>
          <p:nvPicPr>
            <p:cNvPr id="2" name="תמונה 1" descr="תמונה שמכילה ציור, שרטוט, אומנות ילדים, אומנות קווים&#10;&#10;התיאור נוצר באופן אוטומטי">
              <a:extLst>
                <a:ext uri="{FF2B5EF4-FFF2-40B4-BE49-F238E27FC236}">
                  <a16:creationId xmlns:a16="http://schemas.microsoft.com/office/drawing/2014/main" id="{DA02E733-3448-A3B4-37FB-2A5F009A1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664" b="58426"/>
            <a:stretch/>
          </p:blipFill>
          <p:spPr>
            <a:xfrm>
              <a:off x="6276550" y="4451128"/>
              <a:ext cx="916294" cy="506243"/>
            </a:xfrm>
            <a:prstGeom prst="rect">
              <a:avLst/>
            </a:prstGeom>
          </p:spPr>
        </p:pic>
        <p:pic>
          <p:nvPicPr>
            <p:cNvPr id="41" name="תמונה 40" descr="תמונה שמכילה ציור, שרטוט, אומנות ילדים, אומנות קווים&#10;&#10;התיאור נוצר באופן אוטומטי">
              <a:extLst>
                <a:ext uri="{FF2B5EF4-FFF2-40B4-BE49-F238E27FC236}">
                  <a16:creationId xmlns:a16="http://schemas.microsoft.com/office/drawing/2014/main" id="{91F449AB-D365-EC30-4742-1A726F2BF0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950" t="42261" b="-1"/>
            <a:stretch/>
          </p:blipFill>
          <p:spPr>
            <a:xfrm>
              <a:off x="7069611" y="4891550"/>
              <a:ext cx="894190" cy="703108"/>
            </a:xfrm>
            <a:prstGeom prst="rect">
              <a:avLst/>
            </a:prstGeom>
          </p:spPr>
        </p:pic>
      </p:grpSp>
      <p:pic>
        <p:nvPicPr>
          <p:cNvPr id="42" name="תמונה 41" descr="תמונה שמכילה שרטוט, ציור, אומנות ילדים, אומנות קווים&#10;&#10;התיאור נוצר באופן אוטומטי">
            <a:extLst>
              <a:ext uri="{FF2B5EF4-FFF2-40B4-BE49-F238E27FC236}">
                <a16:creationId xmlns:a16="http://schemas.microsoft.com/office/drawing/2014/main" id="{67D72FEA-28DE-7373-AB2C-A7FA12FEBD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92" y="3648617"/>
            <a:ext cx="1326314" cy="1497452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0BF8F2E-F962-48D5-052F-F0A26625A5D7}"/>
              </a:ext>
            </a:extLst>
          </p:cNvPr>
          <p:cNvSpPr txBox="1"/>
          <p:nvPr/>
        </p:nvSpPr>
        <p:spPr>
          <a:xfrm>
            <a:off x="-1" y="2209849"/>
            <a:ext cx="2690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de-DE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Model Training</a:t>
            </a:r>
            <a:endParaRPr lang="he-IL" dirty="0">
              <a:latin typeface="Aptos" panose="020B0004020202020204" pitchFamily="3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FB1E60C8-3014-32CE-5860-60D14110E76A}"/>
              </a:ext>
            </a:extLst>
          </p:cNvPr>
          <p:cNvSpPr txBox="1"/>
          <p:nvPr/>
        </p:nvSpPr>
        <p:spPr>
          <a:xfrm>
            <a:off x="2774073" y="2209849"/>
            <a:ext cx="26905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Building the </a:t>
            </a:r>
            <a:br>
              <a:rPr lang="en-US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</a:br>
            <a:r>
              <a:rPr lang="en-US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End-to-End Application Architecture for Using the Model</a:t>
            </a:r>
            <a:endParaRPr lang="he-IL" dirty="0">
              <a:latin typeface="Aptos" panose="020B000402020202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453DF033-F0C2-2E31-EBEC-0F2DE7B0E200}"/>
              </a:ext>
            </a:extLst>
          </p:cNvPr>
          <p:cNvSpPr txBox="1"/>
          <p:nvPr/>
        </p:nvSpPr>
        <p:spPr>
          <a:xfrm>
            <a:off x="5548147" y="2209849"/>
            <a:ext cx="26905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de-DE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Implementing Continuous Integration Practices</a:t>
            </a:r>
            <a:endParaRPr lang="he-IL" dirty="0">
              <a:latin typeface="Aptos" panose="020B0004020202020204" pitchFamily="34" charset="0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EFA7D353-DCDB-90D5-C325-621252A5055E}"/>
              </a:ext>
            </a:extLst>
          </p:cNvPr>
          <p:cNvSpPr txBox="1"/>
          <p:nvPr/>
        </p:nvSpPr>
        <p:spPr>
          <a:xfrm>
            <a:off x="8322222" y="2209849"/>
            <a:ext cx="26905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Exposing an API Using Swagger</a:t>
            </a:r>
            <a:endParaRPr lang="he-IL" dirty="0">
              <a:latin typeface="Aptos" panose="020B0004020202020204" pitchFamily="34" charset="0"/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EFC6A3E4-3E6D-4314-41A5-C81316224D68}"/>
              </a:ext>
            </a:extLst>
          </p:cNvPr>
          <p:cNvSpPr txBox="1"/>
          <p:nvPr/>
        </p:nvSpPr>
        <p:spPr>
          <a:xfrm>
            <a:off x="8322222" y="4970037"/>
            <a:ext cx="26905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de-DE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Build &amp; </a:t>
            </a:r>
          </a:p>
          <a:p>
            <a:pPr algn="ctr" rtl="0"/>
            <a:r>
              <a:rPr lang="de-DE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Deployment</a:t>
            </a:r>
            <a:endParaRPr lang="he-IL" dirty="0">
              <a:latin typeface="Aptos" panose="020B0004020202020204" pitchFamily="34" charset="0"/>
            </a:endParaRP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61C88B26-1490-5E97-AA81-9CC62F1E2ADF}"/>
              </a:ext>
            </a:extLst>
          </p:cNvPr>
          <p:cNvSpPr txBox="1"/>
          <p:nvPr/>
        </p:nvSpPr>
        <p:spPr>
          <a:xfrm>
            <a:off x="5628083" y="4970037"/>
            <a:ext cx="26905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Cloud Integration (Exploring Google Cloud)</a:t>
            </a:r>
            <a:endParaRPr lang="he-IL" dirty="0">
              <a:latin typeface="Aptos" panose="020B0004020202020204" pitchFamily="34" charset="0"/>
            </a:endParaRP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6A774A82-22C4-1745-360B-EDD2C3632BF5}"/>
              </a:ext>
            </a:extLst>
          </p:cNvPr>
          <p:cNvSpPr txBox="1"/>
          <p:nvPr/>
        </p:nvSpPr>
        <p:spPr>
          <a:xfrm>
            <a:off x="2814041" y="4970037"/>
            <a:ext cx="28104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Automated Cloud Deployment Using Terraform</a:t>
            </a:r>
            <a:endParaRPr lang="he-IL" dirty="0">
              <a:latin typeface="Aptos" panose="020B0004020202020204" pitchFamily="34" charset="0"/>
            </a:endParaRP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B927CD92-DE29-42F1-1B36-0FDA3CDCB64C}"/>
              </a:ext>
            </a:extLst>
          </p:cNvPr>
          <p:cNvSpPr txBox="1"/>
          <p:nvPr/>
        </p:nvSpPr>
        <p:spPr>
          <a:xfrm>
            <a:off x="-1" y="4970037"/>
            <a:ext cx="28104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Documentation</a:t>
            </a:r>
            <a:br>
              <a:rPr lang="en-US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</a:br>
            <a:r>
              <a:rPr lang="en-US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and Summary</a:t>
            </a:r>
            <a:endParaRPr lang="he-IL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927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תמונה 20" descr="תמונה שמכילה טקסט, שרטוט, תרשים, סרט מצויר&#10;&#10;התיאור נוצר באופן אוטומטי">
            <a:extLst>
              <a:ext uri="{FF2B5EF4-FFF2-40B4-BE49-F238E27FC236}">
                <a16:creationId xmlns:a16="http://schemas.microsoft.com/office/drawing/2014/main" id="{D05B54DD-C081-536C-88B0-BEB205C0B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19047" cy="5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94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logo and symbol, meaning, history, PNG">
            <a:extLst>
              <a:ext uri="{FF2B5EF4-FFF2-40B4-BE49-F238E27FC236}">
                <a16:creationId xmlns:a16="http://schemas.microsoft.com/office/drawing/2014/main" id="{CE653517-8281-F9BC-EFAA-625D7A781A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09" r="5653" b="21009"/>
          <a:stretch/>
        </p:blipFill>
        <p:spPr bwMode="auto">
          <a:xfrm>
            <a:off x="661263" y="663499"/>
            <a:ext cx="1223368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CFC454D-ACF0-ADDF-11CE-3B6B18078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671" y="763469"/>
            <a:ext cx="1088343" cy="26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D2128DA6-3E51-663A-C4BA-7DF018791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054" y="719990"/>
            <a:ext cx="1223368" cy="356918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10FFF9F-9798-F18E-1BD3-8BE93F84E2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4"/>
          <a:stretch/>
        </p:blipFill>
        <p:spPr bwMode="auto">
          <a:xfrm>
            <a:off x="4751462" y="722692"/>
            <a:ext cx="1268135" cy="35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troducing Rapid-Xpress: A Lightning-Fast Scaffolding Tool for Express.js  Applications | by Bassit Owolabi | Level Up Coding">
            <a:extLst>
              <a:ext uri="{FF2B5EF4-FFF2-40B4-BE49-F238E27FC236}">
                <a16:creationId xmlns:a16="http://schemas.microsoft.com/office/drawing/2014/main" id="{2D038A5D-521A-6A9E-719A-365D2C514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637" y="707408"/>
            <a:ext cx="1180979" cy="38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lask SVG Vector Logos - Vector Logo Zone">
            <a:extLst>
              <a:ext uri="{FF2B5EF4-FFF2-40B4-BE49-F238E27FC236}">
                <a16:creationId xmlns:a16="http://schemas.microsoft.com/office/drawing/2014/main" id="{9742C27E-C87C-1B30-A3C9-E7F24E4C2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656" y="655273"/>
            <a:ext cx="972704" cy="48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3F1ED640-7A77-D985-D4B0-0EDE65C9BA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6"/>
          <a:stretch/>
        </p:blipFill>
        <p:spPr bwMode="auto">
          <a:xfrm>
            <a:off x="8728400" y="698483"/>
            <a:ext cx="1425550" cy="39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Karma - CI/CD Tools Universe">
            <a:extLst>
              <a:ext uri="{FF2B5EF4-FFF2-40B4-BE49-F238E27FC236}">
                <a16:creationId xmlns:a16="http://schemas.microsoft.com/office/drawing/2014/main" id="{EFA57BDC-DCE1-AC0F-BBDD-8A06E5637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67" b="30667"/>
          <a:stretch/>
        </p:blipFill>
        <p:spPr bwMode="auto">
          <a:xfrm>
            <a:off x="661263" y="1286126"/>
            <a:ext cx="1336170" cy="34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Eslint logo - Social media &amp; Logos Icons">
            <a:extLst>
              <a:ext uri="{FF2B5EF4-FFF2-40B4-BE49-F238E27FC236}">
                <a16:creationId xmlns:a16="http://schemas.microsoft.com/office/drawing/2014/main" id="{AEE4F0BE-645D-7014-9EF2-33F7F3CF3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56" y="1165761"/>
            <a:ext cx="1170330" cy="58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Effortless Code Formatting: Setting Up Prettier with Next.js 13 | by Daniel  Craciun | Stackademic">
            <a:extLst>
              <a:ext uri="{FF2B5EF4-FFF2-40B4-BE49-F238E27FC236}">
                <a16:creationId xmlns:a16="http://schemas.microsoft.com/office/drawing/2014/main" id="{3D3923CB-4A32-3534-5356-4C7F911C4E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7" t="21452" r="8310" b="21452"/>
          <a:stretch/>
        </p:blipFill>
        <p:spPr bwMode="auto">
          <a:xfrm>
            <a:off x="3364009" y="1256572"/>
            <a:ext cx="1379786" cy="40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4" descr="Testing with Mocha - DEV Community">
            <a:extLst>
              <a:ext uri="{FF2B5EF4-FFF2-40B4-BE49-F238E27FC236}">
                <a16:creationId xmlns:a16="http://schemas.microsoft.com/office/drawing/2014/main" id="{44CA3BB6-3237-388C-AEDA-D9F25FA1BD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9" r="50105"/>
          <a:stretch/>
        </p:blipFill>
        <p:spPr bwMode="auto">
          <a:xfrm>
            <a:off x="4841918" y="1182373"/>
            <a:ext cx="480135" cy="55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stanbul Code Coverage · GitHub">
            <a:extLst>
              <a:ext uri="{FF2B5EF4-FFF2-40B4-BE49-F238E27FC236}">
                <a16:creationId xmlns:a16="http://schemas.microsoft.com/office/drawing/2014/main" id="{5DCA72F5-6E8B-63DA-5742-549D90CA4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434" y="1205546"/>
            <a:ext cx="505594" cy="50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Pytest - Testmo Integrations">
            <a:extLst>
              <a:ext uri="{FF2B5EF4-FFF2-40B4-BE49-F238E27FC236}">
                <a16:creationId xmlns:a16="http://schemas.microsoft.com/office/drawing/2014/main" id="{D106BD31-4654-A637-D7B3-C72D4D977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151" y="1252703"/>
            <a:ext cx="1218606" cy="41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Using pylint to review your code. Pylint is a Python static code analysis…  | by Michael M Hansen | Vizneo Academy | Medium">
            <a:extLst>
              <a:ext uri="{FF2B5EF4-FFF2-40B4-BE49-F238E27FC236}">
                <a16:creationId xmlns:a16="http://schemas.microsoft.com/office/drawing/2014/main" id="{F354E18A-EC9C-DBC4-5556-5CDDE62A9B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6" t="25268" r="13043" b="10917"/>
          <a:stretch/>
        </p:blipFill>
        <p:spPr bwMode="auto">
          <a:xfrm>
            <a:off x="7918880" y="1299814"/>
            <a:ext cx="955236" cy="31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2" descr="GitHub - psf/black: The uncompromising Python code formatter">
            <a:extLst>
              <a:ext uri="{FF2B5EF4-FFF2-40B4-BE49-F238E27FC236}">
                <a16:creationId xmlns:a16="http://schemas.microsoft.com/office/drawing/2014/main" id="{3B75BC01-F2E9-4247-B97A-D5DD7D9379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3" t="15455" r="25873" b="15455"/>
          <a:stretch/>
        </p:blipFill>
        <p:spPr bwMode="auto">
          <a:xfrm>
            <a:off x="8972239" y="1252776"/>
            <a:ext cx="783112" cy="41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ASP.NET Core Swagger UI Authorization using IdentityServer4">
            <a:extLst>
              <a:ext uri="{FF2B5EF4-FFF2-40B4-BE49-F238E27FC236}">
                <a16:creationId xmlns:a16="http://schemas.microsoft.com/office/drawing/2014/main" id="{3FB41A05-6B1A-A903-08FC-4915911937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3"/>
          <a:stretch/>
        </p:blipFill>
        <p:spPr bwMode="auto">
          <a:xfrm>
            <a:off x="661263" y="1854132"/>
            <a:ext cx="1334424" cy="38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Logo, Icon, and Brand Guidelines | Docker">
            <a:extLst>
              <a:ext uri="{FF2B5EF4-FFF2-40B4-BE49-F238E27FC236}">
                <a16:creationId xmlns:a16="http://schemas.microsoft.com/office/drawing/2014/main" id="{E440F29A-071A-62AD-3EE2-DFC8338F16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4" t="32514" r="12424" b="32514"/>
          <a:stretch/>
        </p:blipFill>
        <p:spPr bwMode="auto">
          <a:xfrm>
            <a:off x="2077091" y="1832902"/>
            <a:ext cx="1383101" cy="42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Docker Compose - an orchestration tool for spinning up multi-container  distributed applications with Docker">
            <a:extLst>
              <a:ext uri="{FF2B5EF4-FFF2-40B4-BE49-F238E27FC236}">
                <a16:creationId xmlns:a16="http://schemas.microsoft.com/office/drawing/2014/main" id="{15DE48B2-6B3D-E0F4-9E8F-14493CEEE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5" t="7617" r="6125" b="7617"/>
          <a:stretch/>
        </p:blipFill>
        <p:spPr bwMode="auto">
          <a:xfrm>
            <a:off x="3541596" y="1735919"/>
            <a:ext cx="1341120" cy="62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42C2C2B4-477C-86E5-94C4-A7EB06B0A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120" y="1890633"/>
            <a:ext cx="1767992" cy="31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Helm logo transparent PNG - StickPNG">
            <a:extLst>
              <a:ext uri="{FF2B5EF4-FFF2-40B4-BE49-F238E27FC236}">
                <a16:creationId xmlns:a16="http://schemas.microsoft.com/office/drawing/2014/main" id="{99141B55-61E9-5F92-5AFA-9CFF79FE6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516" y="1803095"/>
            <a:ext cx="504358" cy="48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CFE7AC09-15BC-E46B-6FCB-A2B7D2369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278" y="1917989"/>
            <a:ext cx="1668790" cy="25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Google Kubernetes Engine">
            <a:extLst>
              <a:ext uri="{FF2B5EF4-FFF2-40B4-BE49-F238E27FC236}">
                <a16:creationId xmlns:a16="http://schemas.microsoft.com/office/drawing/2014/main" id="{C5AD8033-8499-C06A-958D-25DC529A2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472" y="1754959"/>
            <a:ext cx="100783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Terraform – Altinn">
            <a:extLst>
              <a:ext uri="{FF2B5EF4-FFF2-40B4-BE49-F238E27FC236}">
                <a16:creationId xmlns:a16="http://schemas.microsoft.com/office/drawing/2014/main" id="{0C159116-7114-DDE0-324A-47B8C0C932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9" b="11479"/>
          <a:stretch/>
        </p:blipFill>
        <p:spPr bwMode="auto">
          <a:xfrm>
            <a:off x="10238709" y="1864090"/>
            <a:ext cx="1636056" cy="36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Autodesk Sketchbook Software, Free trial &amp; download available">
            <a:extLst>
              <a:ext uri="{FF2B5EF4-FFF2-40B4-BE49-F238E27FC236}">
                <a16:creationId xmlns:a16="http://schemas.microsoft.com/office/drawing/2014/main" id="{AE3D1644-ED54-EADE-FCA6-B5281BD07A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53" b="24353"/>
          <a:stretch/>
        </p:blipFill>
        <p:spPr bwMode="auto">
          <a:xfrm>
            <a:off x="10338987" y="682807"/>
            <a:ext cx="1535778" cy="43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4B047387-6C10-D036-2CB8-85350645336A}"/>
              </a:ext>
            </a:extLst>
          </p:cNvPr>
          <p:cNvGrpSpPr/>
          <p:nvPr/>
        </p:nvGrpSpPr>
        <p:grpSpPr>
          <a:xfrm>
            <a:off x="9853474" y="1273944"/>
            <a:ext cx="2021291" cy="368798"/>
            <a:chOff x="8559657" y="3240893"/>
            <a:chExt cx="2021291" cy="368798"/>
          </a:xfrm>
        </p:grpSpPr>
        <p:pic>
          <p:nvPicPr>
            <p:cNvPr id="11" name="Picture 16" descr="Python Action · Actions · GitHub Marketplace · GitHub">
              <a:extLst>
                <a:ext uri="{FF2B5EF4-FFF2-40B4-BE49-F238E27FC236}">
                  <a16:creationId xmlns:a16="http://schemas.microsoft.com/office/drawing/2014/main" id="{B185B4BF-97E4-2542-D930-E8559C9478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09" t="26493" r="20104" b="31888"/>
            <a:stretch/>
          </p:blipFill>
          <p:spPr bwMode="auto">
            <a:xfrm>
              <a:off x="9017000" y="3248309"/>
              <a:ext cx="1563948" cy="361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6" descr="Python Action · Actions · GitHub Marketplace · GitHub">
              <a:extLst>
                <a:ext uri="{FF2B5EF4-FFF2-40B4-BE49-F238E27FC236}">
                  <a16:creationId xmlns:a16="http://schemas.microsoft.com/office/drawing/2014/main" id="{B875DB5C-EA0F-2C71-D0AA-4C53453D7C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37" t="27097" r="72605" b="31284"/>
            <a:stretch/>
          </p:blipFill>
          <p:spPr bwMode="auto">
            <a:xfrm>
              <a:off x="8559657" y="3240893"/>
              <a:ext cx="400193" cy="361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Picture 24" descr="Testing with Mocha - DEV Community">
            <a:extLst>
              <a:ext uri="{FF2B5EF4-FFF2-40B4-BE49-F238E27FC236}">
                <a16:creationId xmlns:a16="http://schemas.microsoft.com/office/drawing/2014/main" id="{7D84ACD8-14A7-5AA9-BA0C-CD3BC53D65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05" r="13359"/>
          <a:stretch/>
        </p:blipFill>
        <p:spPr bwMode="auto">
          <a:xfrm>
            <a:off x="5420176" y="1182373"/>
            <a:ext cx="480135" cy="55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16151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160</Words>
  <Application>Microsoft Office PowerPoint</Application>
  <PresentationFormat>מסך רחב</PresentationFormat>
  <Paragraphs>34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Maor Hornstein</dc:creator>
  <cp:lastModifiedBy>Maor Hornstein</cp:lastModifiedBy>
  <cp:revision>6</cp:revision>
  <dcterms:created xsi:type="dcterms:W3CDTF">2023-12-14T10:54:44Z</dcterms:created>
  <dcterms:modified xsi:type="dcterms:W3CDTF">2023-12-14T13:17:14Z</dcterms:modified>
</cp:coreProperties>
</file>