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Bookman Old Style" panose="02050604050505020204" pitchFamily="18"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Libre Franklin"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biOKB2N1rhDslhoqKOLvWlPB2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5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16f877427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16f87742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16f877427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16f87742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16f877427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16f87742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16f877427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16f8774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7"/>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7"/>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17" name="Google Shape;17;p7"/>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18" name="Google Shape;18;p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6"/>
          <p:cNvSpPr txBox="1">
            <a:spLocks noGrp="1"/>
          </p:cNvSpPr>
          <p:nvPr>
            <p:ph type="body" idx="1"/>
          </p:nvPr>
        </p:nvSpPr>
        <p:spPr>
          <a:xfrm rot="5400000">
            <a:off x="4246034" y="-1040553"/>
            <a:ext cx="3760891" cy="10058400"/>
          </a:xfrm>
          <a:prstGeom prst="rect">
            <a:avLst/>
          </a:prstGeom>
          <a:noFill/>
          <a:ln>
            <a:noFill/>
          </a:ln>
        </p:spPr>
        <p:txBody>
          <a:bodyPr spcFirstLastPara="1" wrap="square" lIns="45700" tIns="0" rIns="45700" bIns="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0" name="Google Shape;80;p16"/>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6"/>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7"/>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7"/>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7" name="Google Shape;87;p1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4" name="Google Shape;24;p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27"/>
        <p:cNvGrpSpPr/>
        <p:nvPr/>
      </p:nvGrpSpPr>
      <p:grpSpPr>
        <a:xfrm>
          <a:off x="0" y="0"/>
          <a:ext cx="0" cy="0"/>
          <a:chOff x="0" y="0"/>
          <a:chExt cx="0" cy="0"/>
        </a:xfrm>
      </p:grpSpPr>
      <p:sp>
        <p:nvSpPr>
          <p:cNvPr id="28" name="Google Shape;28;p9"/>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9"/>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cxnSp>
        <p:nvCxnSpPr>
          <p:cNvPr id="31" name="Google Shape;31;p9"/>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32" name="Google Shape;32;p9"/>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0"/>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8" name="Google Shape;38;p10"/>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 name="Google Shape;39;p1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1"/>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5" name="Google Shape;45;p11"/>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11"/>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7" name="Google Shape;47;p11"/>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8" name="Google Shape;48;p1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6"/>
        <p:cNvGrpSpPr/>
        <p:nvPr/>
      </p:nvGrpSpPr>
      <p:grpSpPr>
        <a:xfrm>
          <a:off x="0" y="0"/>
          <a:ext cx="0" cy="0"/>
          <a:chOff x="0" y="0"/>
          <a:chExt cx="0" cy="0"/>
        </a:xfrm>
      </p:grpSpPr>
      <p:sp>
        <p:nvSpPr>
          <p:cNvPr id="57" name="Google Shape;57;p13"/>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1"/>
        <p:cNvGrpSpPr/>
        <p:nvPr/>
      </p:nvGrpSpPr>
      <p:grpSpPr>
        <a:xfrm>
          <a:off x="0" y="0"/>
          <a:ext cx="0" cy="0"/>
          <a:chOff x="0" y="0"/>
          <a:chExt cx="0" cy="0"/>
        </a:xfrm>
      </p:grpSpPr>
      <p:sp>
        <p:nvSpPr>
          <p:cNvPr id="62" name="Google Shape;62;p14"/>
          <p:cNvSpPr/>
          <p:nvPr/>
        </p:nvSpPr>
        <p:spPr>
          <a:xfrm>
            <a:off x="16" y="0"/>
            <a:ext cx="4654296" cy="685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4"/>
          <p:cNvSpPr txBox="1">
            <a:spLocks noGrp="1"/>
          </p:cNvSpPr>
          <p:nvPr>
            <p:ph type="body" idx="1"/>
          </p:nvPr>
        </p:nvSpPr>
        <p:spPr>
          <a:xfrm>
            <a:off x="5458984" y="812799"/>
            <a:ext cx="5928344" cy="5294757"/>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5" name="Google Shape;65;p14"/>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6" name="Google Shape;66;p14"/>
          <p:cNvSpPr txBox="1">
            <a:spLocks noGrp="1"/>
          </p:cNvSpPr>
          <p:nvPr>
            <p:ph type="dt" idx="10"/>
          </p:nvPr>
        </p:nvSpPr>
        <p:spPr>
          <a:xfrm>
            <a:off x="643464" y="6446520"/>
            <a:ext cx="351756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ftr" idx="11"/>
          </p:nvPr>
        </p:nvSpPr>
        <p:spPr>
          <a:xfrm>
            <a:off x="5458983" y="6446520"/>
            <a:ext cx="533401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b="0" i="0" u="none" strike="noStrike" cap="none">
                <a:solidFill>
                  <a:schemeClr val="dk2"/>
                </a:solidFill>
                <a:latin typeface="Libre Franklin"/>
                <a:ea typeface="Libre Franklin"/>
                <a:cs typeface="Libre Franklin"/>
                <a:sym typeface="Libre Franklin"/>
              </a:defRPr>
            </a:lvl1pPr>
            <a:lvl2pPr marL="0" lvl="1" indent="0" algn="l">
              <a:spcBef>
                <a:spcPts val="0"/>
              </a:spcBef>
              <a:buNone/>
              <a:defRPr sz="800" b="0" i="0" u="none" strike="noStrike" cap="none">
                <a:solidFill>
                  <a:schemeClr val="dk2"/>
                </a:solidFill>
                <a:latin typeface="Libre Franklin"/>
                <a:ea typeface="Libre Franklin"/>
                <a:cs typeface="Libre Franklin"/>
                <a:sym typeface="Libre Franklin"/>
              </a:defRPr>
            </a:lvl2pPr>
            <a:lvl3pPr marL="0" lvl="2" indent="0" algn="l">
              <a:spcBef>
                <a:spcPts val="0"/>
              </a:spcBef>
              <a:buNone/>
              <a:defRPr sz="800" b="0" i="0" u="none" strike="noStrike" cap="none">
                <a:solidFill>
                  <a:schemeClr val="dk2"/>
                </a:solidFill>
                <a:latin typeface="Libre Franklin"/>
                <a:ea typeface="Libre Franklin"/>
                <a:cs typeface="Libre Franklin"/>
                <a:sym typeface="Libre Franklin"/>
              </a:defRPr>
            </a:lvl3pPr>
            <a:lvl4pPr marL="0" lvl="3" indent="0" algn="l">
              <a:spcBef>
                <a:spcPts val="0"/>
              </a:spcBef>
              <a:buNone/>
              <a:defRPr sz="800" b="0" i="0" u="none" strike="noStrike" cap="none">
                <a:solidFill>
                  <a:schemeClr val="dk2"/>
                </a:solidFill>
                <a:latin typeface="Libre Franklin"/>
                <a:ea typeface="Libre Franklin"/>
                <a:cs typeface="Libre Franklin"/>
                <a:sym typeface="Libre Franklin"/>
              </a:defRPr>
            </a:lvl4pPr>
            <a:lvl5pPr marL="0" lvl="4" indent="0" algn="l">
              <a:spcBef>
                <a:spcPts val="0"/>
              </a:spcBef>
              <a:buNone/>
              <a:defRPr sz="800" b="0" i="0" u="none" strike="noStrike" cap="none">
                <a:solidFill>
                  <a:schemeClr val="dk2"/>
                </a:solidFill>
                <a:latin typeface="Libre Franklin"/>
                <a:ea typeface="Libre Franklin"/>
                <a:cs typeface="Libre Franklin"/>
                <a:sym typeface="Libre Franklin"/>
              </a:defRPr>
            </a:lvl5pPr>
            <a:lvl6pPr marL="0" lvl="5" indent="0" algn="l">
              <a:spcBef>
                <a:spcPts val="0"/>
              </a:spcBef>
              <a:buNone/>
              <a:defRPr sz="800" b="0" i="0" u="none" strike="noStrike" cap="none">
                <a:solidFill>
                  <a:schemeClr val="dk2"/>
                </a:solidFill>
                <a:latin typeface="Libre Franklin"/>
                <a:ea typeface="Libre Franklin"/>
                <a:cs typeface="Libre Franklin"/>
                <a:sym typeface="Libre Franklin"/>
              </a:defRPr>
            </a:lvl6pPr>
            <a:lvl7pPr marL="0" lvl="6" indent="0" algn="l">
              <a:spcBef>
                <a:spcPts val="0"/>
              </a:spcBef>
              <a:buNone/>
              <a:defRPr sz="800" b="0" i="0" u="none" strike="noStrike" cap="none">
                <a:solidFill>
                  <a:schemeClr val="dk2"/>
                </a:solidFill>
                <a:latin typeface="Libre Franklin"/>
                <a:ea typeface="Libre Franklin"/>
                <a:cs typeface="Libre Franklin"/>
                <a:sym typeface="Libre Franklin"/>
              </a:defRPr>
            </a:lvl7pPr>
            <a:lvl8pPr marL="0" lvl="7" indent="0" algn="l">
              <a:spcBef>
                <a:spcPts val="0"/>
              </a:spcBef>
              <a:buNone/>
              <a:defRPr sz="800" b="0" i="0" u="none" strike="noStrike" cap="none">
                <a:solidFill>
                  <a:schemeClr val="dk2"/>
                </a:solidFill>
                <a:latin typeface="Libre Franklin"/>
                <a:ea typeface="Libre Franklin"/>
                <a:cs typeface="Libre Franklin"/>
                <a:sym typeface="Libre Franklin"/>
              </a:defRPr>
            </a:lvl8pPr>
            <a:lvl9pPr marL="0" lvl="8" indent="0" algn="l">
              <a:spcBef>
                <a:spcPts val="0"/>
              </a:spcBef>
              <a:buNone/>
              <a:defRPr sz="800" b="0" i="0" u="none" strike="noStrike" cap="none">
                <a:solidFill>
                  <a:schemeClr val="dk2"/>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9"/>
        <p:cNvGrpSpPr/>
        <p:nvPr/>
      </p:nvGrpSpPr>
      <p:grpSpPr>
        <a:xfrm>
          <a:off x="0" y="0"/>
          <a:ext cx="0" cy="0"/>
          <a:chOff x="0" y="0"/>
          <a:chExt cx="0" cy="0"/>
        </a:xfrm>
      </p:grpSpPr>
      <p:sp>
        <p:nvSpPr>
          <p:cNvPr id="70" name="Google Shape;70;p15"/>
          <p:cNvSpPr/>
          <p:nvPr/>
        </p:nvSpPr>
        <p:spPr>
          <a:xfrm>
            <a:off x="0" y="4578350"/>
            <a:ext cx="12188825" cy="227965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a:spLocks noGrp="1"/>
          </p:cNvSpPr>
          <p:nvPr>
            <p:ph type="pic" idx="2"/>
          </p:nvPr>
        </p:nvSpPr>
        <p:spPr>
          <a:xfrm>
            <a:off x="15" y="0"/>
            <a:ext cx="12191985" cy="4578350"/>
          </a:xfrm>
          <a:prstGeom prst="rect">
            <a:avLst/>
          </a:prstGeom>
          <a:solidFill>
            <a:srgbClr val="D8D8D8"/>
          </a:solidFill>
          <a:ln>
            <a:noFill/>
          </a:ln>
        </p:spPr>
        <p:txBody>
          <a:bodyPr spcFirstLastPara="1" wrap="square" lIns="457200" tIns="457200" rIns="0" bIns="45700" anchor="t" anchorCtr="0">
            <a:normAutofit/>
          </a:bodyPr>
          <a:lstStyle>
            <a:lvl1pPr marR="0" lvl="0" algn="l" rtl="0">
              <a:lnSpc>
                <a:spcPct val="110000"/>
              </a:lnSpc>
              <a:spcBef>
                <a:spcPts val="1200"/>
              </a:spcBef>
              <a:spcAft>
                <a:spcPts val="0"/>
              </a:spcAft>
              <a:buClr>
                <a:schemeClr val="accent1"/>
              </a:buClr>
              <a:buSzPts val="3200"/>
              <a:buFont typeface="Calibri"/>
              <a:buNone/>
              <a:defRPr sz="32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200"/>
              </a:spcBef>
              <a:spcAft>
                <a:spcPts val="0"/>
              </a:spcAft>
              <a:buClr>
                <a:srgbClr val="3F3F3F"/>
              </a:buClr>
              <a:buSzPts val="2800"/>
              <a:buFont typeface="Calibri"/>
              <a:buNone/>
              <a:defRPr sz="2800" b="0" i="0" u="none" strike="noStrike" cap="none">
                <a:solidFill>
                  <a:srgbClr val="3F3F3F"/>
                </a:solidFill>
                <a:latin typeface="Libre Franklin"/>
                <a:ea typeface="Libre Franklin"/>
                <a:cs typeface="Libre Franklin"/>
                <a:sym typeface="Libre Franklin"/>
              </a:defRPr>
            </a:lvl2pPr>
            <a:lvl3pPr marR="0" lvl="2" algn="l" rtl="0">
              <a:lnSpc>
                <a:spcPct val="100000"/>
              </a:lnSpc>
              <a:spcBef>
                <a:spcPts val="400"/>
              </a:spcBef>
              <a:spcAft>
                <a:spcPts val="0"/>
              </a:spcAft>
              <a:buClr>
                <a:srgbClr val="3F3F3F"/>
              </a:buClr>
              <a:buSzPts val="2400"/>
              <a:buFont typeface="Calibri"/>
              <a:buNone/>
              <a:defRPr sz="2400" b="0" i="0" u="none" strike="noStrike" cap="none">
                <a:solidFill>
                  <a:srgbClr val="3F3F3F"/>
                </a:solidFill>
                <a:latin typeface="Libre Franklin"/>
                <a:ea typeface="Libre Franklin"/>
                <a:cs typeface="Libre Franklin"/>
                <a:sym typeface="Libre Franklin"/>
              </a:defRPr>
            </a:lvl3pPr>
            <a:lvl4pPr marR="0" lvl="3" algn="l" rtl="0">
              <a:lnSpc>
                <a:spcPct val="100000"/>
              </a:lnSpc>
              <a:spcBef>
                <a:spcPts val="400"/>
              </a:spcBef>
              <a:spcAft>
                <a:spcPts val="0"/>
              </a:spcAft>
              <a:buClr>
                <a:srgbClr val="3F3F3F"/>
              </a:buClr>
              <a:buSzPts val="2000"/>
              <a:buFont typeface="Calibri"/>
              <a:buNone/>
              <a:defRPr sz="2000" b="0" i="0" u="none" strike="noStrike" cap="none">
                <a:solidFill>
                  <a:srgbClr val="3F3F3F"/>
                </a:solidFill>
                <a:latin typeface="Libre Franklin"/>
                <a:ea typeface="Libre Franklin"/>
                <a:cs typeface="Libre Franklin"/>
                <a:sym typeface="Libre Franklin"/>
              </a:defRPr>
            </a:lvl4pPr>
            <a:lvl5pPr marR="0" lvl="4" algn="l" rtl="0">
              <a:lnSpc>
                <a:spcPct val="100000"/>
              </a:lnSpc>
              <a:spcBef>
                <a:spcPts val="400"/>
              </a:spcBef>
              <a:spcAft>
                <a:spcPts val="0"/>
              </a:spcAft>
              <a:buClr>
                <a:srgbClr val="3F3F3F"/>
              </a:buClr>
              <a:buSzPts val="2000"/>
              <a:buFont typeface="Calibri"/>
              <a:buNone/>
              <a:defRPr sz="2000" b="0" i="0" u="none" strike="noStrike" cap="none">
                <a:solidFill>
                  <a:srgbClr val="3F3F3F"/>
                </a:solidFill>
                <a:latin typeface="Libre Franklin"/>
                <a:ea typeface="Libre Franklin"/>
                <a:cs typeface="Libre Franklin"/>
                <a:sym typeface="Libre Franklin"/>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Libre Franklin"/>
                <a:ea typeface="Libre Franklin"/>
                <a:cs typeface="Libre Franklin"/>
                <a:sym typeface="Libre Franklin"/>
              </a:defRPr>
            </a:lvl9pPr>
          </a:lstStyle>
          <a:p>
            <a:endParaRPr/>
          </a:p>
        </p:txBody>
      </p:sp>
      <p:sp>
        <p:nvSpPr>
          <p:cNvPr id="72" name="Google Shape;72;p15"/>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5"/>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4" name="Google Shape;74;p1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6"/>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9" name="Google Shape;9;p6"/>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 name="Google Shape;10;p6"/>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12" name="Google Shape;12;p6"/>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
          <p:cNvSpPr/>
          <p:nvPr/>
        </p:nvSpPr>
        <p:spPr>
          <a:xfrm>
            <a:off x="0" y="1"/>
            <a:ext cx="12192000" cy="68579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95" name="Google Shape;95;p1"/>
          <p:cNvSpPr txBox="1">
            <a:spLocks noGrp="1"/>
          </p:cNvSpPr>
          <p:nvPr>
            <p:ph type="ctrTitle"/>
          </p:nvPr>
        </p:nvSpPr>
        <p:spPr>
          <a:xfrm>
            <a:off x="5289754" y="639097"/>
            <a:ext cx="6253317" cy="368601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2626"/>
              </a:buClr>
              <a:buSzPts val="8000"/>
              <a:buFont typeface="Bookman Old Style"/>
              <a:buNone/>
            </a:pPr>
            <a:r>
              <a:rPr lang="en-US"/>
              <a:t>The Seller Next Door</a:t>
            </a:r>
            <a:endParaRPr/>
          </a:p>
        </p:txBody>
      </p:sp>
      <p:sp>
        <p:nvSpPr>
          <p:cNvPr id="96" name="Google Shape;96;p1"/>
          <p:cNvSpPr txBox="1">
            <a:spLocks noGrp="1"/>
          </p:cNvSpPr>
          <p:nvPr>
            <p:ph type="subTitle" idx="1"/>
          </p:nvPr>
        </p:nvSpPr>
        <p:spPr>
          <a:xfrm>
            <a:off x="5289753" y="4672739"/>
            <a:ext cx="6269347" cy="1021498"/>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2400"/>
              <a:buNone/>
            </a:pPr>
            <a:endParaRPr/>
          </a:p>
        </p:txBody>
      </p:sp>
      <p:pic>
        <p:nvPicPr>
          <p:cNvPr id="97" name="Google Shape;97;p1" descr="A picture containing building, sitting, bench, side&#10;&#10;Description automatically generated"/>
          <p:cNvPicPr preferRelativeResize="0"/>
          <p:nvPr/>
        </p:nvPicPr>
        <p:blipFill rotWithShape="1">
          <a:blip r:embed="rId3">
            <a:alphaModFix/>
          </a:blip>
          <a:srcRect/>
          <a:stretch/>
        </p:blipFill>
        <p:spPr>
          <a:xfrm>
            <a:off x="-1" y="1"/>
            <a:ext cx="4635315" cy="6857999"/>
          </a:xfrm>
          <a:prstGeom prst="rect">
            <a:avLst/>
          </a:prstGeom>
          <a:noFill/>
          <a:ln>
            <a:noFill/>
          </a:ln>
        </p:spPr>
      </p:pic>
      <p:cxnSp>
        <p:nvCxnSpPr>
          <p:cNvPr id="98" name="Google Shape;98;p1"/>
          <p:cNvCxnSpPr/>
          <p:nvPr/>
        </p:nvCxnSpPr>
        <p:spPr>
          <a:xfrm>
            <a:off x="5427754" y="4498925"/>
            <a:ext cx="5636107" cy="0"/>
          </a:xfrm>
          <a:prstGeom prst="straightConnector1">
            <a:avLst/>
          </a:prstGeom>
          <a:noFill/>
          <a:ln w="12700" cap="flat" cmpd="sng">
            <a:solidFill>
              <a:srgbClr val="3F3F3F"/>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Our Topic</a:t>
            </a:r>
            <a:endParaRPr/>
          </a:p>
        </p:txBody>
      </p:sp>
      <p:sp>
        <p:nvSpPr>
          <p:cNvPr id="104" name="Google Shape;104;p2"/>
          <p:cNvSpPr txBox="1">
            <a:spLocks noGrp="1"/>
          </p:cNvSpPr>
          <p:nvPr>
            <p:ph type="body" idx="1"/>
          </p:nvPr>
        </p:nvSpPr>
        <p:spPr>
          <a:xfrm>
            <a:off x="830510" y="2108201"/>
            <a:ext cx="10325170" cy="3760891"/>
          </a:xfrm>
          <a:prstGeom prst="rect">
            <a:avLst/>
          </a:prstGeom>
          <a:noFill/>
          <a:ln>
            <a:noFill/>
          </a:ln>
        </p:spPr>
        <p:txBody>
          <a:bodyPr spcFirstLastPara="1" wrap="square" lIns="0" tIns="45700" rIns="0" bIns="45700" anchor="t" anchorCtr="0">
            <a:normAutofit/>
          </a:bodyPr>
          <a:lstStyle/>
          <a:p>
            <a:pPr marL="91440" lvl="0" indent="-120650" algn="l" rtl="0">
              <a:lnSpc>
                <a:spcPct val="110000"/>
              </a:lnSpc>
              <a:spcBef>
                <a:spcPts val="0"/>
              </a:spcBef>
              <a:spcAft>
                <a:spcPts val="0"/>
              </a:spcAft>
              <a:buSzPts val="1900"/>
              <a:buChar char=" "/>
            </a:pPr>
            <a:r>
              <a:rPr lang="en-US"/>
              <a:t>Reason for choosing</a:t>
            </a:r>
            <a:endParaRPr/>
          </a:p>
          <a:p>
            <a:pPr marL="91440" lvl="0" indent="0" algn="l" rtl="0">
              <a:lnSpc>
                <a:spcPct val="110000"/>
              </a:lnSpc>
              <a:spcBef>
                <a:spcPts val="1400"/>
              </a:spcBef>
              <a:spcAft>
                <a:spcPts val="0"/>
              </a:spcAft>
              <a:buSzPts val="1900"/>
              <a:buNone/>
            </a:pPr>
            <a:endParaRPr/>
          </a:p>
          <a:p>
            <a:pPr marL="91440" lvl="0" indent="-120650" algn="l" rtl="0">
              <a:lnSpc>
                <a:spcPct val="110000"/>
              </a:lnSpc>
              <a:spcBef>
                <a:spcPts val="1400"/>
              </a:spcBef>
              <a:spcAft>
                <a:spcPts val="0"/>
              </a:spcAft>
              <a:buSzPts val="1900"/>
              <a:buChar char=" "/>
            </a:pPr>
            <a:r>
              <a:rPr lang="en-US"/>
              <a:t>Questions to be answered with our 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dirty="0"/>
              <a:t>Source of Data</a:t>
            </a:r>
            <a:endParaRPr dirty="0"/>
          </a:p>
        </p:txBody>
      </p:sp>
      <p:sp>
        <p:nvSpPr>
          <p:cNvPr id="110" name="Google Shape;110;p3"/>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0" algn="l" rtl="0">
              <a:lnSpc>
                <a:spcPct val="110000"/>
              </a:lnSpc>
              <a:spcBef>
                <a:spcPts val="0"/>
              </a:spcBef>
              <a:spcAft>
                <a:spcPts val="0"/>
              </a:spcAft>
              <a:buSzPts val="1900"/>
              <a:buNone/>
            </a:pPr>
            <a:r>
              <a:rPr lang="en-US" dirty="0"/>
              <a:t>Postgres database that consists of two tables of Los Angeles Real Estate data. </a:t>
            </a:r>
          </a:p>
          <a:p>
            <a:pPr marL="91440" lvl="0" indent="0" algn="l" rtl="0">
              <a:lnSpc>
                <a:spcPct val="110000"/>
              </a:lnSpc>
              <a:spcBef>
                <a:spcPts val="0"/>
              </a:spcBef>
              <a:spcAft>
                <a:spcPts val="0"/>
              </a:spcAft>
              <a:buSzPts val="1900"/>
              <a:buNone/>
            </a:pPr>
            <a:endParaRPr lang="en-US" dirty="0"/>
          </a:p>
          <a:p>
            <a:pPr marL="91440" indent="0">
              <a:spcBef>
                <a:spcPts val="0"/>
              </a:spcBef>
              <a:buSzPts val="1900"/>
              <a:buNone/>
            </a:pPr>
            <a:r>
              <a:rPr lang="en-US" dirty="0"/>
              <a:t>Sales Table</a:t>
            </a:r>
          </a:p>
          <a:p>
            <a:pPr marL="434340">
              <a:spcBef>
                <a:spcPts val="0"/>
              </a:spcBef>
              <a:buSzPts val="1900"/>
              <a:buFont typeface="Wingdings" panose="05000000000000000000" pitchFamily="2" charset="2"/>
              <a:buChar char="§"/>
            </a:pPr>
            <a:r>
              <a:rPr lang="en-US" dirty="0"/>
              <a:t>45 Columns</a:t>
            </a:r>
          </a:p>
          <a:p>
            <a:pPr marL="434340">
              <a:spcBef>
                <a:spcPts val="0"/>
              </a:spcBef>
              <a:buSzPts val="1900"/>
              <a:buFont typeface="Wingdings" panose="05000000000000000000" pitchFamily="2" charset="2"/>
              <a:buChar char="§"/>
            </a:pPr>
            <a:r>
              <a:rPr lang="en-US" dirty="0"/>
              <a:t>6829 Rows</a:t>
            </a:r>
          </a:p>
          <a:p>
            <a:pPr marL="91440" indent="0">
              <a:spcBef>
                <a:spcPts val="0"/>
              </a:spcBef>
              <a:buSzPts val="1900"/>
              <a:buNone/>
            </a:pPr>
            <a:endParaRPr lang="en-US" dirty="0"/>
          </a:p>
          <a:p>
            <a:pPr marL="91440" indent="0">
              <a:spcBef>
                <a:spcPts val="0"/>
              </a:spcBef>
              <a:buSzPts val="1900"/>
              <a:buNone/>
            </a:pPr>
            <a:r>
              <a:rPr lang="en-US" dirty="0"/>
              <a:t>Total Table</a:t>
            </a:r>
          </a:p>
          <a:p>
            <a:pPr marL="434340">
              <a:spcBef>
                <a:spcPts val="0"/>
              </a:spcBef>
              <a:buSzPts val="1900"/>
              <a:buFont typeface="Wingdings" panose="05000000000000000000" pitchFamily="2" charset="2"/>
              <a:buChar char="§"/>
            </a:pPr>
            <a:r>
              <a:rPr lang="en-US" dirty="0"/>
              <a:t>52 Columns</a:t>
            </a:r>
          </a:p>
          <a:p>
            <a:pPr marL="434340">
              <a:spcBef>
                <a:spcPts val="0"/>
              </a:spcBef>
              <a:buSzPts val="1900"/>
              <a:buFont typeface="Wingdings" panose="05000000000000000000" pitchFamily="2" charset="2"/>
              <a:buChar char="§"/>
            </a:pPr>
            <a:r>
              <a:rPr lang="en-US" dirty="0"/>
              <a:t>39310</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r>
              <a:rPr lang="en-US"/>
              <a:t>Data Exploration and Processing</a:t>
            </a:r>
            <a:endParaRPr/>
          </a:p>
        </p:txBody>
      </p:sp>
      <p:sp>
        <p:nvSpPr>
          <p:cNvPr id="116" name="Google Shape;116;p4"/>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20650" algn="l" rtl="0">
              <a:lnSpc>
                <a:spcPct val="110000"/>
              </a:lnSpc>
              <a:spcBef>
                <a:spcPts val="0"/>
              </a:spcBef>
              <a:spcAft>
                <a:spcPts val="0"/>
              </a:spcAft>
              <a:buSzPts val="1900"/>
              <a:buChar char=" "/>
            </a:pPr>
            <a:r>
              <a:rPr lang="en-US"/>
              <a:t>Data Exploration:</a:t>
            </a:r>
            <a:endParaRPr/>
          </a:p>
          <a:p>
            <a:pPr marL="91440" lvl="0" indent="-120650" algn="l" rtl="0">
              <a:lnSpc>
                <a:spcPct val="110000"/>
              </a:lnSpc>
              <a:spcBef>
                <a:spcPts val="1400"/>
              </a:spcBef>
              <a:spcAft>
                <a:spcPts val="0"/>
              </a:spcAft>
              <a:buSzPts val="1900"/>
              <a:buChar char=" "/>
            </a:pPr>
            <a:r>
              <a:rPr lang="en-US"/>
              <a:t>SVM was not particularly helpful in classifying the data, which we believe was caused by the large number of categorical variables in the dataset. because of the number of categorical variables. The SVM results in a model with high accuracy score but low precision.</a:t>
            </a:r>
            <a:endParaRPr/>
          </a:p>
          <a:p>
            <a:pPr marL="0" lvl="0" indent="0" algn="l" rtl="0">
              <a:lnSpc>
                <a:spcPct val="110000"/>
              </a:lnSpc>
              <a:spcBef>
                <a:spcPts val="1400"/>
              </a:spcBef>
              <a:spcAft>
                <a:spcPts val="0"/>
              </a:spcAft>
              <a:buSzPts val="1900"/>
              <a:buNone/>
            </a:pPr>
            <a:r>
              <a:rPr lang="en-US"/>
              <a:t>The large number of categorical variables means that it is difficult to visually observe group distinctions using logistic regression or SVM.</a:t>
            </a:r>
            <a:endParaRPr/>
          </a:p>
          <a:p>
            <a:pPr marL="91440" lvl="0" indent="0" algn="l" rtl="0">
              <a:lnSpc>
                <a:spcPct val="110000"/>
              </a:lnSpc>
              <a:spcBef>
                <a:spcPts val="1400"/>
              </a:spcBef>
              <a:spcAft>
                <a:spcPts val="0"/>
              </a:spcAft>
              <a:buSzPts val="19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700"/>
              <a:buFont typeface="Bookman Old Style"/>
              <a:buNone/>
            </a:pPr>
            <a:endParaRPr/>
          </a:p>
        </p:txBody>
      </p:sp>
      <p:sp>
        <p:nvSpPr>
          <p:cNvPr id="122" name="Google Shape;122;p5"/>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20650" algn="l" rtl="0">
              <a:lnSpc>
                <a:spcPct val="110000"/>
              </a:lnSpc>
              <a:spcBef>
                <a:spcPts val="0"/>
              </a:spcBef>
              <a:spcAft>
                <a:spcPts val="0"/>
              </a:spcAft>
              <a:buSzPts val="1900"/>
              <a:buChar char=" "/>
            </a:pPr>
            <a:r>
              <a:rPr lang="en-US"/>
              <a:t>Data processing:</a:t>
            </a:r>
            <a:endParaRPr/>
          </a:p>
          <a:p>
            <a:pPr marL="0" lvl="0" indent="0" algn="l" rtl="0">
              <a:lnSpc>
                <a:spcPct val="110000"/>
              </a:lnSpc>
              <a:spcBef>
                <a:spcPts val="1400"/>
              </a:spcBef>
              <a:spcAft>
                <a:spcPts val="0"/>
              </a:spcAft>
              <a:buSzPts val="1900"/>
              <a:buNone/>
            </a:pPr>
            <a:r>
              <a:rPr lang="en-US"/>
              <a:t>One of the major challenges for our model is to properly divide the data into training and testing sets. The nature of real estates means that their sales frequency and success rate of sales are much lower than typical commodities. Therefore, there is a disproportional amount of data in the “not sold” bracket, causing a high accuracy but low probability in the predicted result.</a:t>
            </a:r>
            <a:endParaRPr/>
          </a:p>
          <a:p>
            <a:pPr marL="0" lvl="0" indent="0" algn="l" rtl="0">
              <a:lnSpc>
                <a:spcPct val="110000"/>
              </a:lnSpc>
              <a:spcBef>
                <a:spcPts val="1400"/>
              </a:spcBef>
              <a:spcAft>
                <a:spcPts val="0"/>
              </a:spcAft>
              <a:buSzPts val="1900"/>
              <a:buNone/>
            </a:pPr>
            <a:r>
              <a:rPr lang="en-US"/>
              <a:t>Hence, we will be using decision trees and random forests to exploit the binomial variables. 	</a:t>
            </a:r>
            <a:endParaRPr/>
          </a:p>
          <a:p>
            <a:pPr marL="91440" lvl="0" indent="0" algn="l" rtl="0">
              <a:lnSpc>
                <a:spcPct val="110000"/>
              </a:lnSpc>
              <a:spcBef>
                <a:spcPts val="1400"/>
              </a:spcBef>
              <a:spcAft>
                <a:spcPts val="0"/>
              </a:spcAft>
              <a:buSzPts val="1900"/>
              <a:buNone/>
            </a:pPr>
            <a:endParaRPr/>
          </a:p>
          <a:p>
            <a:pPr marL="0" lvl="0" indent="0" algn="l" rtl="0">
              <a:lnSpc>
                <a:spcPct val="110000"/>
              </a:lnSpc>
              <a:spcBef>
                <a:spcPts val="1400"/>
              </a:spcBef>
              <a:spcAft>
                <a:spcPts val="0"/>
              </a:spcAft>
              <a:buSzPts val="19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d16f877427_0_6"/>
          <p:cNvSpPr txBox="1">
            <a:spLocks noGrp="1"/>
          </p:cNvSpPr>
          <p:nvPr>
            <p:ph type="title"/>
          </p:nvPr>
        </p:nvSpPr>
        <p:spPr>
          <a:xfrm>
            <a:off x="643475" y="786379"/>
            <a:ext cx="3517500" cy="1055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Storyboard</a:t>
            </a:r>
            <a:endParaRPr/>
          </a:p>
        </p:txBody>
      </p:sp>
      <p:sp>
        <p:nvSpPr>
          <p:cNvPr id="128" name="Google Shape;128;gd16f877427_0_6"/>
          <p:cNvSpPr txBox="1">
            <a:spLocks noGrp="1"/>
          </p:cNvSpPr>
          <p:nvPr>
            <p:ph type="body" idx="2"/>
          </p:nvPr>
        </p:nvSpPr>
        <p:spPr>
          <a:xfrm>
            <a:off x="643475" y="2105100"/>
            <a:ext cx="3517500" cy="4002600"/>
          </a:xfrm>
          <a:prstGeom prst="rect">
            <a:avLst/>
          </a:prstGeom>
        </p:spPr>
        <p:txBody>
          <a:bodyPr spcFirstLastPara="1" wrap="square" lIns="91425" tIns="45700" rIns="91425" bIns="45700" anchor="t" anchorCtr="0">
            <a:normAutofit/>
          </a:bodyPr>
          <a:lstStyle/>
          <a:p>
            <a:pPr marL="0" lvl="0" indent="0" algn="l" rtl="0">
              <a:spcBef>
                <a:spcPts val="1200"/>
              </a:spcBef>
              <a:spcAft>
                <a:spcPts val="200"/>
              </a:spcAft>
              <a:buNone/>
            </a:pPr>
            <a:r>
              <a:rPr lang="en-US"/>
              <a:t>The map will color each </a:t>
            </a:r>
            <a:r>
              <a:rPr lang="en-US">
                <a:solidFill>
                  <a:schemeClr val="lt1"/>
                </a:solidFill>
              </a:rPr>
              <a:t>neighborhood to </a:t>
            </a:r>
            <a:r>
              <a:rPr lang="en-US"/>
              <a:t>show the accuracy of the machine learning model in predicting house sales. If house and condo sales show a different short they will be split into individual maps. </a:t>
            </a:r>
            <a:endParaRPr/>
          </a:p>
        </p:txBody>
      </p:sp>
      <p:pic>
        <p:nvPicPr>
          <p:cNvPr id="129" name="Google Shape;129;gd16f877427_0_6"/>
          <p:cNvPicPr preferRelativeResize="0"/>
          <p:nvPr/>
        </p:nvPicPr>
        <p:blipFill rotWithShape="1">
          <a:blip r:embed="rId3">
            <a:alphaModFix/>
          </a:blip>
          <a:srcRect r="52482"/>
          <a:stretch/>
        </p:blipFill>
        <p:spPr>
          <a:xfrm>
            <a:off x="5390950" y="1041400"/>
            <a:ext cx="6064351" cy="5294700"/>
          </a:xfrm>
          <a:prstGeom prst="rect">
            <a:avLst/>
          </a:prstGeom>
          <a:noFill/>
          <a:ln>
            <a:noFill/>
          </a:ln>
        </p:spPr>
      </p:pic>
      <p:sp>
        <p:nvSpPr>
          <p:cNvPr id="130" name="Google Shape;130;gd16f877427_0_6"/>
          <p:cNvSpPr txBox="1"/>
          <p:nvPr/>
        </p:nvSpPr>
        <p:spPr>
          <a:xfrm>
            <a:off x="5458975" y="690375"/>
            <a:ext cx="3000000" cy="477000"/>
          </a:xfrm>
          <a:prstGeom prst="rect">
            <a:avLst/>
          </a:prstGeom>
          <a:noFill/>
          <a:ln>
            <a:noFill/>
          </a:ln>
        </p:spPr>
        <p:txBody>
          <a:bodyPr spcFirstLastPara="1" wrap="square" lIns="91425" tIns="91425" rIns="91425" bIns="91425" anchor="t" anchorCtr="0">
            <a:spAutoFit/>
          </a:bodyPr>
          <a:lstStyle/>
          <a:p>
            <a:pPr marL="0" lvl="0" indent="0" algn="l" rtl="0">
              <a:lnSpc>
                <a:spcPct val="110000"/>
              </a:lnSpc>
              <a:spcBef>
                <a:spcPts val="1200"/>
              </a:spcBef>
              <a:spcAft>
                <a:spcPts val="200"/>
              </a:spcAft>
              <a:buNone/>
            </a:pPr>
            <a:r>
              <a:rPr lang="en-US" sz="1900" b="1">
                <a:solidFill>
                  <a:srgbClr val="3F3F3F"/>
                </a:solidFill>
                <a:latin typeface="Libre Franklin"/>
                <a:ea typeface="Libre Franklin"/>
                <a:cs typeface="Libre Franklin"/>
                <a:sym typeface="Libre Franklin"/>
              </a:rPr>
              <a:t>Neighborhood Map  </a:t>
            </a:r>
            <a:endParaRPr/>
          </a:p>
        </p:txBody>
      </p:sp>
      <p:sp>
        <p:nvSpPr>
          <p:cNvPr id="131" name="Google Shape;131;gd16f877427_0_6"/>
          <p:cNvSpPr txBox="1"/>
          <p:nvPr/>
        </p:nvSpPr>
        <p:spPr>
          <a:xfrm>
            <a:off x="5213400" y="6107525"/>
            <a:ext cx="626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i="1">
                <a:latin typeface="Libre Franklin"/>
                <a:ea typeface="Libre Franklin"/>
                <a:cs typeface="Libre Franklin"/>
                <a:sym typeface="Libre Franklin"/>
              </a:rPr>
              <a:t>Not actual model outcome data</a:t>
            </a:r>
            <a:endParaRPr i="1">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d16f877427_0_13"/>
          <p:cNvSpPr txBox="1">
            <a:spLocks noGrp="1"/>
          </p:cNvSpPr>
          <p:nvPr>
            <p:ph type="title"/>
          </p:nvPr>
        </p:nvSpPr>
        <p:spPr>
          <a:xfrm>
            <a:off x="643475" y="786379"/>
            <a:ext cx="3517500" cy="1088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Storyboard</a:t>
            </a:r>
            <a:endParaRPr/>
          </a:p>
        </p:txBody>
      </p:sp>
      <p:sp>
        <p:nvSpPr>
          <p:cNvPr id="137" name="Google Shape;137;gd16f877427_0_13"/>
          <p:cNvSpPr txBox="1">
            <a:spLocks noGrp="1"/>
          </p:cNvSpPr>
          <p:nvPr>
            <p:ph type="body" idx="2"/>
          </p:nvPr>
        </p:nvSpPr>
        <p:spPr>
          <a:xfrm>
            <a:off x="643475" y="2154425"/>
            <a:ext cx="3517500" cy="3953100"/>
          </a:xfrm>
          <a:prstGeom prst="rect">
            <a:avLst/>
          </a:prstGeom>
        </p:spPr>
        <p:txBody>
          <a:bodyPr spcFirstLastPara="1" wrap="square" lIns="91425" tIns="45700" rIns="91425" bIns="45700" anchor="t" anchorCtr="0">
            <a:normAutofit/>
          </a:bodyPr>
          <a:lstStyle/>
          <a:p>
            <a:pPr marL="0" lvl="0" indent="0" algn="l" rtl="0">
              <a:spcBef>
                <a:spcPts val="1200"/>
              </a:spcBef>
              <a:spcAft>
                <a:spcPts val="200"/>
              </a:spcAft>
              <a:buNone/>
            </a:pPr>
            <a:r>
              <a:rPr lang="en-US"/>
              <a:t>Each house sold will be mapped and colored according to whether the model accurately predicted the sale. </a:t>
            </a:r>
            <a:endParaRPr/>
          </a:p>
        </p:txBody>
      </p:sp>
      <p:pic>
        <p:nvPicPr>
          <p:cNvPr id="138" name="Google Shape;138;gd16f877427_0_13"/>
          <p:cNvPicPr preferRelativeResize="0"/>
          <p:nvPr/>
        </p:nvPicPr>
        <p:blipFill rotWithShape="1">
          <a:blip r:embed="rId3">
            <a:alphaModFix/>
          </a:blip>
          <a:srcRect l="49718"/>
          <a:stretch/>
        </p:blipFill>
        <p:spPr>
          <a:xfrm>
            <a:off x="5458975" y="1041400"/>
            <a:ext cx="5928302" cy="5294700"/>
          </a:xfrm>
          <a:prstGeom prst="rect">
            <a:avLst/>
          </a:prstGeom>
          <a:noFill/>
          <a:ln>
            <a:noFill/>
          </a:ln>
        </p:spPr>
      </p:pic>
      <p:sp>
        <p:nvSpPr>
          <p:cNvPr id="139" name="Google Shape;139;gd16f877427_0_13"/>
          <p:cNvSpPr txBox="1"/>
          <p:nvPr/>
        </p:nvSpPr>
        <p:spPr>
          <a:xfrm>
            <a:off x="5458975" y="705525"/>
            <a:ext cx="4935000" cy="477000"/>
          </a:xfrm>
          <a:prstGeom prst="rect">
            <a:avLst/>
          </a:prstGeom>
          <a:noFill/>
          <a:ln>
            <a:noFill/>
          </a:ln>
        </p:spPr>
        <p:txBody>
          <a:bodyPr spcFirstLastPara="1" wrap="square" lIns="91425" tIns="91425" rIns="91425" bIns="91425" anchor="t" anchorCtr="0">
            <a:spAutoFit/>
          </a:bodyPr>
          <a:lstStyle/>
          <a:p>
            <a:pPr marL="0" lvl="0" indent="0" algn="l" rtl="0">
              <a:lnSpc>
                <a:spcPct val="110000"/>
              </a:lnSpc>
              <a:spcBef>
                <a:spcPts val="1200"/>
              </a:spcBef>
              <a:spcAft>
                <a:spcPts val="200"/>
              </a:spcAft>
              <a:buNone/>
            </a:pPr>
            <a:r>
              <a:rPr lang="en-US" sz="1900" b="1">
                <a:solidFill>
                  <a:srgbClr val="3F3F3F"/>
                </a:solidFill>
                <a:latin typeface="Libre Franklin"/>
                <a:ea typeface="Libre Franklin"/>
                <a:cs typeface="Libre Franklin"/>
                <a:sym typeface="Libre Franklin"/>
              </a:rPr>
              <a:t>Sale Prediction Outcome</a:t>
            </a:r>
            <a:endParaRPr/>
          </a:p>
        </p:txBody>
      </p:sp>
      <p:sp>
        <p:nvSpPr>
          <p:cNvPr id="140" name="Google Shape;140;gd16f877427_0_13"/>
          <p:cNvSpPr txBox="1"/>
          <p:nvPr/>
        </p:nvSpPr>
        <p:spPr>
          <a:xfrm>
            <a:off x="5213400" y="6107525"/>
            <a:ext cx="626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i="1">
                <a:latin typeface="Libre Franklin"/>
                <a:ea typeface="Libre Franklin"/>
                <a:cs typeface="Libre Franklin"/>
                <a:sym typeface="Libre Franklin"/>
              </a:rPr>
              <a:t>Not actual model outcome data</a:t>
            </a:r>
            <a:endParaRPr i="1">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d16f877427_0_24"/>
          <p:cNvSpPr txBox="1">
            <a:spLocks noGrp="1"/>
          </p:cNvSpPr>
          <p:nvPr>
            <p:ph type="title"/>
          </p:nvPr>
        </p:nvSpPr>
        <p:spPr>
          <a:xfrm>
            <a:off x="643475" y="786379"/>
            <a:ext cx="3517500" cy="1088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Storyboard</a:t>
            </a:r>
            <a:endParaRPr/>
          </a:p>
        </p:txBody>
      </p:sp>
      <p:sp>
        <p:nvSpPr>
          <p:cNvPr id="146" name="Google Shape;146;gd16f877427_0_24"/>
          <p:cNvSpPr txBox="1">
            <a:spLocks noGrp="1"/>
          </p:cNvSpPr>
          <p:nvPr>
            <p:ph type="body" idx="2"/>
          </p:nvPr>
        </p:nvSpPr>
        <p:spPr>
          <a:xfrm>
            <a:off x="643475" y="2154425"/>
            <a:ext cx="3517500" cy="3953100"/>
          </a:xfrm>
          <a:prstGeom prst="rect">
            <a:avLst/>
          </a:prstGeom>
        </p:spPr>
        <p:txBody>
          <a:bodyPr spcFirstLastPara="1" wrap="square" lIns="91425" tIns="45700" rIns="91425" bIns="45700" anchor="t" anchorCtr="0">
            <a:normAutofit/>
          </a:bodyPr>
          <a:lstStyle/>
          <a:p>
            <a:pPr marL="0" lvl="0" indent="0" algn="l" rtl="0">
              <a:spcBef>
                <a:spcPts val="1200"/>
              </a:spcBef>
              <a:spcAft>
                <a:spcPts val="200"/>
              </a:spcAft>
              <a:buNone/>
            </a:pPr>
            <a:r>
              <a:rPr lang="en-US"/>
              <a:t>A chart will show the model outcome accuracy (and/or other statistical metrics) for each neighborhood and house type. </a:t>
            </a:r>
            <a:endParaRPr/>
          </a:p>
        </p:txBody>
      </p:sp>
      <p:sp>
        <p:nvSpPr>
          <p:cNvPr id="147" name="Google Shape;147;gd16f877427_0_24"/>
          <p:cNvSpPr txBox="1"/>
          <p:nvPr/>
        </p:nvSpPr>
        <p:spPr>
          <a:xfrm>
            <a:off x="5114725" y="986775"/>
            <a:ext cx="240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highlight>
                <a:schemeClr val="dk1"/>
              </a:highlight>
              <a:latin typeface="Libre Franklin"/>
              <a:ea typeface="Libre Franklin"/>
              <a:cs typeface="Libre Franklin"/>
              <a:sym typeface="Libre Franklin"/>
            </a:endParaRPr>
          </a:p>
        </p:txBody>
      </p:sp>
      <p:pic>
        <p:nvPicPr>
          <p:cNvPr id="148" name="Google Shape;148;gd16f877427_0_24"/>
          <p:cNvPicPr preferRelativeResize="0"/>
          <p:nvPr/>
        </p:nvPicPr>
        <p:blipFill>
          <a:blip r:embed="rId3">
            <a:alphaModFix/>
          </a:blip>
          <a:stretch>
            <a:fillRect/>
          </a:stretch>
        </p:blipFill>
        <p:spPr>
          <a:xfrm>
            <a:off x="5250800" y="1419300"/>
            <a:ext cx="6237900" cy="4019400"/>
          </a:xfrm>
          <a:prstGeom prst="rect">
            <a:avLst/>
          </a:prstGeom>
          <a:noFill/>
          <a:ln>
            <a:noFill/>
          </a:ln>
        </p:spPr>
      </p:pic>
      <p:sp>
        <p:nvSpPr>
          <p:cNvPr id="149" name="Google Shape;149;gd16f877427_0_24"/>
          <p:cNvSpPr txBox="1"/>
          <p:nvPr/>
        </p:nvSpPr>
        <p:spPr>
          <a:xfrm>
            <a:off x="5213400" y="6107525"/>
            <a:ext cx="626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i="1">
                <a:latin typeface="Libre Franklin"/>
                <a:ea typeface="Libre Franklin"/>
                <a:cs typeface="Libre Franklin"/>
                <a:sym typeface="Libre Franklin"/>
              </a:rPr>
              <a:t>Not actual model outcome data</a:t>
            </a:r>
            <a:endParaRPr i="1">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d16f877427_0_36"/>
          <p:cNvSpPr txBox="1">
            <a:spLocks noGrp="1"/>
          </p:cNvSpPr>
          <p:nvPr>
            <p:ph type="title"/>
          </p:nvPr>
        </p:nvSpPr>
        <p:spPr>
          <a:xfrm>
            <a:off x="643475" y="786379"/>
            <a:ext cx="3517500" cy="1088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Storyboard</a:t>
            </a:r>
            <a:endParaRPr/>
          </a:p>
        </p:txBody>
      </p:sp>
      <p:sp>
        <p:nvSpPr>
          <p:cNvPr id="155" name="Google Shape;155;gd16f877427_0_36"/>
          <p:cNvSpPr txBox="1">
            <a:spLocks noGrp="1"/>
          </p:cNvSpPr>
          <p:nvPr>
            <p:ph type="body" idx="2"/>
          </p:nvPr>
        </p:nvSpPr>
        <p:spPr>
          <a:xfrm>
            <a:off x="643475" y="2154425"/>
            <a:ext cx="3517500" cy="3953100"/>
          </a:xfrm>
          <a:prstGeom prst="rect">
            <a:avLst/>
          </a:prstGeom>
        </p:spPr>
        <p:txBody>
          <a:bodyPr spcFirstLastPara="1" wrap="square" lIns="91425" tIns="45700" rIns="91425" bIns="45700" anchor="t" anchorCtr="0">
            <a:normAutofit/>
          </a:bodyPr>
          <a:lstStyle/>
          <a:p>
            <a:pPr marL="0" lvl="0" indent="0" algn="l" rtl="0">
              <a:spcBef>
                <a:spcPts val="1200"/>
              </a:spcBef>
              <a:spcAft>
                <a:spcPts val="200"/>
              </a:spcAft>
              <a:buNone/>
            </a:pPr>
            <a:r>
              <a:rPr lang="en-US"/>
              <a:t>Example of how this model can be used going forward to understand the likelihood of a property selling that was not included in the model. </a:t>
            </a:r>
            <a:endParaRPr/>
          </a:p>
        </p:txBody>
      </p:sp>
      <p:sp>
        <p:nvSpPr>
          <p:cNvPr id="156" name="Google Shape;156;gd16f877427_0_36"/>
          <p:cNvSpPr txBox="1"/>
          <p:nvPr/>
        </p:nvSpPr>
        <p:spPr>
          <a:xfrm>
            <a:off x="5114725" y="986775"/>
            <a:ext cx="240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highlight>
                <a:schemeClr val="dk1"/>
              </a:highlight>
              <a:latin typeface="Libre Franklin"/>
              <a:ea typeface="Libre Franklin"/>
              <a:cs typeface="Libre Franklin"/>
              <a:sym typeface="Libre Franklin"/>
            </a:endParaRPr>
          </a:p>
        </p:txBody>
      </p:sp>
      <p:sp>
        <p:nvSpPr>
          <p:cNvPr id="157" name="Google Shape;157;gd16f877427_0_36"/>
          <p:cNvSpPr txBox="1"/>
          <p:nvPr/>
        </p:nvSpPr>
        <p:spPr>
          <a:xfrm>
            <a:off x="5213400" y="6107525"/>
            <a:ext cx="626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i="1">
                <a:latin typeface="Libre Franklin"/>
                <a:ea typeface="Libre Franklin"/>
                <a:cs typeface="Libre Franklin"/>
                <a:sym typeface="Libre Franklin"/>
              </a:rPr>
              <a:t>Not actual model outcome data</a:t>
            </a:r>
            <a:endParaRPr i="1">
              <a:latin typeface="Libre Franklin"/>
              <a:ea typeface="Libre Franklin"/>
              <a:cs typeface="Libre Franklin"/>
              <a:sym typeface="Libre Franklin"/>
            </a:endParaRPr>
          </a:p>
        </p:txBody>
      </p:sp>
      <p:pic>
        <p:nvPicPr>
          <p:cNvPr id="158" name="Google Shape;158;gd16f877427_0_36"/>
          <p:cNvPicPr preferRelativeResize="0"/>
          <p:nvPr/>
        </p:nvPicPr>
        <p:blipFill>
          <a:blip r:embed="rId3">
            <a:alphaModFix/>
          </a:blip>
          <a:stretch>
            <a:fillRect/>
          </a:stretch>
        </p:blipFill>
        <p:spPr>
          <a:xfrm>
            <a:off x="5283700" y="1128225"/>
            <a:ext cx="5747181" cy="4415751"/>
          </a:xfrm>
          <a:prstGeom prst="rect">
            <a:avLst/>
          </a:prstGeom>
          <a:noFill/>
          <a:ln w="9525" cap="flat" cmpd="sng">
            <a:solidFill>
              <a:schemeClr val="dk1"/>
            </a:solidFill>
            <a:prstDash val="solid"/>
            <a:round/>
            <a:headEnd type="none" w="sm" len="sm"/>
            <a:tailEnd type="none" w="sm" len="sm"/>
          </a:ln>
        </p:spPr>
      </p:pic>
      <p:sp>
        <p:nvSpPr>
          <p:cNvPr id="159" name="Google Shape;159;gd16f877427_0_36"/>
          <p:cNvSpPr/>
          <p:nvPr/>
        </p:nvSpPr>
        <p:spPr>
          <a:xfrm rot="3608481">
            <a:off x="8126658" y="3157191"/>
            <a:ext cx="768285" cy="346318"/>
          </a:xfrm>
          <a:prstGeom prst="parallelogram">
            <a:avLst>
              <a:gd name="adj" fmla="val 4030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gd16f877427_0_36"/>
          <p:cNvSpPr/>
          <p:nvPr/>
        </p:nvSpPr>
        <p:spPr>
          <a:xfrm>
            <a:off x="9423600" y="3371450"/>
            <a:ext cx="2055600" cy="1167600"/>
          </a:xfrm>
          <a:prstGeom prst="wedgeRectCallout">
            <a:avLst>
              <a:gd name="adj1" fmla="val -92404"/>
              <a:gd name="adj2" fmla="val -50000"/>
            </a:avLst>
          </a:prstGeom>
          <a:solidFill>
            <a:srgbClr val="00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e.g. What are the cances that 1663 Marlay Dr. will sell?  </a:t>
            </a:r>
            <a:endParaRPr/>
          </a:p>
        </p:txBody>
      </p:sp>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362</Words>
  <Application>Microsoft Office PowerPoint</Application>
  <PresentationFormat>Widescreen</PresentationFormat>
  <Paragraphs>37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Libre Franklin</vt:lpstr>
      <vt:lpstr>Calibri</vt:lpstr>
      <vt:lpstr>Bookman Old Style</vt:lpstr>
      <vt:lpstr>Wingdings</vt:lpstr>
      <vt:lpstr>Arial</vt:lpstr>
      <vt:lpstr>1_RetrospectVTI</vt:lpstr>
      <vt:lpstr>The Seller Next Door</vt:lpstr>
      <vt:lpstr>Our Topic</vt:lpstr>
      <vt:lpstr>Source of Data</vt:lpstr>
      <vt:lpstr>Data Exploration and Processing</vt:lpstr>
      <vt:lpstr>PowerPoint Presentation</vt:lpstr>
      <vt:lpstr>Storyboard</vt:lpstr>
      <vt:lpstr>Storyboard</vt:lpstr>
      <vt:lpstr>Storyboard</vt:lpstr>
      <vt:lpstr>Storyboard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Seller Next Door</dc:title>
  <dc:creator>Xie, Tianshi</dc:creator>
  <cp:lastModifiedBy>Koiyan Mawolo</cp:lastModifiedBy>
  <cp:revision>1</cp:revision>
  <dcterms:created xsi:type="dcterms:W3CDTF">2021-04-30T15:03:56Z</dcterms:created>
  <dcterms:modified xsi:type="dcterms:W3CDTF">2021-05-03T00:20:14Z</dcterms:modified>
</cp:coreProperties>
</file>