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Libre Franklin"/>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biOKB2N1rhDslhoqKOLvWlPB2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fntdata"/><Relationship Id="rId14" Type="http://schemas.openxmlformats.org/officeDocument/2006/relationships/font" Target="fonts/LibreFranklin-regular.fntdata"/><Relationship Id="rId17" Type="http://schemas.openxmlformats.org/officeDocument/2006/relationships/font" Target="fonts/LibreFranklin-boldItalic.fntdata"/><Relationship Id="rId16"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16f87742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16f8774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16f87742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16f8774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16f877427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16f8774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16f87742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16f8774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7"/>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6"/>
          <p:cNvSpPr txBox="1"/>
          <p:nvPr>
            <p:ph idx="1" type="body"/>
          </p:nvPr>
        </p:nvSpPr>
        <p:spPr>
          <a:xfrm rot="5400000">
            <a:off x="4246034" y="-1040553"/>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1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7"/>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1" name="Google Shape;31;p9"/>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0"/>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10"/>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1"/>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11"/>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1"/>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11"/>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14"/>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4"/>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14"/>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14"/>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chemeClr val="dk2"/>
                </a:solidFill>
                <a:latin typeface="Libre Franklin"/>
                <a:ea typeface="Libre Franklin"/>
                <a:cs typeface="Libre Franklin"/>
                <a:sym typeface="Libre Franklin"/>
              </a:defRPr>
            </a:lvl1pPr>
            <a:lvl2pPr indent="0" lvl="1" marL="0" algn="l">
              <a:spcBef>
                <a:spcPts val="0"/>
              </a:spcBef>
              <a:buNone/>
              <a:defRPr b="0" i="0" sz="800" u="none" cap="none" strike="noStrike">
                <a:solidFill>
                  <a:schemeClr val="dk2"/>
                </a:solidFill>
                <a:latin typeface="Libre Franklin"/>
                <a:ea typeface="Libre Franklin"/>
                <a:cs typeface="Libre Franklin"/>
                <a:sym typeface="Libre Franklin"/>
              </a:defRPr>
            </a:lvl2pPr>
            <a:lvl3pPr indent="0" lvl="2" marL="0" algn="l">
              <a:spcBef>
                <a:spcPts val="0"/>
              </a:spcBef>
              <a:buNone/>
              <a:defRPr b="0" i="0" sz="800" u="none" cap="none" strike="noStrike">
                <a:solidFill>
                  <a:schemeClr val="dk2"/>
                </a:solidFill>
                <a:latin typeface="Libre Franklin"/>
                <a:ea typeface="Libre Franklin"/>
                <a:cs typeface="Libre Franklin"/>
                <a:sym typeface="Libre Franklin"/>
              </a:defRPr>
            </a:lvl3pPr>
            <a:lvl4pPr indent="0" lvl="3" marL="0" algn="l">
              <a:spcBef>
                <a:spcPts val="0"/>
              </a:spcBef>
              <a:buNone/>
              <a:defRPr b="0" i="0" sz="800" u="none" cap="none" strike="noStrike">
                <a:solidFill>
                  <a:schemeClr val="dk2"/>
                </a:solidFill>
                <a:latin typeface="Libre Franklin"/>
                <a:ea typeface="Libre Franklin"/>
                <a:cs typeface="Libre Franklin"/>
                <a:sym typeface="Libre Franklin"/>
              </a:defRPr>
            </a:lvl4pPr>
            <a:lvl5pPr indent="0" lvl="4" marL="0" algn="l">
              <a:spcBef>
                <a:spcPts val="0"/>
              </a:spcBef>
              <a:buNone/>
              <a:defRPr b="0" i="0" sz="800" u="none" cap="none" strike="noStrike">
                <a:solidFill>
                  <a:schemeClr val="dk2"/>
                </a:solidFill>
                <a:latin typeface="Libre Franklin"/>
                <a:ea typeface="Libre Franklin"/>
                <a:cs typeface="Libre Franklin"/>
                <a:sym typeface="Libre Franklin"/>
              </a:defRPr>
            </a:lvl5pPr>
            <a:lvl6pPr indent="0" lvl="5" marL="0" algn="l">
              <a:spcBef>
                <a:spcPts val="0"/>
              </a:spcBef>
              <a:buNone/>
              <a:defRPr b="0" i="0" sz="800" u="none" cap="none" strike="noStrike">
                <a:solidFill>
                  <a:schemeClr val="dk2"/>
                </a:solidFill>
                <a:latin typeface="Libre Franklin"/>
                <a:ea typeface="Libre Franklin"/>
                <a:cs typeface="Libre Franklin"/>
                <a:sym typeface="Libre Franklin"/>
              </a:defRPr>
            </a:lvl6pPr>
            <a:lvl7pPr indent="0" lvl="6" marL="0" algn="l">
              <a:spcBef>
                <a:spcPts val="0"/>
              </a:spcBef>
              <a:buNone/>
              <a:defRPr b="0" i="0" sz="800" u="none" cap="none" strike="noStrike">
                <a:solidFill>
                  <a:schemeClr val="dk2"/>
                </a:solidFill>
                <a:latin typeface="Libre Franklin"/>
                <a:ea typeface="Libre Franklin"/>
                <a:cs typeface="Libre Franklin"/>
                <a:sym typeface="Libre Franklin"/>
              </a:defRPr>
            </a:lvl7pPr>
            <a:lvl8pPr indent="0" lvl="7" marL="0" algn="l">
              <a:spcBef>
                <a:spcPts val="0"/>
              </a:spcBef>
              <a:buNone/>
              <a:defRPr b="0" i="0" sz="800" u="none" cap="none" strike="noStrike">
                <a:solidFill>
                  <a:schemeClr val="dk2"/>
                </a:solidFill>
                <a:latin typeface="Libre Franklin"/>
                <a:ea typeface="Libre Franklin"/>
                <a:cs typeface="Libre Franklin"/>
                <a:sym typeface="Libre Franklin"/>
              </a:defRPr>
            </a:lvl8pPr>
            <a:lvl9pPr indent="0" lvl="8" marL="0" algn="l">
              <a:spcBef>
                <a:spcPts val="0"/>
              </a:spcBef>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15"/>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72" name="Google Shape;72;p15"/>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5"/>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6"/>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txBox="1"/>
          <p:nvPr>
            <p:ph type="ctrTitle"/>
          </p:nvPr>
        </p:nvSpPr>
        <p:spPr>
          <a:xfrm>
            <a:off x="5289754" y="639097"/>
            <a:ext cx="6253317" cy="3686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Bookman Old Style"/>
              <a:buNone/>
            </a:pPr>
            <a:r>
              <a:rPr lang="en-US"/>
              <a:t>The Seller Next Door</a:t>
            </a:r>
            <a:endParaRPr/>
          </a:p>
        </p:txBody>
      </p:sp>
      <p:sp>
        <p:nvSpPr>
          <p:cNvPr id="96" name="Google Shape;96;p1"/>
          <p:cNvSpPr txBox="1"/>
          <p:nvPr>
            <p:ph idx="1" type="subTitle"/>
          </p:nvPr>
        </p:nvSpPr>
        <p:spPr>
          <a:xfrm>
            <a:off x="5289753" y="4672739"/>
            <a:ext cx="6269347" cy="102149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r>
              <a:t/>
            </a:r>
            <a:endParaRPr/>
          </a:p>
        </p:txBody>
      </p:sp>
      <p:pic>
        <p:nvPicPr>
          <p:cNvPr descr="A picture containing building, sitting, bench, side&#10;&#10;Description automatically generated" id="97" name="Google Shape;97;p1"/>
          <p:cNvPicPr preferRelativeResize="0"/>
          <p:nvPr/>
        </p:nvPicPr>
        <p:blipFill rotWithShape="1">
          <a:blip r:embed="rId3">
            <a:alphaModFix/>
          </a:blip>
          <a:srcRect b="0" l="0" r="0" t="0"/>
          <a:stretch/>
        </p:blipFill>
        <p:spPr>
          <a:xfrm>
            <a:off x="-1" y="1"/>
            <a:ext cx="4635315" cy="6857999"/>
          </a:xfrm>
          <a:prstGeom prst="rect">
            <a:avLst/>
          </a:prstGeom>
          <a:noFill/>
          <a:ln>
            <a:noFill/>
          </a:ln>
        </p:spPr>
      </p:pic>
      <p:cxnSp>
        <p:nvCxnSpPr>
          <p:cNvPr id="98" name="Google Shape;98;p1"/>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Our Topic</a:t>
            </a:r>
            <a:endParaRPr/>
          </a:p>
        </p:txBody>
      </p:sp>
      <p:sp>
        <p:nvSpPr>
          <p:cNvPr id="104" name="Google Shape;104;p2"/>
          <p:cNvSpPr txBox="1"/>
          <p:nvPr>
            <p:ph idx="1" type="body"/>
          </p:nvPr>
        </p:nvSpPr>
        <p:spPr>
          <a:xfrm>
            <a:off x="830510" y="2108201"/>
            <a:ext cx="1032517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Reason for choosing</a:t>
            </a:r>
            <a:endParaRPr/>
          </a:p>
          <a:p>
            <a:pPr indent="0" lvl="0" marL="91440" rtl="0" algn="l">
              <a:lnSpc>
                <a:spcPct val="110000"/>
              </a:lnSpc>
              <a:spcBef>
                <a:spcPts val="1400"/>
              </a:spcBef>
              <a:spcAft>
                <a:spcPts val="0"/>
              </a:spcAft>
              <a:buSzPts val="1900"/>
              <a:buNone/>
            </a:pPr>
            <a:r>
              <a:t/>
            </a:r>
            <a:endParaRPr/>
          </a:p>
          <a:p>
            <a:pPr indent="-120650" lvl="0" marL="91440" rtl="0" algn="l">
              <a:lnSpc>
                <a:spcPct val="110000"/>
              </a:lnSpc>
              <a:spcBef>
                <a:spcPts val="1400"/>
              </a:spcBef>
              <a:spcAft>
                <a:spcPts val="0"/>
              </a:spcAft>
              <a:buSzPts val="1900"/>
              <a:buChar char=" "/>
            </a:pPr>
            <a:r>
              <a:rPr lang="en-US"/>
              <a:t>Questions to be answered with our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Source of Data</a:t>
            </a:r>
            <a:endParaRPr/>
          </a:p>
        </p:txBody>
      </p:sp>
      <p:sp>
        <p:nvSpPr>
          <p:cNvPr id="110" name="Google Shape;110;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0" lvl="0" marL="91440" rtl="0" algn="l">
              <a:lnSpc>
                <a:spcPct val="110000"/>
              </a:lnSpc>
              <a:spcBef>
                <a:spcPts val="0"/>
              </a:spcBef>
              <a:spcAft>
                <a:spcPts val="0"/>
              </a:spcAft>
              <a:buSzPts val="19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Data Exploration and Processing</a:t>
            </a:r>
            <a:endParaRPr/>
          </a:p>
        </p:txBody>
      </p:sp>
      <p:sp>
        <p:nvSpPr>
          <p:cNvPr id="116" name="Google Shape;116;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Data Exploration:</a:t>
            </a:r>
            <a:endParaRPr/>
          </a:p>
          <a:p>
            <a:pPr indent="-120650" lvl="0" marL="91440" rtl="0" algn="l">
              <a:lnSpc>
                <a:spcPct val="110000"/>
              </a:lnSpc>
              <a:spcBef>
                <a:spcPts val="1400"/>
              </a:spcBef>
              <a:spcAft>
                <a:spcPts val="0"/>
              </a:spcAft>
              <a:buSzPts val="1900"/>
              <a:buChar char=" "/>
            </a:pPr>
            <a:r>
              <a:rPr lang="en-US"/>
              <a:t>SVM was not particularly helpful in classifying the data, which we believe was caused by the large number of categorical variables in the dataset. because of the number of categorical variables. The SVM results in a model with high accuracy score but low precision.</a:t>
            </a:r>
            <a:endParaRPr/>
          </a:p>
          <a:p>
            <a:pPr indent="0" lvl="0" marL="0" rtl="0" algn="l">
              <a:lnSpc>
                <a:spcPct val="110000"/>
              </a:lnSpc>
              <a:spcBef>
                <a:spcPts val="1400"/>
              </a:spcBef>
              <a:spcAft>
                <a:spcPts val="0"/>
              </a:spcAft>
              <a:buSzPts val="1900"/>
              <a:buNone/>
            </a:pPr>
            <a:r>
              <a:rPr lang="en-US"/>
              <a:t>The large number of categorical variables means that it is difficult to visually observe group distinctions using logistic regression or SVM.</a:t>
            </a:r>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t/>
            </a:r>
            <a:endParaRPr/>
          </a:p>
        </p:txBody>
      </p:sp>
      <p:sp>
        <p:nvSpPr>
          <p:cNvPr id="122" name="Google Shape;122;p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Data processing:</a:t>
            </a:r>
            <a:endParaRPr/>
          </a:p>
          <a:p>
            <a:pPr indent="0" lvl="0" marL="0" rtl="0" algn="l">
              <a:lnSpc>
                <a:spcPct val="110000"/>
              </a:lnSpc>
              <a:spcBef>
                <a:spcPts val="1400"/>
              </a:spcBef>
              <a:spcAft>
                <a:spcPts val="0"/>
              </a:spcAft>
              <a:buSzPts val="1900"/>
              <a:buNone/>
            </a:pPr>
            <a:r>
              <a:rPr lang="en-US"/>
              <a:t>One of the major challenges for our model is to properly divide the data into training and testing sets. The nature of real estates means that their sales frequency and success rate of sales are much lower than typical commodities. Therefore, there is a disproportional amount of data in the “not sold” bracket, causing a high accuracy but low probability in the predicted result.</a:t>
            </a:r>
            <a:endParaRPr/>
          </a:p>
          <a:p>
            <a:pPr indent="0" lvl="0" marL="0" rtl="0" algn="l">
              <a:lnSpc>
                <a:spcPct val="110000"/>
              </a:lnSpc>
              <a:spcBef>
                <a:spcPts val="1400"/>
              </a:spcBef>
              <a:spcAft>
                <a:spcPts val="0"/>
              </a:spcAft>
              <a:buSzPts val="1900"/>
              <a:buNone/>
            </a:pPr>
            <a:r>
              <a:rPr lang="en-US"/>
              <a:t>Hence, we will be using decision trees and random forests to exploit the binomial variables. 	</a:t>
            </a:r>
            <a:endParaRPr/>
          </a:p>
          <a:p>
            <a:pPr indent="0" lvl="0" marL="91440" rtl="0" algn="l">
              <a:lnSpc>
                <a:spcPct val="110000"/>
              </a:lnSpc>
              <a:spcBef>
                <a:spcPts val="1400"/>
              </a:spcBef>
              <a:spcAft>
                <a:spcPts val="0"/>
              </a:spcAft>
              <a:buSzPts val="1900"/>
              <a:buNone/>
            </a:pPr>
            <a:r>
              <a:t/>
            </a:r>
            <a:endParaRPr/>
          </a:p>
          <a:p>
            <a:pPr indent="0" lvl="0" marL="0" rtl="0" algn="l">
              <a:lnSpc>
                <a:spcPct val="110000"/>
              </a:lnSpc>
              <a:spcBef>
                <a:spcPts val="1400"/>
              </a:spcBef>
              <a:spcAft>
                <a:spcPts val="0"/>
              </a:spcAft>
              <a:buSzPts val="19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16f877427_0_6"/>
          <p:cNvSpPr txBox="1"/>
          <p:nvPr>
            <p:ph type="title"/>
          </p:nvPr>
        </p:nvSpPr>
        <p:spPr>
          <a:xfrm>
            <a:off x="643475" y="786379"/>
            <a:ext cx="3517500" cy="105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Storyboard</a:t>
            </a:r>
            <a:endParaRPr/>
          </a:p>
        </p:txBody>
      </p:sp>
      <p:sp>
        <p:nvSpPr>
          <p:cNvPr id="128" name="Google Shape;128;gd16f877427_0_6"/>
          <p:cNvSpPr txBox="1"/>
          <p:nvPr>
            <p:ph idx="2" type="body"/>
          </p:nvPr>
        </p:nvSpPr>
        <p:spPr>
          <a:xfrm>
            <a:off x="643475" y="2105100"/>
            <a:ext cx="3517500" cy="4002600"/>
          </a:xfrm>
          <a:prstGeom prst="rect">
            <a:avLst/>
          </a:prstGeom>
        </p:spPr>
        <p:txBody>
          <a:bodyPr anchorCtr="0" anchor="t" bIns="45700" lIns="91425" spcFirstLastPara="1" rIns="91425" wrap="square" tIns="45700">
            <a:normAutofit/>
          </a:bodyPr>
          <a:lstStyle/>
          <a:p>
            <a:pPr indent="0" lvl="0" marL="0" rtl="0" algn="l">
              <a:spcBef>
                <a:spcPts val="1200"/>
              </a:spcBef>
              <a:spcAft>
                <a:spcPts val="200"/>
              </a:spcAft>
              <a:buNone/>
            </a:pPr>
            <a:r>
              <a:rPr lang="en-US"/>
              <a:t>The map will color each </a:t>
            </a:r>
            <a:r>
              <a:rPr lang="en-US">
                <a:solidFill>
                  <a:schemeClr val="lt1"/>
                </a:solidFill>
              </a:rPr>
              <a:t>neighborhood to </a:t>
            </a:r>
            <a:r>
              <a:rPr lang="en-US"/>
              <a:t>show the accuracy of the machine learning model in predicting house sales. If house and condo sales show a different </a:t>
            </a:r>
            <a:r>
              <a:rPr lang="en-US"/>
              <a:t>short</a:t>
            </a:r>
            <a:r>
              <a:rPr lang="en-US"/>
              <a:t> they will be split into individual maps. </a:t>
            </a:r>
            <a:endParaRPr/>
          </a:p>
        </p:txBody>
      </p:sp>
      <p:pic>
        <p:nvPicPr>
          <p:cNvPr id="129" name="Google Shape;129;gd16f877427_0_6"/>
          <p:cNvPicPr preferRelativeResize="0"/>
          <p:nvPr/>
        </p:nvPicPr>
        <p:blipFill rotWithShape="1">
          <a:blip r:embed="rId3">
            <a:alphaModFix/>
          </a:blip>
          <a:srcRect b="0" l="0" r="52482" t="0"/>
          <a:stretch/>
        </p:blipFill>
        <p:spPr>
          <a:xfrm>
            <a:off x="5390950" y="1041400"/>
            <a:ext cx="6064351" cy="5294700"/>
          </a:xfrm>
          <a:prstGeom prst="rect">
            <a:avLst/>
          </a:prstGeom>
          <a:noFill/>
          <a:ln>
            <a:noFill/>
          </a:ln>
        </p:spPr>
      </p:pic>
      <p:sp>
        <p:nvSpPr>
          <p:cNvPr id="130" name="Google Shape;130;gd16f877427_0_6"/>
          <p:cNvSpPr txBox="1"/>
          <p:nvPr/>
        </p:nvSpPr>
        <p:spPr>
          <a:xfrm>
            <a:off x="5458975" y="690375"/>
            <a:ext cx="3000000" cy="477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200"/>
              </a:spcBef>
              <a:spcAft>
                <a:spcPts val="200"/>
              </a:spcAft>
              <a:buNone/>
            </a:pPr>
            <a:r>
              <a:rPr b="1" lang="en-US" sz="1900">
                <a:solidFill>
                  <a:srgbClr val="3F3F3F"/>
                </a:solidFill>
                <a:latin typeface="Libre Franklin"/>
                <a:ea typeface="Libre Franklin"/>
                <a:cs typeface="Libre Franklin"/>
                <a:sym typeface="Libre Franklin"/>
              </a:rPr>
              <a:t>Neighborhood Map  </a:t>
            </a:r>
            <a:endParaRPr/>
          </a:p>
        </p:txBody>
      </p:sp>
      <p:sp>
        <p:nvSpPr>
          <p:cNvPr id="131" name="Google Shape;131;gd16f877427_0_6"/>
          <p:cNvSpPr txBox="1"/>
          <p:nvPr/>
        </p:nvSpPr>
        <p:spPr>
          <a:xfrm>
            <a:off x="5213400" y="6107525"/>
            <a:ext cx="62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Libre Franklin"/>
                <a:ea typeface="Libre Franklin"/>
                <a:cs typeface="Libre Franklin"/>
                <a:sym typeface="Libre Franklin"/>
              </a:rPr>
              <a:t>Not actual model outcome data</a:t>
            </a:r>
            <a:endParaRPr i="1">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d16f877427_0_13"/>
          <p:cNvSpPr txBox="1"/>
          <p:nvPr>
            <p:ph type="title"/>
          </p:nvPr>
        </p:nvSpPr>
        <p:spPr>
          <a:xfrm>
            <a:off x="643475" y="786379"/>
            <a:ext cx="3517500" cy="1088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Storyboard</a:t>
            </a:r>
            <a:endParaRPr/>
          </a:p>
        </p:txBody>
      </p:sp>
      <p:sp>
        <p:nvSpPr>
          <p:cNvPr id="137" name="Google Shape;137;gd16f877427_0_13"/>
          <p:cNvSpPr txBox="1"/>
          <p:nvPr>
            <p:ph idx="2" type="body"/>
          </p:nvPr>
        </p:nvSpPr>
        <p:spPr>
          <a:xfrm>
            <a:off x="643475" y="2154425"/>
            <a:ext cx="3517500" cy="3953100"/>
          </a:xfrm>
          <a:prstGeom prst="rect">
            <a:avLst/>
          </a:prstGeom>
        </p:spPr>
        <p:txBody>
          <a:bodyPr anchorCtr="0" anchor="t" bIns="45700" lIns="91425" spcFirstLastPara="1" rIns="91425" wrap="square" tIns="45700">
            <a:normAutofit/>
          </a:bodyPr>
          <a:lstStyle/>
          <a:p>
            <a:pPr indent="0" lvl="0" marL="0" rtl="0" algn="l">
              <a:spcBef>
                <a:spcPts val="1200"/>
              </a:spcBef>
              <a:spcAft>
                <a:spcPts val="200"/>
              </a:spcAft>
              <a:buNone/>
            </a:pPr>
            <a:r>
              <a:rPr lang="en-US"/>
              <a:t>Each house sold will be mapped and colored according to whether the model accurately </a:t>
            </a:r>
            <a:r>
              <a:rPr lang="en-US"/>
              <a:t>predicted</a:t>
            </a:r>
            <a:r>
              <a:rPr lang="en-US"/>
              <a:t> the sale. </a:t>
            </a:r>
            <a:endParaRPr/>
          </a:p>
        </p:txBody>
      </p:sp>
      <p:pic>
        <p:nvPicPr>
          <p:cNvPr id="138" name="Google Shape;138;gd16f877427_0_13"/>
          <p:cNvPicPr preferRelativeResize="0"/>
          <p:nvPr/>
        </p:nvPicPr>
        <p:blipFill rotWithShape="1">
          <a:blip r:embed="rId3">
            <a:alphaModFix/>
          </a:blip>
          <a:srcRect b="0" l="49718" r="0" t="0"/>
          <a:stretch/>
        </p:blipFill>
        <p:spPr>
          <a:xfrm>
            <a:off x="5458975" y="1041400"/>
            <a:ext cx="5928302" cy="5294700"/>
          </a:xfrm>
          <a:prstGeom prst="rect">
            <a:avLst/>
          </a:prstGeom>
          <a:noFill/>
          <a:ln>
            <a:noFill/>
          </a:ln>
        </p:spPr>
      </p:pic>
      <p:sp>
        <p:nvSpPr>
          <p:cNvPr id="139" name="Google Shape;139;gd16f877427_0_13"/>
          <p:cNvSpPr txBox="1"/>
          <p:nvPr/>
        </p:nvSpPr>
        <p:spPr>
          <a:xfrm>
            <a:off x="5458975" y="705525"/>
            <a:ext cx="4935000" cy="477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200"/>
              </a:spcBef>
              <a:spcAft>
                <a:spcPts val="200"/>
              </a:spcAft>
              <a:buNone/>
            </a:pPr>
            <a:r>
              <a:rPr b="1" lang="en-US" sz="1900">
                <a:solidFill>
                  <a:srgbClr val="3F3F3F"/>
                </a:solidFill>
                <a:latin typeface="Libre Franklin"/>
                <a:ea typeface="Libre Franklin"/>
                <a:cs typeface="Libre Franklin"/>
                <a:sym typeface="Libre Franklin"/>
              </a:rPr>
              <a:t>Sale Prediction Outcome</a:t>
            </a:r>
            <a:endParaRPr/>
          </a:p>
        </p:txBody>
      </p:sp>
      <p:sp>
        <p:nvSpPr>
          <p:cNvPr id="140" name="Google Shape;140;gd16f877427_0_13"/>
          <p:cNvSpPr txBox="1"/>
          <p:nvPr/>
        </p:nvSpPr>
        <p:spPr>
          <a:xfrm>
            <a:off x="5213400" y="6107525"/>
            <a:ext cx="62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Libre Franklin"/>
                <a:ea typeface="Libre Franklin"/>
                <a:cs typeface="Libre Franklin"/>
                <a:sym typeface="Libre Franklin"/>
              </a:rPr>
              <a:t>Not actual model outcome data</a:t>
            </a:r>
            <a:endParaRPr i="1">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d16f877427_0_24"/>
          <p:cNvSpPr txBox="1"/>
          <p:nvPr>
            <p:ph type="title"/>
          </p:nvPr>
        </p:nvSpPr>
        <p:spPr>
          <a:xfrm>
            <a:off x="643475" y="786379"/>
            <a:ext cx="3517500" cy="1088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Storyboard</a:t>
            </a:r>
            <a:endParaRPr/>
          </a:p>
        </p:txBody>
      </p:sp>
      <p:sp>
        <p:nvSpPr>
          <p:cNvPr id="146" name="Google Shape;146;gd16f877427_0_24"/>
          <p:cNvSpPr txBox="1"/>
          <p:nvPr>
            <p:ph idx="2" type="body"/>
          </p:nvPr>
        </p:nvSpPr>
        <p:spPr>
          <a:xfrm>
            <a:off x="643475" y="2154425"/>
            <a:ext cx="3517500" cy="3953100"/>
          </a:xfrm>
          <a:prstGeom prst="rect">
            <a:avLst/>
          </a:prstGeom>
        </p:spPr>
        <p:txBody>
          <a:bodyPr anchorCtr="0" anchor="t" bIns="45700" lIns="91425" spcFirstLastPara="1" rIns="91425" wrap="square" tIns="45700">
            <a:normAutofit/>
          </a:bodyPr>
          <a:lstStyle/>
          <a:p>
            <a:pPr indent="0" lvl="0" marL="0" rtl="0" algn="l">
              <a:spcBef>
                <a:spcPts val="1200"/>
              </a:spcBef>
              <a:spcAft>
                <a:spcPts val="200"/>
              </a:spcAft>
              <a:buNone/>
            </a:pPr>
            <a:r>
              <a:rPr lang="en-US"/>
              <a:t>A chart will show the model outcome </a:t>
            </a:r>
            <a:r>
              <a:rPr lang="en-US"/>
              <a:t>accuracy</a:t>
            </a:r>
            <a:r>
              <a:rPr lang="en-US"/>
              <a:t> (and/or other statistical metrics) for each neighborhood and house type. </a:t>
            </a:r>
            <a:endParaRPr/>
          </a:p>
        </p:txBody>
      </p:sp>
      <p:sp>
        <p:nvSpPr>
          <p:cNvPr id="147" name="Google Shape;147;gd16f877427_0_24"/>
          <p:cNvSpPr txBox="1"/>
          <p:nvPr/>
        </p:nvSpPr>
        <p:spPr>
          <a:xfrm>
            <a:off x="5114725" y="986775"/>
            <a:ext cx="24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dk1"/>
              </a:highlight>
              <a:latin typeface="Libre Franklin"/>
              <a:ea typeface="Libre Franklin"/>
              <a:cs typeface="Libre Franklin"/>
              <a:sym typeface="Libre Franklin"/>
            </a:endParaRPr>
          </a:p>
        </p:txBody>
      </p:sp>
      <p:pic>
        <p:nvPicPr>
          <p:cNvPr id="148" name="Google Shape;148;gd16f877427_0_24"/>
          <p:cNvPicPr preferRelativeResize="0"/>
          <p:nvPr/>
        </p:nvPicPr>
        <p:blipFill>
          <a:blip r:embed="rId3">
            <a:alphaModFix/>
          </a:blip>
          <a:stretch>
            <a:fillRect/>
          </a:stretch>
        </p:blipFill>
        <p:spPr>
          <a:xfrm>
            <a:off x="5250800" y="1419300"/>
            <a:ext cx="6237900" cy="4019400"/>
          </a:xfrm>
          <a:prstGeom prst="rect">
            <a:avLst/>
          </a:prstGeom>
          <a:noFill/>
          <a:ln>
            <a:noFill/>
          </a:ln>
        </p:spPr>
      </p:pic>
      <p:sp>
        <p:nvSpPr>
          <p:cNvPr id="149" name="Google Shape;149;gd16f877427_0_24"/>
          <p:cNvSpPr txBox="1"/>
          <p:nvPr/>
        </p:nvSpPr>
        <p:spPr>
          <a:xfrm>
            <a:off x="5213400" y="6107525"/>
            <a:ext cx="62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Libre Franklin"/>
                <a:ea typeface="Libre Franklin"/>
                <a:cs typeface="Libre Franklin"/>
                <a:sym typeface="Libre Franklin"/>
              </a:rPr>
              <a:t>Not actual model outcome data</a:t>
            </a:r>
            <a:endParaRPr i="1">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d16f877427_0_36"/>
          <p:cNvSpPr txBox="1"/>
          <p:nvPr>
            <p:ph type="title"/>
          </p:nvPr>
        </p:nvSpPr>
        <p:spPr>
          <a:xfrm>
            <a:off x="643475" y="786379"/>
            <a:ext cx="3517500" cy="1088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Storyboard</a:t>
            </a:r>
            <a:endParaRPr/>
          </a:p>
        </p:txBody>
      </p:sp>
      <p:sp>
        <p:nvSpPr>
          <p:cNvPr id="155" name="Google Shape;155;gd16f877427_0_36"/>
          <p:cNvSpPr txBox="1"/>
          <p:nvPr>
            <p:ph idx="2" type="body"/>
          </p:nvPr>
        </p:nvSpPr>
        <p:spPr>
          <a:xfrm>
            <a:off x="643475" y="2154425"/>
            <a:ext cx="3517500" cy="3953100"/>
          </a:xfrm>
          <a:prstGeom prst="rect">
            <a:avLst/>
          </a:prstGeom>
        </p:spPr>
        <p:txBody>
          <a:bodyPr anchorCtr="0" anchor="t" bIns="45700" lIns="91425" spcFirstLastPara="1" rIns="91425" wrap="square" tIns="45700">
            <a:normAutofit/>
          </a:bodyPr>
          <a:lstStyle/>
          <a:p>
            <a:pPr indent="0" lvl="0" marL="0" rtl="0" algn="l">
              <a:spcBef>
                <a:spcPts val="1200"/>
              </a:spcBef>
              <a:spcAft>
                <a:spcPts val="200"/>
              </a:spcAft>
              <a:buNone/>
            </a:pPr>
            <a:r>
              <a:rPr lang="en-US"/>
              <a:t>Example of how this model can be used going forward to understand the likelihood of a property selling that was not included in the model. </a:t>
            </a:r>
            <a:endParaRPr/>
          </a:p>
        </p:txBody>
      </p:sp>
      <p:sp>
        <p:nvSpPr>
          <p:cNvPr id="156" name="Google Shape;156;gd16f877427_0_36"/>
          <p:cNvSpPr txBox="1"/>
          <p:nvPr/>
        </p:nvSpPr>
        <p:spPr>
          <a:xfrm>
            <a:off x="5114725" y="986775"/>
            <a:ext cx="24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dk1"/>
              </a:highlight>
              <a:latin typeface="Libre Franklin"/>
              <a:ea typeface="Libre Franklin"/>
              <a:cs typeface="Libre Franklin"/>
              <a:sym typeface="Libre Franklin"/>
            </a:endParaRPr>
          </a:p>
        </p:txBody>
      </p:sp>
      <p:sp>
        <p:nvSpPr>
          <p:cNvPr id="157" name="Google Shape;157;gd16f877427_0_36"/>
          <p:cNvSpPr txBox="1"/>
          <p:nvPr/>
        </p:nvSpPr>
        <p:spPr>
          <a:xfrm>
            <a:off x="5213400" y="6107525"/>
            <a:ext cx="62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Libre Franklin"/>
                <a:ea typeface="Libre Franklin"/>
                <a:cs typeface="Libre Franklin"/>
                <a:sym typeface="Libre Franklin"/>
              </a:rPr>
              <a:t>Not actual model outcome data</a:t>
            </a:r>
            <a:endParaRPr i="1">
              <a:latin typeface="Libre Franklin"/>
              <a:ea typeface="Libre Franklin"/>
              <a:cs typeface="Libre Franklin"/>
              <a:sym typeface="Libre Franklin"/>
            </a:endParaRPr>
          </a:p>
        </p:txBody>
      </p:sp>
      <p:pic>
        <p:nvPicPr>
          <p:cNvPr id="158" name="Google Shape;158;gd16f877427_0_36"/>
          <p:cNvPicPr preferRelativeResize="0"/>
          <p:nvPr/>
        </p:nvPicPr>
        <p:blipFill>
          <a:blip r:embed="rId3">
            <a:alphaModFix/>
          </a:blip>
          <a:stretch>
            <a:fillRect/>
          </a:stretch>
        </p:blipFill>
        <p:spPr>
          <a:xfrm>
            <a:off x="5283700" y="1128225"/>
            <a:ext cx="5747181" cy="4415751"/>
          </a:xfrm>
          <a:prstGeom prst="rect">
            <a:avLst/>
          </a:prstGeom>
          <a:noFill/>
          <a:ln cap="flat" cmpd="sng" w="9525">
            <a:solidFill>
              <a:schemeClr val="dk1"/>
            </a:solidFill>
            <a:prstDash val="solid"/>
            <a:round/>
            <a:headEnd len="sm" w="sm" type="none"/>
            <a:tailEnd len="sm" w="sm" type="none"/>
          </a:ln>
        </p:spPr>
      </p:pic>
      <p:sp>
        <p:nvSpPr>
          <p:cNvPr id="159" name="Google Shape;159;gd16f877427_0_36"/>
          <p:cNvSpPr/>
          <p:nvPr/>
        </p:nvSpPr>
        <p:spPr>
          <a:xfrm rot="3608481">
            <a:off x="8126658" y="3157191"/>
            <a:ext cx="768285" cy="346318"/>
          </a:xfrm>
          <a:prstGeom prst="parallelogram">
            <a:avLst>
              <a:gd fmla="val 4030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d16f877427_0_36"/>
          <p:cNvSpPr/>
          <p:nvPr/>
        </p:nvSpPr>
        <p:spPr>
          <a:xfrm>
            <a:off x="9423600" y="3371450"/>
            <a:ext cx="2055600" cy="1167600"/>
          </a:xfrm>
          <a:prstGeom prst="wedgeRectCallout">
            <a:avLst>
              <a:gd fmla="val -92404" name="adj1"/>
              <a:gd fmla="val -50000" name="adj2"/>
            </a:avLst>
          </a:prstGeom>
          <a:solidFill>
            <a:srgbClr val="00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e.g. What are </a:t>
            </a:r>
            <a:r>
              <a:rPr lang="en-US"/>
              <a:t>the</a:t>
            </a:r>
            <a:r>
              <a:rPr lang="en-US"/>
              <a:t> cances that 1663 Marlay Dr. will sell?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2021-04-30T15:03:56Z</dcterms:created>
  <dc:creator>Xie, Tianshi</dc:creator>
</cp:coreProperties>
</file>