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8" r:id="rId13"/>
    <p:sldId id="271" r:id="rId14"/>
    <p:sldId id="267" r:id="rId15"/>
    <p:sldId id="272" r:id="rId16"/>
    <p:sldId id="274" r:id="rId17"/>
    <p:sldId id="269" r:id="rId18"/>
    <p:sldId id="278" r:id="rId19"/>
    <p:sldId id="275" r:id="rId20"/>
    <p:sldId id="270" r:id="rId21"/>
    <p:sldId id="276" r:id="rId22"/>
    <p:sldId id="277"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8BF05AA-0403-48CE-A029-ACF8DC639FE0}" type="datetimeFigureOut">
              <a:rPr lang="es-CO" smtClean="0"/>
              <a:t>22/12/2020</a:t>
            </a:fld>
            <a:endParaRPr lang="es-CO"/>
          </a:p>
        </p:txBody>
      </p:sp>
      <p:sp>
        <p:nvSpPr>
          <p:cNvPr id="5" name="Footer Placeholder 4"/>
          <p:cNvSpPr>
            <a:spLocks noGrp="1"/>
          </p:cNvSpPr>
          <p:nvPr>
            <p:ph type="ftr" sz="quarter" idx="11"/>
          </p:nvPr>
        </p:nvSpPr>
        <p:spPr>
          <a:xfrm>
            <a:off x="3962399" y="5870575"/>
            <a:ext cx="4893958" cy="377825"/>
          </a:xfrm>
        </p:spPr>
        <p:txBody>
          <a:bodyPr/>
          <a:lstStyle/>
          <a:p>
            <a:endParaRPr lang="es-CO"/>
          </a:p>
        </p:txBody>
      </p:sp>
      <p:sp>
        <p:nvSpPr>
          <p:cNvPr id="6" name="Slide Number Placeholder 5"/>
          <p:cNvSpPr>
            <a:spLocks noGrp="1"/>
          </p:cNvSpPr>
          <p:nvPr>
            <p:ph type="sldNum" sz="quarter" idx="12"/>
          </p:nvPr>
        </p:nvSpPr>
        <p:spPr>
          <a:xfrm>
            <a:off x="10608958" y="5870575"/>
            <a:ext cx="551167" cy="377825"/>
          </a:xfrm>
        </p:spPr>
        <p:txBody>
          <a:bodyPr/>
          <a:lstStyle/>
          <a:p>
            <a:fld id="{F6214BE9-AC26-414C-89C2-DBA3BCA9FE3D}" type="slidenum">
              <a:rPr lang="es-CO" smtClean="0"/>
              <a:t>‹Nº›</a:t>
            </a:fld>
            <a:endParaRPr lang="es-CO"/>
          </a:p>
        </p:txBody>
      </p:sp>
    </p:spTree>
    <p:extLst>
      <p:ext uri="{BB962C8B-B14F-4D97-AF65-F5344CB8AC3E}">
        <p14:creationId xmlns:p14="http://schemas.microsoft.com/office/powerpoint/2010/main" val="13379535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8BF05AA-0403-48CE-A029-ACF8DC639FE0}" type="datetimeFigureOut">
              <a:rPr lang="es-CO" smtClean="0"/>
              <a:t>22/12/2020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F6214BE9-AC26-414C-89C2-DBA3BCA9FE3D}" type="slidenum">
              <a:rPr lang="es-CO" smtClean="0"/>
              <a:t>‹Nº›</a:t>
            </a:fld>
            <a:endParaRPr lang="es-CO"/>
          </a:p>
        </p:txBody>
      </p:sp>
    </p:spTree>
    <p:extLst>
      <p:ext uri="{BB962C8B-B14F-4D97-AF65-F5344CB8AC3E}">
        <p14:creationId xmlns:p14="http://schemas.microsoft.com/office/powerpoint/2010/main" val="756397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8BF05AA-0403-48CE-A029-ACF8DC639FE0}" type="datetimeFigureOut">
              <a:rPr lang="es-CO" smtClean="0"/>
              <a:t>22/12/2020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6214BE9-AC26-414C-89C2-DBA3BCA9FE3D}" type="slidenum">
              <a:rPr lang="es-CO" smtClean="0"/>
              <a:t>‹Nº›</a:t>
            </a:fld>
            <a:endParaRPr lang="es-CO"/>
          </a:p>
        </p:txBody>
      </p:sp>
    </p:spTree>
    <p:extLst>
      <p:ext uri="{BB962C8B-B14F-4D97-AF65-F5344CB8AC3E}">
        <p14:creationId xmlns:p14="http://schemas.microsoft.com/office/powerpoint/2010/main" val="1318000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8BF05AA-0403-48CE-A029-ACF8DC639FE0}" type="datetimeFigureOut">
              <a:rPr lang="es-CO" smtClean="0"/>
              <a:t>22/12/2020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6214BE9-AC26-414C-89C2-DBA3BCA9FE3D}" type="slidenum">
              <a:rPr lang="es-CO" smtClean="0"/>
              <a:t>‹Nº›</a:t>
            </a:fld>
            <a:endParaRPr lang="es-CO"/>
          </a:p>
        </p:txBody>
      </p:sp>
    </p:spTree>
    <p:extLst>
      <p:ext uri="{BB962C8B-B14F-4D97-AF65-F5344CB8AC3E}">
        <p14:creationId xmlns:p14="http://schemas.microsoft.com/office/powerpoint/2010/main" val="868431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8BF05AA-0403-48CE-A029-ACF8DC639FE0}" type="datetimeFigureOut">
              <a:rPr lang="es-CO" smtClean="0"/>
              <a:t>22/12/2020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6214BE9-AC26-414C-89C2-DBA3BCA9FE3D}" type="slidenum">
              <a:rPr lang="es-CO" smtClean="0"/>
              <a:t>‹Nº›</a:t>
            </a:fld>
            <a:endParaRPr lang="es-CO"/>
          </a:p>
        </p:txBody>
      </p:sp>
    </p:spTree>
    <p:extLst>
      <p:ext uri="{BB962C8B-B14F-4D97-AF65-F5344CB8AC3E}">
        <p14:creationId xmlns:p14="http://schemas.microsoft.com/office/powerpoint/2010/main" val="51725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8BF05AA-0403-48CE-A029-ACF8DC639FE0}" type="datetimeFigureOut">
              <a:rPr lang="es-CO" smtClean="0"/>
              <a:t>22/12/2020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6214BE9-AC26-414C-89C2-DBA3BCA9FE3D}" type="slidenum">
              <a:rPr lang="es-CO" smtClean="0"/>
              <a:t>‹Nº›</a:t>
            </a:fld>
            <a:endParaRPr lang="es-CO"/>
          </a:p>
        </p:txBody>
      </p:sp>
    </p:spTree>
    <p:extLst>
      <p:ext uri="{BB962C8B-B14F-4D97-AF65-F5344CB8AC3E}">
        <p14:creationId xmlns:p14="http://schemas.microsoft.com/office/powerpoint/2010/main" val="3113358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8BF05AA-0403-48CE-A029-ACF8DC639FE0}" type="datetimeFigureOut">
              <a:rPr lang="es-CO" smtClean="0"/>
              <a:t>22/12/2020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6214BE9-AC26-414C-89C2-DBA3BCA9FE3D}" type="slidenum">
              <a:rPr lang="es-CO" smtClean="0"/>
              <a:t>‹Nº›</a:t>
            </a:fld>
            <a:endParaRPr lang="es-CO"/>
          </a:p>
        </p:txBody>
      </p:sp>
    </p:spTree>
    <p:extLst>
      <p:ext uri="{BB962C8B-B14F-4D97-AF65-F5344CB8AC3E}">
        <p14:creationId xmlns:p14="http://schemas.microsoft.com/office/powerpoint/2010/main" val="367530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BF05AA-0403-48CE-A029-ACF8DC639FE0}" type="datetimeFigureOut">
              <a:rPr lang="es-CO" smtClean="0"/>
              <a:t>22/12/2020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6214BE9-AC26-414C-89C2-DBA3BCA9FE3D}" type="slidenum">
              <a:rPr lang="es-CO" smtClean="0"/>
              <a:t>‹Nº›</a:t>
            </a:fld>
            <a:endParaRPr lang="es-CO"/>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138815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BF05AA-0403-48CE-A029-ACF8DC639FE0}" type="datetimeFigureOut">
              <a:rPr lang="es-CO" smtClean="0"/>
              <a:t>22/12/2020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6214BE9-AC26-414C-89C2-DBA3BCA9FE3D}" type="slidenum">
              <a:rPr lang="es-CO" smtClean="0"/>
              <a:t>‹Nº›</a:t>
            </a:fld>
            <a:endParaRPr lang="es-CO"/>
          </a:p>
        </p:txBody>
      </p:sp>
    </p:spTree>
    <p:extLst>
      <p:ext uri="{BB962C8B-B14F-4D97-AF65-F5344CB8AC3E}">
        <p14:creationId xmlns:p14="http://schemas.microsoft.com/office/powerpoint/2010/main" val="2632882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BF05AA-0403-48CE-A029-ACF8DC639FE0}" type="datetimeFigureOut">
              <a:rPr lang="es-CO" smtClean="0"/>
              <a:t>22/12/2020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6214BE9-AC26-414C-89C2-DBA3BCA9FE3D}" type="slidenum">
              <a:rPr lang="es-CO" smtClean="0"/>
              <a:t>‹Nº›</a:t>
            </a:fld>
            <a:endParaRPr lang="es-CO"/>
          </a:p>
        </p:txBody>
      </p:sp>
    </p:spTree>
    <p:extLst>
      <p:ext uri="{BB962C8B-B14F-4D97-AF65-F5344CB8AC3E}">
        <p14:creationId xmlns:p14="http://schemas.microsoft.com/office/powerpoint/2010/main" val="4131776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8BF05AA-0403-48CE-A029-ACF8DC639FE0}" type="datetimeFigureOut">
              <a:rPr lang="es-CO" smtClean="0"/>
              <a:t>22/12/2020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6214BE9-AC26-414C-89C2-DBA3BCA9FE3D}" type="slidenum">
              <a:rPr lang="es-CO" smtClean="0"/>
              <a:t>‹Nº›</a:t>
            </a:fld>
            <a:endParaRPr lang="es-CO"/>
          </a:p>
        </p:txBody>
      </p:sp>
    </p:spTree>
    <p:extLst>
      <p:ext uri="{BB962C8B-B14F-4D97-AF65-F5344CB8AC3E}">
        <p14:creationId xmlns:p14="http://schemas.microsoft.com/office/powerpoint/2010/main" val="51465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8BF05AA-0403-48CE-A029-ACF8DC639FE0}" type="datetimeFigureOut">
              <a:rPr lang="es-CO" smtClean="0"/>
              <a:t>22/12/2020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F6214BE9-AC26-414C-89C2-DBA3BCA9FE3D}" type="slidenum">
              <a:rPr lang="es-CO" smtClean="0"/>
              <a:t>‹Nº›</a:t>
            </a:fld>
            <a:endParaRPr lang="es-CO"/>
          </a:p>
        </p:txBody>
      </p:sp>
    </p:spTree>
    <p:extLst>
      <p:ext uri="{BB962C8B-B14F-4D97-AF65-F5344CB8AC3E}">
        <p14:creationId xmlns:p14="http://schemas.microsoft.com/office/powerpoint/2010/main" val="3718560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8BF05AA-0403-48CE-A029-ACF8DC639FE0}" type="datetimeFigureOut">
              <a:rPr lang="es-CO" smtClean="0"/>
              <a:t>22/12/2020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F6214BE9-AC26-414C-89C2-DBA3BCA9FE3D}" type="slidenum">
              <a:rPr lang="es-CO" smtClean="0"/>
              <a:t>‹Nº›</a:t>
            </a:fld>
            <a:endParaRPr lang="es-CO"/>
          </a:p>
        </p:txBody>
      </p:sp>
    </p:spTree>
    <p:extLst>
      <p:ext uri="{BB962C8B-B14F-4D97-AF65-F5344CB8AC3E}">
        <p14:creationId xmlns:p14="http://schemas.microsoft.com/office/powerpoint/2010/main" val="2946549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8BF05AA-0403-48CE-A029-ACF8DC639FE0}" type="datetimeFigureOut">
              <a:rPr lang="es-CO" smtClean="0"/>
              <a:t>22/12/2020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F6214BE9-AC26-414C-89C2-DBA3BCA9FE3D}" type="slidenum">
              <a:rPr lang="es-CO" smtClean="0"/>
              <a:t>‹Nº›</a:t>
            </a:fld>
            <a:endParaRPr lang="es-CO"/>
          </a:p>
        </p:txBody>
      </p:sp>
    </p:spTree>
    <p:extLst>
      <p:ext uri="{BB962C8B-B14F-4D97-AF65-F5344CB8AC3E}">
        <p14:creationId xmlns:p14="http://schemas.microsoft.com/office/powerpoint/2010/main" val="4279151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8BF05AA-0403-48CE-A029-ACF8DC639FE0}" type="datetimeFigureOut">
              <a:rPr lang="es-CO" smtClean="0"/>
              <a:t>22/12/2020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F6214BE9-AC26-414C-89C2-DBA3BCA9FE3D}" type="slidenum">
              <a:rPr lang="es-CO" smtClean="0"/>
              <a:t>‹Nº›</a:t>
            </a:fld>
            <a:endParaRPr lang="es-CO"/>
          </a:p>
        </p:txBody>
      </p:sp>
    </p:spTree>
    <p:extLst>
      <p:ext uri="{BB962C8B-B14F-4D97-AF65-F5344CB8AC3E}">
        <p14:creationId xmlns:p14="http://schemas.microsoft.com/office/powerpoint/2010/main" val="13907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8BF05AA-0403-48CE-A029-ACF8DC639FE0}" type="datetimeFigureOut">
              <a:rPr lang="es-CO" smtClean="0"/>
              <a:t>22/12/2020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F6214BE9-AC26-414C-89C2-DBA3BCA9FE3D}" type="slidenum">
              <a:rPr lang="es-CO" smtClean="0"/>
              <a:t>‹Nº›</a:t>
            </a:fld>
            <a:endParaRPr lang="es-CO"/>
          </a:p>
        </p:txBody>
      </p:sp>
    </p:spTree>
    <p:extLst>
      <p:ext uri="{BB962C8B-B14F-4D97-AF65-F5344CB8AC3E}">
        <p14:creationId xmlns:p14="http://schemas.microsoft.com/office/powerpoint/2010/main" val="141897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8BF05AA-0403-48CE-A029-ACF8DC639FE0}" type="datetimeFigureOut">
              <a:rPr lang="es-CO" smtClean="0"/>
              <a:t>22/12/2020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F6214BE9-AC26-414C-89C2-DBA3BCA9FE3D}" type="slidenum">
              <a:rPr lang="es-CO" smtClean="0"/>
              <a:t>‹Nº›</a:t>
            </a:fld>
            <a:endParaRPr lang="es-CO"/>
          </a:p>
        </p:txBody>
      </p:sp>
    </p:spTree>
    <p:extLst>
      <p:ext uri="{BB962C8B-B14F-4D97-AF65-F5344CB8AC3E}">
        <p14:creationId xmlns:p14="http://schemas.microsoft.com/office/powerpoint/2010/main" val="33622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8BF05AA-0403-48CE-A029-ACF8DC639FE0}" type="datetimeFigureOut">
              <a:rPr lang="es-CO" smtClean="0"/>
              <a:t>22/12/2020</a:t>
            </a:fld>
            <a:endParaRPr lang="es-CO"/>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O"/>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214BE9-AC26-414C-89C2-DBA3BCA9FE3D}" type="slidenum">
              <a:rPr lang="es-CO" smtClean="0"/>
              <a:t>‹Nº›</a:t>
            </a:fld>
            <a:endParaRPr lang="es-CO"/>
          </a:p>
        </p:txBody>
      </p:sp>
    </p:spTree>
    <p:extLst>
      <p:ext uri="{BB962C8B-B14F-4D97-AF65-F5344CB8AC3E}">
        <p14:creationId xmlns:p14="http://schemas.microsoft.com/office/powerpoint/2010/main" val="35279712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s.wikipedia.org/wiki/Principio_de_responsabilidad_%C3%BAnica"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FE2FFC-98C4-452E-99D2-43C7C60E5D1C}"/>
              </a:ext>
            </a:extLst>
          </p:cNvPr>
          <p:cNvPicPr>
            <a:picLocks noChangeAspect="1"/>
          </p:cNvPicPr>
          <p:nvPr/>
        </p:nvPicPr>
        <p:blipFill rotWithShape="1">
          <a:blip r:embed="rId2"/>
          <a:srcRect l="4015" r="32785"/>
          <a:stretch/>
        </p:blipFill>
        <p:spPr>
          <a:xfrm>
            <a:off x="3523488" y="10"/>
            <a:ext cx="8668512" cy="6857990"/>
          </a:xfrm>
          <a:prstGeom prst="rect">
            <a:avLst/>
          </a:prstGeom>
        </p:spPr>
      </p:pic>
      <p:sp>
        <p:nvSpPr>
          <p:cNvPr id="2" name="Título 1">
            <a:extLst>
              <a:ext uri="{FF2B5EF4-FFF2-40B4-BE49-F238E27FC236}">
                <a16:creationId xmlns:a16="http://schemas.microsoft.com/office/drawing/2014/main" id="{85352E8D-AEE2-4C99-AC6D-F853CDBEDBB3}"/>
              </a:ext>
            </a:extLst>
          </p:cNvPr>
          <p:cNvSpPr>
            <a:spLocks noGrp="1"/>
          </p:cNvSpPr>
          <p:nvPr>
            <p:ph type="ctrTitle"/>
          </p:nvPr>
        </p:nvSpPr>
        <p:spPr>
          <a:xfrm>
            <a:off x="477981" y="1122363"/>
            <a:ext cx="4023360" cy="3204134"/>
          </a:xfrm>
        </p:spPr>
        <p:txBody>
          <a:bodyPr anchor="b">
            <a:normAutofit/>
          </a:bodyPr>
          <a:lstStyle/>
          <a:p>
            <a:pPr algn="l"/>
            <a:r>
              <a:rPr lang="es-CO" sz="4800" dirty="0"/>
              <a:t>CURSO DE REACTJS</a:t>
            </a:r>
          </a:p>
        </p:txBody>
      </p:sp>
      <p:sp>
        <p:nvSpPr>
          <p:cNvPr id="3" name="Subtítulo 2">
            <a:extLst>
              <a:ext uri="{FF2B5EF4-FFF2-40B4-BE49-F238E27FC236}">
                <a16:creationId xmlns:a16="http://schemas.microsoft.com/office/drawing/2014/main" id="{A4083CDA-AEC5-4CC6-9519-472C0729A01B}"/>
              </a:ext>
            </a:extLst>
          </p:cNvPr>
          <p:cNvSpPr>
            <a:spLocks noGrp="1"/>
          </p:cNvSpPr>
          <p:nvPr>
            <p:ph type="subTitle" idx="1"/>
          </p:nvPr>
        </p:nvSpPr>
        <p:spPr>
          <a:xfrm>
            <a:off x="477980" y="4872922"/>
            <a:ext cx="4023359" cy="1208141"/>
          </a:xfrm>
        </p:spPr>
        <p:txBody>
          <a:bodyPr>
            <a:normAutofit/>
          </a:bodyPr>
          <a:lstStyle/>
          <a:p>
            <a:pPr algn="l"/>
            <a:r>
              <a:rPr lang="es-CO" sz="2000" dirty="0"/>
              <a:t>Murphy Horta Camargo</a:t>
            </a:r>
          </a:p>
          <a:p>
            <a:pPr algn="l"/>
            <a:r>
              <a:rPr lang="es-CO" sz="1600" dirty="0"/>
              <a:t>Ingeniero de Software</a:t>
            </a:r>
          </a:p>
        </p:txBody>
      </p:sp>
      <p:pic>
        <p:nvPicPr>
          <p:cNvPr id="1030" name="Picture 6" descr="Conociendo React! - Workshop - ReactJS">
            <a:extLst>
              <a:ext uri="{FF2B5EF4-FFF2-40B4-BE49-F238E27FC236}">
                <a16:creationId xmlns:a16="http://schemas.microsoft.com/office/drawing/2014/main" id="{0ABADB86-AA00-47CE-83D2-49D75385B5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08" y="744175"/>
            <a:ext cx="2214374" cy="1980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9590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058E13-57C2-4DE4-BF87-2F1FEEC52E74}"/>
              </a:ext>
            </a:extLst>
          </p:cNvPr>
          <p:cNvSpPr>
            <a:spLocks noGrp="1"/>
          </p:cNvSpPr>
          <p:nvPr>
            <p:ph type="title"/>
          </p:nvPr>
        </p:nvSpPr>
        <p:spPr>
          <a:xfrm>
            <a:off x="4527789" y="3138434"/>
            <a:ext cx="4412327" cy="843459"/>
          </a:xfrm>
        </p:spPr>
        <p:txBody>
          <a:bodyPr>
            <a:noAutofit/>
          </a:bodyPr>
          <a:lstStyle/>
          <a:p>
            <a:r>
              <a:rPr lang="es-CO" sz="6000" b="1" dirty="0">
                <a:latin typeface="Calibri" panose="020F0502020204030204" pitchFamily="34" charset="0"/>
                <a:cs typeface="Calibri" panose="020F0502020204030204" pitchFamily="34" charset="0"/>
              </a:rPr>
              <a:t>Sesión #2</a:t>
            </a:r>
          </a:p>
        </p:txBody>
      </p:sp>
      <p:pic>
        <p:nvPicPr>
          <p:cNvPr id="4" name="Picture 6" descr="Conociendo React! - Workshop - ReactJS">
            <a:extLst>
              <a:ext uri="{FF2B5EF4-FFF2-40B4-BE49-F238E27FC236}">
                <a16:creationId xmlns:a16="http://schemas.microsoft.com/office/drawing/2014/main" id="{F1B38878-47AB-4590-8358-E9B497EBA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439" y="2557831"/>
            <a:ext cx="2179699" cy="194924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13DBF6D3-B5DC-4161-B7AF-616CEA211CCE}"/>
              </a:ext>
            </a:extLst>
          </p:cNvPr>
          <p:cNvSpPr txBox="1"/>
          <p:nvPr/>
        </p:nvSpPr>
        <p:spPr>
          <a:xfrm>
            <a:off x="4479849" y="4507077"/>
            <a:ext cx="4508205" cy="1295868"/>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s-CO" dirty="0"/>
              <a:t>Componentes</a:t>
            </a:r>
          </a:p>
          <a:p>
            <a:pPr marL="285750" indent="-285750">
              <a:lnSpc>
                <a:spcPct val="150000"/>
              </a:lnSpc>
              <a:buFont typeface="Wingdings" panose="05000000000000000000" pitchFamily="2" charset="2"/>
              <a:buChar char="ü"/>
            </a:pPr>
            <a:r>
              <a:rPr lang="es-CO" dirty="0"/>
              <a:t>Variables</a:t>
            </a:r>
          </a:p>
          <a:p>
            <a:pPr marL="285750" indent="-285750">
              <a:lnSpc>
                <a:spcPct val="150000"/>
              </a:lnSpc>
              <a:buFont typeface="Wingdings" panose="05000000000000000000" pitchFamily="2" charset="2"/>
              <a:buChar char="ü"/>
            </a:pPr>
            <a:r>
              <a:rPr lang="es-CO" dirty="0"/>
              <a:t>Listas dinámicas</a:t>
            </a:r>
          </a:p>
        </p:txBody>
      </p:sp>
    </p:spTree>
    <p:extLst>
      <p:ext uri="{BB962C8B-B14F-4D97-AF65-F5344CB8AC3E}">
        <p14:creationId xmlns:p14="http://schemas.microsoft.com/office/powerpoint/2010/main" val="1510395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DBB5EB-C47D-41A2-9807-47C631757436}"/>
              </a:ext>
            </a:extLst>
          </p:cNvPr>
          <p:cNvSpPr>
            <a:spLocks noGrp="1"/>
          </p:cNvSpPr>
          <p:nvPr>
            <p:ph type="title"/>
          </p:nvPr>
        </p:nvSpPr>
        <p:spPr>
          <a:xfrm>
            <a:off x="534800" y="335328"/>
            <a:ext cx="10131425" cy="520349"/>
          </a:xfrm>
        </p:spPr>
        <p:txBody>
          <a:bodyPr>
            <a:normAutofit fontScale="90000"/>
          </a:bodyPr>
          <a:lstStyle/>
          <a:p>
            <a:r>
              <a:rPr lang="es-CO" dirty="0"/>
              <a:t>Componentes</a:t>
            </a:r>
          </a:p>
        </p:txBody>
      </p:sp>
      <p:pic>
        <p:nvPicPr>
          <p:cNvPr id="5122" name="Picture 2" descr="ReactJS Training: Entendiendo React y TypeScript | by Mariano Vazquez |  Medium">
            <a:extLst>
              <a:ext uri="{FF2B5EF4-FFF2-40B4-BE49-F238E27FC236}">
                <a16:creationId xmlns:a16="http://schemas.microsoft.com/office/drawing/2014/main" id="{C811BA80-6B1B-4D73-92B2-E967D3451C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2133" y="2065867"/>
            <a:ext cx="8387733" cy="45156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Conociendo React! - Workshop - ReactJS">
            <a:extLst>
              <a:ext uri="{FF2B5EF4-FFF2-40B4-BE49-F238E27FC236}">
                <a16:creationId xmlns:a16="http://schemas.microsoft.com/office/drawing/2014/main" id="{B867F6B7-2DBB-4C82-BE0B-6ECB18B20B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4310" y="5528930"/>
            <a:ext cx="1486202" cy="132907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7E1DC622-A9B8-49C4-8621-EE47ADC7D491}"/>
              </a:ext>
            </a:extLst>
          </p:cNvPr>
          <p:cNvSpPr txBox="1"/>
          <p:nvPr/>
        </p:nvSpPr>
        <p:spPr>
          <a:xfrm>
            <a:off x="534800" y="1201975"/>
            <a:ext cx="6094602" cy="369332"/>
          </a:xfrm>
          <a:prstGeom prst="rect">
            <a:avLst/>
          </a:prstGeom>
          <a:noFill/>
        </p:spPr>
        <p:txBody>
          <a:bodyPr wrap="square">
            <a:spAutoFit/>
          </a:bodyPr>
          <a:lstStyle/>
          <a:p>
            <a:pPr algn="ctr"/>
            <a:r>
              <a:rPr lang="es-CO" b="1" i="0" dirty="0">
                <a:effectLst/>
                <a:latin typeface="-apple-system"/>
              </a:rPr>
              <a:t>Divide la interfaz de usuario en una jerarquía de componentes</a:t>
            </a:r>
          </a:p>
        </p:txBody>
      </p:sp>
    </p:spTree>
    <p:extLst>
      <p:ext uri="{BB962C8B-B14F-4D97-AF65-F5344CB8AC3E}">
        <p14:creationId xmlns:p14="http://schemas.microsoft.com/office/powerpoint/2010/main" val="4155808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7ED472-E0CD-4E7C-95B5-DE6A4C4D2444}"/>
              </a:ext>
            </a:extLst>
          </p:cNvPr>
          <p:cNvSpPr>
            <a:spLocks noGrp="1"/>
          </p:cNvSpPr>
          <p:nvPr>
            <p:ph type="title"/>
          </p:nvPr>
        </p:nvSpPr>
        <p:spPr>
          <a:xfrm>
            <a:off x="685801" y="609600"/>
            <a:ext cx="10119219" cy="791361"/>
          </a:xfrm>
        </p:spPr>
        <p:txBody>
          <a:bodyPr/>
          <a:lstStyle/>
          <a:p>
            <a:r>
              <a:rPr lang="es-CO" dirty="0"/>
              <a:t>Componentes</a:t>
            </a:r>
          </a:p>
        </p:txBody>
      </p:sp>
      <p:pic>
        <p:nvPicPr>
          <p:cNvPr id="1026" name="Picture 2" descr="Single Page Applications | Article">
            <a:extLst>
              <a:ext uri="{FF2B5EF4-FFF2-40B4-BE49-F238E27FC236}">
                <a16:creationId xmlns:a16="http://schemas.microsoft.com/office/drawing/2014/main" id="{8A2FD07C-63A9-422B-B135-2B5473884E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9430" y="3270448"/>
            <a:ext cx="5169981" cy="29779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34B4BBF-E8A3-4C25-9472-502C2E7EE023}"/>
              </a:ext>
            </a:extLst>
          </p:cNvPr>
          <p:cNvSpPr txBox="1"/>
          <p:nvPr/>
        </p:nvSpPr>
        <p:spPr>
          <a:xfrm>
            <a:off x="578840" y="1673090"/>
            <a:ext cx="10333139" cy="1200329"/>
          </a:xfrm>
          <a:prstGeom prst="rect">
            <a:avLst/>
          </a:prstGeom>
          <a:noFill/>
        </p:spPr>
        <p:txBody>
          <a:bodyPr wrap="square">
            <a:spAutoFit/>
          </a:bodyPr>
          <a:lstStyle/>
          <a:p>
            <a:r>
              <a:rPr lang="es-CO" b="0" i="0" dirty="0">
                <a:effectLst/>
                <a:latin typeface="-apple-system"/>
              </a:rPr>
              <a:t>¿Pero cómo sabes qué debería ser su propio componente? Usa las mismas técnicas para decidir si deberías crear una función u objeto nuevo. Una técnica es el </a:t>
            </a:r>
            <a:r>
              <a:rPr lang="es-CO" b="0" i="0" u="none" strike="noStrike" dirty="0">
                <a:effectLst/>
                <a:latin typeface="-apple-system"/>
                <a:hlinkClick r:id="rId3">
                  <a:extLst>
                    <a:ext uri="{A12FA001-AC4F-418D-AE19-62706E023703}">
                      <ahyp:hlinkClr xmlns:ahyp="http://schemas.microsoft.com/office/drawing/2018/hyperlinkcolor" val="tx"/>
                    </a:ext>
                  </a:extLst>
                </a:hlinkClick>
              </a:rPr>
              <a:t>principio de responsabilidad única</a:t>
            </a:r>
            <a:r>
              <a:rPr lang="es-CO" b="0" i="0" dirty="0">
                <a:effectLst/>
                <a:latin typeface="-apple-system"/>
              </a:rPr>
              <a:t>, esto significa que un componente debe, idealmente, hacer solo una cosa. Si termina creciendo entonces debería ser dividido en componentes más pequeños.</a:t>
            </a:r>
            <a:endParaRPr lang="es-CO" dirty="0"/>
          </a:p>
        </p:txBody>
      </p:sp>
    </p:spTree>
    <p:extLst>
      <p:ext uri="{BB962C8B-B14F-4D97-AF65-F5344CB8AC3E}">
        <p14:creationId xmlns:p14="http://schemas.microsoft.com/office/powerpoint/2010/main" val="572714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D5249F-F002-4848-A5A9-1CC2CBA994B0}"/>
              </a:ext>
            </a:extLst>
          </p:cNvPr>
          <p:cNvSpPr>
            <a:spLocks noGrp="1"/>
          </p:cNvSpPr>
          <p:nvPr>
            <p:ph type="title"/>
          </p:nvPr>
        </p:nvSpPr>
        <p:spPr>
          <a:xfrm>
            <a:off x="1323364" y="3008852"/>
            <a:ext cx="10131425" cy="648749"/>
          </a:xfrm>
        </p:spPr>
        <p:txBody>
          <a:bodyPr>
            <a:noAutofit/>
          </a:bodyPr>
          <a:lstStyle/>
          <a:p>
            <a:r>
              <a:rPr lang="es-CO" sz="4000" b="1" dirty="0" err="1"/>
              <a:t>Let’s</a:t>
            </a:r>
            <a:r>
              <a:rPr lang="es-CO" sz="4000" b="1" dirty="0"/>
              <a:t> Try </a:t>
            </a:r>
            <a:br>
              <a:rPr lang="es-CO" sz="4000" b="1" dirty="0"/>
            </a:br>
            <a:endParaRPr lang="es-CO" sz="4000" b="1" dirty="0"/>
          </a:p>
        </p:txBody>
      </p:sp>
    </p:spTree>
    <p:extLst>
      <p:ext uri="{BB962C8B-B14F-4D97-AF65-F5344CB8AC3E}">
        <p14:creationId xmlns:p14="http://schemas.microsoft.com/office/powerpoint/2010/main" val="3411060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66F923-D4BF-4EFB-B2EA-F5AC08E24AB4}"/>
              </a:ext>
            </a:extLst>
          </p:cNvPr>
          <p:cNvSpPr>
            <a:spLocks noGrp="1"/>
          </p:cNvSpPr>
          <p:nvPr>
            <p:ph type="title"/>
          </p:nvPr>
        </p:nvSpPr>
        <p:spPr/>
        <p:txBody>
          <a:bodyPr/>
          <a:lstStyle/>
          <a:p>
            <a:r>
              <a:rPr lang="es-CO" dirty="0"/>
              <a:t>Probemos listas</a:t>
            </a:r>
          </a:p>
        </p:txBody>
      </p:sp>
      <p:pic>
        <p:nvPicPr>
          <p:cNvPr id="6" name="Picture 6" descr="Conociendo React! - Workshop - ReactJS">
            <a:extLst>
              <a:ext uri="{FF2B5EF4-FFF2-40B4-BE49-F238E27FC236}">
                <a16:creationId xmlns:a16="http://schemas.microsoft.com/office/drawing/2014/main" id="{659012D1-A89E-4074-8630-332762DB5E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8617" y="5528930"/>
            <a:ext cx="1486202" cy="1329070"/>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3">
            <a:extLst>
              <a:ext uri="{FF2B5EF4-FFF2-40B4-BE49-F238E27FC236}">
                <a16:creationId xmlns:a16="http://schemas.microsoft.com/office/drawing/2014/main" id="{AD5175D8-CFF6-4BA6-806D-DBD4B741E1B7}"/>
              </a:ext>
            </a:extLst>
          </p:cNvPr>
          <p:cNvSpPr>
            <a:spLocks noGrp="1"/>
          </p:cNvSpPr>
          <p:nvPr>
            <p:ph idx="1"/>
          </p:nvPr>
        </p:nvSpPr>
        <p:spPr>
          <a:xfrm>
            <a:off x="685801" y="1972832"/>
            <a:ext cx="10131425" cy="3649133"/>
          </a:xfrm>
        </p:spPr>
        <p:txBody>
          <a:bodyPr/>
          <a:lstStyle/>
          <a:p>
            <a:r>
              <a:rPr lang="es-CO" dirty="0"/>
              <a:t>Trabajar con listas en </a:t>
            </a:r>
            <a:r>
              <a:rPr lang="es-CO" dirty="0" err="1"/>
              <a:t>React</a:t>
            </a:r>
            <a:r>
              <a:rPr lang="es-CO" dirty="0"/>
              <a:t> o en JSX para ser más exactos, no es nada complicado. Sin embargo hay que tener ciertas nociones de como es que funciona JSX y como renderiza este las listas.</a:t>
            </a:r>
          </a:p>
          <a:p>
            <a:endParaRPr lang="es-CO" dirty="0"/>
          </a:p>
          <a:p>
            <a:r>
              <a:rPr lang="es-CO" dirty="0"/>
              <a:t>['task1', 'task2', 'task3', 'task4', 'task5', 'task6’]</a:t>
            </a:r>
          </a:p>
          <a:p>
            <a:pPr algn="just"/>
            <a:endParaRPr lang="es-CO" dirty="0"/>
          </a:p>
          <a:p>
            <a:pPr algn="just"/>
            <a:r>
              <a:rPr lang="es-CO" dirty="0" err="1"/>
              <a:t>map</a:t>
            </a:r>
            <a:r>
              <a:rPr lang="es-CO" dirty="0"/>
              <a:t>() recibe una función </a:t>
            </a:r>
            <a:r>
              <a:rPr lang="es-CO" dirty="0" err="1"/>
              <a:t>callback</a:t>
            </a:r>
            <a:r>
              <a:rPr lang="es-CO" dirty="0"/>
              <a:t> como argumento, esta función es invocada una vez sobre cada elemento del arreglo, cambiando cada uno de ellos, después de iterar por todo el arreglo, retorna un nuevo arreglo, con los nuevos elementos.</a:t>
            </a:r>
          </a:p>
          <a:p>
            <a:pPr algn="just"/>
            <a:endParaRPr lang="es-CO" dirty="0"/>
          </a:p>
          <a:p>
            <a:pPr algn="just"/>
            <a:endParaRPr lang="es-CO" dirty="0"/>
          </a:p>
        </p:txBody>
      </p:sp>
      <p:pic>
        <p:nvPicPr>
          <p:cNvPr id="13" name="Imagen 12">
            <a:extLst>
              <a:ext uri="{FF2B5EF4-FFF2-40B4-BE49-F238E27FC236}">
                <a16:creationId xmlns:a16="http://schemas.microsoft.com/office/drawing/2014/main" id="{F4C92152-58C0-4F75-9C7A-5BCD89835931}"/>
              </a:ext>
            </a:extLst>
          </p:cNvPr>
          <p:cNvPicPr>
            <a:picLocks noChangeAspect="1"/>
          </p:cNvPicPr>
          <p:nvPr/>
        </p:nvPicPr>
        <p:blipFill>
          <a:blip r:embed="rId3"/>
          <a:stretch>
            <a:fillRect/>
          </a:stretch>
        </p:blipFill>
        <p:spPr>
          <a:xfrm>
            <a:off x="5151058" y="4659940"/>
            <a:ext cx="4943475" cy="962025"/>
          </a:xfrm>
          <a:prstGeom prst="rect">
            <a:avLst/>
          </a:prstGeom>
        </p:spPr>
      </p:pic>
    </p:spTree>
    <p:extLst>
      <p:ext uri="{BB962C8B-B14F-4D97-AF65-F5344CB8AC3E}">
        <p14:creationId xmlns:p14="http://schemas.microsoft.com/office/powerpoint/2010/main" val="548818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578BE2-2E6B-4018-A0B7-C783CBED9E2D}"/>
              </a:ext>
            </a:extLst>
          </p:cNvPr>
          <p:cNvSpPr>
            <a:spLocks noGrp="1"/>
          </p:cNvSpPr>
          <p:nvPr>
            <p:ph type="title"/>
          </p:nvPr>
        </p:nvSpPr>
        <p:spPr/>
        <p:txBody>
          <a:bodyPr/>
          <a:lstStyle/>
          <a:p>
            <a:r>
              <a:rPr lang="es-CO" dirty="0"/>
              <a:t>Probemos listas</a:t>
            </a:r>
          </a:p>
        </p:txBody>
      </p:sp>
      <p:sp>
        <p:nvSpPr>
          <p:cNvPr id="3" name="Marcador de contenido 2">
            <a:extLst>
              <a:ext uri="{FF2B5EF4-FFF2-40B4-BE49-F238E27FC236}">
                <a16:creationId xmlns:a16="http://schemas.microsoft.com/office/drawing/2014/main" id="{CC4EC660-1D71-4284-AD92-4683679B7E01}"/>
              </a:ext>
            </a:extLst>
          </p:cNvPr>
          <p:cNvSpPr>
            <a:spLocks noGrp="1"/>
          </p:cNvSpPr>
          <p:nvPr>
            <p:ph idx="1"/>
          </p:nvPr>
        </p:nvSpPr>
        <p:spPr>
          <a:xfrm>
            <a:off x="610301" y="1870745"/>
            <a:ext cx="10131425" cy="2653717"/>
          </a:xfrm>
        </p:spPr>
        <p:txBody>
          <a:bodyPr/>
          <a:lstStyle/>
          <a:p>
            <a:r>
              <a:rPr lang="es-CO" dirty="0"/>
              <a:t>Ahora, debemos tener en cuenta que </a:t>
            </a:r>
            <a:r>
              <a:rPr lang="es-CO" dirty="0" err="1"/>
              <a:t>React</a:t>
            </a:r>
            <a:r>
              <a:rPr lang="es-CO" dirty="0"/>
              <a:t> debe reconocer, para su correcto funcionamiento, cuales son los elementos que cambian para poder agregar, modificar o eliminar elementos dentro de nuestra lista.</a:t>
            </a:r>
          </a:p>
          <a:p>
            <a:r>
              <a:rPr lang="es-CO" dirty="0"/>
              <a:t>Para facilitarle esto a </a:t>
            </a:r>
            <a:r>
              <a:rPr lang="es-CO" dirty="0" err="1"/>
              <a:t>React</a:t>
            </a:r>
            <a:r>
              <a:rPr lang="es-CO" dirty="0"/>
              <a:t>, debemos pasarle una propiedad extra a nuestro elemento de la lista. Esta propiedad es </a:t>
            </a:r>
            <a:r>
              <a:rPr lang="es-CO" dirty="0" err="1"/>
              <a:t>key</a:t>
            </a:r>
            <a:r>
              <a:rPr lang="es-CO" dirty="0"/>
              <a:t>, y le permite identificar y diferenciar cada uno de los elementos de una lista, por lo que este debe ser único. Se acostumbra usar el id del elemento, aunque en este caso, por facilidad usaremos el mismo nombre de la tarea.</a:t>
            </a:r>
          </a:p>
        </p:txBody>
      </p:sp>
      <p:pic>
        <p:nvPicPr>
          <p:cNvPr id="6" name="Imagen 5">
            <a:extLst>
              <a:ext uri="{FF2B5EF4-FFF2-40B4-BE49-F238E27FC236}">
                <a16:creationId xmlns:a16="http://schemas.microsoft.com/office/drawing/2014/main" id="{21AB47CB-7A9D-4501-A1E0-24695B42EA73}"/>
              </a:ext>
            </a:extLst>
          </p:cNvPr>
          <p:cNvPicPr>
            <a:picLocks noChangeAspect="1"/>
          </p:cNvPicPr>
          <p:nvPr/>
        </p:nvPicPr>
        <p:blipFill>
          <a:blip r:embed="rId2"/>
          <a:stretch>
            <a:fillRect/>
          </a:stretch>
        </p:blipFill>
        <p:spPr>
          <a:xfrm>
            <a:off x="5170372" y="4524462"/>
            <a:ext cx="4728638" cy="1145490"/>
          </a:xfrm>
          <a:prstGeom prst="rect">
            <a:avLst/>
          </a:prstGeom>
        </p:spPr>
      </p:pic>
    </p:spTree>
    <p:extLst>
      <p:ext uri="{BB962C8B-B14F-4D97-AF65-F5344CB8AC3E}">
        <p14:creationId xmlns:p14="http://schemas.microsoft.com/office/powerpoint/2010/main" val="1715303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058E13-57C2-4DE4-BF87-2F1FEEC52E74}"/>
              </a:ext>
            </a:extLst>
          </p:cNvPr>
          <p:cNvSpPr>
            <a:spLocks noGrp="1"/>
          </p:cNvSpPr>
          <p:nvPr>
            <p:ph type="title"/>
          </p:nvPr>
        </p:nvSpPr>
        <p:spPr>
          <a:xfrm>
            <a:off x="4527789" y="3138434"/>
            <a:ext cx="4412327" cy="843459"/>
          </a:xfrm>
        </p:spPr>
        <p:txBody>
          <a:bodyPr>
            <a:noAutofit/>
          </a:bodyPr>
          <a:lstStyle/>
          <a:p>
            <a:r>
              <a:rPr lang="es-CO" sz="6000" b="1" dirty="0">
                <a:latin typeface="Calibri" panose="020F0502020204030204" pitchFamily="34" charset="0"/>
                <a:cs typeface="Calibri" panose="020F0502020204030204" pitchFamily="34" charset="0"/>
              </a:rPr>
              <a:t>Sesión #3</a:t>
            </a:r>
          </a:p>
        </p:txBody>
      </p:sp>
      <p:pic>
        <p:nvPicPr>
          <p:cNvPr id="4" name="Picture 6" descr="Conociendo React! - Workshop - ReactJS">
            <a:extLst>
              <a:ext uri="{FF2B5EF4-FFF2-40B4-BE49-F238E27FC236}">
                <a16:creationId xmlns:a16="http://schemas.microsoft.com/office/drawing/2014/main" id="{F1B38878-47AB-4590-8358-E9B497EBA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439" y="2557831"/>
            <a:ext cx="2179699" cy="194924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13DBF6D3-B5DC-4161-B7AF-616CEA211CCE}"/>
              </a:ext>
            </a:extLst>
          </p:cNvPr>
          <p:cNvSpPr txBox="1"/>
          <p:nvPr/>
        </p:nvSpPr>
        <p:spPr>
          <a:xfrm>
            <a:off x="4479849" y="4507077"/>
            <a:ext cx="4508205" cy="880369"/>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s-CO" dirty="0"/>
              <a:t>Variables</a:t>
            </a:r>
          </a:p>
          <a:p>
            <a:pPr marL="285750" indent="-285750">
              <a:lnSpc>
                <a:spcPct val="150000"/>
              </a:lnSpc>
              <a:buFont typeface="Wingdings" panose="05000000000000000000" pitchFamily="2" charset="2"/>
              <a:buChar char="ü"/>
            </a:pPr>
            <a:r>
              <a:rPr lang="es-CO" dirty="0"/>
              <a:t>Ejercicios prácticos</a:t>
            </a:r>
          </a:p>
        </p:txBody>
      </p:sp>
    </p:spTree>
    <p:extLst>
      <p:ext uri="{BB962C8B-B14F-4D97-AF65-F5344CB8AC3E}">
        <p14:creationId xmlns:p14="http://schemas.microsoft.com/office/powerpoint/2010/main" val="1646440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EC61D1-05E3-4572-BDCA-3A856001B0BF}"/>
              </a:ext>
            </a:extLst>
          </p:cNvPr>
          <p:cNvSpPr>
            <a:spLocks noGrp="1"/>
          </p:cNvSpPr>
          <p:nvPr>
            <p:ph type="title"/>
          </p:nvPr>
        </p:nvSpPr>
        <p:spPr/>
        <p:txBody>
          <a:bodyPr/>
          <a:lstStyle/>
          <a:p>
            <a:r>
              <a:rPr lang="es-CO" dirty="0"/>
              <a:t>Probemos Variables bidireccionales</a:t>
            </a:r>
          </a:p>
        </p:txBody>
      </p:sp>
      <p:pic>
        <p:nvPicPr>
          <p:cNvPr id="5" name="Marcador de contenido 4">
            <a:extLst>
              <a:ext uri="{FF2B5EF4-FFF2-40B4-BE49-F238E27FC236}">
                <a16:creationId xmlns:a16="http://schemas.microsoft.com/office/drawing/2014/main" id="{41BE6B11-3369-428D-A0FA-6D4236B3A9CA}"/>
              </a:ext>
            </a:extLst>
          </p:cNvPr>
          <p:cNvPicPr>
            <a:picLocks noGrp="1" noChangeAspect="1"/>
          </p:cNvPicPr>
          <p:nvPr>
            <p:ph idx="1"/>
          </p:nvPr>
        </p:nvPicPr>
        <p:blipFill>
          <a:blip r:embed="rId2"/>
          <a:stretch>
            <a:fillRect/>
          </a:stretch>
        </p:blipFill>
        <p:spPr>
          <a:xfrm>
            <a:off x="685801" y="2221896"/>
            <a:ext cx="5286375" cy="1962150"/>
          </a:xfrm>
        </p:spPr>
      </p:pic>
      <p:pic>
        <p:nvPicPr>
          <p:cNvPr id="7" name="Imagen 6">
            <a:extLst>
              <a:ext uri="{FF2B5EF4-FFF2-40B4-BE49-F238E27FC236}">
                <a16:creationId xmlns:a16="http://schemas.microsoft.com/office/drawing/2014/main" id="{C39390F7-F23C-40C9-B0E1-DA67C3E6D4F9}"/>
              </a:ext>
            </a:extLst>
          </p:cNvPr>
          <p:cNvPicPr>
            <a:picLocks noChangeAspect="1"/>
          </p:cNvPicPr>
          <p:nvPr/>
        </p:nvPicPr>
        <p:blipFill>
          <a:blip r:embed="rId3"/>
          <a:stretch>
            <a:fillRect/>
          </a:stretch>
        </p:blipFill>
        <p:spPr>
          <a:xfrm>
            <a:off x="5210306" y="3654275"/>
            <a:ext cx="4371975" cy="1371600"/>
          </a:xfrm>
          <a:prstGeom prst="rect">
            <a:avLst/>
          </a:prstGeom>
        </p:spPr>
      </p:pic>
    </p:spTree>
    <p:extLst>
      <p:ext uri="{BB962C8B-B14F-4D97-AF65-F5344CB8AC3E}">
        <p14:creationId xmlns:p14="http://schemas.microsoft.com/office/powerpoint/2010/main" val="187635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058E13-57C2-4DE4-BF87-2F1FEEC52E74}"/>
              </a:ext>
            </a:extLst>
          </p:cNvPr>
          <p:cNvSpPr>
            <a:spLocks noGrp="1"/>
          </p:cNvSpPr>
          <p:nvPr>
            <p:ph type="title"/>
          </p:nvPr>
        </p:nvSpPr>
        <p:spPr>
          <a:xfrm>
            <a:off x="4527789" y="3138434"/>
            <a:ext cx="4412327" cy="843459"/>
          </a:xfrm>
        </p:spPr>
        <p:txBody>
          <a:bodyPr>
            <a:noAutofit/>
          </a:bodyPr>
          <a:lstStyle/>
          <a:p>
            <a:r>
              <a:rPr lang="es-CO" sz="6000" b="1" dirty="0">
                <a:latin typeface="Calibri" panose="020F0502020204030204" pitchFamily="34" charset="0"/>
                <a:cs typeface="Calibri" panose="020F0502020204030204" pitchFamily="34" charset="0"/>
              </a:rPr>
              <a:t>Sesión #4</a:t>
            </a:r>
          </a:p>
        </p:txBody>
      </p:sp>
      <p:pic>
        <p:nvPicPr>
          <p:cNvPr id="4" name="Picture 6" descr="Conociendo React! - Workshop - ReactJS">
            <a:extLst>
              <a:ext uri="{FF2B5EF4-FFF2-40B4-BE49-F238E27FC236}">
                <a16:creationId xmlns:a16="http://schemas.microsoft.com/office/drawing/2014/main" id="{F1B38878-47AB-4590-8358-E9B497EBA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439" y="2557831"/>
            <a:ext cx="2179699" cy="194924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13DBF6D3-B5DC-4161-B7AF-616CEA211CCE}"/>
              </a:ext>
            </a:extLst>
          </p:cNvPr>
          <p:cNvSpPr txBox="1"/>
          <p:nvPr/>
        </p:nvSpPr>
        <p:spPr>
          <a:xfrm>
            <a:off x="4479849" y="4507077"/>
            <a:ext cx="4508205" cy="880369"/>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s-CO" dirty="0"/>
              <a:t>Formularios</a:t>
            </a:r>
          </a:p>
          <a:p>
            <a:pPr marL="285750" indent="-285750">
              <a:lnSpc>
                <a:spcPct val="150000"/>
              </a:lnSpc>
              <a:buFont typeface="Wingdings" panose="05000000000000000000" pitchFamily="2" charset="2"/>
              <a:buChar char="ü"/>
            </a:pPr>
            <a:r>
              <a:rPr lang="es-CO" dirty="0"/>
              <a:t>Ejercicios prácticos</a:t>
            </a:r>
          </a:p>
        </p:txBody>
      </p:sp>
    </p:spTree>
    <p:extLst>
      <p:ext uri="{BB962C8B-B14F-4D97-AF65-F5344CB8AC3E}">
        <p14:creationId xmlns:p14="http://schemas.microsoft.com/office/powerpoint/2010/main" val="1943781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8530E-01F8-447F-A279-1F51E21D711B}"/>
              </a:ext>
            </a:extLst>
          </p:cNvPr>
          <p:cNvSpPr>
            <a:spLocks noGrp="1"/>
          </p:cNvSpPr>
          <p:nvPr>
            <p:ph type="title"/>
          </p:nvPr>
        </p:nvSpPr>
        <p:spPr/>
        <p:txBody>
          <a:bodyPr/>
          <a:lstStyle/>
          <a:p>
            <a:r>
              <a:rPr lang="es-CO" dirty="0"/>
              <a:t>¿Qué es un formulario controlado en </a:t>
            </a:r>
            <a:r>
              <a:rPr lang="es-CO" dirty="0" err="1"/>
              <a:t>React</a:t>
            </a:r>
            <a:r>
              <a:rPr lang="es-CO" dirty="0"/>
              <a:t>?</a:t>
            </a:r>
            <a:br>
              <a:rPr lang="es-CO" dirty="0"/>
            </a:br>
            <a:endParaRPr lang="es-CO" dirty="0"/>
          </a:p>
        </p:txBody>
      </p:sp>
      <p:sp>
        <p:nvSpPr>
          <p:cNvPr id="3" name="Marcador de contenido 2">
            <a:extLst>
              <a:ext uri="{FF2B5EF4-FFF2-40B4-BE49-F238E27FC236}">
                <a16:creationId xmlns:a16="http://schemas.microsoft.com/office/drawing/2014/main" id="{3FF0E28A-ACD1-439C-B74E-5C428430E256}"/>
              </a:ext>
            </a:extLst>
          </p:cNvPr>
          <p:cNvSpPr>
            <a:spLocks noGrp="1"/>
          </p:cNvSpPr>
          <p:nvPr>
            <p:ph idx="1"/>
          </p:nvPr>
        </p:nvSpPr>
        <p:spPr/>
        <p:txBody>
          <a:bodyPr/>
          <a:lstStyle/>
          <a:p>
            <a:pPr marL="0" indent="0" algn="just">
              <a:buNone/>
            </a:pPr>
            <a:r>
              <a:rPr lang="es-CO" dirty="0"/>
              <a:t>Es un formulario en el que los valores de los inputs son manejados por el </a:t>
            </a:r>
            <a:r>
              <a:rPr lang="es-CO" dirty="0" err="1"/>
              <a:t>state</a:t>
            </a:r>
            <a:r>
              <a:rPr lang="es-CO" dirty="0"/>
              <a:t> del componente. Esto significa que el </a:t>
            </a:r>
            <a:r>
              <a:rPr lang="es-CO" dirty="0" err="1"/>
              <a:t>state</a:t>
            </a:r>
            <a:r>
              <a:rPr lang="es-CO" dirty="0"/>
              <a:t> del componente es la “única fuente de la verdad” que consideraremos para saber qué valores tiene nuestro formulario.</a:t>
            </a:r>
          </a:p>
          <a:p>
            <a:pPr marL="0" indent="0" algn="just">
              <a:buNone/>
            </a:pPr>
            <a:r>
              <a:rPr lang="es-CO" dirty="0"/>
              <a:t>Sin embargo, la única manera de actualizar el </a:t>
            </a:r>
            <a:r>
              <a:rPr lang="es-CO" dirty="0" err="1"/>
              <a:t>state</a:t>
            </a:r>
            <a:r>
              <a:rPr lang="es-CO" dirty="0"/>
              <a:t> es usando la función </a:t>
            </a:r>
            <a:r>
              <a:rPr lang="es-CO" dirty="0" err="1"/>
              <a:t>setState</a:t>
            </a:r>
            <a:r>
              <a:rPr lang="es-CO" dirty="0"/>
              <a:t>(). Por lo tanto, un formulario controlado maneja los valores de los inputs en el </a:t>
            </a:r>
            <a:r>
              <a:rPr lang="es-CO" dirty="0" err="1"/>
              <a:t>state</a:t>
            </a:r>
            <a:r>
              <a:rPr lang="es-CO" dirty="0"/>
              <a:t> y lo actualiza de acuerdo a los eventos del mismo usando </a:t>
            </a:r>
            <a:r>
              <a:rPr lang="es-CO" dirty="0" err="1"/>
              <a:t>setState</a:t>
            </a:r>
            <a:r>
              <a:rPr lang="es-CO" dirty="0"/>
              <a:t>.</a:t>
            </a:r>
          </a:p>
        </p:txBody>
      </p:sp>
      <p:pic>
        <p:nvPicPr>
          <p:cNvPr id="4" name="Picture 6" descr="Conociendo React! - Workshop - ReactJS">
            <a:extLst>
              <a:ext uri="{FF2B5EF4-FFF2-40B4-BE49-F238E27FC236}">
                <a16:creationId xmlns:a16="http://schemas.microsoft.com/office/drawing/2014/main" id="{522CB5CB-B76A-4035-A17B-3EBFDAF730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8617" y="5528930"/>
            <a:ext cx="1486202" cy="1329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481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4AD08F-A2BE-4E1E-9E96-844BAD6C7397}"/>
              </a:ext>
            </a:extLst>
          </p:cNvPr>
          <p:cNvSpPr>
            <a:spLocks noGrp="1"/>
          </p:cNvSpPr>
          <p:nvPr>
            <p:ph type="title"/>
          </p:nvPr>
        </p:nvSpPr>
        <p:spPr/>
        <p:txBody>
          <a:bodyPr/>
          <a:lstStyle/>
          <a:p>
            <a:r>
              <a:rPr lang="es-CO" dirty="0"/>
              <a:t>Acerca de mi…</a:t>
            </a:r>
          </a:p>
        </p:txBody>
      </p:sp>
      <p:sp>
        <p:nvSpPr>
          <p:cNvPr id="7" name="Marcador de contenido 6">
            <a:extLst>
              <a:ext uri="{FF2B5EF4-FFF2-40B4-BE49-F238E27FC236}">
                <a16:creationId xmlns:a16="http://schemas.microsoft.com/office/drawing/2014/main" id="{B452C83E-E3E2-4DF6-AA98-FB8C40CD1FE5}"/>
              </a:ext>
            </a:extLst>
          </p:cNvPr>
          <p:cNvSpPr>
            <a:spLocks noGrp="1"/>
          </p:cNvSpPr>
          <p:nvPr>
            <p:ph idx="1"/>
          </p:nvPr>
        </p:nvSpPr>
        <p:spPr/>
        <p:txBody>
          <a:bodyPr/>
          <a:lstStyle/>
          <a:p>
            <a:r>
              <a:rPr lang="es-CO" dirty="0"/>
              <a:t>Apasionado por los viajes y la tecnología</a:t>
            </a:r>
          </a:p>
          <a:p>
            <a:r>
              <a:rPr lang="es-CO" dirty="0"/>
              <a:t>Más de 7 de años de experiencia</a:t>
            </a:r>
          </a:p>
          <a:p>
            <a:pPr lvl="1"/>
            <a:r>
              <a:rPr lang="es-CO" dirty="0"/>
              <a:t>Desarrollador </a:t>
            </a:r>
            <a:r>
              <a:rPr lang="es-CO" dirty="0" err="1"/>
              <a:t>Fullstack</a:t>
            </a:r>
            <a:endParaRPr lang="es-CO" dirty="0"/>
          </a:p>
          <a:p>
            <a:pPr lvl="1"/>
            <a:r>
              <a:rPr lang="es-CO" dirty="0"/>
              <a:t>Analítica de </a:t>
            </a:r>
            <a:r>
              <a:rPr lang="es-CO" dirty="0" err="1"/>
              <a:t>bigdata</a:t>
            </a:r>
            <a:r>
              <a:rPr lang="es-CO" dirty="0"/>
              <a:t> (Bancolombia)</a:t>
            </a:r>
          </a:p>
          <a:p>
            <a:pPr lvl="1"/>
            <a:r>
              <a:rPr lang="es-CO" dirty="0"/>
              <a:t>Jefatura de Inteligencia Naval</a:t>
            </a:r>
          </a:p>
          <a:p>
            <a:pPr lvl="1"/>
            <a:r>
              <a:rPr lang="es-CO" dirty="0"/>
              <a:t>Machine </a:t>
            </a:r>
            <a:r>
              <a:rPr lang="es-CO" dirty="0" err="1"/>
              <a:t>Learning</a:t>
            </a:r>
            <a:r>
              <a:rPr lang="es-CO" dirty="0"/>
              <a:t> </a:t>
            </a:r>
            <a:r>
              <a:rPr lang="es-CO" dirty="0" err="1"/>
              <a:t>Naayat</a:t>
            </a:r>
            <a:r>
              <a:rPr lang="es-CO" dirty="0"/>
              <a:t> (</a:t>
            </a:r>
            <a:r>
              <a:rPr lang="es-CO" dirty="0" err="1"/>
              <a:t>Dubai</a:t>
            </a:r>
            <a:r>
              <a:rPr lang="es-CO" dirty="0"/>
              <a:t>)</a:t>
            </a:r>
          </a:p>
          <a:p>
            <a:r>
              <a:rPr lang="es-CO" dirty="0"/>
              <a:t>Extrovertido</a:t>
            </a:r>
          </a:p>
          <a:p>
            <a:r>
              <a:rPr lang="es-CO" dirty="0"/>
              <a:t>Gerente de Tecnología &amp; </a:t>
            </a:r>
            <a:r>
              <a:rPr lang="es-CO" dirty="0" err="1"/>
              <a:t>Co-fundador</a:t>
            </a:r>
            <a:r>
              <a:rPr lang="es-CO" dirty="0"/>
              <a:t> Heippi S.A.S.</a:t>
            </a:r>
          </a:p>
          <a:p>
            <a:pPr lvl="1"/>
            <a:endParaRPr lang="es-CO" dirty="0"/>
          </a:p>
        </p:txBody>
      </p:sp>
      <p:pic>
        <p:nvPicPr>
          <p:cNvPr id="9" name="Imagen 8">
            <a:extLst>
              <a:ext uri="{FF2B5EF4-FFF2-40B4-BE49-F238E27FC236}">
                <a16:creationId xmlns:a16="http://schemas.microsoft.com/office/drawing/2014/main" id="{525219A1-0727-42F8-91C9-21110C1A6FE7}"/>
              </a:ext>
            </a:extLst>
          </p:cNvPr>
          <p:cNvPicPr>
            <a:picLocks noChangeAspect="1"/>
          </p:cNvPicPr>
          <p:nvPr/>
        </p:nvPicPr>
        <p:blipFill>
          <a:blip r:embed="rId2"/>
          <a:stretch>
            <a:fillRect/>
          </a:stretch>
        </p:blipFill>
        <p:spPr>
          <a:xfrm>
            <a:off x="9316408" y="2249487"/>
            <a:ext cx="1731003" cy="1719126"/>
          </a:xfrm>
          <a:prstGeom prst="rect">
            <a:avLst/>
          </a:prstGeom>
        </p:spPr>
      </p:pic>
      <p:pic>
        <p:nvPicPr>
          <p:cNvPr id="11" name="Imagen 10">
            <a:extLst>
              <a:ext uri="{FF2B5EF4-FFF2-40B4-BE49-F238E27FC236}">
                <a16:creationId xmlns:a16="http://schemas.microsoft.com/office/drawing/2014/main" id="{A29166EE-A850-473B-8F08-FE77C72DE53E}"/>
              </a:ext>
            </a:extLst>
          </p:cNvPr>
          <p:cNvPicPr>
            <a:picLocks noChangeAspect="1"/>
          </p:cNvPicPr>
          <p:nvPr/>
        </p:nvPicPr>
        <p:blipFill>
          <a:blip r:embed="rId3"/>
          <a:stretch>
            <a:fillRect/>
          </a:stretch>
        </p:blipFill>
        <p:spPr>
          <a:xfrm>
            <a:off x="7310105" y="2472777"/>
            <a:ext cx="1778648" cy="1495836"/>
          </a:xfrm>
          <a:prstGeom prst="rect">
            <a:avLst/>
          </a:prstGeom>
        </p:spPr>
      </p:pic>
      <p:pic>
        <p:nvPicPr>
          <p:cNvPr id="13" name="Imagen 12">
            <a:extLst>
              <a:ext uri="{FF2B5EF4-FFF2-40B4-BE49-F238E27FC236}">
                <a16:creationId xmlns:a16="http://schemas.microsoft.com/office/drawing/2014/main" id="{BBE584FD-C93A-4FF9-B57D-535325118F50}"/>
              </a:ext>
            </a:extLst>
          </p:cNvPr>
          <p:cNvPicPr>
            <a:picLocks noChangeAspect="1"/>
          </p:cNvPicPr>
          <p:nvPr/>
        </p:nvPicPr>
        <p:blipFill>
          <a:blip r:embed="rId4"/>
          <a:stretch>
            <a:fillRect/>
          </a:stretch>
        </p:blipFill>
        <p:spPr>
          <a:xfrm>
            <a:off x="7451906" y="4121012"/>
            <a:ext cx="2730003" cy="1956102"/>
          </a:xfrm>
          <a:prstGeom prst="rect">
            <a:avLst/>
          </a:prstGeom>
        </p:spPr>
      </p:pic>
    </p:spTree>
    <p:extLst>
      <p:ext uri="{BB962C8B-B14F-4D97-AF65-F5344CB8AC3E}">
        <p14:creationId xmlns:p14="http://schemas.microsoft.com/office/powerpoint/2010/main" val="1886060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40B8BB-8706-40A8-BE94-A2DE3F7E5890}"/>
              </a:ext>
            </a:extLst>
          </p:cNvPr>
          <p:cNvSpPr>
            <a:spLocks noGrp="1"/>
          </p:cNvSpPr>
          <p:nvPr>
            <p:ph type="title"/>
          </p:nvPr>
        </p:nvSpPr>
        <p:spPr/>
        <p:txBody>
          <a:bodyPr/>
          <a:lstStyle/>
          <a:p>
            <a:r>
              <a:rPr lang="es-CO" dirty="0"/>
              <a:t>Probemos formularios</a:t>
            </a:r>
          </a:p>
        </p:txBody>
      </p:sp>
      <p:pic>
        <p:nvPicPr>
          <p:cNvPr id="5" name="Imagen 4">
            <a:extLst>
              <a:ext uri="{FF2B5EF4-FFF2-40B4-BE49-F238E27FC236}">
                <a16:creationId xmlns:a16="http://schemas.microsoft.com/office/drawing/2014/main" id="{CD1589AD-2C4D-4A93-9EAF-FFBEA4B18476}"/>
              </a:ext>
            </a:extLst>
          </p:cNvPr>
          <p:cNvPicPr>
            <a:picLocks noChangeAspect="1"/>
          </p:cNvPicPr>
          <p:nvPr/>
        </p:nvPicPr>
        <p:blipFill>
          <a:blip r:embed="rId2"/>
          <a:stretch>
            <a:fillRect/>
          </a:stretch>
        </p:blipFill>
        <p:spPr>
          <a:xfrm>
            <a:off x="685801" y="2125997"/>
            <a:ext cx="6858000" cy="1733550"/>
          </a:xfrm>
          <a:prstGeom prst="rect">
            <a:avLst/>
          </a:prstGeom>
        </p:spPr>
      </p:pic>
      <p:pic>
        <p:nvPicPr>
          <p:cNvPr id="6" name="Picture 6" descr="Conociendo React! - Workshop - ReactJS">
            <a:extLst>
              <a:ext uri="{FF2B5EF4-FFF2-40B4-BE49-F238E27FC236}">
                <a16:creationId xmlns:a16="http://schemas.microsoft.com/office/drawing/2014/main" id="{BBA44D6E-F098-44C4-8385-C91EE6F2F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8617" y="5528930"/>
            <a:ext cx="1486202" cy="1329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671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3A88FA-15E7-4271-9BD5-04011DF022D5}"/>
              </a:ext>
            </a:extLst>
          </p:cNvPr>
          <p:cNvSpPr>
            <a:spLocks noGrp="1"/>
          </p:cNvSpPr>
          <p:nvPr>
            <p:ph type="title"/>
          </p:nvPr>
        </p:nvSpPr>
        <p:spPr/>
        <p:txBody>
          <a:bodyPr/>
          <a:lstStyle/>
          <a:p>
            <a:r>
              <a:rPr lang="es-CO" dirty="0"/>
              <a:t>Formularios</a:t>
            </a:r>
          </a:p>
        </p:txBody>
      </p:sp>
      <p:pic>
        <p:nvPicPr>
          <p:cNvPr id="4" name="Marcador de contenido 3">
            <a:extLst>
              <a:ext uri="{FF2B5EF4-FFF2-40B4-BE49-F238E27FC236}">
                <a16:creationId xmlns:a16="http://schemas.microsoft.com/office/drawing/2014/main" id="{892E6E0A-96A6-43F9-86C8-F0F4E0B465BA}"/>
              </a:ext>
            </a:extLst>
          </p:cNvPr>
          <p:cNvPicPr>
            <a:picLocks noGrp="1" noChangeAspect="1"/>
          </p:cNvPicPr>
          <p:nvPr>
            <p:ph idx="1"/>
          </p:nvPr>
        </p:nvPicPr>
        <p:blipFill>
          <a:blip r:embed="rId2"/>
          <a:stretch>
            <a:fillRect/>
          </a:stretch>
        </p:blipFill>
        <p:spPr>
          <a:xfrm>
            <a:off x="685801" y="3073596"/>
            <a:ext cx="4181475" cy="1114425"/>
          </a:xfrm>
          <a:prstGeom prst="rect">
            <a:avLst/>
          </a:prstGeom>
        </p:spPr>
      </p:pic>
      <p:pic>
        <p:nvPicPr>
          <p:cNvPr id="6" name="Imagen 5">
            <a:extLst>
              <a:ext uri="{FF2B5EF4-FFF2-40B4-BE49-F238E27FC236}">
                <a16:creationId xmlns:a16="http://schemas.microsoft.com/office/drawing/2014/main" id="{0D405C3D-EE95-46B4-AC41-3F478ECCF612}"/>
              </a:ext>
            </a:extLst>
          </p:cNvPr>
          <p:cNvPicPr>
            <a:picLocks noChangeAspect="1"/>
          </p:cNvPicPr>
          <p:nvPr/>
        </p:nvPicPr>
        <p:blipFill>
          <a:blip r:embed="rId3"/>
          <a:stretch>
            <a:fillRect/>
          </a:stretch>
        </p:blipFill>
        <p:spPr>
          <a:xfrm>
            <a:off x="5629493" y="3073596"/>
            <a:ext cx="4657725" cy="2028825"/>
          </a:xfrm>
          <a:prstGeom prst="rect">
            <a:avLst/>
          </a:prstGeom>
        </p:spPr>
      </p:pic>
      <p:pic>
        <p:nvPicPr>
          <p:cNvPr id="7" name="Picture 6" descr="Conociendo React! - Workshop - ReactJS">
            <a:extLst>
              <a:ext uri="{FF2B5EF4-FFF2-40B4-BE49-F238E27FC236}">
                <a16:creationId xmlns:a16="http://schemas.microsoft.com/office/drawing/2014/main" id="{B3559BB0-D276-4321-82BE-F5C9A9ECC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8617" y="5528930"/>
            <a:ext cx="1486202" cy="1329070"/>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98CB91F3-B9F2-475E-AD31-A85030A74B70}"/>
              </a:ext>
            </a:extLst>
          </p:cNvPr>
          <p:cNvSpPr txBox="1"/>
          <p:nvPr/>
        </p:nvSpPr>
        <p:spPr>
          <a:xfrm>
            <a:off x="5555609" y="1817457"/>
            <a:ext cx="5559804" cy="923330"/>
          </a:xfrm>
          <a:prstGeom prst="rect">
            <a:avLst/>
          </a:prstGeom>
          <a:noFill/>
        </p:spPr>
        <p:txBody>
          <a:bodyPr wrap="square">
            <a:spAutoFit/>
          </a:bodyPr>
          <a:lstStyle/>
          <a:p>
            <a:r>
              <a:rPr lang="es-CO" dirty="0"/>
              <a:t>Estará al pendiente de los cambios que se registren en nuestro input, por lo tanto creamos una función para modificar nuestro </a:t>
            </a:r>
            <a:r>
              <a:rPr lang="es-CO" dirty="0" err="1"/>
              <a:t>state</a:t>
            </a:r>
            <a:r>
              <a:rPr lang="es-CO" dirty="0"/>
              <a:t>.</a:t>
            </a:r>
          </a:p>
        </p:txBody>
      </p:sp>
      <p:sp>
        <p:nvSpPr>
          <p:cNvPr id="15" name="CuadroTexto 14">
            <a:extLst>
              <a:ext uri="{FF2B5EF4-FFF2-40B4-BE49-F238E27FC236}">
                <a16:creationId xmlns:a16="http://schemas.microsoft.com/office/drawing/2014/main" id="{EE8A2511-2BEB-49DB-B4F1-B369251ADF93}"/>
              </a:ext>
            </a:extLst>
          </p:cNvPr>
          <p:cNvSpPr txBox="1"/>
          <p:nvPr/>
        </p:nvSpPr>
        <p:spPr>
          <a:xfrm>
            <a:off x="685801" y="2415922"/>
            <a:ext cx="3894588" cy="646331"/>
          </a:xfrm>
          <a:prstGeom prst="rect">
            <a:avLst/>
          </a:prstGeom>
          <a:noFill/>
        </p:spPr>
        <p:txBody>
          <a:bodyPr wrap="square">
            <a:spAutoFit/>
          </a:bodyPr>
          <a:lstStyle/>
          <a:p>
            <a:r>
              <a:rPr lang="es-CO" dirty="0"/>
              <a:t>Los datos que utilizaremos en nuestro formulario:</a:t>
            </a:r>
          </a:p>
        </p:txBody>
      </p:sp>
    </p:spTree>
    <p:extLst>
      <p:ext uri="{BB962C8B-B14F-4D97-AF65-F5344CB8AC3E}">
        <p14:creationId xmlns:p14="http://schemas.microsoft.com/office/powerpoint/2010/main" val="1427736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4CFAF7-F6CE-4786-9A64-092482A5ADB3}"/>
              </a:ext>
            </a:extLst>
          </p:cNvPr>
          <p:cNvSpPr>
            <a:spLocks noGrp="1"/>
          </p:cNvSpPr>
          <p:nvPr>
            <p:ph type="title"/>
          </p:nvPr>
        </p:nvSpPr>
        <p:spPr/>
        <p:txBody>
          <a:bodyPr/>
          <a:lstStyle/>
          <a:p>
            <a:r>
              <a:rPr lang="es-CO" dirty="0"/>
              <a:t>Formularios</a:t>
            </a:r>
          </a:p>
        </p:txBody>
      </p:sp>
      <p:pic>
        <p:nvPicPr>
          <p:cNvPr id="5" name="Marcador de contenido 4">
            <a:extLst>
              <a:ext uri="{FF2B5EF4-FFF2-40B4-BE49-F238E27FC236}">
                <a16:creationId xmlns:a16="http://schemas.microsoft.com/office/drawing/2014/main" id="{6BC5E0E8-46D1-4481-8A51-6C8316D7F636}"/>
              </a:ext>
            </a:extLst>
          </p:cNvPr>
          <p:cNvPicPr>
            <a:picLocks noGrp="1" noChangeAspect="1"/>
          </p:cNvPicPr>
          <p:nvPr>
            <p:ph idx="1"/>
          </p:nvPr>
        </p:nvPicPr>
        <p:blipFill>
          <a:blip r:embed="rId2"/>
          <a:stretch>
            <a:fillRect/>
          </a:stretch>
        </p:blipFill>
        <p:spPr>
          <a:xfrm>
            <a:off x="2350345" y="3561163"/>
            <a:ext cx="7305675" cy="2152650"/>
          </a:xfrm>
        </p:spPr>
      </p:pic>
      <p:sp>
        <p:nvSpPr>
          <p:cNvPr id="11" name="CuadroTexto 10">
            <a:extLst>
              <a:ext uri="{FF2B5EF4-FFF2-40B4-BE49-F238E27FC236}">
                <a16:creationId xmlns:a16="http://schemas.microsoft.com/office/drawing/2014/main" id="{90304394-1BFF-49F3-9C1D-06DD9FE9B814}"/>
              </a:ext>
            </a:extLst>
          </p:cNvPr>
          <p:cNvSpPr txBox="1"/>
          <p:nvPr/>
        </p:nvSpPr>
        <p:spPr>
          <a:xfrm>
            <a:off x="2350345" y="2650506"/>
            <a:ext cx="6094602" cy="646331"/>
          </a:xfrm>
          <a:prstGeom prst="rect">
            <a:avLst/>
          </a:prstGeom>
          <a:noFill/>
        </p:spPr>
        <p:txBody>
          <a:bodyPr wrap="square">
            <a:spAutoFit/>
          </a:bodyPr>
          <a:lstStyle/>
          <a:p>
            <a:r>
              <a:rPr lang="es-CO" dirty="0"/>
              <a:t>Ahora con los datos ya ingresados podemos utilizar el evento </a:t>
            </a:r>
            <a:r>
              <a:rPr lang="es-CO" dirty="0" err="1"/>
              <a:t>onSubmit</a:t>
            </a:r>
            <a:r>
              <a:rPr lang="es-CO" dirty="0"/>
              <a:t> para procesar el formulario:</a:t>
            </a:r>
          </a:p>
        </p:txBody>
      </p:sp>
      <p:pic>
        <p:nvPicPr>
          <p:cNvPr id="6" name="Picture 6" descr="Conociendo React! - Workshop - ReactJS">
            <a:extLst>
              <a:ext uri="{FF2B5EF4-FFF2-40B4-BE49-F238E27FC236}">
                <a16:creationId xmlns:a16="http://schemas.microsoft.com/office/drawing/2014/main" id="{0386C345-D23A-40D6-A55B-5A59EAC2C8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8617" y="5528930"/>
            <a:ext cx="1486202" cy="1329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96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058E13-57C2-4DE4-BF87-2F1FEEC52E74}"/>
              </a:ext>
            </a:extLst>
          </p:cNvPr>
          <p:cNvSpPr>
            <a:spLocks noGrp="1"/>
          </p:cNvSpPr>
          <p:nvPr>
            <p:ph type="title"/>
          </p:nvPr>
        </p:nvSpPr>
        <p:spPr>
          <a:xfrm>
            <a:off x="4527789" y="3138434"/>
            <a:ext cx="4412327" cy="843459"/>
          </a:xfrm>
        </p:spPr>
        <p:txBody>
          <a:bodyPr>
            <a:noAutofit/>
          </a:bodyPr>
          <a:lstStyle/>
          <a:p>
            <a:r>
              <a:rPr lang="es-CO" sz="6000" b="1" dirty="0">
                <a:latin typeface="Calibri" panose="020F0502020204030204" pitchFamily="34" charset="0"/>
                <a:cs typeface="Calibri" panose="020F0502020204030204" pitchFamily="34" charset="0"/>
              </a:rPr>
              <a:t>Sesión #5</a:t>
            </a:r>
          </a:p>
        </p:txBody>
      </p:sp>
      <p:pic>
        <p:nvPicPr>
          <p:cNvPr id="4" name="Picture 6" descr="Conociendo React! - Workshop - ReactJS">
            <a:extLst>
              <a:ext uri="{FF2B5EF4-FFF2-40B4-BE49-F238E27FC236}">
                <a16:creationId xmlns:a16="http://schemas.microsoft.com/office/drawing/2014/main" id="{F1B38878-47AB-4590-8358-E9B497EBA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439" y="2557831"/>
            <a:ext cx="2179699" cy="194924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13DBF6D3-B5DC-4161-B7AF-616CEA211CCE}"/>
              </a:ext>
            </a:extLst>
          </p:cNvPr>
          <p:cNvSpPr txBox="1"/>
          <p:nvPr/>
        </p:nvSpPr>
        <p:spPr>
          <a:xfrm>
            <a:off x="4479849" y="4507077"/>
            <a:ext cx="4508205" cy="880369"/>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s-CO" dirty="0" err="1"/>
              <a:t>Routings</a:t>
            </a:r>
            <a:endParaRPr lang="es-CO" dirty="0"/>
          </a:p>
          <a:p>
            <a:pPr marL="285750" indent="-285750">
              <a:lnSpc>
                <a:spcPct val="150000"/>
              </a:lnSpc>
              <a:buFont typeface="Wingdings" panose="05000000000000000000" pitchFamily="2" charset="2"/>
              <a:buChar char="ü"/>
            </a:pPr>
            <a:r>
              <a:rPr lang="es-CO" dirty="0"/>
              <a:t>Ejercicios prácticos</a:t>
            </a:r>
          </a:p>
        </p:txBody>
      </p:sp>
    </p:spTree>
    <p:extLst>
      <p:ext uri="{BB962C8B-B14F-4D97-AF65-F5344CB8AC3E}">
        <p14:creationId xmlns:p14="http://schemas.microsoft.com/office/powerpoint/2010/main" val="1785373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D2091D-95C6-47C2-9DA4-2339A98EB823}"/>
              </a:ext>
            </a:extLst>
          </p:cNvPr>
          <p:cNvSpPr>
            <a:spLocks noGrp="1"/>
          </p:cNvSpPr>
          <p:nvPr>
            <p:ph type="title"/>
          </p:nvPr>
        </p:nvSpPr>
        <p:spPr>
          <a:xfrm>
            <a:off x="685801" y="609601"/>
            <a:ext cx="10131425" cy="900418"/>
          </a:xfrm>
        </p:spPr>
        <p:txBody>
          <a:bodyPr/>
          <a:lstStyle/>
          <a:p>
            <a:r>
              <a:rPr lang="es-CO" dirty="0"/>
              <a:t>Uso de rutas en </a:t>
            </a:r>
            <a:r>
              <a:rPr lang="es-CO" dirty="0" err="1"/>
              <a:t>Reactjs</a:t>
            </a:r>
            <a:endParaRPr lang="es-CO" dirty="0"/>
          </a:p>
        </p:txBody>
      </p:sp>
      <p:sp>
        <p:nvSpPr>
          <p:cNvPr id="3" name="Marcador de contenido 2">
            <a:extLst>
              <a:ext uri="{FF2B5EF4-FFF2-40B4-BE49-F238E27FC236}">
                <a16:creationId xmlns:a16="http://schemas.microsoft.com/office/drawing/2014/main" id="{B322A175-5BFE-42E9-858F-CDB1ACDDF422}"/>
              </a:ext>
            </a:extLst>
          </p:cNvPr>
          <p:cNvSpPr>
            <a:spLocks noGrp="1"/>
          </p:cNvSpPr>
          <p:nvPr>
            <p:ph idx="1"/>
          </p:nvPr>
        </p:nvSpPr>
        <p:spPr>
          <a:xfrm>
            <a:off x="685801" y="1510019"/>
            <a:ext cx="10131425" cy="4281181"/>
          </a:xfrm>
        </p:spPr>
        <p:txBody>
          <a:bodyPr>
            <a:normAutofit fontScale="92500" lnSpcReduction="10000"/>
          </a:bodyPr>
          <a:lstStyle/>
          <a:p>
            <a:pPr marL="0" indent="0">
              <a:buNone/>
            </a:pPr>
            <a:r>
              <a:rPr lang="es-CO" dirty="0"/>
              <a:t>Hoy veremos una librería que para crear rutas en nuestra aplicación. Esta librería es </a:t>
            </a:r>
            <a:r>
              <a:rPr lang="es-CO" dirty="0" err="1"/>
              <a:t>react-router</a:t>
            </a:r>
            <a:r>
              <a:rPr lang="es-CO" dirty="0"/>
              <a:t>. </a:t>
            </a:r>
          </a:p>
          <a:p>
            <a:pPr marL="0" indent="0">
              <a:buNone/>
            </a:pPr>
            <a:r>
              <a:rPr lang="es-CO" dirty="0" err="1">
                <a:solidFill>
                  <a:schemeClr val="tx1">
                    <a:lumMod val="75000"/>
                  </a:schemeClr>
                </a:solidFill>
              </a:rPr>
              <a:t>npm</a:t>
            </a:r>
            <a:r>
              <a:rPr lang="es-CO" dirty="0">
                <a:solidFill>
                  <a:schemeClr val="tx1">
                    <a:lumMod val="75000"/>
                  </a:schemeClr>
                </a:solidFill>
              </a:rPr>
              <a:t> </a:t>
            </a:r>
            <a:r>
              <a:rPr lang="es-CO" dirty="0" err="1">
                <a:solidFill>
                  <a:schemeClr val="tx1">
                    <a:lumMod val="75000"/>
                  </a:schemeClr>
                </a:solidFill>
              </a:rPr>
              <a:t>install</a:t>
            </a:r>
            <a:r>
              <a:rPr lang="es-CO" dirty="0">
                <a:solidFill>
                  <a:schemeClr val="tx1">
                    <a:lumMod val="75000"/>
                  </a:schemeClr>
                </a:solidFill>
              </a:rPr>
              <a:t> --</a:t>
            </a:r>
            <a:r>
              <a:rPr lang="es-CO" dirty="0" err="1">
                <a:solidFill>
                  <a:schemeClr val="tx1">
                    <a:lumMod val="75000"/>
                  </a:schemeClr>
                </a:solidFill>
              </a:rPr>
              <a:t>save</a:t>
            </a:r>
            <a:r>
              <a:rPr lang="es-CO" dirty="0">
                <a:solidFill>
                  <a:schemeClr val="tx1">
                    <a:lumMod val="75000"/>
                  </a:schemeClr>
                </a:solidFill>
              </a:rPr>
              <a:t> </a:t>
            </a:r>
            <a:r>
              <a:rPr lang="es-CO" dirty="0" err="1">
                <a:solidFill>
                  <a:schemeClr val="tx1">
                    <a:lumMod val="75000"/>
                  </a:schemeClr>
                </a:solidFill>
              </a:rPr>
              <a:t>react-router</a:t>
            </a:r>
            <a:endParaRPr lang="es-CO" dirty="0">
              <a:solidFill>
                <a:schemeClr val="tx1">
                  <a:lumMod val="75000"/>
                </a:schemeClr>
              </a:solidFill>
            </a:endParaRPr>
          </a:p>
          <a:p>
            <a:endParaRPr lang="es-CO" b="1" dirty="0">
              <a:solidFill>
                <a:schemeClr val="tx1">
                  <a:lumMod val="75000"/>
                </a:schemeClr>
              </a:solidFill>
            </a:endParaRPr>
          </a:p>
          <a:p>
            <a:pPr marL="0" indent="0">
              <a:buNone/>
            </a:pPr>
            <a:r>
              <a:rPr lang="es-CO" b="1" dirty="0"/>
              <a:t>¿Qué es enrutamiento estático?</a:t>
            </a:r>
          </a:p>
          <a:p>
            <a:pPr marL="0" indent="0" algn="just">
              <a:buNone/>
            </a:pPr>
            <a:r>
              <a:rPr lang="es-CO" dirty="0">
                <a:latin typeface="+mj-lt"/>
              </a:rPr>
              <a:t>Este es el enrutamiento más común, si alguna vez hemos trabajado con rutas en algún otro lenguaje de programación o con algún otro </a:t>
            </a:r>
            <a:r>
              <a:rPr lang="es-CO" dirty="0" err="1">
                <a:latin typeface="+mj-lt"/>
              </a:rPr>
              <a:t>framework</a:t>
            </a:r>
            <a:r>
              <a:rPr lang="es-CO" dirty="0">
                <a:latin typeface="+mj-lt"/>
              </a:rPr>
              <a:t>, seguramente lo habremos hecho usando enrutamiento estático.</a:t>
            </a:r>
          </a:p>
          <a:p>
            <a:pPr marL="0" indent="0" algn="just">
              <a:buNone/>
            </a:pPr>
            <a:r>
              <a:rPr lang="es-CO" dirty="0">
                <a:latin typeface="+mj-lt"/>
              </a:rPr>
              <a:t>En este, las rutas son definidas al momento en que nuestra aplicación es inicializada. Es decir, antes que nuestra aplicación se renderice.</a:t>
            </a:r>
          </a:p>
          <a:p>
            <a:pPr marL="0" indent="0">
              <a:buNone/>
            </a:pPr>
            <a:r>
              <a:rPr lang="es-CO" b="1" dirty="0"/>
              <a:t>¿Qué es enrutamiento dinámico?</a:t>
            </a:r>
          </a:p>
          <a:p>
            <a:pPr marL="0" indent="0" algn="just">
              <a:buNone/>
            </a:pPr>
            <a:r>
              <a:rPr lang="es-CO" dirty="0">
                <a:latin typeface="+mj-lt"/>
              </a:rPr>
              <a:t>Este es el tipo de enrutamiento usado por </a:t>
            </a:r>
            <a:r>
              <a:rPr lang="es-CO" dirty="0" err="1">
                <a:latin typeface="+mj-lt"/>
              </a:rPr>
              <a:t>react-router</a:t>
            </a:r>
            <a:r>
              <a:rPr lang="es-CO" dirty="0">
                <a:latin typeface="+mj-lt"/>
              </a:rPr>
              <a:t>. A diferencia de el enrutamiento estático, este toma lugar en el momento en que nuestra aplicación se está renderizando. Esto gracias a que </a:t>
            </a:r>
            <a:r>
              <a:rPr lang="es-CO" dirty="0" err="1">
                <a:latin typeface="+mj-lt"/>
              </a:rPr>
              <a:t>react-router</a:t>
            </a:r>
            <a:r>
              <a:rPr lang="es-CO" dirty="0">
                <a:latin typeface="+mj-lt"/>
              </a:rPr>
              <a:t> hace uso de componentes para definir sus rutas. Los componentes que se encargan de mostrar las diferentes rutas siempre renderizan. Algunas veces renderizan un componente y otras veces </a:t>
            </a:r>
            <a:r>
              <a:rPr lang="es-CO" dirty="0" err="1">
                <a:latin typeface="+mj-lt"/>
              </a:rPr>
              <a:t>null</a:t>
            </a:r>
            <a:r>
              <a:rPr lang="es-CO" dirty="0">
                <a:latin typeface="+mj-lt"/>
              </a:rPr>
              <a:t>, todo dependiendo de la locación.</a:t>
            </a:r>
          </a:p>
        </p:txBody>
      </p:sp>
      <p:pic>
        <p:nvPicPr>
          <p:cNvPr id="7" name="Picture 6" descr="Conociendo React! - Workshop - ReactJS">
            <a:extLst>
              <a:ext uri="{FF2B5EF4-FFF2-40B4-BE49-F238E27FC236}">
                <a16:creationId xmlns:a16="http://schemas.microsoft.com/office/drawing/2014/main" id="{E078510A-7225-4756-B5B7-02A0CD3101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8617" y="5528930"/>
            <a:ext cx="1486202" cy="1329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652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80B2C5-4A30-497D-A992-703E025D665B}"/>
              </a:ext>
            </a:extLst>
          </p:cNvPr>
          <p:cNvSpPr>
            <a:spLocks noGrp="1"/>
          </p:cNvSpPr>
          <p:nvPr>
            <p:ph type="title"/>
          </p:nvPr>
        </p:nvSpPr>
        <p:spPr>
          <a:xfrm>
            <a:off x="685801" y="609600"/>
            <a:ext cx="10131425" cy="615193"/>
          </a:xfrm>
        </p:spPr>
        <p:txBody>
          <a:bodyPr>
            <a:normAutofit fontScale="90000"/>
          </a:bodyPr>
          <a:lstStyle/>
          <a:p>
            <a:r>
              <a:rPr lang="es-CO" dirty="0"/>
              <a:t>Componente </a:t>
            </a:r>
            <a:r>
              <a:rPr lang="es-CO" b="1" dirty="0" err="1"/>
              <a:t>Route</a:t>
            </a:r>
            <a:endParaRPr lang="es-CO" b="1" dirty="0"/>
          </a:p>
        </p:txBody>
      </p:sp>
      <p:sp>
        <p:nvSpPr>
          <p:cNvPr id="3" name="Marcador de contenido 2">
            <a:extLst>
              <a:ext uri="{FF2B5EF4-FFF2-40B4-BE49-F238E27FC236}">
                <a16:creationId xmlns:a16="http://schemas.microsoft.com/office/drawing/2014/main" id="{56CA6495-E49C-4A36-8E00-AC7191EDC295}"/>
              </a:ext>
            </a:extLst>
          </p:cNvPr>
          <p:cNvSpPr>
            <a:spLocks noGrp="1"/>
          </p:cNvSpPr>
          <p:nvPr>
            <p:ph idx="1"/>
          </p:nvPr>
        </p:nvSpPr>
        <p:spPr>
          <a:xfrm>
            <a:off x="685801" y="1605171"/>
            <a:ext cx="10131425" cy="1540701"/>
          </a:xfrm>
        </p:spPr>
        <p:txBody>
          <a:bodyPr/>
          <a:lstStyle/>
          <a:p>
            <a:pPr marL="0" indent="0">
              <a:buNone/>
            </a:pPr>
            <a:r>
              <a:rPr lang="es-CO" dirty="0"/>
              <a:t>Para definir las diferentes rutas de nuestra aplicación, podemos usar el componente </a:t>
            </a:r>
            <a:r>
              <a:rPr lang="es-CO" dirty="0" err="1"/>
              <a:t>Route</a:t>
            </a:r>
            <a:r>
              <a:rPr lang="es-CO" dirty="0"/>
              <a:t>. La función de este componente es elegir que renderizar según la locación actual.</a:t>
            </a:r>
          </a:p>
        </p:txBody>
      </p:sp>
      <p:pic>
        <p:nvPicPr>
          <p:cNvPr id="6" name="Imagen 5">
            <a:extLst>
              <a:ext uri="{FF2B5EF4-FFF2-40B4-BE49-F238E27FC236}">
                <a16:creationId xmlns:a16="http://schemas.microsoft.com/office/drawing/2014/main" id="{1FF6969E-79D3-46F2-A6F0-6984DED347CF}"/>
              </a:ext>
            </a:extLst>
          </p:cNvPr>
          <p:cNvPicPr>
            <a:picLocks noChangeAspect="1"/>
          </p:cNvPicPr>
          <p:nvPr/>
        </p:nvPicPr>
        <p:blipFill>
          <a:blip r:embed="rId2"/>
          <a:stretch>
            <a:fillRect/>
          </a:stretch>
        </p:blipFill>
        <p:spPr>
          <a:xfrm>
            <a:off x="2379663" y="2903901"/>
            <a:ext cx="6743700" cy="3600450"/>
          </a:xfrm>
          <a:prstGeom prst="rect">
            <a:avLst/>
          </a:prstGeom>
        </p:spPr>
      </p:pic>
      <p:pic>
        <p:nvPicPr>
          <p:cNvPr id="7" name="Picture 6" descr="Conociendo React! - Workshop - ReactJS">
            <a:extLst>
              <a:ext uri="{FF2B5EF4-FFF2-40B4-BE49-F238E27FC236}">
                <a16:creationId xmlns:a16="http://schemas.microsoft.com/office/drawing/2014/main" id="{EBFB10B5-6490-495B-894B-8A72274C0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8617" y="5528930"/>
            <a:ext cx="1486202" cy="1329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365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715E76-1EEE-449D-B7FC-36353B787AA2}"/>
              </a:ext>
            </a:extLst>
          </p:cNvPr>
          <p:cNvSpPr>
            <a:spLocks noGrp="1"/>
          </p:cNvSpPr>
          <p:nvPr>
            <p:ph idx="1"/>
          </p:nvPr>
        </p:nvSpPr>
        <p:spPr>
          <a:xfrm>
            <a:off x="685801" y="604007"/>
            <a:ext cx="10559018" cy="4924923"/>
          </a:xfrm>
        </p:spPr>
        <p:txBody>
          <a:bodyPr>
            <a:normAutofit/>
          </a:bodyPr>
          <a:lstStyle/>
          <a:p>
            <a:pPr marL="0" indent="0">
              <a:buNone/>
            </a:pPr>
            <a:r>
              <a:rPr lang="es-CO" dirty="0"/>
              <a:t>Este componente recibe las siguientes propiedades:</a:t>
            </a:r>
          </a:p>
          <a:p>
            <a:r>
              <a:rPr lang="es-CO" b="1" dirty="0" err="1"/>
              <a:t>path</a:t>
            </a:r>
            <a:r>
              <a:rPr lang="es-CO" dirty="0"/>
              <a:t>: </a:t>
            </a:r>
            <a:r>
              <a:rPr lang="es-CO" dirty="0">
                <a:latin typeface="+mj-lt"/>
              </a:rPr>
              <a:t>la ruta en la que se renderizará el componente en forma de cadena de texto</a:t>
            </a:r>
          </a:p>
          <a:p>
            <a:r>
              <a:rPr lang="es-CO" b="1" dirty="0" err="1"/>
              <a:t>exact</a:t>
            </a:r>
            <a:r>
              <a:rPr lang="es-CO" dirty="0"/>
              <a:t>: </a:t>
            </a:r>
            <a:r>
              <a:rPr lang="es-CO" dirty="0">
                <a:latin typeface="+mj-lt"/>
              </a:rPr>
              <a:t>un booleano para definir si queremos que la ruta tiene o no que ser exacta para renderizar un componente. </a:t>
            </a:r>
            <a:r>
              <a:rPr lang="es-CO" dirty="0" err="1">
                <a:latin typeface="+mj-lt"/>
              </a:rPr>
              <a:t>Eg</a:t>
            </a:r>
            <a:r>
              <a:rPr lang="es-CO" dirty="0">
                <a:latin typeface="+mj-lt"/>
              </a:rPr>
              <a:t>: /</a:t>
            </a:r>
            <a:r>
              <a:rPr lang="es-CO" dirty="0" err="1">
                <a:latin typeface="+mj-lt"/>
              </a:rPr>
              <a:t>index</a:t>
            </a:r>
            <a:r>
              <a:rPr lang="es-CO" dirty="0">
                <a:latin typeface="+mj-lt"/>
              </a:rPr>
              <a:t> !== /</a:t>
            </a:r>
            <a:r>
              <a:rPr lang="es-CO" dirty="0" err="1">
                <a:latin typeface="+mj-lt"/>
              </a:rPr>
              <a:t>index</a:t>
            </a:r>
            <a:r>
              <a:rPr lang="es-CO" dirty="0">
                <a:latin typeface="+mj-lt"/>
              </a:rPr>
              <a:t>/</a:t>
            </a:r>
            <a:r>
              <a:rPr lang="es-CO" dirty="0" err="1">
                <a:latin typeface="+mj-lt"/>
              </a:rPr>
              <a:t>all</a:t>
            </a:r>
            <a:r>
              <a:rPr lang="es-CO" dirty="0">
                <a:latin typeface="+mj-lt"/>
              </a:rPr>
              <a:t>.</a:t>
            </a:r>
          </a:p>
          <a:p>
            <a:r>
              <a:rPr lang="es-CO" b="1" dirty="0" err="1"/>
              <a:t>strict</a:t>
            </a:r>
            <a:r>
              <a:rPr lang="es-CO" dirty="0"/>
              <a:t>: </a:t>
            </a:r>
            <a:r>
              <a:rPr lang="es-CO" dirty="0">
                <a:latin typeface="+mj-lt"/>
              </a:rPr>
              <a:t>un booleano para definir si queremos que el último </a:t>
            </a:r>
            <a:r>
              <a:rPr lang="es-CO" dirty="0" err="1">
                <a:latin typeface="+mj-lt"/>
              </a:rPr>
              <a:t>slash</a:t>
            </a:r>
            <a:r>
              <a:rPr lang="es-CO" dirty="0">
                <a:latin typeface="+mj-lt"/>
              </a:rPr>
              <a:t> sea tomado en cuenta para renderizar un componente. </a:t>
            </a:r>
            <a:r>
              <a:rPr lang="es-CO" dirty="0" err="1">
                <a:latin typeface="+mj-lt"/>
              </a:rPr>
              <a:t>Eg</a:t>
            </a:r>
            <a:r>
              <a:rPr lang="es-CO" dirty="0">
                <a:latin typeface="+mj-lt"/>
              </a:rPr>
              <a:t>: /</a:t>
            </a:r>
            <a:r>
              <a:rPr lang="es-CO" dirty="0" err="1">
                <a:latin typeface="+mj-lt"/>
              </a:rPr>
              <a:t>index</a:t>
            </a:r>
            <a:r>
              <a:rPr lang="es-CO" dirty="0">
                <a:latin typeface="+mj-lt"/>
              </a:rPr>
              <a:t> !== /</a:t>
            </a:r>
            <a:r>
              <a:rPr lang="es-CO" dirty="0" err="1">
                <a:latin typeface="+mj-lt"/>
              </a:rPr>
              <a:t>index</a:t>
            </a:r>
            <a:r>
              <a:rPr lang="es-CO" dirty="0">
                <a:latin typeface="+mj-lt"/>
              </a:rPr>
              <a:t>/.</a:t>
            </a:r>
          </a:p>
          <a:p>
            <a:r>
              <a:rPr lang="es-CO" b="1" dirty="0" err="1"/>
              <a:t>sensitive</a:t>
            </a:r>
            <a:r>
              <a:rPr lang="es-CO" dirty="0"/>
              <a:t>: </a:t>
            </a:r>
            <a:r>
              <a:rPr lang="es-CO" dirty="0">
                <a:latin typeface="+mj-lt"/>
              </a:rPr>
              <a:t>un booleano para definir si queremos distinguir entre minúsculas y mayúsculas, y tomar esto en cuenta para renderizar un componente. </a:t>
            </a:r>
            <a:r>
              <a:rPr lang="es-CO" dirty="0" err="1">
                <a:latin typeface="+mj-lt"/>
              </a:rPr>
              <a:t>Eg</a:t>
            </a:r>
            <a:r>
              <a:rPr lang="es-CO" dirty="0">
                <a:latin typeface="+mj-lt"/>
              </a:rPr>
              <a:t>: /</a:t>
            </a:r>
            <a:r>
              <a:rPr lang="es-CO" dirty="0" err="1">
                <a:latin typeface="+mj-lt"/>
              </a:rPr>
              <a:t>index</a:t>
            </a:r>
            <a:r>
              <a:rPr lang="es-CO" dirty="0">
                <a:latin typeface="+mj-lt"/>
              </a:rPr>
              <a:t> !== /</a:t>
            </a:r>
            <a:r>
              <a:rPr lang="es-CO" dirty="0" err="1">
                <a:latin typeface="+mj-lt"/>
              </a:rPr>
              <a:t>Index</a:t>
            </a:r>
            <a:endParaRPr lang="es-CO" dirty="0">
              <a:latin typeface="+mj-lt"/>
            </a:endParaRPr>
          </a:p>
          <a:p>
            <a:r>
              <a:rPr lang="es-CO" b="1" dirty="0" err="1"/>
              <a:t>component</a:t>
            </a:r>
            <a:r>
              <a:rPr lang="es-CO" dirty="0"/>
              <a:t>: </a:t>
            </a:r>
            <a:r>
              <a:rPr lang="es-CO" dirty="0">
                <a:latin typeface="+mj-lt"/>
              </a:rPr>
              <a:t>recibe un componente a renderizar. Crea un nuevo elemento de </a:t>
            </a:r>
            <a:r>
              <a:rPr lang="es-CO" dirty="0" err="1">
                <a:latin typeface="+mj-lt"/>
              </a:rPr>
              <a:t>React</a:t>
            </a:r>
            <a:r>
              <a:rPr lang="es-CO" dirty="0">
                <a:latin typeface="+mj-lt"/>
              </a:rPr>
              <a:t> cada vez. Esto causa que el componente se monte y desmonte cada vez (no actualiza).</a:t>
            </a:r>
          </a:p>
          <a:p>
            <a:r>
              <a:rPr lang="es-CO" b="1" dirty="0"/>
              <a:t>render</a:t>
            </a:r>
            <a:r>
              <a:rPr lang="es-CO" dirty="0">
                <a:latin typeface="+mj-lt"/>
              </a:rPr>
              <a:t>: recibe un método que retorna un componente. A diferencia de </a:t>
            </a:r>
            <a:r>
              <a:rPr lang="es-CO" dirty="0" err="1">
                <a:latin typeface="+mj-lt"/>
              </a:rPr>
              <a:t>component</a:t>
            </a:r>
            <a:r>
              <a:rPr lang="es-CO" dirty="0">
                <a:latin typeface="+mj-lt"/>
              </a:rPr>
              <a:t> no remonta el componente.</a:t>
            </a:r>
          </a:p>
          <a:p>
            <a:r>
              <a:rPr lang="es-CO" b="1" dirty="0" err="1"/>
              <a:t>children</a:t>
            </a:r>
            <a:r>
              <a:rPr lang="es-CO" dirty="0"/>
              <a:t>: </a:t>
            </a:r>
            <a:r>
              <a:rPr lang="es-CO" dirty="0">
                <a:latin typeface="+mj-lt"/>
              </a:rPr>
              <a:t>funciona muy similar a render, pero con algunas adiciones. Hoy no voy a ahondar mucho en está propiedad. Con los 2 métodos de renderizando anteriores </a:t>
            </a:r>
            <a:r>
              <a:rPr lang="es-CO" dirty="0" err="1">
                <a:latin typeface="+mj-lt"/>
              </a:rPr>
              <a:t>sera</a:t>
            </a:r>
            <a:r>
              <a:rPr lang="es-CO" dirty="0">
                <a:latin typeface="+mj-lt"/>
              </a:rPr>
              <a:t> suficiente para lo que queremos hacer.</a:t>
            </a:r>
          </a:p>
        </p:txBody>
      </p:sp>
      <p:pic>
        <p:nvPicPr>
          <p:cNvPr id="5" name="Picture 6" descr="Conociendo React! - Workshop - ReactJS">
            <a:extLst>
              <a:ext uri="{FF2B5EF4-FFF2-40B4-BE49-F238E27FC236}">
                <a16:creationId xmlns:a16="http://schemas.microsoft.com/office/drawing/2014/main" id="{A35EB4B4-6730-4D33-9C82-9B1BC8143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8617" y="5528930"/>
            <a:ext cx="1486202" cy="1329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49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DA6117-9C4D-4D4B-8ECB-4873775C2A86}"/>
              </a:ext>
            </a:extLst>
          </p:cNvPr>
          <p:cNvSpPr>
            <a:spLocks noGrp="1"/>
          </p:cNvSpPr>
          <p:nvPr>
            <p:ph type="title"/>
          </p:nvPr>
        </p:nvSpPr>
        <p:spPr/>
        <p:txBody>
          <a:bodyPr/>
          <a:lstStyle/>
          <a:p>
            <a:r>
              <a:rPr lang="es-CO" dirty="0"/>
              <a:t>Link</a:t>
            </a:r>
          </a:p>
        </p:txBody>
      </p:sp>
      <p:sp>
        <p:nvSpPr>
          <p:cNvPr id="3" name="Marcador de contenido 2">
            <a:extLst>
              <a:ext uri="{FF2B5EF4-FFF2-40B4-BE49-F238E27FC236}">
                <a16:creationId xmlns:a16="http://schemas.microsoft.com/office/drawing/2014/main" id="{96BA12B3-08B3-4C5E-8E5B-E00F57F8497A}"/>
              </a:ext>
            </a:extLst>
          </p:cNvPr>
          <p:cNvSpPr>
            <a:spLocks noGrp="1"/>
          </p:cNvSpPr>
          <p:nvPr>
            <p:ph idx="1"/>
          </p:nvPr>
        </p:nvSpPr>
        <p:spPr/>
        <p:txBody>
          <a:bodyPr/>
          <a:lstStyle/>
          <a:p>
            <a:pPr marL="0" indent="0">
              <a:buNone/>
            </a:pPr>
            <a:r>
              <a:rPr lang="es-CO" dirty="0">
                <a:latin typeface="+mj-lt"/>
              </a:rPr>
              <a:t>Ya hemos configurado nuestras rutas, pero aún no tenemos forma de navegar por nuestra aplicación. Si queremos cambiar de un componente a otro nos tocaría navegar cambiando la URL de manera manual.</a:t>
            </a:r>
          </a:p>
          <a:p>
            <a:pPr marL="0" indent="0">
              <a:buNone/>
            </a:pPr>
            <a:r>
              <a:rPr lang="es-CO" dirty="0">
                <a:latin typeface="+mj-lt"/>
              </a:rPr>
              <a:t>Link crea un hipervínculo que nos permite navegar por nuestra aplicación. </a:t>
            </a:r>
          </a:p>
          <a:p>
            <a:pPr marL="0" indent="0">
              <a:buNone/>
            </a:pPr>
            <a:endParaRPr lang="es-CO" dirty="0">
              <a:latin typeface="+mj-lt"/>
            </a:endParaRPr>
          </a:p>
          <a:p>
            <a:pPr marL="0" indent="0">
              <a:buNone/>
            </a:pPr>
            <a:r>
              <a:rPr lang="es-CO" dirty="0">
                <a:latin typeface="+mj-lt"/>
              </a:rPr>
              <a:t>Recibe las siguientes propiedades:</a:t>
            </a:r>
          </a:p>
          <a:p>
            <a:pPr marL="0" indent="0">
              <a:buNone/>
            </a:pPr>
            <a:r>
              <a:rPr lang="es-CO" b="1" dirty="0" err="1">
                <a:latin typeface="+mj-lt"/>
              </a:rPr>
              <a:t>to</a:t>
            </a:r>
            <a:r>
              <a:rPr lang="es-CO" dirty="0">
                <a:latin typeface="+mj-lt"/>
              </a:rPr>
              <a:t>: una locación en forma de cadena de </a:t>
            </a:r>
            <a:r>
              <a:rPr lang="es-CO" dirty="0" err="1">
                <a:latin typeface="+mj-lt"/>
              </a:rPr>
              <a:t>text</a:t>
            </a:r>
            <a:r>
              <a:rPr lang="es-CO" dirty="0">
                <a:latin typeface="+mj-lt"/>
              </a:rPr>
              <a:t>. Esta será la locación a la que navegaremos cuando le damos </a:t>
            </a:r>
            <a:r>
              <a:rPr lang="es-CO" dirty="0" err="1">
                <a:latin typeface="+mj-lt"/>
              </a:rPr>
              <a:t>click</a:t>
            </a:r>
            <a:r>
              <a:rPr lang="es-CO" dirty="0">
                <a:latin typeface="+mj-lt"/>
              </a:rPr>
              <a:t> a un hipervínculos.</a:t>
            </a:r>
          </a:p>
        </p:txBody>
      </p:sp>
    </p:spTree>
    <p:extLst>
      <p:ext uri="{BB962C8B-B14F-4D97-AF65-F5344CB8AC3E}">
        <p14:creationId xmlns:p14="http://schemas.microsoft.com/office/powerpoint/2010/main" val="531690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53725B84-E393-4270-9101-DD671C785A19}"/>
              </a:ext>
            </a:extLst>
          </p:cNvPr>
          <p:cNvPicPr>
            <a:picLocks noGrp="1" noChangeAspect="1"/>
          </p:cNvPicPr>
          <p:nvPr>
            <p:ph idx="1"/>
          </p:nvPr>
        </p:nvPicPr>
        <p:blipFill>
          <a:blip r:embed="rId2"/>
          <a:stretch>
            <a:fillRect/>
          </a:stretch>
        </p:blipFill>
        <p:spPr>
          <a:xfrm>
            <a:off x="2870200" y="2228056"/>
            <a:ext cx="5762625" cy="3476625"/>
          </a:xfrm>
        </p:spPr>
      </p:pic>
    </p:spTree>
    <p:extLst>
      <p:ext uri="{BB962C8B-B14F-4D97-AF65-F5344CB8AC3E}">
        <p14:creationId xmlns:p14="http://schemas.microsoft.com/office/powerpoint/2010/main" val="1088829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3542F9-0847-415C-955A-FA18ED011633}"/>
              </a:ext>
            </a:extLst>
          </p:cNvPr>
          <p:cNvSpPr>
            <a:spLocks noGrp="1"/>
          </p:cNvSpPr>
          <p:nvPr>
            <p:ph type="title"/>
          </p:nvPr>
        </p:nvSpPr>
        <p:spPr/>
        <p:txBody>
          <a:bodyPr/>
          <a:lstStyle/>
          <a:p>
            <a:r>
              <a:rPr lang="es-CO" dirty="0"/>
              <a:t>Objetivo</a:t>
            </a:r>
          </a:p>
        </p:txBody>
      </p:sp>
      <p:sp>
        <p:nvSpPr>
          <p:cNvPr id="3" name="Marcador de contenido 2">
            <a:extLst>
              <a:ext uri="{FF2B5EF4-FFF2-40B4-BE49-F238E27FC236}">
                <a16:creationId xmlns:a16="http://schemas.microsoft.com/office/drawing/2014/main" id="{25F7904C-E545-42E1-8BC1-399408C32298}"/>
              </a:ext>
            </a:extLst>
          </p:cNvPr>
          <p:cNvSpPr>
            <a:spLocks noGrp="1"/>
          </p:cNvSpPr>
          <p:nvPr>
            <p:ph idx="1"/>
          </p:nvPr>
        </p:nvSpPr>
        <p:spPr/>
        <p:txBody>
          <a:bodyPr/>
          <a:lstStyle/>
          <a:p>
            <a:pPr marL="0" indent="0" algn="just">
              <a:buNone/>
            </a:pPr>
            <a:r>
              <a:rPr lang="es-CO" b="0" i="0" dirty="0">
                <a:solidFill>
                  <a:srgbClr val="FFFFFF"/>
                </a:solidFill>
                <a:effectLst/>
                <a:latin typeface="Roboto"/>
              </a:rPr>
              <a:t>React.js es la librería </a:t>
            </a:r>
            <a:r>
              <a:rPr lang="es-CO" b="0" i="0" dirty="0" err="1">
                <a:solidFill>
                  <a:srgbClr val="FFFFFF"/>
                </a:solidFill>
                <a:effectLst/>
                <a:latin typeface="Roboto"/>
              </a:rPr>
              <a:t>frontend</a:t>
            </a:r>
            <a:r>
              <a:rPr lang="es-CO" b="0" i="0" dirty="0">
                <a:solidFill>
                  <a:srgbClr val="FFFFFF"/>
                </a:solidFill>
                <a:effectLst/>
                <a:latin typeface="Roboto"/>
              </a:rPr>
              <a:t> con la que están construidas las dos redes sociales más grandes: Facebook e Instagram. En este curso aprenderás a crear tus propios componentes </a:t>
            </a:r>
            <a:r>
              <a:rPr lang="es-CO" b="0" i="0" dirty="0" err="1">
                <a:solidFill>
                  <a:srgbClr val="FFFFFF"/>
                </a:solidFill>
                <a:effectLst/>
                <a:latin typeface="Roboto"/>
              </a:rPr>
              <a:t>React</a:t>
            </a:r>
            <a:r>
              <a:rPr lang="es-CO" b="0" i="0" dirty="0">
                <a:solidFill>
                  <a:srgbClr val="FFFFFF"/>
                </a:solidFill>
                <a:effectLst/>
                <a:latin typeface="Roboto"/>
              </a:rPr>
              <a:t> con la sintaxis JSX y usarlos para crear interfaces de usuario.</a:t>
            </a:r>
            <a:endParaRPr lang="es-CO" dirty="0"/>
          </a:p>
        </p:txBody>
      </p:sp>
      <p:pic>
        <p:nvPicPr>
          <p:cNvPr id="4" name="Picture 6" descr="Conociendo React! - Workshop - ReactJS">
            <a:extLst>
              <a:ext uri="{FF2B5EF4-FFF2-40B4-BE49-F238E27FC236}">
                <a16:creationId xmlns:a16="http://schemas.microsoft.com/office/drawing/2014/main" id="{64AA7EF1-9EE4-425C-8142-16494D1AB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4310" y="5528930"/>
            <a:ext cx="1486202" cy="1329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003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058E13-57C2-4DE4-BF87-2F1FEEC52E74}"/>
              </a:ext>
            </a:extLst>
          </p:cNvPr>
          <p:cNvSpPr>
            <a:spLocks noGrp="1"/>
          </p:cNvSpPr>
          <p:nvPr>
            <p:ph type="title"/>
          </p:nvPr>
        </p:nvSpPr>
        <p:spPr>
          <a:xfrm>
            <a:off x="4527789" y="3138434"/>
            <a:ext cx="4412327" cy="843459"/>
          </a:xfrm>
        </p:spPr>
        <p:txBody>
          <a:bodyPr>
            <a:noAutofit/>
          </a:bodyPr>
          <a:lstStyle/>
          <a:p>
            <a:r>
              <a:rPr lang="es-CO" sz="6000" b="1" dirty="0">
                <a:latin typeface="Calibri" panose="020F0502020204030204" pitchFamily="34" charset="0"/>
                <a:cs typeface="Calibri" panose="020F0502020204030204" pitchFamily="34" charset="0"/>
              </a:rPr>
              <a:t>Sesión #1</a:t>
            </a:r>
          </a:p>
        </p:txBody>
      </p:sp>
      <p:pic>
        <p:nvPicPr>
          <p:cNvPr id="4" name="Picture 6" descr="Conociendo React! - Workshop - ReactJS">
            <a:extLst>
              <a:ext uri="{FF2B5EF4-FFF2-40B4-BE49-F238E27FC236}">
                <a16:creationId xmlns:a16="http://schemas.microsoft.com/office/drawing/2014/main" id="{F1B38878-47AB-4590-8358-E9B497EBA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439" y="2557831"/>
            <a:ext cx="2179699" cy="194924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13DBF6D3-B5DC-4161-B7AF-616CEA211CCE}"/>
              </a:ext>
            </a:extLst>
          </p:cNvPr>
          <p:cNvSpPr txBox="1"/>
          <p:nvPr/>
        </p:nvSpPr>
        <p:spPr>
          <a:xfrm>
            <a:off x="4479849" y="4507077"/>
            <a:ext cx="4508205" cy="2446824"/>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s-CO" dirty="0"/>
              <a:t>¿Qué es </a:t>
            </a:r>
            <a:r>
              <a:rPr lang="es-CO" dirty="0" err="1"/>
              <a:t>React</a:t>
            </a:r>
            <a:r>
              <a:rPr lang="es-CO" dirty="0"/>
              <a:t>?</a:t>
            </a:r>
          </a:p>
          <a:p>
            <a:pPr marL="285750" indent="-285750">
              <a:lnSpc>
                <a:spcPct val="150000"/>
              </a:lnSpc>
              <a:buFont typeface="Wingdings" panose="05000000000000000000" pitchFamily="2" charset="2"/>
              <a:buChar char="ü"/>
            </a:pPr>
            <a:r>
              <a:rPr lang="es-CO" dirty="0"/>
              <a:t>¿Que necesito?</a:t>
            </a:r>
          </a:p>
          <a:p>
            <a:pPr marL="285750" indent="-285750">
              <a:lnSpc>
                <a:spcPct val="150000"/>
              </a:lnSpc>
              <a:buFont typeface="Wingdings" panose="05000000000000000000" pitchFamily="2" charset="2"/>
              <a:buChar char="ü"/>
            </a:pPr>
            <a:r>
              <a:rPr lang="es-CO" dirty="0"/>
              <a:t>Mi primera app…</a:t>
            </a:r>
          </a:p>
          <a:p>
            <a:pPr marL="285750" indent="-285750">
              <a:lnSpc>
                <a:spcPct val="150000"/>
              </a:lnSpc>
              <a:buFont typeface="Wingdings" panose="05000000000000000000" pitchFamily="2" charset="2"/>
              <a:buChar char="ü"/>
            </a:pPr>
            <a:r>
              <a:rPr lang="es-CO" dirty="0" err="1"/>
              <a:t>What</a:t>
            </a:r>
            <a:r>
              <a:rPr lang="es-CO" dirty="0"/>
              <a:t> </a:t>
            </a:r>
            <a:r>
              <a:rPr lang="es-CO" dirty="0" err="1"/>
              <a:t>is</a:t>
            </a:r>
            <a:r>
              <a:rPr lang="es-CO" dirty="0"/>
              <a:t> </a:t>
            </a:r>
            <a:r>
              <a:rPr lang="es-CO" dirty="0" err="1"/>
              <a:t>this</a:t>
            </a:r>
            <a:r>
              <a:rPr lang="es-CO" dirty="0"/>
              <a:t>? </a:t>
            </a:r>
          </a:p>
          <a:p>
            <a:pPr marL="285750" indent="-285750">
              <a:lnSpc>
                <a:spcPct val="150000"/>
              </a:lnSpc>
              <a:buFont typeface="Wingdings" panose="05000000000000000000" pitchFamily="2" charset="2"/>
              <a:buChar char="ü"/>
            </a:pPr>
            <a:r>
              <a:rPr lang="es-CO" dirty="0"/>
              <a:t>¡Hola Mundo!</a:t>
            </a:r>
          </a:p>
          <a:p>
            <a:pPr marL="285750" indent="-285750">
              <a:buFont typeface="Wingdings" panose="05000000000000000000" pitchFamily="2" charset="2"/>
              <a:buChar char="ü"/>
            </a:pPr>
            <a:endParaRPr lang="es-CO" dirty="0"/>
          </a:p>
        </p:txBody>
      </p:sp>
    </p:spTree>
    <p:extLst>
      <p:ext uri="{BB962C8B-B14F-4D97-AF65-F5344CB8AC3E}">
        <p14:creationId xmlns:p14="http://schemas.microsoft.com/office/powerpoint/2010/main" val="308801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17614C-3364-41D0-8441-FD96F63E1EA9}"/>
              </a:ext>
            </a:extLst>
          </p:cNvPr>
          <p:cNvSpPr>
            <a:spLocks noGrp="1"/>
          </p:cNvSpPr>
          <p:nvPr>
            <p:ph type="title"/>
          </p:nvPr>
        </p:nvSpPr>
        <p:spPr/>
        <p:txBody>
          <a:bodyPr/>
          <a:lstStyle/>
          <a:p>
            <a:r>
              <a:rPr lang="es-CO" dirty="0"/>
              <a:t>¿Qué es </a:t>
            </a:r>
            <a:r>
              <a:rPr lang="es-CO" dirty="0" err="1"/>
              <a:t>react</a:t>
            </a:r>
            <a:r>
              <a:rPr lang="es-CO" dirty="0"/>
              <a:t>?</a:t>
            </a:r>
          </a:p>
        </p:txBody>
      </p:sp>
      <p:sp>
        <p:nvSpPr>
          <p:cNvPr id="3" name="Marcador de contenido 2">
            <a:extLst>
              <a:ext uri="{FF2B5EF4-FFF2-40B4-BE49-F238E27FC236}">
                <a16:creationId xmlns:a16="http://schemas.microsoft.com/office/drawing/2014/main" id="{5546F8FF-E158-40D7-B200-FBDFC4B95AAF}"/>
              </a:ext>
            </a:extLst>
          </p:cNvPr>
          <p:cNvSpPr>
            <a:spLocks noGrp="1"/>
          </p:cNvSpPr>
          <p:nvPr>
            <p:ph idx="1"/>
          </p:nvPr>
        </p:nvSpPr>
        <p:spPr/>
        <p:txBody>
          <a:bodyPr/>
          <a:lstStyle/>
          <a:p>
            <a:pPr marL="0" indent="0" algn="just">
              <a:buNone/>
            </a:pPr>
            <a:r>
              <a:rPr lang="es-CO" dirty="0"/>
              <a:t>Es un librería </a:t>
            </a:r>
            <a:r>
              <a:rPr lang="es-CO" dirty="0" err="1"/>
              <a:t>Javascript</a:t>
            </a:r>
            <a:r>
              <a:rPr lang="es-CO" dirty="0"/>
              <a:t> de código abierto enfocada a la visualización. Esta tecnología nos permite el desarrollo de interfaces de usuario de forma sencilla, esto es posible mediante componentes interactivos y reutilizables.</a:t>
            </a:r>
          </a:p>
          <a:p>
            <a:pPr marL="0" indent="0" algn="just">
              <a:buNone/>
            </a:pPr>
            <a:endParaRPr lang="es-CO" dirty="0"/>
          </a:p>
          <a:p>
            <a:pPr marL="0" indent="0" algn="ctr">
              <a:buNone/>
            </a:pPr>
            <a:r>
              <a:rPr lang="es-CO" dirty="0"/>
              <a:t>Librería vs Framework</a:t>
            </a:r>
          </a:p>
          <a:p>
            <a:pPr marL="0" indent="0">
              <a:buNone/>
            </a:pPr>
            <a:r>
              <a:rPr lang="es-CO" dirty="0"/>
              <a:t>Un </a:t>
            </a:r>
            <a:r>
              <a:rPr lang="es-CO" dirty="0" err="1"/>
              <a:t>framework</a:t>
            </a:r>
            <a:r>
              <a:rPr lang="es-CO" dirty="0"/>
              <a:t> es un conjunto de archivos y pautas que </a:t>
            </a:r>
            <a:r>
              <a:rPr lang="es-CO" sz="2400" b="1" dirty="0"/>
              <a:t>definen</a:t>
            </a:r>
            <a:r>
              <a:rPr lang="es-CO" dirty="0"/>
              <a:t> la estructura y metodología, sobre cómo hacer el desarrollo de un proyecto software.</a:t>
            </a:r>
          </a:p>
          <a:p>
            <a:pPr marL="0" indent="0">
              <a:buNone/>
            </a:pPr>
            <a:r>
              <a:rPr lang="es-CO" dirty="0"/>
              <a:t>A diferencia de un </a:t>
            </a:r>
            <a:r>
              <a:rPr lang="es-CO" dirty="0" err="1"/>
              <a:t>framework</a:t>
            </a:r>
            <a:r>
              <a:rPr lang="es-CO" dirty="0"/>
              <a:t>, una librería no aporta la estructura sobre cómo realizar el desarrollo, sino que proporciona funcionalidades comunes, que ya han sido resueltas previamente por otros programadores y evitan la duplicidad de código. </a:t>
            </a:r>
          </a:p>
          <a:p>
            <a:pPr marL="0" indent="0" algn="just">
              <a:buNone/>
            </a:pPr>
            <a:endParaRPr lang="es-CO" dirty="0"/>
          </a:p>
        </p:txBody>
      </p:sp>
      <p:pic>
        <p:nvPicPr>
          <p:cNvPr id="4" name="Picture 6" descr="Conociendo React! - Workshop - ReactJS">
            <a:extLst>
              <a:ext uri="{FF2B5EF4-FFF2-40B4-BE49-F238E27FC236}">
                <a16:creationId xmlns:a16="http://schemas.microsoft.com/office/drawing/2014/main" id="{073CC43B-0DF9-4056-B67C-4B265D61B3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4310" y="5528930"/>
            <a:ext cx="1486202" cy="1329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848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8E14B6-357F-4F0B-979E-E956589657D5}"/>
              </a:ext>
            </a:extLst>
          </p:cNvPr>
          <p:cNvSpPr>
            <a:spLocks noGrp="1"/>
          </p:cNvSpPr>
          <p:nvPr>
            <p:ph type="title"/>
          </p:nvPr>
        </p:nvSpPr>
        <p:spPr/>
        <p:txBody>
          <a:bodyPr/>
          <a:lstStyle/>
          <a:p>
            <a:r>
              <a:rPr lang="es-CO" dirty="0"/>
              <a:t>¿Qué necesito?</a:t>
            </a:r>
          </a:p>
        </p:txBody>
      </p:sp>
      <p:sp>
        <p:nvSpPr>
          <p:cNvPr id="3" name="Marcador de contenido 2">
            <a:extLst>
              <a:ext uri="{FF2B5EF4-FFF2-40B4-BE49-F238E27FC236}">
                <a16:creationId xmlns:a16="http://schemas.microsoft.com/office/drawing/2014/main" id="{1480A917-56FF-460E-8D79-7473F90DF216}"/>
              </a:ext>
            </a:extLst>
          </p:cNvPr>
          <p:cNvSpPr>
            <a:spLocks noGrp="1"/>
          </p:cNvSpPr>
          <p:nvPr>
            <p:ph idx="1"/>
          </p:nvPr>
        </p:nvSpPr>
        <p:spPr/>
        <p:txBody>
          <a:bodyPr/>
          <a:lstStyle/>
          <a:p>
            <a:pPr>
              <a:buFont typeface="Wingdings" panose="05000000000000000000" pitchFamily="2" charset="2"/>
              <a:buChar char="ü"/>
            </a:pPr>
            <a:r>
              <a:rPr lang="es-CO" dirty="0" err="1"/>
              <a:t>NodeJS</a:t>
            </a:r>
            <a:r>
              <a:rPr lang="es-CO" dirty="0"/>
              <a:t>  	</a:t>
            </a:r>
            <a:r>
              <a:rPr lang="es-CO" dirty="0">
                <a:hlinkClick r:id="rId2"/>
              </a:rPr>
              <a:t>https://nodejs.org/en/</a:t>
            </a:r>
            <a:endParaRPr lang="es-CO" dirty="0"/>
          </a:p>
          <a:p>
            <a:pPr>
              <a:buFont typeface="Wingdings" panose="05000000000000000000" pitchFamily="2" charset="2"/>
              <a:buChar char="ü"/>
            </a:pPr>
            <a:r>
              <a:rPr lang="es-CO" dirty="0" err="1"/>
              <a:t>VisualStudio</a:t>
            </a:r>
            <a:r>
              <a:rPr lang="es-CO" dirty="0"/>
              <a:t> </a:t>
            </a:r>
            <a:r>
              <a:rPr lang="es-CO" dirty="0" err="1"/>
              <a:t>Code</a:t>
            </a:r>
            <a:r>
              <a:rPr lang="es-CO" dirty="0"/>
              <a:t>    </a:t>
            </a:r>
            <a:r>
              <a:rPr lang="es-CO" dirty="0">
                <a:hlinkClick r:id="rId3"/>
              </a:rPr>
              <a:t>https://code.visualstudio.com/download</a:t>
            </a:r>
            <a:endParaRPr lang="es-CO" dirty="0"/>
          </a:p>
          <a:p>
            <a:pPr>
              <a:buFont typeface="Wingdings" panose="05000000000000000000" pitchFamily="2" charset="2"/>
              <a:buChar char="ü"/>
            </a:pPr>
            <a:r>
              <a:rPr lang="es-CO" dirty="0" err="1"/>
              <a:t>ReactJS</a:t>
            </a:r>
            <a:r>
              <a:rPr lang="es-CO" dirty="0"/>
              <a:t>   </a:t>
            </a:r>
            <a:r>
              <a:rPr lang="es-CO" dirty="0" err="1"/>
              <a:t>npm</a:t>
            </a:r>
            <a:r>
              <a:rPr lang="es-CO" dirty="0"/>
              <a:t> </a:t>
            </a:r>
            <a:r>
              <a:rPr lang="es-CO" dirty="0" err="1"/>
              <a:t>install</a:t>
            </a:r>
            <a:r>
              <a:rPr lang="es-CO" dirty="0"/>
              <a:t> –g </a:t>
            </a:r>
            <a:r>
              <a:rPr lang="es-CO" dirty="0" err="1"/>
              <a:t>create</a:t>
            </a:r>
            <a:r>
              <a:rPr lang="es-CO" dirty="0"/>
              <a:t>-</a:t>
            </a:r>
            <a:r>
              <a:rPr lang="es-CO" dirty="0" err="1"/>
              <a:t>react</a:t>
            </a:r>
            <a:r>
              <a:rPr lang="es-CO" dirty="0"/>
              <a:t>-app</a:t>
            </a:r>
          </a:p>
          <a:p>
            <a:pPr>
              <a:buFont typeface="Wingdings" panose="05000000000000000000" pitchFamily="2" charset="2"/>
              <a:buChar char="ü"/>
            </a:pPr>
            <a:endParaRPr lang="es-CO" dirty="0"/>
          </a:p>
        </p:txBody>
      </p:sp>
      <p:pic>
        <p:nvPicPr>
          <p:cNvPr id="5" name="Picture 6" descr="Conociendo React! - Workshop - ReactJS">
            <a:extLst>
              <a:ext uri="{FF2B5EF4-FFF2-40B4-BE49-F238E27FC236}">
                <a16:creationId xmlns:a16="http://schemas.microsoft.com/office/drawing/2014/main" id="{70DC833E-A980-4911-ADB4-C5F311E6A9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4310" y="5528930"/>
            <a:ext cx="1486202" cy="1329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652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ACFEE6-21AF-4DAC-9DA7-5475DB16ED00}"/>
              </a:ext>
            </a:extLst>
          </p:cNvPr>
          <p:cNvSpPr>
            <a:spLocks noGrp="1"/>
          </p:cNvSpPr>
          <p:nvPr>
            <p:ph type="title"/>
          </p:nvPr>
        </p:nvSpPr>
        <p:spPr/>
        <p:txBody>
          <a:bodyPr/>
          <a:lstStyle/>
          <a:p>
            <a:r>
              <a:rPr lang="es-CO" dirty="0"/>
              <a:t>Mi primera app</a:t>
            </a:r>
          </a:p>
        </p:txBody>
      </p:sp>
      <p:sp>
        <p:nvSpPr>
          <p:cNvPr id="3" name="Marcador de contenido 2">
            <a:extLst>
              <a:ext uri="{FF2B5EF4-FFF2-40B4-BE49-F238E27FC236}">
                <a16:creationId xmlns:a16="http://schemas.microsoft.com/office/drawing/2014/main" id="{89FCA2F0-EBA3-4CC4-8B47-FFD2EE928B91}"/>
              </a:ext>
            </a:extLst>
          </p:cNvPr>
          <p:cNvSpPr>
            <a:spLocks noGrp="1"/>
          </p:cNvSpPr>
          <p:nvPr>
            <p:ph idx="1"/>
          </p:nvPr>
        </p:nvSpPr>
        <p:spPr/>
        <p:txBody>
          <a:bodyPr/>
          <a:lstStyle/>
          <a:p>
            <a:r>
              <a:rPr lang="es-CO" dirty="0" err="1"/>
              <a:t>create</a:t>
            </a:r>
            <a:r>
              <a:rPr lang="es-CO" dirty="0"/>
              <a:t>-</a:t>
            </a:r>
            <a:r>
              <a:rPr lang="es-CO" dirty="0" err="1"/>
              <a:t>react</a:t>
            </a:r>
            <a:r>
              <a:rPr lang="es-CO" dirty="0"/>
              <a:t>-app  </a:t>
            </a:r>
            <a:r>
              <a:rPr lang="es-CO" dirty="0" err="1"/>
              <a:t>react-class</a:t>
            </a:r>
            <a:endParaRPr lang="es-CO" dirty="0"/>
          </a:p>
          <a:p>
            <a:r>
              <a:rPr lang="es-CO" dirty="0"/>
              <a:t>cd </a:t>
            </a:r>
            <a:r>
              <a:rPr lang="es-CO" dirty="0" err="1"/>
              <a:t>react-class</a:t>
            </a:r>
            <a:endParaRPr lang="es-CO" dirty="0"/>
          </a:p>
          <a:p>
            <a:r>
              <a:rPr lang="es-CO" dirty="0" err="1"/>
              <a:t>npm</a:t>
            </a:r>
            <a:r>
              <a:rPr lang="es-CO" dirty="0"/>
              <a:t> run </a:t>
            </a:r>
            <a:r>
              <a:rPr lang="es-CO" dirty="0" err="1"/>
              <a:t>start</a:t>
            </a:r>
            <a:endParaRPr lang="es-CO" dirty="0"/>
          </a:p>
        </p:txBody>
      </p:sp>
      <p:pic>
        <p:nvPicPr>
          <p:cNvPr id="4" name="Picture 6" descr="Conociendo React! - Workshop - ReactJS">
            <a:extLst>
              <a:ext uri="{FF2B5EF4-FFF2-40B4-BE49-F238E27FC236}">
                <a16:creationId xmlns:a16="http://schemas.microsoft.com/office/drawing/2014/main" id="{8F6E0EC3-DEFB-4DA7-BA6A-680E949A97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4310" y="5528930"/>
            <a:ext cx="1486202" cy="1329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012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8FC285-E392-44BF-95EF-9B2C22A93329}"/>
              </a:ext>
            </a:extLst>
          </p:cNvPr>
          <p:cNvSpPr>
            <a:spLocks noGrp="1"/>
          </p:cNvSpPr>
          <p:nvPr>
            <p:ph type="title"/>
          </p:nvPr>
        </p:nvSpPr>
        <p:spPr/>
        <p:txBody>
          <a:bodyPr/>
          <a:lstStyle/>
          <a:p>
            <a:r>
              <a:rPr lang="es-CO" dirty="0" err="1"/>
              <a:t>What</a:t>
            </a:r>
            <a:r>
              <a:rPr lang="es-CO" dirty="0"/>
              <a:t> </a:t>
            </a:r>
            <a:r>
              <a:rPr lang="es-CO" dirty="0" err="1"/>
              <a:t>is</a:t>
            </a:r>
            <a:r>
              <a:rPr lang="es-CO" dirty="0"/>
              <a:t> </a:t>
            </a:r>
            <a:r>
              <a:rPr lang="es-CO" dirty="0" err="1"/>
              <a:t>this</a:t>
            </a:r>
            <a:r>
              <a:rPr lang="es-CO" dirty="0"/>
              <a:t>?</a:t>
            </a:r>
          </a:p>
        </p:txBody>
      </p:sp>
      <p:sp>
        <p:nvSpPr>
          <p:cNvPr id="3" name="Marcador de contenido 2">
            <a:extLst>
              <a:ext uri="{FF2B5EF4-FFF2-40B4-BE49-F238E27FC236}">
                <a16:creationId xmlns:a16="http://schemas.microsoft.com/office/drawing/2014/main" id="{80F913EA-AF03-44D3-A6E1-B93E1F49D852}"/>
              </a:ext>
            </a:extLst>
          </p:cNvPr>
          <p:cNvSpPr>
            <a:spLocks noGrp="1"/>
          </p:cNvSpPr>
          <p:nvPr>
            <p:ph idx="1"/>
          </p:nvPr>
        </p:nvSpPr>
        <p:spPr/>
        <p:txBody>
          <a:bodyPr/>
          <a:lstStyle/>
          <a:p>
            <a:r>
              <a:rPr lang="es-CO" dirty="0"/>
              <a:t>Entendamos un poco el código inicial de nuestra primera aplicación.</a:t>
            </a:r>
          </a:p>
        </p:txBody>
      </p:sp>
    </p:spTree>
    <p:extLst>
      <p:ext uri="{BB962C8B-B14F-4D97-AF65-F5344CB8AC3E}">
        <p14:creationId xmlns:p14="http://schemas.microsoft.com/office/powerpoint/2010/main" val="3634631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6825AC-D419-4455-AE13-9AF522AA9FCC}"/>
              </a:ext>
            </a:extLst>
          </p:cNvPr>
          <p:cNvSpPr>
            <a:spLocks noGrp="1"/>
          </p:cNvSpPr>
          <p:nvPr>
            <p:ph type="title"/>
          </p:nvPr>
        </p:nvSpPr>
        <p:spPr/>
        <p:txBody>
          <a:bodyPr/>
          <a:lstStyle/>
          <a:p>
            <a:r>
              <a:rPr lang="es-CO" dirty="0" err="1"/>
              <a:t>Well</a:t>
            </a:r>
            <a:r>
              <a:rPr lang="es-CO" dirty="0"/>
              <a:t> Done!</a:t>
            </a:r>
          </a:p>
        </p:txBody>
      </p:sp>
      <p:sp>
        <p:nvSpPr>
          <p:cNvPr id="3" name="Marcador de contenido 2">
            <a:extLst>
              <a:ext uri="{FF2B5EF4-FFF2-40B4-BE49-F238E27FC236}">
                <a16:creationId xmlns:a16="http://schemas.microsoft.com/office/drawing/2014/main" id="{25161649-0872-41F8-8277-36E02B4C809C}"/>
              </a:ext>
            </a:extLst>
          </p:cNvPr>
          <p:cNvSpPr>
            <a:spLocks noGrp="1"/>
          </p:cNvSpPr>
          <p:nvPr>
            <p:ph idx="1"/>
          </p:nvPr>
        </p:nvSpPr>
        <p:spPr/>
        <p:txBody>
          <a:bodyPr/>
          <a:lstStyle/>
          <a:p>
            <a:endParaRPr lang="es-CO" dirty="0"/>
          </a:p>
        </p:txBody>
      </p:sp>
      <p:pic>
        <p:nvPicPr>
          <p:cNvPr id="4" name="Picture 6" descr="Conociendo React! - Workshop - ReactJS">
            <a:extLst>
              <a:ext uri="{FF2B5EF4-FFF2-40B4-BE49-F238E27FC236}">
                <a16:creationId xmlns:a16="http://schemas.microsoft.com/office/drawing/2014/main" id="{59200584-2197-465A-B3DD-6418F2F8D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8617" y="5528930"/>
            <a:ext cx="1486202" cy="1329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2213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1072</TotalTime>
  <Words>1245</Words>
  <Application>Microsoft Office PowerPoint</Application>
  <PresentationFormat>Panorámica</PresentationFormat>
  <Paragraphs>99</Paragraphs>
  <Slides>28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-apple-system</vt:lpstr>
      <vt:lpstr>Arial</vt:lpstr>
      <vt:lpstr>Calibri</vt:lpstr>
      <vt:lpstr>Calibri Light</vt:lpstr>
      <vt:lpstr>Roboto</vt:lpstr>
      <vt:lpstr>Wingdings</vt:lpstr>
      <vt:lpstr>Celestial</vt:lpstr>
      <vt:lpstr>CURSO DE REACTJS</vt:lpstr>
      <vt:lpstr>Acerca de mi…</vt:lpstr>
      <vt:lpstr>Objetivo</vt:lpstr>
      <vt:lpstr>Sesión #1</vt:lpstr>
      <vt:lpstr>¿Qué es react?</vt:lpstr>
      <vt:lpstr>¿Qué necesito?</vt:lpstr>
      <vt:lpstr>Mi primera app</vt:lpstr>
      <vt:lpstr>What is this?</vt:lpstr>
      <vt:lpstr>Well Done!</vt:lpstr>
      <vt:lpstr>Sesión #2</vt:lpstr>
      <vt:lpstr>Componentes</vt:lpstr>
      <vt:lpstr>Componentes</vt:lpstr>
      <vt:lpstr>Let’s Try  </vt:lpstr>
      <vt:lpstr>Probemos listas</vt:lpstr>
      <vt:lpstr>Probemos listas</vt:lpstr>
      <vt:lpstr>Sesión #3</vt:lpstr>
      <vt:lpstr>Probemos Variables bidireccionales</vt:lpstr>
      <vt:lpstr>Sesión #4</vt:lpstr>
      <vt:lpstr>¿Qué es un formulario controlado en React? </vt:lpstr>
      <vt:lpstr>Probemos formularios</vt:lpstr>
      <vt:lpstr>Formularios</vt:lpstr>
      <vt:lpstr>Formularios</vt:lpstr>
      <vt:lpstr>Sesión #5</vt:lpstr>
      <vt:lpstr>Uso de rutas en Reactjs</vt:lpstr>
      <vt:lpstr>Componente Route</vt:lpstr>
      <vt:lpstr>Presentación de PowerPoint</vt:lpstr>
      <vt:lpstr>Link</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 REACTJS</dc:title>
  <dc:creator>murphy horta camargo</dc:creator>
  <cp:lastModifiedBy>murphy horta camargo</cp:lastModifiedBy>
  <cp:revision>27</cp:revision>
  <dcterms:created xsi:type="dcterms:W3CDTF">2020-12-21T01:37:45Z</dcterms:created>
  <dcterms:modified xsi:type="dcterms:W3CDTF">2020-12-23T03:47:01Z</dcterms:modified>
</cp:coreProperties>
</file>