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F3AC2A-66C0-4431-83E3-BC06F92F4B61}">
  <a:tblStyle styleId="{F2F3AC2A-66C0-4431-83E3-BC06F92F4B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2446f02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2446f02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2446f02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2446f02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Oybek’s Fav: Name, Bio, Record, Stance, Signature Move(s)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2446f02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2446f02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2446f028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2446f02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2446f028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2446f028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48069a8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48069a8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Independent variables:gender, class, weight, reach, height or odds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Target Variable: winning matches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Random Forest is our preferred modeling tool because it:</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a:solidFill>
                  <a:schemeClr val="dk1"/>
                </a:solidFill>
              </a:rPr>
              <a:t>Runs efficiently on large data sets</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a:solidFill>
                  <a:schemeClr val="dk1"/>
                </a:solidFill>
              </a:rPr>
              <a:t>Works against overfitting</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Can be used to rank input variables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2446f028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2446f028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a champion? We don’t know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f8597325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f8597325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Fighter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Predicting Match Winners</a:t>
            </a:r>
            <a:endParaRPr/>
          </a:p>
        </p:txBody>
      </p:sp>
      <p:pic>
        <p:nvPicPr>
          <p:cNvPr id="56" name="Google Shape;56;p13"/>
          <p:cNvPicPr preferRelativeResize="0"/>
          <p:nvPr/>
        </p:nvPicPr>
        <p:blipFill>
          <a:blip r:embed="rId3">
            <a:alphaModFix/>
          </a:blip>
          <a:stretch>
            <a:fillRect/>
          </a:stretch>
        </p:blipFill>
        <p:spPr>
          <a:xfrm>
            <a:off x="2616400" y="504475"/>
            <a:ext cx="3638550" cy="1257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Project</a:t>
            </a:r>
            <a:endParaRPr/>
          </a:p>
        </p:txBody>
      </p:sp>
      <p:sp>
        <p:nvSpPr>
          <p:cNvPr id="62" name="Google Shape;62;p14"/>
          <p:cNvSpPr txBox="1"/>
          <p:nvPr>
            <p:ph idx="1" type="body"/>
          </p:nvPr>
        </p:nvSpPr>
        <p:spPr>
          <a:xfrm>
            <a:off x="311700" y="115525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t>Our group members are UFC and MMA fans and would like to use the skills we learned in the course to examine fighting techniques to determine which have the most effect the win in a match. </a:t>
            </a:r>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pic>
        <p:nvPicPr>
          <p:cNvPr id="63" name="Google Shape;63;p14"/>
          <p:cNvPicPr preferRelativeResize="0"/>
          <p:nvPr/>
        </p:nvPicPr>
        <p:blipFill>
          <a:blip r:embed="rId3">
            <a:alphaModFix/>
          </a:blip>
          <a:stretch>
            <a:fillRect/>
          </a:stretch>
        </p:blipFill>
        <p:spPr>
          <a:xfrm>
            <a:off x="2812050" y="2421975"/>
            <a:ext cx="3713523" cy="2471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0" y="447400"/>
            <a:ext cx="60732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Mixed martial arts (MMA) is a full-contact combat sport based on striking, grappling and ground fighting, incorporating techniques from various combat sports and martial arts from around the world.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600"/>
              </a:spcAft>
              <a:buNone/>
            </a:pPr>
            <a:r>
              <a:t/>
            </a:r>
            <a:endParaRPr/>
          </a:p>
        </p:txBody>
      </p:sp>
      <p:pic>
        <p:nvPicPr>
          <p:cNvPr id="69" name="Google Shape;69;p15"/>
          <p:cNvPicPr preferRelativeResize="0"/>
          <p:nvPr/>
        </p:nvPicPr>
        <p:blipFill rotWithShape="1">
          <a:blip r:embed="rId3">
            <a:alphaModFix/>
          </a:blip>
          <a:srcRect b="0" l="31365" r="0" t="0"/>
          <a:stretch/>
        </p:blipFill>
        <p:spPr>
          <a:xfrm>
            <a:off x="6258950" y="806075"/>
            <a:ext cx="2733549" cy="2986949"/>
          </a:xfrm>
          <a:prstGeom prst="rect">
            <a:avLst/>
          </a:prstGeom>
          <a:noFill/>
          <a:ln cap="flat" cmpd="sng" w="9525">
            <a:solidFill>
              <a:schemeClr val="dk1"/>
            </a:solidFill>
            <a:prstDash val="solid"/>
            <a:round/>
            <a:headEnd len="sm" w="sm" type="none"/>
            <a:tailEnd len="sm" w="sm" type="none"/>
          </a:ln>
        </p:spPr>
      </p:pic>
      <p:sp>
        <p:nvSpPr>
          <p:cNvPr id="70" name="Google Shape;70;p15"/>
          <p:cNvSpPr txBox="1"/>
          <p:nvPr/>
        </p:nvSpPr>
        <p:spPr>
          <a:xfrm>
            <a:off x="0" y="2114550"/>
            <a:ext cx="6258900" cy="29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Ultimate Fighting Championship (UFC) is a Las Vegas based promotion company that has revolutionized the fighting business since 1993. UFC features some of the highest-level fighters in the sport on its roster and produces events worldwide that showcase twelve weight divisions (eight men's divisions and four women's divisions).  As of 2020, the UFC has held over 500 events and grown into a globally popular multi-billion-dollar enterprise.</a:t>
            </a:r>
            <a:endParaRPr sz="1800">
              <a:solidFill>
                <a:schemeClr val="dk2"/>
              </a:solidFill>
            </a:endParaRPr>
          </a:p>
          <a:p>
            <a:pPr indent="0" lvl="0" marL="0" rtl="0" algn="l">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Analysis</a:t>
            </a:r>
            <a:endParaRPr/>
          </a:p>
        </p:txBody>
      </p:sp>
      <p:sp>
        <p:nvSpPr>
          <p:cNvPr id="76" name="Google Shape;76;p16"/>
          <p:cNvSpPr txBox="1"/>
          <p:nvPr>
            <p:ph idx="1" type="body"/>
          </p:nvPr>
        </p:nvSpPr>
        <p:spPr>
          <a:xfrm>
            <a:off x="311700" y="1152475"/>
            <a:ext cx="8520600" cy="354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Using a Kaggle dataset containing various attributes of UFC fighter stats, fighting techniques and body metrics, we will predict winning fighters with machine learning.  </a:t>
            </a:r>
            <a:endParaRPr/>
          </a:p>
          <a:p>
            <a:pPr indent="0" lvl="0" marL="0" rtl="0" algn="l">
              <a:spcBef>
                <a:spcPts val="1200"/>
              </a:spcBef>
              <a:spcAft>
                <a:spcPts val="0"/>
              </a:spcAft>
              <a:buNone/>
            </a:pPr>
            <a:r>
              <a:rPr lang="en"/>
              <a:t>O</a:t>
            </a:r>
            <a:r>
              <a:rPr lang="en"/>
              <a:t>ur CSV file is small (23 columns and 8.990 rows) but complete as it contains roughly every match under the UFC umbrella.  </a:t>
            </a:r>
            <a:endParaRPr/>
          </a:p>
          <a:p>
            <a:pPr indent="-342900" lvl="0" marL="457200" rtl="0" algn="l">
              <a:spcBef>
                <a:spcPts val="1200"/>
              </a:spcBef>
              <a:spcAft>
                <a:spcPts val="0"/>
              </a:spcAft>
              <a:buSzPts val="1800"/>
              <a:buChar char="●"/>
            </a:pPr>
            <a:r>
              <a:rPr lang="en"/>
              <a:t>A Git Hub repository was created for the analysis so everyone in the group can contribute and review information.  </a:t>
            </a:r>
            <a:endParaRPr/>
          </a:p>
          <a:p>
            <a:pPr indent="-342900" lvl="0" marL="457200" rtl="0" algn="l">
              <a:spcBef>
                <a:spcPts val="0"/>
              </a:spcBef>
              <a:spcAft>
                <a:spcPts val="0"/>
              </a:spcAft>
              <a:buSzPts val="1800"/>
              <a:buChar char="●"/>
            </a:pPr>
            <a:r>
              <a:rPr lang="en"/>
              <a:t>The group will meet twice a week during our scheduled class sessions on Zoom to work on the project and use our team Slack channel to communicate during the week. </a:t>
            </a:r>
            <a:endParaRPr/>
          </a:p>
          <a:p>
            <a:pPr indent="0" lvl="0" marL="0" rtl="0" algn="l">
              <a:spcBef>
                <a:spcPts val="1200"/>
              </a:spcBef>
              <a:spcAft>
                <a:spcPts val="0"/>
              </a:spcAft>
              <a:buNone/>
            </a:pPr>
            <a:r>
              <a:t/>
            </a:r>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 Distribution </a:t>
            </a:r>
            <a:endParaRPr/>
          </a:p>
        </p:txBody>
      </p:sp>
      <p:sp>
        <p:nvSpPr>
          <p:cNvPr id="82" name="Google Shape;82;p17"/>
          <p:cNvSpPr txBox="1"/>
          <p:nvPr>
            <p:ph idx="1" type="body"/>
          </p:nvPr>
        </p:nvSpPr>
        <p:spPr>
          <a:xfrm>
            <a:off x="5152450" y="2609275"/>
            <a:ext cx="2514000" cy="2523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1600"/>
              </a:spcAft>
              <a:buNone/>
            </a:pPr>
            <a:r>
              <a:t/>
            </a:r>
            <a:endParaRPr/>
          </a:p>
        </p:txBody>
      </p:sp>
      <p:graphicFrame>
        <p:nvGraphicFramePr>
          <p:cNvPr id="83" name="Google Shape;83;p17"/>
          <p:cNvGraphicFramePr/>
          <p:nvPr/>
        </p:nvGraphicFramePr>
        <p:xfrm>
          <a:off x="681200" y="2291275"/>
          <a:ext cx="3000000" cy="3000000"/>
        </p:xfrm>
        <a:graphic>
          <a:graphicData uri="http://schemas.openxmlformats.org/drawingml/2006/table">
            <a:tbl>
              <a:tblPr>
                <a:noFill/>
                <a:tableStyleId>{F2F3AC2A-66C0-4431-83E3-BC06F92F4B61}</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b="1" lang="en" u="sng">
                          <a:solidFill>
                            <a:schemeClr val="dk2"/>
                          </a:solidFill>
                        </a:rPr>
                        <a:t>Segment </a:t>
                      </a:r>
                      <a:r>
                        <a:rPr b="1" lang="en" u="sng">
                          <a:solidFill>
                            <a:schemeClr val="dk2"/>
                          </a:solidFill>
                        </a:rPr>
                        <a:t>1</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 u="sng">
                          <a:solidFill>
                            <a:schemeClr val="dk2"/>
                          </a:solidFill>
                        </a:rPr>
                        <a:t>Segment </a:t>
                      </a:r>
                      <a:r>
                        <a:rPr b="1" lang="en" u="sng">
                          <a:solidFill>
                            <a:schemeClr val="dk2"/>
                          </a:solidFill>
                        </a:rPr>
                        <a:t> 2</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 u="sng">
                          <a:solidFill>
                            <a:schemeClr val="dk2"/>
                          </a:solidFill>
                        </a:rPr>
                        <a:t>Segment </a:t>
                      </a:r>
                      <a:r>
                        <a:rPr b="1" lang="en" u="sng">
                          <a:solidFill>
                            <a:schemeClr val="dk2"/>
                          </a:solidFill>
                        </a:rPr>
                        <a:t> 3</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 u="sng">
                          <a:solidFill>
                            <a:schemeClr val="dk2"/>
                          </a:solidFill>
                        </a:rPr>
                        <a:t>Segment </a:t>
                      </a:r>
                      <a:r>
                        <a:rPr b="1" lang="en" u="sng">
                          <a:solidFill>
                            <a:schemeClr val="dk2"/>
                          </a:solidFill>
                        </a:rPr>
                        <a:t> 4</a:t>
                      </a:r>
                      <a:endParaRPr b="1" u="sng">
                        <a:solidFill>
                          <a:schemeClr val="dk2"/>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dk2"/>
                          </a:solidFill>
                        </a:rPr>
                        <a:t>Square</a:t>
                      </a:r>
                      <a:endParaRPr b="1">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Mohammed</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Alexandra</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Mohammed</a:t>
                      </a:r>
                      <a:endParaRPr>
                        <a:solidFill>
                          <a:schemeClr val="dk2"/>
                        </a:solidFill>
                      </a:endParaRPr>
                    </a:p>
                  </a:txBody>
                  <a:tcPr marT="91425" marB="91425" marR="91425" marL="91425"/>
                </a:tc>
                <a:tc>
                  <a:txBody>
                    <a:bodyPr/>
                    <a:lstStyle/>
                    <a:p>
                      <a:pPr indent="0" lvl="0" marL="0" rtl="0" algn="l">
                        <a:spcBef>
                          <a:spcPts val="0"/>
                        </a:spcBef>
                        <a:spcAft>
                          <a:spcPts val="0"/>
                        </a:spcAft>
                        <a:buNone/>
                      </a:pPr>
                      <a:r>
                        <a:t/>
                      </a:r>
                      <a:endParaRPr>
                        <a:solidFill>
                          <a:schemeClr val="dk2"/>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dk2"/>
                          </a:solidFill>
                        </a:rPr>
                        <a:t>Triangle</a:t>
                      </a:r>
                      <a:endParaRPr b="1">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Alexandra</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Mohammed</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Felicia</a:t>
                      </a:r>
                      <a:endParaRPr>
                        <a:solidFill>
                          <a:schemeClr val="dk2"/>
                        </a:solidFill>
                      </a:endParaRPr>
                    </a:p>
                  </a:txBody>
                  <a:tcPr marT="91425" marB="91425" marR="91425" marL="91425"/>
                </a:tc>
                <a:tc>
                  <a:txBody>
                    <a:bodyPr/>
                    <a:lstStyle/>
                    <a:p>
                      <a:pPr indent="0" lvl="0" marL="0" rtl="0" algn="l">
                        <a:spcBef>
                          <a:spcPts val="0"/>
                        </a:spcBef>
                        <a:spcAft>
                          <a:spcPts val="0"/>
                        </a:spcAft>
                        <a:buNone/>
                      </a:pPr>
                      <a:r>
                        <a:t/>
                      </a:r>
                      <a:endParaRPr>
                        <a:solidFill>
                          <a:schemeClr val="dk2"/>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dk2"/>
                          </a:solidFill>
                        </a:rPr>
                        <a:t>Circle</a:t>
                      </a:r>
                      <a:endParaRPr b="1">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Oybek</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Oybek</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Oybek</a:t>
                      </a:r>
                      <a:endParaRPr>
                        <a:solidFill>
                          <a:schemeClr val="dk2"/>
                        </a:solidFill>
                      </a:endParaRPr>
                    </a:p>
                  </a:txBody>
                  <a:tcPr marT="91425" marB="91425" marR="91425" marL="91425"/>
                </a:tc>
                <a:tc>
                  <a:txBody>
                    <a:bodyPr/>
                    <a:lstStyle/>
                    <a:p>
                      <a:pPr indent="0" lvl="0" marL="0" rtl="0" algn="l">
                        <a:spcBef>
                          <a:spcPts val="0"/>
                        </a:spcBef>
                        <a:spcAft>
                          <a:spcPts val="0"/>
                        </a:spcAft>
                        <a:buNone/>
                      </a:pPr>
                      <a:r>
                        <a:t/>
                      </a:r>
                      <a:endParaRPr>
                        <a:solidFill>
                          <a:schemeClr val="dk2"/>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dk2"/>
                          </a:solidFill>
                        </a:rPr>
                        <a:t>X</a:t>
                      </a:r>
                      <a:endParaRPr b="1">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Felicia </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Felicia</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Alexandra</a:t>
                      </a:r>
                      <a:endParaRPr>
                        <a:solidFill>
                          <a:schemeClr val="dk2"/>
                        </a:solidFill>
                      </a:endParaRPr>
                    </a:p>
                  </a:txBody>
                  <a:tcPr marT="91425" marB="91425" marR="91425" marL="91425"/>
                </a:tc>
                <a:tc>
                  <a:txBody>
                    <a:bodyPr/>
                    <a:lstStyle/>
                    <a:p>
                      <a:pPr indent="0" lvl="0" marL="0" rtl="0" algn="l">
                        <a:spcBef>
                          <a:spcPts val="0"/>
                        </a:spcBef>
                        <a:spcAft>
                          <a:spcPts val="0"/>
                        </a:spcAft>
                        <a:buNone/>
                      </a:pPr>
                      <a:r>
                        <a:t/>
                      </a:r>
                      <a:endParaRPr>
                        <a:solidFill>
                          <a:schemeClr val="dk2"/>
                        </a:solidFill>
                      </a:endParaRPr>
                    </a:p>
                  </a:txBody>
                  <a:tcPr marT="91425" marB="91425" marR="91425" marL="91425"/>
                </a:tc>
              </a:tr>
            </a:tbl>
          </a:graphicData>
        </a:graphic>
      </p:graphicFrame>
      <p:sp>
        <p:nvSpPr>
          <p:cNvPr id="84" name="Google Shape;84;p17"/>
          <p:cNvSpPr txBox="1"/>
          <p:nvPr/>
        </p:nvSpPr>
        <p:spPr>
          <a:xfrm>
            <a:off x="311700" y="793225"/>
            <a:ext cx="8351700" cy="114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800">
                <a:solidFill>
                  <a:schemeClr val="dk2"/>
                </a:solidFill>
              </a:rPr>
              <a:t>After establishing the communication structure, w</a:t>
            </a:r>
            <a:r>
              <a:rPr lang="en" sz="1800">
                <a:solidFill>
                  <a:schemeClr val="dk2"/>
                </a:solidFill>
              </a:rPr>
              <a:t>e created the foundation for our UFC fighter analysis project by defining roles that play to our individual strengths.</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90" name="Google Shape;90;p18"/>
          <p:cNvSpPr txBox="1"/>
          <p:nvPr>
            <p:ph idx="1" type="body"/>
          </p:nvPr>
        </p:nvSpPr>
        <p:spPr>
          <a:xfrm>
            <a:off x="311700" y="847675"/>
            <a:ext cx="8520600" cy="2288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u="sng"/>
              <a:t>Segment</a:t>
            </a:r>
            <a:r>
              <a:rPr b="1" lang="en" u="sng"/>
              <a:t> 1 Pre-Processing the Data</a:t>
            </a:r>
            <a:endParaRPr b="1" u="sng"/>
          </a:p>
          <a:p>
            <a:pPr indent="-342900" lvl="0" marL="457200" rtl="0" algn="l">
              <a:spcBef>
                <a:spcPts val="1200"/>
              </a:spcBef>
              <a:spcAft>
                <a:spcPts val="0"/>
              </a:spcAft>
              <a:buSzPts val="1800"/>
              <a:buChar char="●"/>
            </a:pPr>
            <a:r>
              <a:rPr lang="en"/>
              <a:t>Our CSV file is small (23 columns and 8,990 rows) but complete</a:t>
            </a:r>
            <a:endParaRPr/>
          </a:p>
          <a:p>
            <a:pPr indent="-342900" lvl="0" marL="457200" rtl="0" algn="l">
              <a:spcBef>
                <a:spcPts val="0"/>
              </a:spcBef>
              <a:spcAft>
                <a:spcPts val="0"/>
              </a:spcAft>
              <a:buSzPts val="1800"/>
              <a:buChar char="●"/>
            </a:pPr>
            <a:r>
              <a:rPr lang="en"/>
              <a:t>To clean the data and make it appropriate for machine learning we:</a:t>
            </a:r>
            <a:endParaRPr/>
          </a:p>
          <a:p>
            <a:pPr indent="-317500" lvl="1" marL="914400" rtl="0" algn="l">
              <a:spcBef>
                <a:spcPts val="0"/>
              </a:spcBef>
              <a:spcAft>
                <a:spcPts val="0"/>
              </a:spcAft>
              <a:buSzPts val="1400"/>
              <a:buChar char="○"/>
            </a:pPr>
            <a:r>
              <a:rPr lang="en"/>
              <a:t>Renamed the Win Column to Win or Lose to better predict wins and losses with the model and for easier interpretation. </a:t>
            </a:r>
            <a:endParaRPr/>
          </a:p>
          <a:p>
            <a:pPr indent="-317500" lvl="1" marL="914400" rtl="0" algn="l">
              <a:spcBef>
                <a:spcPts val="0"/>
              </a:spcBef>
              <a:spcAft>
                <a:spcPts val="0"/>
              </a:spcAft>
              <a:buSzPts val="1400"/>
              <a:buChar char="○"/>
            </a:pPr>
            <a:r>
              <a:rPr lang="en"/>
              <a:t>Dropped unnecessary columns and NaN rows to further clean our data. </a:t>
            </a:r>
            <a:endParaRPr/>
          </a:p>
          <a:p>
            <a:pPr indent="-342900" lvl="0" marL="457200" rtl="0" algn="l">
              <a:spcBef>
                <a:spcPts val="0"/>
              </a:spcBef>
              <a:spcAft>
                <a:spcPts val="0"/>
              </a:spcAft>
              <a:buSzPts val="1800"/>
              <a:buChar char="●"/>
            </a:pPr>
            <a:r>
              <a:rPr lang="en"/>
              <a:t>We then used OneHotEncoder to encode and read the data into the model. </a:t>
            </a:r>
            <a:endParaRPr/>
          </a:p>
          <a:p>
            <a:pPr indent="0" lvl="0" marL="457200" rtl="0" algn="l">
              <a:spcBef>
                <a:spcPts val="1200"/>
              </a:spcBef>
              <a:spcAft>
                <a:spcPts val="1200"/>
              </a:spcAft>
              <a:buNone/>
            </a:pPr>
            <a:r>
              <a:rPr lang="en"/>
              <a:t> </a:t>
            </a:r>
            <a:endParaRPr/>
          </a:p>
        </p:txBody>
      </p:sp>
      <p:sp>
        <p:nvSpPr>
          <p:cNvPr id="91" name="Google Shape;91;p18"/>
          <p:cNvSpPr txBox="1"/>
          <p:nvPr>
            <p:ph idx="1" type="body"/>
          </p:nvPr>
        </p:nvSpPr>
        <p:spPr>
          <a:xfrm>
            <a:off x="216725" y="3131175"/>
            <a:ext cx="8520600" cy="2288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u="sng"/>
              <a:t>Segment 2 Training the Model and Integrating the Database</a:t>
            </a:r>
            <a:endParaRPr b="1" u="sng"/>
          </a:p>
          <a:p>
            <a:pPr indent="-342900" lvl="0" marL="457200" rtl="0" algn="l">
              <a:spcBef>
                <a:spcPts val="1200"/>
              </a:spcBef>
              <a:spcAft>
                <a:spcPts val="0"/>
              </a:spcAft>
              <a:buSzPts val="1800"/>
              <a:buChar char="●"/>
            </a:pPr>
            <a:r>
              <a:rPr lang="en"/>
              <a:t>To make sure we used the best entities for our SQL database, we mapped it with an Entity Relationship Diagram. </a:t>
            </a:r>
            <a:endParaRPr/>
          </a:p>
          <a:p>
            <a:pPr indent="-342900" lvl="0" marL="457200" rtl="0" algn="l">
              <a:spcBef>
                <a:spcPts val="0"/>
              </a:spcBef>
              <a:spcAft>
                <a:spcPts val="0"/>
              </a:spcAft>
              <a:buSzPts val="1800"/>
              <a:buChar char="●"/>
            </a:pPr>
            <a:r>
              <a:rPr lang="en"/>
              <a:t>We used StandardScalar to train and test our data and selected Random Forest to model our data</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97" name="Google Shape;97;p19"/>
          <p:cNvSpPr txBox="1"/>
          <p:nvPr>
            <p:ph idx="1" type="body"/>
          </p:nvPr>
        </p:nvSpPr>
        <p:spPr>
          <a:xfrm>
            <a:off x="311700" y="847675"/>
            <a:ext cx="8520600" cy="4233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u="sng"/>
              <a:t>Segment 3 Refining and Visualizing the Data </a:t>
            </a:r>
            <a:endParaRPr b="1" u="sng"/>
          </a:p>
          <a:p>
            <a:pPr indent="-342900" lvl="0" marL="457200" rtl="0" algn="l">
              <a:spcBef>
                <a:spcPts val="1200"/>
              </a:spcBef>
              <a:spcAft>
                <a:spcPts val="0"/>
              </a:spcAft>
              <a:buSzPts val="1800"/>
              <a:buChar char="●"/>
            </a:pPr>
            <a:r>
              <a:rPr lang="en"/>
              <a:t>We performed an exploratory analysis and established a baseline accuracy score of 64%</a:t>
            </a:r>
            <a:endParaRPr/>
          </a:p>
          <a:p>
            <a:pPr indent="-342900" lvl="0" marL="457200" rtl="0" algn="l">
              <a:spcBef>
                <a:spcPts val="0"/>
              </a:spcBef>
              <a:spcAft>
                <a:spcPts val="0"/>
              </a:spcAft>
              <a:buSzPts val="1800"/>
              <a:buChar char="●"/>
            </a:pPr>
            <a:r>
              <a:rPr lang="en"/>
              <a:t>We decided to use feature selection to find the best attributes to explain the relationship between a fighter’s characteristics and winning matches </a:t>
            </a:r>
            <a:endParaRPr/>
          </a:p>
          <a:p>
            <a:pPr indent="-342900" lvl="0" marL="457200" rtl="0" algn="l">
              <a:spcBef>
                <a:spcPts val="0"/>
              </a:spcBef>
              <a:spcAft>
                <a:spcPts val="0"/>
              </a:spcAft>
              <a:buSzPts val="1800"/>
              <a:buChar char="●"/>
            </a:pPr>
            <a:r>
              <a:rPr lang="en"/>
              <a:t>A linear regression model helped us identify which variables were most significant.  </a:t>
            </a:r>
            <a:endParaRPr/>
          </a:p>
          <a:p>
            <a:pPr indent="-317500" lvl="1" marL="914400" rtl="0" algn="l">
              <a:spcBef>
                <a:spcPts val="0"/>
              </a:spcBef>
              <a:spcAft>
                <a:spcPts val="0"/>
              </a:spcAft>
              <a:buSzPts val="1400"/>
              <a:buChar char="○"/>
            </a:pPr>
            <a:r>
              <a:rPr lang="en"/>
              <a:t>This removed the noise in our model but the accuracy didn’t improve.</a:t>
            </a:r>
            <a:endParaRPr/>
          </a:p>
          <a:p>
            <a:pPr indent="-317500" lvl="1" marL="914400" rtl="0" algn="l">
              <a:spcBef>
                <a:spcPts val="0"/>
              </a:spcBef>
              <a:spcAft>
                <a:spcPts val="0"/>
              </a:spcAft>
              <a:buSzPts val="1400"/>
              <a:buChar char="○"/>
            </a:pPr>
            <a:r>
              <a:rPr lang="en"/>
              <a:t>We were able to improve the false negatives and positives - making our model more precise</a:t>
            </a:r>
            <a:endParaRPr/>
          </a:p>
          <a:p>
            <a:pPr indent="-317500" lvl="1" marL="914400" rtl="0" algn="l">
              <a:spcBef>
                <a:spcPts val="0"/>
              </a:spcBef>
              <a:spcAft>
                <a:spcPts val="0"/>
              </a:spcAft>
              <a:buSzPts val="1400"/>
              <a:buChar char="○"/>
            </a:pPr>
            <a:r>
              <a:rPr lang="en"/>
              <a:t>However, we didn’t have enough data to explain the variance. </a:t>
            </a:r>
            <a:endParaRPr/>
          </a:p>
          <a:p>
            <a:pPr indent="0" lvl="0" marL="457200" rtl="0" algn="l">
              <a:spcBef>
                <a:spcPts val="1200"/>
              </a:spcBef>
              <a:spcAft>
                <a:spcPts val="0"/>
              </a:spcAft>
              <a:buNone/>
            </a:pPr>
            <a:r>
              <a:t/>
            </a:r>
            <a:endParaRPr/>
          </a:p>
          <a:p>
            <a:pPr indent="0" lvl="0" marL="914400" rtl="0" algn="l">
              <a:spcBef>
                <a:spcPts val="1200"/>
              </a:spcBef>
              <a:spcAft>
                <a:spcPts val="0"/>
              </a:spcAft>
              <a:buNone/>
            </a:pPr>
            <a:r>
              <a:t/>
            </a:r>
            <a:endParaRPr/>
          </a:p>
          <a:p>
            <a:pPr indent="0" lvl="0" marL="457200" rtl="0" algn="l">
              <a:spcBef>
                <a:spcPts val="1200"/>
              </a:spcBef>
              <a:spcAft>
                <a:spcPts val="12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03" name="Google Shape;103;p20"/>
          <p:cNvSpPr txBox="1"/>
          <p:nvPr>
            <p:ph idx="1" type="body"/>
          </p:nvPr>
        </p:nvSpPr>
        <p:spPr>
          <a:xfrm>
            <a:off x="162975" y="86532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Char char="●"/>
            </a:pPr>
            <a:r>
              <a:rPr lang="en" sz="1400">
                <a:solidFill>
                  <a:srgbClr val="000000"/>
                </a:solidFill>
              </a:rPr>
              <a:t>We created the foundation for our UFC fighter analysis project by defining roles that play to our individual strengths and establishing the communication structure. We preprocessed our data for easier encoding and modeling.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performed an exploratory analysis to establish a baseline accuracy score, created a database and used a linear regression to fine tune our model’s accuracy.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While we were able to remove the noise and improve the model’s precision, we didn’t have enough data to explain the variance so we used our dashboard to visualize interesting observations from the dataset such as countries with the most winning fighters, winning stances and winning finishes.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lnSpc>
                <a:spcPct val="100000"/>
              </a:lnSpc>
              <a:spcBef>
                <a:spcPts val="1200"/>
              </a:spcBef>
              <a:spcAft>
                <a:spcPts val="0"/>
              </a:spcAft>
              <a:buNone/>
            </a:pPr>
            <a:r>
              <a:t/>
            </a:r>
            <a:endParaRPr sz="1400">
              <a:solidFill>
                <a:srgbClr val="000000"/>
              </a:solidFill>
            </a:endParaRPr>
          </a:p>
          <a:p>
            <a:pPr indent="0" lvl="0" marL="0" rtl="0" algn="l">
              <a:lnSpc>
                <a:spcPct val="100000"/>
              </a:lnSpc>
              <a:spcBef>
                <a:spcPts val="1200"/>
              </a:spcBef>
              <a:spcAft>
                <a:spcPts val="0"/>
              </a:spcAft>
              <a:buNone/>
            </a:pPr>
            <a:r>
              <a:t/>
            </a:r>
            <a:endParaRPr sz="1400">
              <a:solidFill>
                <a:srgbClr val="000000"/>
              </a:solidFill>
            </a:endParaRPr>
          </a:p>
          <a:p>
            <a:pPr indent="0" lvl="0" marL="0" rtl="0" algn="l">
              <a:spcBef>
                <a:spcPts val="120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6063176" y="3145775"/>
            <a:ext cx="2817600" cy="1926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Dashboard/Viz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