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73" r:id="rId7"/>
    <p:sldId id="267" r:id="rId8"/>
    <p:sldId id="268" r:id="rId9"/>
    <p:sldId id="269" r:id="rId10"/>
    <p:sldId id="274" r:id="rId11"/>
    <p:sldId id="270" r:id="rId12"/>
    <p:sldId id="271" r:id="rId13"/>
    <p:sldId id="272"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711B40-D786-41C4-BC5D-36E37A218AD1}">
          <p14:sldIdLst>
            <p14:sldId id="258"/>
            <p14:sldId id="257"/>
            <p14:sldId id="259"/>
            <p14:sldId id="260"/>
            <p14:sldId id="261"/>
            <p14:sldId id="273"/>
            <p14:sldId id="267"/>
            <p14:sldId id="268"/>
            <p14:sldId id="269"/>
            <p14:sldId id="274"/>
            <p14:sldId id="270"/>
            <p14:sldId id="271"/>
            <p14:sldId id="272"/>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5F1F8D-8AA3-4240-8685-37C8CAF393F1}"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IN"/>
        </a:p>
      </dgm:t>
    </dgm:pt>
    <dgm:pt modelId="{DB572957-BB4A-4879-86D5-AA88375A32D7}">
      <dgm:prSet phldrT="[Text]" custT="1"/>
      <dgm:spPr>
        <a:solidFill>
          <a:srgbClr val="7030A0"/>
        </a:solidFill>
      </dgm:spPr>
      <dgm:t>
        <a:bodyPr/>
        <a:lstStyle/>
        <a:p>
          <a:r>
            <a:rPr lang="en-US" sz="2000" dirty="0"/>
            <a:t>Business Problem Statement</a:t>
          </a:r>
          <a:endParaRPr lang="en-IN" sz="2000" dirty="0"/>
        </a:p>
      </dgm:t>
    </dgm:pt>
    <dgm:pt modelId="{5067766E-9A0C-4219-80ED-9D58F9440E49}" type="parTrans" cxnId="{D8245F85-E9D3-48C1-8CF0-200049F0B64F}">
      <dgm:prSet/>
      <dgm:spPr/>
      <dgm:t>
        <a:bodyPr/>
        <a:lstStyle/>
        <a:p>
          <a:endParaRPr lang="en-IN"/>
        </a:p>
      </dgm:t>
    </dgm:pt>
    <dgm:pt modelId="{5AB5ED44-59C0-493C-84C9-2F01D64041AF}" type="sibTrans" cxnId="{D8245F85-E9D3-48C1-8CF0-200049F0B64F}">
      <dgm:prSet/>
      <dgm:spPr/>
      <dgm:t>
        <a:bodyPr/>
        <a:lstStyle/>
        <a:p>
          <a:endParaRPr lang="en-IN"/>
        </a:p>
      </dgm:t>
    </dgm:pt>
    <dgm:pt modelId="{9E0D3FF0-2D44-45C9-B737-8A742B64E8DF}">
      <dgm:prSet phldrT="[Text]" custT="1"/>
      <dgm:spPr/>
      <dgm:t>
        <a:bodyPr/>
        <a:lstStyle/>
        <a:p>
          <a:r>
            <a:rPr lang="en-US" sz="1800" dirty="0"/>
            <a:t>The lending company is incurring huge cost due to Credit loss</a:t>
          </a:r>
          <a:endParaRPr lang="en-IN" sz="1800" dirty="0"/>
        </a:p>
      </dgm:t>
    </dgm:pt>
    <dgm:pt modelId="{E1C5B9B3-C105-4C92-BD6B-463721018510}" type="parTrans" cxnId="{45A7DF84-B5D9-490F-8BF0-3BDEA24149F5}">
      <dgm:prSet/>
      <dgm:spPr/>
      <dgm:t>
        <a:bodyPr/>
        <a:lstStyle/>
        <a:p>
          <a:endParaRPr lang="en-IN"/>
        </a:p>
      </dgm:t>
    </dgm:pt>
    <dgm:pt modelId="{B02DEAC0-5E9A-422C-83AA-083DC3E203E9}" type="sibTrans" cxnId="{45A7DF84-B5D9-490F-8BF0-3BDEA24149F5}">
      <dgm:prSet/>
      <dgm:spPr/>
      <dgm:t>
        <a:bodyPr/>
        <a:lstStyle/>
        <a:p>
          <a:endParaRPr lang="en-IN"/>
        </a:p>
      </dgm:t>
    </dgm:pt>
    <dgm:pt modelId="{AF03CC7C-51E9-4DD9-84D4-47C80B621C74}">
      <dgm:prSet phldrT="[Text]" custT="1"/>
      <dgm:spPr/>
      <dgm:t>
        <a:bodyPr/>
        <a:lstStyle/>
        <a:p>
          <a:r>
            <a:rPr lang="en-US" sz="1800" b="0" i="0" dirty="0"/>
            <a:t>Lending Club wants to understand the </a:t>
          </a:r>
          <a:r>
            <a:rPr lang="en-US" sz="1800" b="1" i="0" dirty="0"/>
            <a:t>driving factors (or driver variables) </a:t>
          </a:r>
          <a:r>
            <a:rPr lang="en-US" sz="1800" b="0" i="0" dirty="0"/>
            <a:t>behind loan default, i.e. the variables which are strong indicators of default.  The company can utilize this knowledge for its portfolio and risk assessment. </a:t>
          </a:r>
          <a:endParaRPr lang="en-IN" sz="1800" dirty="0"/>
        </a:p>
      </dgm:t>
    </dgm:pt>
    <dgm:pt modelId="{AF580482-774E-438C-A637-4ECD8C11742D}" type="parTrans" cxnId="{FDE6C4B9-E961-46E0-945A-264B59CEBA28}">
      <dgm:prSet/>
      <dgm:spPr/>
      <dgm:t>
        <a:bodyPr/>
        <a:lstStyle/>
        <a:p>
          <a:endParaRPr lang="en-IN"/>
        </a:p>
      </dgm:t>
    </dgm:pt>
    <dgm:pt modelId="{1B0DA2BA-D38F-4330-A43A-E62B0ECEC285}" type="sibTrans" cxnId="{FDE6C4B9-E961-46E0-945A-264B59CEBA28}">
      <dgm:prSet/>
      <dgm:spPr/>
      <dgm:t>
        <a:bodyPr/>
        <a:lstStyle/>
        <a:p>
          <a:endParaRPr lang="en-IN"/>
        </a:p>
      </dgm:t>
    </dgm:pt>
    <dgm:pt modelId="{06C47AC4-BC3B-42FD-B288-8815FC5573EB}">
      <dgm:prSet custT="1"/>
      <dgm:spPr/>
      <dgm:t>
        <a:bodyPr/>
        <a:lstStyle/>
        <a:p>
          <a:r>
            <a:rPr lang="en-US" sz="1800" dirty="0"/>
            <a:t>Analyze dataset containing past loan applicants and their loan information using EDA to understand how customer-centric and loan-centric attributes can impact and influence a loan default</a:t>
          </a:r>
          <a:endParaRPr lang="en-IN" sz="1800" dirty="0"/>
        </a:p>
      </dgm:t>
    </dgm:pt>
    <dgm:pt modelId="{5EEA9BD2-9A16-4084-BB61-7E22982631F1}" type="parTrans" cxnId="{781C1218-111E-4E0A-B772-DCA32803333D}">
      <dgm:prSet/>
      <dgm:spPr/>
      <dgm:t>
        <a:bodyPr/>
        <a:lstStyle/>
        <a:p>
          <a:endParaRPr lang="en-IN"/>
        </a:p>
      </dgm:t>
    </dgm:pt>
    <dgm:pt modelId="{D2C96880-88E1-4CDB-9BAA-62BE53745FB8}" type="sibTrans" cxnId="{781C1218-111E-4E0A-B772-DCA32803333D}">
      <dgm:prSet/>
      <dgm:spPr/>
      <dgm:t>
        <a:bodyPr/>
        <a:lstStyle/>
        <a:p>
          <a:endParaRPr lang="en-IN"/>
        </a:p>
      </dgm:t>
    </dgm:pt>
    <dgm:pt modelId="{78ED0516-2FF1-498C-A83D-4F1A1AB179BA}">
      <dgm:prSet phldrT="[Text]" custT="1"/>
      <dgm:spPr>
        <a:solidFill>
          <a:schemeClr val="accent3">
            <a:lumMod val="75000"/>
          </a:schemeClr>
        </a:solidFill>
      </dgm:spPr>
      <dgm:t>
        <a:bodyPr/>
        <a:lstStyle/>
        <a:p>
          <a:r>
            <a:rPr lang="en-US" sz="2000" dirty="0"/>
            <a:t>Context &amp; Outcome of EDA</a:t>
          </a:r>
          <a:endParaRPr lang="en-IN" sz="2000" dirty="0"/>
        </a:p>
      </dgm:t>
    </dgm:pt>
    <dgm:pt modelId="{621396C9-BD3E-438A-8226-1F68029EE471}" type="parTrans" cxnId="{482E03E5-5A11-4057-9D02-2C270CF9D9C8}">
      <dgm:prSet/>
      <dgm:spPr/>
      <dgm:t>
        <a:bodyPr/>
        <a:lstStyle/>
        <a:p>
          <a:endParaRPr lang="en-IN"/>
        </a:p>
      </dgm:t>
    </dgm:pt>
    <dgm:pt modelId="{691A79B7-6D0A-4005-AE32-D129A6683E83}" type="sibTrans" cxnId="{482E03E5-5A11-4057-9D02-2C270CF9D9C8}">
      <dgm:prSet/>
      <dgm:spPr/>
      <dgm:t>
        <a:bodyPr/>
        <a:lstStyle/>
        <a:p>
          <a:endParaRPr lang="en-IN"/>
        </a:p>
      </dgm:t>
    </dgm:pt>
    <dgm:pt modelId="{0D192296-B23B-49F1-A2F0-763E0F76A8BA}" type="pres">
      <dgm:prSet presAssocID="{3D5F1F8D-8AA3-4240-8685-37C8CAF393F1}" presName="Name0" presStyleCnt="0">
        <dgm:presLayoutVars>
          <dgm:dir/>
          <dgm:animLvl val="lvl"/>
          <dgm:resizeHandles val="exact"/>
        </dgm:presLayoutVars>
      </dgm:prSet>
      <dgm:spPr/>
    </dgm:pt>
    <dgm:pt modelId="{2334E247-63F5-428E-B826-2A1D900401BA}" type="pres">
      <dgm:prSet presAssocID="{DB572957-BB4A-4879-86D5-AA88375A32D7}" presName="composite" presStyleCnt="0"/>
      <dgm:spPr/>
    </dgm:pt>
    <dgm:pt modelId="{C8E0F208-3AB1-4DAE-B470-B088298EFBFF}" type="pres">
      <dgm:prSet presAssocID="{DB572957-BB4A-4879-86D5-AA88375A32D7}" presName="parTx" presStyleLbl="alignNode1" presStyleIdx="0" presStyleCnt="2" custLinFactNeighborX="0" custLinFactNeighborY="-760">
        <dgm:presLayoutVars>
          <dgm:chMax val="0"/>
          <dgm:chPref val="0"/>
          <dgm:bulletEnabled val="1"/>
        </dgm:presLayoutVars>
      </dgm:prSet>
      <dgm:spPr/>
    </dgm:pt>
    <dgm:pt modelId="{5446223D-D63B-42D4-B9FB-014A314C35A7}" type="pres">
      <dgm:prSet presAssocID="{DB572957-BB4A-4879-86D5-AA88375A32D7}" presName="desTx" presStyleLbl="alignAccFollowNode1" presStyleIdx="0" presStyleCnt="2">
        <dgm:presLayoutVars>
          <dgm:bulletEnabled val="1"/>
        </dgm:presLayoutVars>
      </dgm:prSet>
      <dgm:spPr/>
    </dgm:pt>
    <dgm:pt modelId="{7C331C82-4E34-461C-BAEB-B1B2B0D07517}" type="pres">
      <dgm:prSet presAssocID="{5AB5ED44-59C0-493C-84C9-2F01D64041AF}" presName="space" presStyleCnt="0"/>
      <dgm:spPr/>
    </dgm:pt>
    <dgm:pt modelId="{CD3539E6-3DE9-4F3E-A426-F9BF3B9BA046}" type="pres">
      <dgm:prSet presAssocID="{78ED0516-2FF1-498C-A83D-4F1A1AB179BA}" presName="composite" presStyleCnt="0"/>
      <dgm:spPr/>
    </dgm:pt>
    <dgm:pt modelId="{8DD958FB-FF9F-447C-847C-199BC8A30ADA}" type="pres">
      <dgm:prSet presAssocID="{78ED0516-2FF1-498C-A83D-4F1A1AB179BA}" presName="parTx" presStyleLbl="alignNode1" presStyleIdx="1" presStyleCnt="2">
        <dgm:presLayoutVars>
          <dgm:chMax val="0"/>
          <dgm:chPref val="0"/>
          <dgm:bulletEnabled val="1"/>
        </dgm:presLayoutVars>
      </dgm:prSet>
      <dgm:spPr/>
    </dgm:pt>
    <dgm:pt modelId="{A76CC106-6F54-4B9B-8AFE-78221AA75EC5}" type="pres">
      <dgm:prSet presAssocID="{78ED0516-2FF1-498C-A83D-4F1A1AB179BA}" presName="desTx" presStyleLbl="alignAccFollowNode1" presStyleIdx="1" presStyleCnt="2">
        <dgm:presLayoutVars>
          <dgm:bulletEnabled val="1"/>
        </dgm:presLayoutVars>
      </dgm:prSet>
      <dgm:spPr/>
    </dgm:pt>
  </dgm:ptLst>
  <dgm:cxnLst>
    <dgm:cxn modelId="{781C1218-111E-4E0A-B772-DCA32803333D}" srcId="{DB572957-BB4A-4879-86D5-AA88375A32D7}" destId="{06C47AC4-BC3B-42FD-B288-8815FC5573EB}" srcOrd="1" destOrd="0" parTransId="{5EEA9BD2-9A16-4084-BB61-7E22982631F1}" sibTransId="{D2C96880-88E1-4CDB-9BAA-62BE53745FB8}"/>
    <dgm:cxn modelId="{0EB91B2A-7FB4-409A-BC82-8B81DB55C222}" type="presOf" srcId="{9E0D3FF0-2D44-45C9-B737-8A742B64E8DF}" destId="{5446223D-D63B-42D4-B9FB-014A314C35A7}" srcOrd="0" destOrd="0" presId="urn:microsoft.com/office/officeart/2005/8/layout/hList1"/>
    <dgm:cxn modelId="{98E44B3E-58D8-43A1-9959-50820BE00383}" type="presOf" srcId="{06C47AC4-BC3B-42FD-B288-8815FC5573EB}" destId="{5446223D-D63B-42D4-B9FB-014A314C35A7}" srcOrd="0" destOrd="1" presId="urn:microsoft.com/office/officeart/2005/8/layout/hList1"/>
    <dgm:cxn modelId="{5DFA2F5B-124D-4EA4-AC56-0CD2D7A42CBB}" type="presOf" srcId="{DB572957-BB4A-4879-86D5-AA88375A32D7}" destId="{C8E0F208-3AB1-4DAE-B470-B088298EFBFF}" srcOrd="0" destOrd="0" presId="urn:microsoft.com/office/officeart/2005/8/layout/hList1"/>
    <dgm:cxn modelId="{45A7DF84-B5D9-490F-8BF0-3BDEA24149F5}" srcId="{DB572957-BB4A-4879-86D5-AA88375A32D7}" destId="{9E0D3FF0-2D44-45C9-B737-8A742B64E8DF}" srcOrd="0" destOrd="0" parTransId="{E1C5B9B3-C105-4C92-BD6B-463721018510}" sibTransId="{B02DEAC0-5E9A-422C-83AA-083DC3E203E9}"/>
    <dgm:cxn modelId="{D8245F85-E9D3-48C1-8CF0-200049F0B64F}" srcId="{3D5F1F8D-8AA3-4240-8685-37C8CAF393F1}" destId="{DB572957-BB4A-4879-86D5-AA88375A32D7}" srcOrd="0" destOrd="0" parTransId="{5067766E-9A0C-4219-80ED-9D58F9440E49}" sibTransId="{5AB5ED44-59C0-493C-84C9-2F01D64041AF}"/>
    <dgm:cxn modelId="{79952096-4BD1-4962-90C7-CC356B8BD46C}" type="presOf" srcId="{3D5F1F8D-8AA3-4240-8685-37C8CAF393F1}" destId="{0D192296-B23B-49F1-A2F0-763E0F76A8BA}" srcOrd="0" destOrd="0" presId="urn:microsoft.com/office/officeart/2005/8/layout/hList1"/>
    <dgm:cxn modelId="{FDE6C4B9-E961-46E0-945A-264B59CEBA28}" srcId="{78ED0516-2FF1-498C-A83D-4F1A1AB179BA}" destId="{AF03CC7C-51E9-4DD9-84D4-47C80B621C74}" srcOrd="0" destOrd="0" parTransId="{AF580482-774E-438C-A637-4ECD8C11742D}" sibTransId="{1B0DA2BA-D38F-4330-A43A-E62B0ECEC285}"/>
    <dgm:cxn modelId="{C17913C3-C430-4A27-B5A5-E0D799A16B8B}" type="presOf" srcId="{AF03CC7C-51E9-4DD9-84D4-47C80B621C74}" destId="{A76CC106-6F54-4B9B-8AFE-78221AA75EC5}" srcOrd="0" destOrd="0" presId="urn:microsoft.com/office/officeart/2005/8/layout/hList1"/>
    <dgm:cxn modelId="{77691EC8-E3A4-417E-9BFE-04542C3084B2}" type="presOf" srcId="{78ED0516-2FF1-498C-A83D-4F1A1AB179BA}" destId="{8DD958FB-FF9F-447C-847C-199BC8A30ADA}" srcOrd="0" destOrd="0" presId="urn:microsoft.com/office/officeart/2005/8/layout/hList1"/>
    <dgm:cxn modelId="{482E03E5-5A11-4057-9D02-2C270CF9D9C8}" srcId="{3D5F1F8D-8AA3-4240-8685-37C8CAF393F1}" destId="{78ED0516-2FF1-498C-A83D-4F1A1AB179BA}" srcOrd="1" destOrd="0" parTransId="{621396C9-BD3E-438A-8226-1F68029EE471}" sibTransId="{691A79B7-6D0A-4005-AE32-D129A6683E83}"/>
    <dgm:cxn modelId="{4271D70E-3C8C-4AD8-954F-A1A3990962CE}" type="presParOf" srcId="{0D192296-B23B-49F1-A2F0-763E0F76A8BA}" destId="{2334E247-63F5-428E-B826-2A1D900401BA}" srcOrd="0" destOrd="0" presId="urn:microsoft.com/office/officeart/2005/8/layout/hList1"/>
    <dgm:cxn modelId="{7CDEC387-9A79-45DE-83B6-4A025676E63B}" type="presParOf" srcId="{2334E247-63F5-428E-B826-2A1D900401BA}" destId="{C8E0F208-3AB1-4DAE-B470-B088298EFBFF}" srcOrd="0" destOrd="0" presId="urn:microsoft.com/office/officeart/2005/8/layout/hList1"/>
    <dgm:cxn modelId="{3A4E010C-AC4B-4118-B3F7-9ECFEFE52B36}" type="presParOf" srcId="{2334E247-63F5-428E-B826-2A1D900401BA}" destId="{5446223D-D63B-42D4-B9FB-014A314C35A7}" srcOrd="1" destOrd="0" presId="urn:microsoft.com/office/officeart/2005/8/layout/hList1"/>
    <dgm:cxn modelId="{162D3B2A-A385-42BF-AA6B-EFB3560D197A}" type="presParOf" srcId="{0D192296-B23B-49F1-A2F0-763E0F76A8BA}" destId="{7C331C82-4E34-461C-BAEB-B1B2B0D07517}" srcOrd="1" destOrd="0" presId="urn:microsoft.com/office/officeart/2005/8/layout/hList1"/>
    <dgm:cxn modelId="{1A19685D-FBB7-46EB-B751-1E92498CDAED}" type="presParOf" srcId="{0D192296-B23B-49F1-A2F0-763E0F76A8BA}" destId="{CD3539E6-3DE9-4F3E-A426-F9BF3B9BA046}" srcOrd="2" destOrd="0" presId="urn:microsoft.com/office/officeart/2005/8/layout/hList1"/>
    <dgm:cxn modelId="{BA585AAD-11F9-4673-B7B2-81E82D71F52F}" type="presParOf" srcId="{CD3539E6-3DE9-4F3E-A426-F9BF3B9BA046}" destId="{8DD958FB-FF9F-447C-847C-199BC8A30ADA}" srcOrd="0" destOrd="0" presId="urn:microsoft.com/office/officeart/2005/8/layout/hList1"/>
    <dgm:cxn modelId="{B10CBF6D-94E1-4DBF-A469-9F68C26EF01D}" type="presParOf" srcId="{CD3539E6-3DE9-4F3E-A426-F9BF3B9BA046}" destId="{A76CC106-6F54-4B9B-8AFE-78221AA75EC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3A0F0C-1A6F-4E9F-ACA9-28FB25721B87}" type="doc">
      <dgm:prSet loTypeId="urn:microsoft.com/office/officeart/2005/8/layout/hProcess9" loCatId="process" qsTypeId="urn:microsoft.com/office/officeart/2005/8/quickstyle/simple1" qsCatId="simple" csTypeId="urn:microsoft.com/office/officeart/2005/8/colors/colorful1" csCatId="colorful" phldr="1"/>
      <dgm:spPr/>
    </dgm:pt>
    <dgm:pt modelId="{CCE871A8-B9FD-4FCD-8088-27013B21F549}">
      <dgm:prSet phldrT="[Text]" custT="1"/>
      <dgm:spPr>
        <a:solidFill>
          <a:schemeClr val="accent1"/>
        </a:solidFill>
      </dgm:spPr>
      <dgm:t>
        <a:bodyPr/>
        <a:lstStyle/>
        <a:p>
          <a:r>
            <a:rPr lang="en-US" sz="1600" b="1" dirty="0"/>
            <a:t>Data Sourcing &amp; Understanding</a:t>
          </a:r>
          <a:endParaRPr lang="en-IN" sz="1600" b="1" dirty="0"/>
        </a:p>
      </dgm:t>
    </dgm:pt>
    <dgm:pt modelId="{DAF6D100-2E21-428D-B096-6EA495992857}" type="parTrans" cxnId="{44F599F1-4566-4272-B061-2D4234E95935}">
      <dgm:prSet/>
      <dgm:spPr/>
      <dgm:t>
        <a:bodyPr/>
        <a:lstStyle/>
        <a:p>
          <a:endParaRPr lang="en-IN"/>
        </a:p>
      </dgm:t>
    </dgm:pt>
    <dgm:pt modelId="{6725CC8E-AFA5-48C6-8A9B-B081F49F9AAD}" type="sibTrans" cxnId="{44F599F1-4566-4272-B061-2D4234E95935}">
      <dgm:prSet/>
      <dgm:spPr/>
      <dgm:t>
        <a:bodyPr/>
        <a:lstStyle/>
        <a:p>
          <a:endParaRPr lang="en-IN"/>
        </a:p>
      </dgm:t>
    </dgm:pt>
    <dgm:pt modelId="{160515B6-2276-4589-AF31-ADDDE74F08E2}">
      <dgm:prSet phldrT="[Text]" custT="1"/>
      <dgm:spPr>
        <a:solidFill>
          <a:schemeClr val="accent1"/>
        </a:solidFill>
      </dgm:spPr>
      <dgm:t>
        <a:bodyPr/>
        <a:lstStyle/>
        <a:p>
          <a:r>
            <a:rPr lang="en-US" sz="1400" dirty="0"/>
            <a:t>Loading data</a:t>
          </a:r>
          <a:endParaRPr lang="en-IN" sz="1400" dirty="0"/>
        </a:p>
      </dgm:t>
    </dgm:pt>
    <dgm:pt modelId="{B6C01D32-913B-46AF-AFE7-8362FE22AD3E}" type="parTrans" cxnId="{49C0AA94-CEF5-4A55-BAEA-3FF1643ED678}">
      <dgm:prSet/>
      <dgm:spPr/>
      <dgm:t>
        <a:bodyPr/>
        <a:lstStyle/>
        <a:p>
          <a:endParaRPr lang="en-IN"/>
        </a:p>
      </dgm:t>
    </dgm:pt>
    <dgm:pt modelId="{BD0F86FD-04BD-47BE-BFD6-592020E8F090}" type="sibTrans" cxnId="{49C0AA94-CEF5-4A55-BAEA-3FF1643ED678}">
      <dgm:prSet/>
      <dgm:spPr/>
      <dgm:t>
        <a:bodyPr/>
        <a:lstStyle/>
        <a:p>
          <a:endParaRPr lang="en-IN"/>
        </a:p>
      </dgm:t>
    </dgm:pt>
    <dgm:pt modelId="{36D9C54E-C33E-422A-B482-0498081154E5}">
      <dgm:prSet phldrT="[Text]" custT="1"/>
      <dgm:spPr>
        <a:solidFill>
          <a:schemeClr val="accent4"/>
        </a:solidFill>
      </dgm:spPr>
      <dgm:t>
        <a:bodyPr/>
        <a:lstStyle/>
        <a:p>
          <a:r>
            <a:rPr lang="en-US" sz="1600" b="1" dirty="0"/>
            <a:t>Data Cleaning</a:t>
          </a:r>
          <a:endParaRPr lang="en-IN" sz="1600" b="1" dirty="0"/>
        </a:p>
      </dgm:t>
    </dgm:pt>
    <dgm:pt modelId="{F76229D0-C0CE-48BF-95FD-670435BF16C4}" type="parTrans" cxnId="{7323A976-7C2E-4555-B4E3-EB4E0DE6E089}">
      <dgm:prSet/>
      <dgm:spPr/>
      <dgm:t>
        <a:bodyPr/>
        <a:lstStyle/>
        <a:p>
          <a:endParaRPr lang="en-IN"/>
        </a:p>
      </dgm:t>
    </dgm:pt>
    <dgm:pt modelId="{87C50266-170C-43E3-872C-E7185E528143}" type="sibTrans" cxnId="{7323A976-7C2E-4555-B4E3-EB4E0DE6E089}">
      <dgm:prSet/>
      <dgm:spPr/>
      <dgm:t>
        <a:bodyPr/>
        <a:lstStyle/>
        <a:p>
          <a:endParaRPr lang="en-IN"/>
        </a:p>
      </dgm:t>
    </dgm:pt>
    <dgm:pt modelId="{7BF211F5-B3D8-4D08-B72B-D96110FC60F3}">
      <dgm:prSet phldrT="[Text]" custT="1"/>
      <dgm:spPr>
        <a:solidFill>
          <a:schemeClr val="accent4"/>
        </a:solidFill>
      </dgm:spPr>
      <dgm:t>
        <a:bodyPr/>
        <a:lstStyle/>
        <a:p>
          <a:r>
            <a:rPr lang="en-US" sz="1400" dirty="0"/>
            <a:t>Remove missing values</a:t>
          </a:r>
          <a:endParaRPr lang="en-IN" sz="1400" dirty="0"/>
        </a:p>
      </dgm:t>
    </dgm:pt>
    <dgm:pt modelId="{C8ED3CD4-39F2-4D94-9D46-27C5DF69CD1B}" type="parTrans" cxnId="{21BE7D6E-29B3-49DD-9DBD-E30061E200EB}">
      <dgm:prSet/>
      <dgm:spPr/>
      <dgm:t>
        <a:bodyPr/>
        <a:lstStyle/>
        <a:p>
          <a:endParaRPr lang="en-IN"/>
        </a:p>
      </dgm:t>
    </dgm:pt>
    <dgm:pt modelId="{B0472EE3-F695-4861-906F-2C40368EEFF9}" type="sibTrans" cxnId="{21BE7D6E-29B3-49DD-9DBD-E30061E200EB}">
      <dgm:prSet/>
      <dgm:spPr/>
      <dgm:t>
        <a:bodyPr/>
        <a:lstStyle/>
        <a:p>
          <a:endParaRPr lang="en-IN"/>
        </a:p>
      </dgm:t>
    </dgm:pt>
    <dgm:pt modelId="{AFD1D853-C9DD-4304-A2B5-31D8FB5750F4}">
      <dgm:prSet phldrT="[Text]" custT="1"/>
      <dgm:spPr>
        <a:solidFill>
          <a:schemeClr val="accent4"/>
        </a:solidFill>
      </dgm:spPr>
      <dgm:t>
        <a:bodyPr/>
        <a:lstStyle/>
        <a:p>
          <a:r>
            <a:rPr lang="en-US" sz="1400" dirty="0"/>
            <a:t>Remove unwanted columns</a:t>
          </a:r>
          <a:endParaRPr lang="en-IN" sz="1400" dirty="0"/>
        </a:p>
      </dgm:t>
    </dgm:pt>
    <dgm:pt modelId="{D3F68FFE-CBCE-4F77-A422-DCB7A63B4974}" type="parTrans" cxnId="{280EBE76-6A58-4C2E-893C-27CCEED4AB76}">
      <dgm:prSet/>
      <dgm:spPr/>
      <dgm:t>
        <a:bodyPr/>
        <a:lstStyle/>
        <a:p>
          <a:endParaRPr lang="en-IN"/>
        </a:p>
      </dgm:t>
    </dgm:pt>
    <dgm:pt modelId="{9E71A334-2EFA-43E7-B32E-C5DF6D388693}" type="sibTrans" cxnId="{280EBE76-6A58-4C2E-893C-27CCEED4AB76}">
      <dgm:prSet/>
      <dgm:spPr/>
      <dgm:t>
        <a:bodyPr/>
        <a:lstStyle/>
        <a:p>
          <a:endParaRPr lang="en-IN"/>
        </a:p>
      </dgm:t>
    </dgm:pt>
    <dgm:pt modelId="{6D6C178E-9D27-48D3-9A11-0D1298A9C447}">
      <dgm:prSet phldrT="[Text]" custT="1"/>
      <dgm:spPr>
        <a:solidFill>
          <a:schemeClr val="accent4"/>
        </a:solidFill>
      </dgm:spPr>
      <dgm:t>
        <a:bodyPr/>
        <a:lstStyle/>
        <a:p>
          <a:r>
            <a:rPr lang="en-US" sz="1400" dirty="0"/>
            <a:t>Remove outliers</a:t>
          </a:r>
          <a:endParaRPr lang="en-IN" sz="1400" dirty="0"/>
        </a:p>
      </dgm:t>
    </dgm:pt>
    <dgm:pt modelId="{8A9350C2-6BD7-4C89-B2DE-EF3C541BC4CB}" type="parTrans" cxnId="{72913C47-7A9B-47FF-9A6C-39552B58B4A4}">
      <dgm:prSet/>
      <dgm:spPr/>
      <dgm:t>
        <a:bodyPr/>
        <a:lstStyle/>
        <a:p>
          <a:endParaRPr lang="en-IN"/>
        </a:p>
      </dgm:t>
    </dgm:pt>
    <dgm:pt modelId="{BA451F25-D57C-4BF8-8F29-1E928674FC22}" type="sibTrans" cxnId="{72913C47-7A9B-47FF-9A6C-39552B58B4A4}">
      <dgm:prSet/>
      <dgm:spPr/>
      <dgm:t>
        <a:bodyPr/>
        <a:lstStyle/>
        <a:p>
          <a:endParaRPr lang="en-IN"/>
        </a:p>
      </dgm:t>
    </dgm:pt>
    <dgm:pt modelId="{252077D3-5595-4238-97B9-7FB9D39667A0}">
      <dgm:prSet phldrT="[Text]" custT="1"/>
      <dgm:spPr>
        <a:solidFill>
          <a:schemeClr val="accent4"/>
        </a:solidFill>
      </dgm:spPr>
      <dgm:t>
        <a:bodyPr/>
        <a:lstStyle/>
        <a:p>
          <a:r>
            <a:rPr lang="en-US" sz="1400" dirty="0"/>
            <a:t>Remove rows having null values</a:t>
          </a:r>
          <a:endParaRPr lang="en-IN" sz="1400" dirty="0"/>
        </a:p>
      </dgm:t>
    </dgm:pt>
    <dgm:pt modelId="{94CE8067-BDFF-4DF5-9298-DD0D49D5FD6A}" type="parTrans" cxnId="{B5E26AC2-81F5-4D5A-8C1E-4A9A4EA6AA34}">
      <dgm:prSet/>
      <dgm:spPr/>
      <dgm:t>
        <a:bodyPr/>
        <a:lstStyle/>
        <a:p>
          <a:endParaRPr lang="en-IN"/>
        </a:p>
      </dgm:t>
    </dgm:pt>
    <dgm:pt modelId="{6831B7F2-1339-45E7-A2FA-574DF5D390DC}" type="sibTrans" cxnId="{B5E26AC2-81F5-4D5A-8C1E-4A9A4EA6AA34}">
      <dgm:prSet/>
      <dgm:spPr/>
      <dgm:t>
        <a:bodyPr/>
        <a:lstStyle/>
        <a:p>
          <a:endParaRPr lang="en-IN"/>
        </a:p>
      </dgm:t>
    </dgm:pt>
    <dgm:pt modelId="{1D630DEF-CC7A-4A56-B9E2-F5FA89576CE0}">
      <dgm:prSet phldrT="[Text]" custT="1"/>
      <dgm:spPr>
        <a:solidFill>
          <a:schemeClr val="bg2">
            <a:lumMod val="75000"/>
          </a:schemeClr>
        </a:solidFill>
      </dgm:spPr>
      <dgm:t>
        <a:bodyPr/>
        <a:lstStyle/>
        <a:p>
          <a:r>
            <a:rPr lang="en-US" sz="1600" b="1" dirty="0"/>
            <a:t>Data Analysis</a:t>
          </a:r>
          <a:endParaRPr lang="en-IN" sz="1600" b="1" dirty="0"/>
        </a:p>
      </dgm:t>
    </dgm:pt>
    <dgm:pt modelId="{921D993C-9B6E-4422-9EB2-2F408FD3CF5C}" type="parTrans" cxnId="{83301521-E86B-49CA-8DC8-5CBD70DFCE84}">
      <dgm:prSet/>
      <dgm:spPr/>
      <dgm:t>
        <a:bodyPr/>
        <a:lstStyle/>
        <a:p>
          <a:endParaRPr lang="en-IN"/>
        </a:p>
      </dgm:t>
    </dgm:pt>
    <dgm:pt modelId="{42FFC72A-28BD-4522-AF60-D077DF74BBAA}" type="sibTrans" cxnId="{83301521-E86B-49CA-8DC8-5CBD70DFCE84}">
      <dgm:prSet/>
      <dgm:spPr/>
      <dgm:t>
        <a:bodyPr/>
        <a:lstStyle/>
        <a:p>
          <a:endParaRPr lang="en-IN"/>
        </a:p>
      </dgm:t>
    </dgm:pt>
    <dgm:pt modelId="{9EA00A79-0FAD-482B-92B1-6E391262C08A}">
      <dgm:prSet phldrT="[Text]" custT="1"/>
      <dgm:spPr>
        <a:solidFill>
          <a:schemeClr val="bg2">
            <a:lumMod val="75000"/>
          </a:schemeClr>
        </a:solidFill>
      </dgm:spPr>
      <dgm:t>
        <a:bodyPr/>
        <a:lstStyle/>
        <a:p>
          <a:r>
            <a:rPr lang="en-US" sz="1400" dirty="0"/>
            <a:t>Data Type Standardization</a:t>
          </a:r>
          <a:endParaRPr lang="en-IN" sz="1400" dirty="0"/>
        </a:p>
      </dgm:t>
    </dgm:pt>
    <dgm:pt modelId="{DE2937B0-1503-434D-95A2-DEEA18FE6B6C}" type="parTrans" cxnId="{33030E54-7177-4918-B871-B58BFE57C279}">
      <dgm:prSet/>
      <dgm:spPr/>
      <dgm:t>
        <a:bodyPr/>
        <a:lstStyle/>
        <a:p>
          <a:endParaRPr lang="en-IN"/>
        </a:p>
      </dgm:t>
    </dgm:pt>
    <dgm:pt modelId="{8B477AC6-A84D-44A9-BE12-2F818DE415BA}" type="sibTrans" cxnId="{33030E54-7177-4918-B871-B58BFE57C279}">
      <dgm:prSet/>
      <dgm:spPr/>
      <dgm:t>
        <a:bodyPr/>
        <a:lstStyle/>
        <a:p>
          <a:endParaRPr lang="en-IN"/>
        </a:p>
      </dgm:t>
    </dgm:pt>
    <dgm:pt modelId="{49D61D2E-26D5-433C-B00A-017742EAB4C8}">
      <dgm:prSet phldrT="[Text]" custT="1"/>
      <dgm:spPr>
        <a:solidFill>
          <a:schemeClr val="bg2">
            <a:lumMod val="75000"/>
          </a:schemeClr>
        </a:solidFill>
      </dgm:spPr>
      <dgm:t>
        <a:bodyPr/>
        <a:lstStyle/>
        <a:p>
          <a:r>
            <a:rPr lang="en-US" sz="1400" dirty="0"/>
            <a:t>Derive new columns for analysis</a:t>
          </a:r>
          <a:endParaRPr lang="en-IN" sz="1400" dirty="0"/>
        </a:p>
      </dgm:t>
    </dgm:pt>
    <dgm:pt modelId="{56514874-2981-4233-BB86-056E767DA056}" type="parTrans" cxnId="{7ABBAD9C-49AA-41A0-88C1-A10448FCAF6D}">
      <dgm:prSet/>
      <dgm:spPr/>
      <dgm:t>
        <a:bodyPr/>
        <a:lstStyle/>
        <a:p>
          <a:endParaRPr lang="en-IN"/>
        </a:p>
      </dgm:t>
    </dgm:pt>
    <dgm:pt modelId="{F6673661-773B-4EAA-B143-71600D12CA89}" type="sibTrans" cxnId="{7ABBAD9C-49AA-41A0-88C1-A10448FCAF6D}">
      <dgm:prSet/>
      <dgm:spPr/>
      <dgm:t>
        <a:bodyPr/>
        <a:lstStyle/>
        <a:p>
          <a:endParaRPr lang="en-IN"/>
        </a:p>
      </dgm:t>
    </dgm:pt>
    <dgm:pt modelId="{A104B20D-DA88-4649-80AB-02D65F0EB27F}">
      <dgm:prSet phldrT="[Text]" custT="1"/>
      <dgm:spPr>
        <a:solidFill>
          <a:schemeClr val="bg2">
            <a:lumMod val="75000"/>
          </a:schemeClr>
        </a:solidFill>
      </dgm:spPr>
      <dgm:t>
        <a:bodyPr/>
        <a:lstStyle/>
        <a:p>
          <a:r>
            <a:rPr lang="en-US" sz="1400" dirty="0"/>
            <a:t>Univariate Analysis</a:t>
          </a:r>
          <a:endParaRPr lang="en-IN" sz="1400" dirty="0"/>
        </a:p>
      </dgm:t>
    </dgm:pt>
    <dgm:pt modelId="{C362FB6E-1A90-453F-94B0-A03B304B9B5B}" type="parTrans" cxnId="{AA9F417E-B938-435A-9145-B28158C6917E}">
      <dgm:prSet/>
      <dgm:spPr/>
      <dgm:t>
        <a:bodyPr/>
        <a:lstStyle/>
        <a:p>
          <a:endParaRPr lang="en-IN"/>
        </a:p>
      </dgm:t>
    </dgm:pt>
    <dgm:pt modelId="{7A2934C1-A46D-465A-9146-482517F40989}" type="sibTrans" cxnId="{AA9F417E-B938-435A-9145-B28158C6917E}">
      <dgm:prSet/>
      <dgm:spPr/>
      <dgm:t>
        <a:bodyPr/>
        <a:lstStyle/>
        <a:p>
          <a:endParaRPr lang="en-IN"/>
        </a:p>
      </dgm:t>
    </dgm:pt>
    <dgm:pt modelId="{8335A568-DEC5-40E8-B257-29080EDFB7B5}">
      <dgm:prSet phldrT="[Text]" custT="1"/>
      <dgm:spPr>
        <a:solidFill>
          <a:schemeClr val="bg2">
            <a:lumMod val="75000"/>
          </a:schemeClr>
        </a:solidFill>
      </dgm:spPr>
      <dgm:t>
        <a:bodyPr/>
        <a:lstStyle/>
        <a:p>
          <a:r>
            <a:rPr lang="en-US" sz="1400" dirty="0"/>
            <a:t>Segmented Univariate Analysis</a:t>
          </a:r>
          <a:endParaRPr lang="en-IN" sz="1400" dirty="0"/>
        </a:p>
      </dgm:t>
    </dgm:pt>
    <dgm:pt modelId="{406F8485-1132-4BF9-A4C4-63B976386761}" type="parTrans" cxnId="{8A54824D-044B-4F6A-94B3-0500FE32D4CF}">
      <dgm:prSet/>
      <dgm:spPr/>
      <dgm:t>
        <a:bodyPr/>
        <a:lstStyle/>
        <a:p>
          <a:endParaRPr lang="en-IN"/>
        </a:p>
      </dgm:t>
    </dgm:pt>
    <dgm:pt modelId="{AB0CE0A8-EC50-4128-8169-1AA4C3DD921A}" type="sibTrans" cxnId="{8A54824D-044B-4F6A-94B3-0500FE32D4CF}">
      <dgm:prSet/>
      <dgm:spPr/>
      <dgm:t>
        <a:bodyPr/>
        <a:lstStyle/>
        <a:p>
          <a:endParaRPr lang="en-IN"/>
        </a:p>
      </dgm:t>
    </dgm:pt>
    <dgm:pt modelId="{164DA6C1-FB0E-4564-8E1F-4A7A987B8CF7}">
      <dgm:prSet phldrT="[Text]" custT="1"/>
      <dgm:spPr>
        <a:solidFill>
          <a:schemeClr val="bg2">
            <a:lumMod val="75000"/>
          </a:schemeClr>
        </a:solidFill>
      </dgm:spPr>
      <dgm:t>
        <a:bodyPr/>
        <a:lstStyle/>
        <a:p>
          <a:r>
            <a:rPr lang="en-US" sz="1400" dirty="0"/>
            <a:t>Bivariate Analysis</a:t>
          </a:r>
          <a:endParaRPr lang="en-IN" sz="1400" dirty="0"/>
        </a:p>
      </dgm:t>
    </dgm:pt>
    <dgm:pt modelId="{1FB956E1-7176-4F69-B2EE-C4F9313E43A3}" type="parTrans" cxnId="{A4D6215C-411B-4369-9028-D2ABD009FE98}">
      <dgm:prSet/>
      <dgm:spPr/>
      <dgm:t>
        <a:bodyPr/>
        <a:lstStyle/>
        <a:p>
          <a:endParaRPr lang="en-IN"/>
        </a:p>
      </dgm:t>
    </dgm:pt>
    <dgm:pt modelId="{20A6EB18-B62E-4D5A-AC67-F9CE16AEAC71}" type="sibTrans" cxnId="{A4D6215C-411B-4369-9028-D2ABD009FE98}">
      <dgm:prSet/>
      <dgm:spPr/>
      <dgm:t>
        <a:bodyPr/>
        <a:lstStyle/>
        <a:p>
          <a:endParaRPr lang="en-IN"/>
        </a:p>
      </dgm:t>
    </dgm:pt>
    <dgm:pt modelId="{21971037-7C09-4681-9922-2699C6E2BBD1}">
      <dgm:prSet phldrT="[Text]" custT="1"/>
      <dgm:spPr>
        <a:solidFill>
          <a:schemeClr val="accent6">
            <a:lumMod val="60000"/>
            <a:lumOff val="40000"/>
          </a:schemeClr>
        </a:solidFill>
      </dgm:spPr>
      <dgm:t>
        <a:bodyPr/>
        <a:lstStyle/>
        <a:p>
          <a:r>
            <a:rPr lang="en-US" sz="1600" b="1" dirty="0"/>
            <a:t>Inference through Data Visualization &amp; Recommendations</a:t>
          </a:r>
          <a:endParaRPr lang="en-IN" sz="1600" b="1" dirty="0"/>
        </a:p>
      </dgm:t>
    </dgm:pt>
    <dgm:pt modelId="{A3201581-6E0D-4F53-B7B2-F333A206A371}" type="parTrans" cxnId="{B09653BC-54ED-4D83-9E70-05C7D96F4311}">
      <dgm:prSet/>
      <dgm:spPr/>
      <dgm:t>
        <a:bodyPr/>
        <a:lstStyle/>
        <a:p>
          <a:endParaRPr lang="en-IN"/>
        </a:p>
      </dgm:t>
    </dgm:pt>
    <dgm:pt modelId="{A0ED45AF-0CD1-474F-8FCF-EA3C1E9E19B5}" type="sibTrans" cxnId="{B09653BC-54ED-4D83-9E70-05C7D96F4311}">
      <dgm:prSet/>
      <dgm:spPr/>
      <dgm:t>
        <a:bodyPr/>
        <a:lstStyle/>
        <a:p>
          <a:endParaRPr lang="en-IN"/>
        </a:p>
      </dgm:t>
    </dgm:pt>
    <dgm:pt modelId="{3BD5A54E-A399-475C-8954-7264BC504F4B}">
      <dgm:prSet phldrT="[Text]" custT="1"/>
      <dgm:spPr>
        <a:solidFill>
          <a:schemeClr val="accent6">
            <a:lumMod val="60000"/>
            <a:lumOff val="40000"/>
          </a:schemeClr>
        </a:solidFill>
      </dgm:spPr>
      <dgm:t>
        <a:bodyPr/>
        <a:lstStyle/>
        <a:p>
          <a:r>
            <a:rPr lang="en-US" sz="1400" dirty="0"/>
            <a:t>Derive visualization  </a:t>
          </a:r>
          <a:r>
            <a:rPr lang="en-US" sz="1600" dirty="0"/>
            <a:t>through plots</a:t>
          </a:r>
          <a:endParaRPr lang="en-IN" sz="1600" dirty="0"/>
        </a:p>
      </dgm:t>
    </dgm:pt>
    <dgm:pt modelId="{C6517E0B-25C5-4342-8F3A-773CB9D4D411}" type="parTrans" cxnId="{86544948-E7A5-43DA-9F36-959C86BD6992}">
      <dgm:prSet/>
      <dgm:spPr/>
      <dgm:t>
        <a:bodyPr/>
        <a:lstStyle/>
        <a:p>
          <a:endParaRPr lang="en-IN"/>
        </a:p>
      </dgm:t>
    </dgm:pt>
    <dgm:pt modelId="{B6DB73C5-3BB7-4AC6-B23F-0416E50CE358}" type="sibTrans" cxnId="{86544948-E7A5-43DA-9F36-959C86BD6992}">
      <dgm:prSet/>
      <dgm:spPr/>
      <dgm:t>
        <a:bodyPr/>
        <a:lstStyle/>
        <a:p>
          <a:endParaRPr lang="en-IN"/>
        </a:p>
      </dgm:t>
    </dgm:pt>
    <dgm:pt modelId="{57024E93-881D-4D0F-8A0D-EA1AA303DA69}">
      <dgm:prSet phldrT="[Text]" custT="1"/>
      <dgm:spPr>
        <a:solidFill>
          <a:schemeClr val="accent6">
            <a:lumMod val="60000"/>
            <a:lumOff val="40000"/>
          </a:schemeClr>
        </a:solidFill>
      </dgm:spPr>
      <dgm:t>
        <a:bodyPr/>
        <a:lstStyle/>
        <a:p>
          <a:r>
            <a:rPr lang="en-US" sz="1400" dirty="0"/>
            <a:t>Determine factors affecting loan default</a:t>
          </a:r>
          <a:endParaRPr lang="en-IN" sz="1400" dirty="0"/>
        </a:p>
      </dgm:t>
    </dgm:pt>
    <dgm:pt modelId="{E306F57C-1E28-4D59-9386-6CFA6F911663}" type="sibTrans" cxnId="{0F4E4170-57D9-4800-9C97-702A17039B41}">
      <dgm:prSet/>
      <dgm:spPr/>
      <dgm:t>
        <a:bodyPr/>
        <a:lstStyle/>
        <a:p>
          <a:endParaRPr lang="en-IN"/>
        </a:p>
      </dgm:t>
    </dgm:pt>
    <dgm:pt modelId="{F2A3DACF-CB0B-4EE3-9BFF-1907B3752341}" type="parTrans" cxnId="{0F4E4170-57D9-4800-9C97-702A17039B41}">
      <dgm:prSet/>
      <dgm:spPr/>
      <dgm:t>
        <a:bodyPr/>
        <a:lstStyle/>
        <a:p>
          <a:endParaRPr lang="en-IN"/>
        </a:p>
      </dgm:t>
    </dgm:pt>
    <dgm:pt modelId="{B5079CA2-CE84-492D-B66E-B9A4B2467A70}">
      <dgm:prSet phldrT="[Text]" custT="1"/>
      <dgm:spPr>
        <a:solidFill>
          <a:schemeClr val="accent6">
            <a:lumMod val="60000"/>
            <a:lumOff val="40000"/>
          </a:schemeClr>
        </a:solidFill>
      </dgm:spPr>
      <dgm:t>
        <a:bodyPr/>
        <a:lstStyle/>
        <a:p>
          <a:r>
            <a:rPr lang="en-US" sz="1400" dirty="0"/>
            <a:t>Derive relationship between different variables</a:t>
          </a:r>
          <a:endParaRPr lang="en-IN" sz="1400" dirty="0"/>
        </a:p>
      </dgm:t>
    </dgm:pt>
    <dgm:pt modelId="{EB5DC46B-FC7D-4FEE-A8C6-8F303F1A388D}" type="sibTrans" cxnId="{86EA3D52-DDC5-47C9-B8B1-69F44E3ADCCD}">
      <dgm:prSet/>
      <dgm:spPr/>
      <dgm:t>
        <a:bodyPr/>
        <a:lstStyle/>
        <a:p>
          <a:endParaRPr lang="en-IN"/>
        </a:p>
      </dgm:t>
    </dgm:pt>
    <dgm:pt modelId="{E6E2C76C-2221-4B98-BF38-255D2336D7E3}" type="parTrans" cxnId="{86EA3D52-DDC5-47C9-B8B1-69F44E3ADCCD}">
      <dgm:prSet/>
      <dgm:spPr/>
      <dgm:t>
        <a:bodyPr/>
        <a:lstStyle/>
        <a:p>
          <a:endParaRPr lang="en-IN"/>
        </a:p>
      </dgm:t>
    </dgm:pt>
    <dgm:pt modelId="{C121069B-A857-4EA9-A2EB-3E4397D39792}" type="pres">
      <dgm:prSet presAssocID="{073A0F0C-1A6F-4E9F-ACA9-28FB25721B87}" presName="CompostProcess" presStyleCnt="0">
        <dgm:presLayoutVars>
          <dgm:dir/>
          <dgm:resizeHandles val="exact"/>
        </dgm:presLayoutVars>
      </dgm:prSet>
      <dgm:spPr/>
    </dgm:pt>
    <dgm:pt modelId="{03531B76-1567-417B-A825-02F06CAE9671}" type="pres">
      <dgm:prSet presAssocID="{073A0F0C-1A6F-4E9F-ACA9-28FB25721B87}" presName="arrow" presStyleLbl="bgShp" presStyleIdx="0" presStyleCnt="1"/>
      <dgm:spPr/>
    </dgm:pt>
    <dgm:pt modelId="{1FE11BEB-CCE6-4F4B-A64E-F6BB1483D8F4}" type="pres">
      <dgm:prSet presAssocID="{073A0F0C-1A6F-4E9F-ACA9-28FB25721B87}" presName="linearProcess" presStyleCnt="0"/>
      <dgm:spPr/>
    </dgm:pt>
    <dgm:pt modelId="{346C50DE-6C90-46C7-91B8-866B0B3604E4}" type="pres">
      <dgm:prSet presAssocID="{CCE871A8-B9FD-4FCD-8088-27013B21F549}" presName="textNode" presStyleLbl="node1" presStyleIdx="0" presStyleCnt="4" custScaleY="107292">
        <dgm:presLayoutVars>
          <dgm:bulletEnabled val="1"/>
        </dgm:presLayoutVars>
      </dgm:prSet>
      <dgm:spPr/>
    </dgm:pt>
    <dgm:pt modelId="{830BD206-3548-4A4C-BC3D-F67ABAF9B096}" type="pres">
      <dgm:prSet presAssocID="{6725CC8E-AFA5-48C6-8A9B-B081F49F9AAD}" presName="sibTrans" presStyleCnt="0"/>
      <dgm:spPr/>
    </dgm:pt>
    <dgm:pt modelId="{11181DD9-39DB-4A6D-87E3-7AC5BA6E128A}" type="pres">
      <dgm:prSet presAssocID="{36D9C54E-C33E-422A-B482-0498081154E5}" presName="textNode" presStyleLbl="node1" presStyleIdx="1" presStyleCnt="4" custScaleY="107292">
        <dgm:presLayoutVars>
          <dgm:bulletEnabled val="1"/>
        </dgm:presLayoutVars>
      </dgm:prSet>
      <dgm:spPr/>
    </dgm:pt>
    <dgm:pt modelId="{820EAD2F-E8CB-4577-988C-E002E3261E4A}" type="pres">
      <dgm:prSet presAssocID="{87C50266-170C-43E3-872C-E7185E528143}" presName="sibTrans" presStyleCnt="0"/>
      <dgm:spPr/>
    </dgm:pt>
    <dgm:pt modelId="{AFA214C6-F4F7-4365-827B-AAE442E66883}" type="pres">
      <dgm:prSet presAssocID="{1D630DEF-CC7A-4A56-B9E2-F5FA89576CE0}" presName="textNode" presStyleLbl="node1" presStyleIdx="2" presStyleCnt="4" custScaleX="132054" custScaleY="106083">
        <dgm:presLayoutVars>
          <dgm:bulletEnabled val="1"/>
        </dgm:presLayoutVars>
      </dgm:prSet>
      <dgm:spPr/>
    </dgm:pt>
    <dgm:pt modelId="{310F0F58-34C7-4F3C-A78D-0101E4106DC0}" type="pres">
      <dgm:prSet presAssocID="{42FFC72A-28BD-4522-AF60-D077DF74BBAA}" presName="sibTrans" presStyleCnt="0"/>
      <dgm:spPr/>
    </dgm:pt>
    <dgm:pt modelId="{E7A81AAE-D3CF-404E-89EF-CA66D131F973}" type="pres">
      <dgm:prSet presAssocID="{21971037-7C09-4681-9922-2699C6E2BBD1}" presName="textNode" presStyleLbl="node1" presStyleIdx="3" presStyleCnt="4" custScaleX="115912" custScaleY="110920">
        <dgm:presLayoutVars>
          <dgm:bulletEnabled val="1"/>
        </dgm:presLayoutVars>
      </dgm:prSet>
      <dgm:spPr/>
    </dgm:pt>
  </dgm:ptLst>
  <dgm:cxnLst>
    <dgm:cxn modelId="{07715501-048B-40C3-A58A-90B08933CC43}" type="presOf" srcId="{3BD5A54E-A399-475C-8954-7264BC504F4B}" destId="{E7A81AAE-D3CF-404E-89EF-CA66D131F973}" srcOrd="0" destOrd="3" presId="urn:microsoft.com/office/officeart/2005/8/layout/hProcess9"/>
    <dgm:cxn modelId="{501ED506-20BC-4F01-B6FB-69F17F3552CE}" type="presOf" srcId="{9EA00A79-0FAD-482B-92B1-6E391262C08A}" destId="{AFA214C6-F4F7-4365-827B-AAE442E66883}" srcOrd="0" destOrd="1" presId="urn:microsoft.com/office/officeart/2005/8/layout/hProcess9"/>
    <dgm:cxn modelId="{1BAA5515-F573-4F2E-8B69-84BBCA00D100}" type="presOf" srcId="{B5079CA2-CE84-492D-B66E-B9A4B2467A70}" destId="{E7A81AAE-D3CF-404E-89EF-CA66D131F973}" srcOrd="0" destOrd="1" presId="urn:microsoft.com/office/officeart/2005/8/layout/hProcess9"/>
    <dgm:cxn modelId="{8A6B1918-3104-4C1F-8BE7-D8BE4AD3645A}" type="presOf" srcId="{57024E93-881D-4D0F-8A0D-EA1AA303DA69}" destId="{E7A81AAE-D3CF-404E-89EF-CA66D131F973}" srcOrd="0" destOrd="2" presId="urn:microsoft.com/office/officeart/2005/8/layout/hProcess9"/>
    <dgm:cxn modelId="{1A4C8F1E-C3E5-43B7-ABBF-7175729500C9}" type="presOf" srcId="{073A0F0C-1A6F-4E9F-ACA9-28FB25721B87}" destId="{C121069B-A857-4EA9-A2EB-3E4397D39792}" srcOrd="0" destOrd="0" presId="urn:microsoft.com/office/officeart/2005/8/layout/hProcess9"/>
    <dgm:cxn modelId="{66E4CA1E-3336-445B-839F-48F03F1E22F5}" type="presOf" srcId="{1D630DEF-CC7A-4A56-B9E2-F5FA89576CE0}" destId="{AFA214C6-F4F7-4365-827B-AAE442E66883}" srcOrd="0" destOrd="0" presId="urn:microsoft.com/office/officeart/2005/8/layout/hProcess9"/>
    <dgm:cxn modelId="{83301521-E86B-49CA-8DC8-5CBD70DFCE84}" srcId="{073A0F0C-1A6F-4E9F-ACA9-28FB25721B87}" destId="{1D630DEF-CC7A-4A56-B9E2-F5FA89576CE0}" srcOrd="2" destOrd="0" parTransId="{921D993C-9B6E-4422-9EB2-2F408FD3CF5C}" sibTransId="{42FFC72A-28BD-4522-AF60-D077DF74BBAA}"/>
    <dgm:cxn modelId="{43C95A21-9C3A-4BE6-B64E-C95DA2D7A7C6}" type="presOf" srcId="{252077D3-5595-4238-97B9-7FB9D39667A0}" destId="{11181DD9-39DB-4A6D-87E3-7AC5BA6E128A}" srcOrd="0" destOrd="4" presId="urn:microsoft.com/office/officeart/2005/8/layout/hProcess9"/>
    <dgm:cxn modelId="{4BF5E125-2454-4FAA-BC2C-CE3CD617D3B7}" type="presOf" srcId="{AFD1D853-C9DD-4304-A2B5-31D8FB5750F4}" destId="{11181DD9-39DB-4A6D-87E3-7AC5BA6E128A}" srcOrd="0" destOrd="2" presId="urn:microsoft.com/office/officeart/2005/8/layout/hProcess9"/>
    <dgm:cxn modelId="{7580622A-B5BC-4642-80EA-840DF47B7967}" type="presOf" srcId="{6D6C178E-9D27-48D3-9A11-0D1298A9C447}" destId="{11181DD9-39DB-4A6D-87E3-7AC5BA6E128A}" srcOrd="0" destOrd="3" presId="urn:microsoft.com/office/officeart/2005/8/layout/hProcess9"/>
    <dgm:cxn modelId="{0F98D32D-ADC3-4C36-B4E0-70F035499A05}" type="presOf" srcId="{36D9C54E-C33E-422A-B482-0498081154E5}" destId="{11181DD9-39DB-4A6D-87E3-7AC5BA6E128A}" srcOrd="0" destOrd="0" presId="urn:microsoft.com/office/officeart/2005/8/layout/hProcess9"/>
    <dgm:cxn modelId="{AB6E4634-32DB-4415-A761-3DA0B2931AE1}" type="presOf" srcId="{49D61D2E-26D5-433C-B00A-017742EAB4C8}" destId="{AFA214C6-F4F7-4365-827B-AAE442E66883}" srcOrd="0" destOrd="2" presId="urn:microsoft.com/office/officeart/2005/8/layout/hProcess9"/>
    <dgm:cxn modelId="{A4D6215C-411B-4369-9028-D2ABD009FE98}" srcId="{1D630DEF-CC7A-4A56-B9E2-F5FA89576CE0}" destId="{164DA6C1-FB0E-4564-8E1F-4A7A987B8CF7}" srcOrd="4" destOrd="0" parTransId="{1FB956E1-7176-4F69-B2EE-C4F9313E43A3}" sibTransId="{20A6EB18-B62E-4D5A-AC67-F9CE16AEAC71}"/>
    <dgm:cxn modelId="{72913C47-7A9B-47FF-9A6C-39552B58B4A4}" srcId="{36D9C54E-C33E-422A-B482-0498081154E5}" destId="{6D6C178E-9D27-48D3-9A11-0D1298A9C447}" srcOrd="2" destOrd="0" parTransId="{8A9350C2-6BD7-4C89-B2DE-EF3C541BC4CB}" sibTransId="{BA451F25-D57C-4BF8-8F29-1E928674FC22}"/>
    <dgm:cxn modelId="{86544948-E7A5-43DA-9F36-959C86BD6992}" srcId="{21971037-7C09-4681-9922-2699C6E2BBD1}" destId="{3BD5A54E-A399-475C-8954-7264BC504F4B}" srcOrd="2" destOrd="0" parTransId="{C6517E0B-25C5-4342-8F3A-773CB9D4D411}" sibTransId="{B6DB73C5-3BB7-4AC6-B23F-0416E50CE358}"/>
    <dgm:cxn modelId="{8A54824D-044B-4F6A-94B3-0500FE32D4CF}" srcId="{1D630DEF-CC7A-4A56-B9E2-F5FA89576CE0}" destId="{8335A568-DEC5-40E8-B257-29080EDFB7B5}" srcOrd="3" destOrd="0" parTransId="{406F8485-1132-4BF9-A4C4-63B976386761}" sibTransId="{AB0CE0A8-EC50-4128-8169-1AA4C3DD921A}"/>
    <dgm:cxn modelId="{21BE7D6E-29B3-49DD-9DBD-E30061E200EB}" srcId="{36D9C54E-C33E-422A-B482-0498081154E5}" destId="{7BF211F5-B3D8-4D08-B72B-D96110FC60F3}" srcOrd="0" destOrd="0" parTransId="{C8ED3CD4-39F2-4D94-9D46-27C5DF69CD1B}" sibTransId="{B0472EE3-F695-4861-906F-2C40368EEFF9}"/>
    <dgm:cxn modelId="{0F4E4170-57D9-4800-9C97-702A17039B41}" srcId="{21971037-7C09-4681-9922-2699C6E2BBD1}" destId="{57024E93-881D-4D0F-8A0D-EA1AA303DA69}" srcOrd="1" destOrd="0" parTransId="{F2A3DACF-CB0B-4EE3-9BFF-1907B3752341}" sibTransId="{E306F57C-1E28-4D59-9386-6CFA6F911663}"/>
    <dgm:cxn modelId="{86EA3D52-DDC5-47C9-B8B1-69F44E3ADCCD}" srcId="{21971037-7C09-4681-9922-2699C6E2BBD1}" destId="{B5079CA2-CE84-492D-B66E-B9A4B2467A70}" srcOrd="0" destOrd="0" parTransId="{E6E2C76C-2221-4B98-BF38-255D2336D7E3}" sibTransId="{EB5DC46B-FC7D-4FEE-A8C6-8F303F1A388D}"/>
    <dgm:cxn modelId="{C5755C52-1786-43BF-9C10-4A06B9BF2054}" type="presOf" srcId="{21971037-7C09-4681-9922-2699C6E2BBD1}" destId="{E7A81AAE-D3CF-404E-89EF-CA66D131F973}" srcOrd="0" destOrd="0" presId="urn:microsoft.com/office/officeart/2005/8/layout/hProcess9"/>
    <dgm:cxn modelId="{33030E54-7177-4918-B871-B58BFE57C279}" srcId="{1D630DEF-CC7A-4A56-B9E2-F5FA89576CE0}" destId="{9EA00A79-0FAD-482B-92B1-6E391262C08A}" srcOrd="0" destOrd="0" parTransId="{DE2937B0-1503-434D-95A2-DEEA18FE6B6C}" sibTransId="{8B477AC6-A84D-44A9-BE12-2F818DE415BA}"/>
    <dgm:cxn modelId="{7323A976-7C2E-4555-B4E3-EB4E0DE6E089}" srcId="{073A0F0C-1A6F-4E9F-ACA9-28FB25721B87}" destId="{36D9C54E-C33E-422A-B482-0498081154E5}" srcOrd="1" destOrd="0" parTransId="{F76229D0-C0CE-48BF-95FD-670435BF16C4}" sibTransId="{87C50266-170C-43E3-872C-E7185E528143}"/>
    <dgm:cxn modelId="{280EBE76-6A58-4C2E-893C-27CCEED4AB76}" srcId="{36D9C54E-C33E-422A-B482-0498081154E5}" destId="{AFD1D853-C9DD-4304-A2B5-31D8FB5750F4}" srcOrd="1" destOrd="0" parTransId="{D3F68FFE-CBCE-4F77-A422-DCB7A63B4974}" sibTransId="{9E71A334-2EFA-43E7-B32E-C5DF6D388693}"/>
    <dgm:cxn modelId="{AA9F417E-B938-435A-9145-B28158C6917E}" srcId="{1D630DEF-CC7A-4A56-B9E2-F5FA89576CE0}" destId="{A104B20D-DA88-4649-80AB-02D65F0EB27F}" srcOrd="2" destOrd="0" parTransId="{C362FB6E-1A90-453F-94B0-A03B304B9B5B}" sibTransId="{7A2934C1-A46D-465A-9146-482517F40989}"/>
    <dgm:cxn modelId="{12B5527F-75CF-4162-A53B-E075D250B4FD}" type="presOf" srcId="{A104B20D-DA88-4649-80AB-02D65F0EB27F}" destId="{AFA214C6-F4F7-4365-827B-AAE442E66883}" srcOrd="0" destOrd="3" presId="urn:microsoft.com/office/officeart/2005/8/layout/hProcess9"/>
    <dgm:cxn modelId="{49C0AA94-CEF5-4A55-BAEA-3FF1643ED678}" srcId="{CCE871A8-B9FD-4FCD-8088-27013B21F549}" destId="{160515B6-2276-4589-AF31-ADDDE74F08E2}" srcOrd="0" destOrd="0" parTransId="{B6C01D32-913B-46AF-AFE7-8362FE22AD3E}" sibTransId="{BD0F86FD-04BD-47BE-BFD6-592020E8F090}"/>
    <dgm:cxn modelId="{7ABBAD9C-49AA-41A0-88C1-A10448FCAF6D}" srcId="{1D630DEF-CC7A-4A56-B9E2-F5FA89576CE0}" destId="{49D61D2E-26D5-433C-B00A-017742EAB4C8}" srcOrd="1" destOrd="0" parTransId="{56514874-2981-4233-BB86-056E767DA056}" sibTransId="{F6673661-773B-4EAA-B143-71600D12CA89}"/>
    <dgm:cxn modelId="{048A40A7-C23D-4124-BBBA-920B6050ED9B}" type="presOf" srcId="{7BF211F5-B3D8-4D08-B72B-D96110FC60F3}" destId="{11181DD9-39DB-4A6D-87E3-7AC5BA6E128A}" srcOrd="0" destOrd="1" presId="urn:microsoft.com/office/officeart/2005/8/layout/hProcess9"/>
    <dgm:cxn modelId="{5F8611B3-726C-47AD-ACF9-116045BEC53B}" type="presOf" srcId="{CCE871A8-B9FD-4FCD-8088-27013B21F549}" destId="{346C50DE-6C90-46C7-91B8-866B0B3604E4}" srcOrd="0" destOrd="0" presId="urn:microsoft.com/office/officeart/2005/8/layout/hProcess9"/>
    <dgm:cxn modelId="{05EE4EBB-CCF8-490D-B330-BC3D99B7FBB2}" type="presOf" srcId="{8335A568-DEC5-40E8-B257-29080EDFB7B5}" destId="{AFA214C6-F4F7-4365-827B-AAE442E66883}" srcOrd="0" destOrd="4" presId="urn:microsoft.com/office/officeart/2005/8/layout/hProcess9"/>
    <dgm:cxn modelId="{B09653BC-54ED-4D83-9E70-05C7D96F4311}" srcId="{073A0F0C-1A6F-4E9F-ACA9-28FB25721B87}" destId="{21971037-7C09-4681-9922-2699C6E2BBD1}" srcOrd="3" destOrd="0" parTransId="{A3201581-6E0D-4F53-B7B2-F333A206A371}" sibTransId="{A0ED45AF-0CD1-474F-8FCF-EA3C1E9E19B5}"/>
    <dgm:cxn modelId="{B5E26AC2-81F5-4D5A-8C1E-4A9A4EA6AA34}" srcId="{36D9C54E-C33E-422A-B482-0498081154E5}" destId="{252077D3-5595-4238-97B9-7FB9D39667A0}" srcOrd="3" destOrd="0" parTransId="{94CE8067-BDFF-4DF5-9298-DD0D49D5FD6A}" sibTransId="{6831B7F2-1339-45E7-A2FA-574DF5D390DC}"/>
    <dgm:cxn modelId="{8669B3D3-FAF1-47D2-978F-2F375EE70E6D}" type="presOf" srcId="{160515B6-2276-4589-AF31-ADDDE74F08E2}" destId="{346C50DE-6C90-46C7-91B8-866B0B3604E4}" srcOrd="0" destOrd="1" presId="urn:microsoft.com/office/officeart/2005/8/layout/hProcess9"/>
    <dgm:cxn modelId="{DB1D5AF1-8B12-4496-AC79-3498C506D782}" type="presOf" srcId="{164DA6C1-FB0E-4564-8E1F-4A7A987B8CF7}" destId="{AFA214C6-F4F7-4365-827B-AAE442E66883}" srcOrd="0" destOrd="5" presId="urn:microsoft.com/office/officeart/2005/8/layout/hProcess9"/>
    <dgm:cxn modelId="{44F599F1-4566-4272-B061-2D4234E95935}" srcId="{073A0F0C-1A6F-4E9F-ACA9-28FB25721B87}" destId="{CCE871A8-B9FD-4FCD-8088-27013B21F549}" srcOrd="0" destOrd="0" parTransId="{DAF6D100-2E21-428D-B096-6EA495992857}" sibTransId="{6725CC8E-AFA5-48C6-8A9B-B081F49F9AAD}"/>
    <dgm:cxn modelId="{FE7ACA45-F458-4197-B086-BE66B570F18A}" type="presParOf" srcId="{C121069B-A857-4EA9-A2EB-3E4397D39792}" destId="{03531B76-1567-417B-A825-02F06CAE9671}" srcOrd="0" destOrd="0" presId="urn:microsoft.com/office/officeart/2005/8/layout/hProcess9"/>
    <dgm:cxn modelId="{35608291-905E-40CE-AB65-7C429EFAA6AE}" type="presParOf" srcId="{C121069B-A857-4EA9-A2EB-3E4397D39792}" destId="{1FE11BEB-CCE6-4F4B-A64E-F6BB1483D8F4}" srcOrd="1" destOrd="0" presId="urn:microsoft.com/office/officeart/2005/8/layout/hProcess9"/>
    <dgm:cxn modelId="{6662CC0A-EF78-4630-8932-299092F00B4C}" type="presParOf" srcId="{1FE11BEB-CCE6-4F4B-A64E-F6BB1483D8F4}" destId="{346C50DE-6C90-46C7-91B8-866B0B3604E4}" srcOrd="0" destOrd="0" presId="urn:microsoft.com/office/officeart/2005/8/layout/hProcess9"/>
    <dgm:cxn modelId="{F2808DDF-17F3-4D72-8A31-D13D70235A0A}" type="presParOf" srcId="{1FE11BEB-CCE6-4F4B-A64E-F6BB1483D8F4}" destId="{830BD206-3548-4A4C-BC3D-F67ABAF9B096}" srcOrd="1" destOrd="0" presId="urn:microsoft.com/office/officeart/2005/8/layout/hProcess9"/>
    <dgm:cxn modelId="{4B21D0A2-7FD9-40C0-8052-330820C4C3D0}" type="presParOf" srcId="{1FE11BEB-CCE6-4F4B-A64E-F6BB1483D8F4}" destId="{11181DD9-39DB-4A6D-87E3-7AC5BA6E128A}" srcOrd="2" destOrd="0" presId="urn:microsoft.com/office/officeart/2005/8/layout/hProcess9"/>
    <dgm:cxn modelId="{08B262DB-3FB8-4DCB-B6C4-F6C87EB7092C}" type="presParOf" srcId="{1FE11BEB-CCE6-4F4B-A64E-F6BB1483D8F4}" destId="{820EAD2F-E8CB-4577-988C-E002E3261E4A}" srcOrd="3" destOrd="0" presId="urn:microsoft.com/office/officeart/2005/8/layout/hProcess9"/>
    <dgm:cxn modelId="{B754190C-3682-45E6-BD11-A2EFCC1249FD}" type="presParOf" srcId="{1FE11BEB-CCE6-4F4B-A64E-F6BB1483D8F4}" destId="{AFA214C6-F4F7-4365-827B-AAE442E66883}" srcOrd="4" destOrd="0" presId="urn:microsoft.com/office/officeart/2005/8/layout/hProcess9"/>
    <dgm:cxn modelId="{D01F635D-0227-4A9F-BEB0-5FDC3FB63C01}" type="presParOf" srcId="{1FE11BEB-CCE6-4F4B-A64E-F6BB1483D8F4}" destId="{310F0F58-34C7-4F3C-A78D-0101E4106DC0}" srcOrd="5" destOrd="0" presId="urn:microsoft.com/office/officeart/2005/8/layout/hProcess9"/>
    <dgm:cxn modelId="{050B66BF-D3D8-4158-BD3C-9CE69BA591DD}" type="presParOf" srcId="{1FE11BEB-CCE6-4F4B-A64E-F6BB1483D8F4}" destId="{E7A81AAE-D3CF-404E-89EF-CA66D131F973}"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0F208-3AB1-4DAE-B470-B088298EFBFF}">
      <dsp:nvSpPr>
        <dsp:cNvPr id="0" name=""/>
        <dsp:cNvSpPr/>
      </dsp:nvSpPr>
      <dsp:spPr>
        <a:xfrm>
          <a:off x="54" y="13018"/>
          <a:ext cx="5219411" cy="1584000"/>
        </a:xfrm>
        <a:prstGeom prst="rect">
          <a:avLst/>
        </a:prstGeom>
        <a:solidFill>
          <a:srgbClr val="7030A0"/>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Business Problem Statement</a:t>
          </a:r>
          <a:endParaRPr lang="en-IN" sz="2000" kern="1200" dirty="0"/>
        </a:p>
      </dsp:txBody>
      <dsp:txXfrm>
        <a:off x="54" y="13018"/>
        <a:ext cx="5219411" cy="1584000"/>
      </dsp:txXfrm>
    </dsp:sp>
    <dsp:sp modelId="{5446223D-D63B-42D4-B9FB-014A314C35A7}">
      <dsp:nvSpPr>
        <dsp:cNvPr id="0" name=""/>
        <dsp:cNvSpPr/>
      </dsp:nvSpPr>
      <dsp:spPr>
        <a:xfrm>
          <a:off x="54" y="1609056"/>
          <a:ext cx="5219411" cy="241559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lending company is incurring huge cost due to Credit loss</a:t>
          </a:r>
          <a:endParaRPr lang="en-IN" sz="1800" kern="1200" dirty="0"/>
        </a:p>
        <a:p>
          <a:pPr marL="171450" lvl="1" indent="-171450" algn="l" defTabSz="800100">
            <a:lnSpc>
              <a:spcPct val="90000"/>
            </a:lnSpc>
            <a:spcBef>
              <a:spcPct val="0"/>
            </a:spcBef>
            <a:spcAft>
              <a:spcPct val="15000"/>
            </a:spcAft>
            <a:buChar char="•"/>
          </a:pPr>
          <a:r>
            <a:rPr lang="en-US" sz="1800" kern="1200" dirty="0"/>
            <a:t>Analyze dataset containing past loan applicants and their loan information using EDA to understand how customer-centric and loan-centric attributes can impact and influence a loan default</a:t>
          </a:r>
          <a:endParaRPr lang="en-IN" sz="1800" kern="1200" dirty="0"/>
        </a:p>
      </dsp:txBody>
      <dsp:txXfrm>
        <a:off x="54" y="1609056"/>
        <a:ext cx="5219411" cy="2415599"/>
      </dsp:txXfrm>
    </dsp:sp>
    <dsp:sp modelId="{8DD958FB-FF9F-447C-847C-199BC8A30ADA}">
      <dsp:nvSpPr>
        <dsp:cNvPr id="0" name=""/>
        <dsp:cNvSpPr/>
      </dsp:nvSpPr>
      <dsp:spPr>
        <a:xfrm>
          <a:off x="5950183" y="25056"/>
          <a:ext cx="5219411" cy="1584000"/>
        </a:xfrm>
        <a:prstGeom prst="rect">
          <a:avLst/>
        </a:prstGeom>
        <a:solidFill>
          <a:schemeClr val="accent3">
            <a:lumMod val="7500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Context &amp; Outcome of EDA</a:t>
          </a:r>
          <a:endParaRPr lang="en-IN" sz="2000" kern="1200" dirty="0"/>
        </a:p>
      </dsp:txBody>
      <dsp:txXfrm>
        <a:off x="5950183" y="25056"/>
        <a:ext cx="5219411" cy="1584000"/>
      </dsp:txXfrm>
    </dsp:sp>
    <dsp:sp modelId="{A76CC106-6F54-4B9B-8AFE-78221AA75EC5}">
      <dsp:nvSpPr>
        <dsp:cNvPr id="0" name=""/>
        <dsp:cNvSpPr/>
      </dsp:nvSpPr>
      <dsp:spPr>
        <a:xfrm>
          <a:off x="5950183" y="1609056"/>
          <a:ext cx="5219411" cy="2415599"/>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Lending Club wants to understand the </a:t>
          </a:r>
          <a:r>
            <a:rPr lang="en-US" sz="1800" b="1" i="0" kern="1200" dirty="0"/>
            <a:t>driving factors (or driver variables) </a:t>
          </a:r>
          <a:r>
            <a:rPr lang="en-US" sz="1800" b="0" i="0" kern="1200" dirty="0"/>
            <a:t>behind loan default, i.e. the variables which are strong indicators of default.  The company can utilize this knowledge for its portfolio and risk assessment. </a:t>
          </a:r>
          <a:endParaRPr lang="en-IN" sz="1800" kern="1200" dirty="0"/>
        </a:p>
      </dsp:txBody>
      <dsp:txXfrm>
        <a:off x="5950183" y="1609056"/>
        <a:ext cx="5219411" cy="2415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31B76-1567-417B-A825-02F06CAE9671}">
      <dsp:nvSpPr>
        <dsp:cNvPr id="0" name=""/>
        <dsp:cNvSpPr/>
      </dsp:nvSpPr>
      <dsp:spPr>
        <a:xfrm>
          <a:off x="823925" y="0"/>
          <a:ext cx="9337827" cy="532453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6C50DE-6C90-46C7-91B8-866B0B3604E4}">
      <dsp:nvSpPr>
        <dsp:cNvPr id="0" name=""/>
        <dsp:cNvSpPr/>
      </dsp:nvSpPr>
      <dsp:spPr>
        <a:xfrm>
          <a:off x="3646" y="1519707"/>
          <a:ext cx="2204645" cy="228512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Data Sourcing &amp; Understanding</a:t>
          </a:r>
          <a:endParaRPr lang="en-IN" sz="1600" b="1" kern="1200" dirty="0"/>
        </a:p>
        <a:p>
          <a:pPr marL="114300" lvl="1" indent="-114300" algn="l" defTabSz="622300">
            <a:lnSpc>
              <a:spcPct val="90000"/>
            </a:lnSpc>
            <a:spcBef>
              <a:spcPct val="0"/>
            </a:spcBef>
            <a:spcAft>
              <a:spcPct val="15000"/>
            </a:spcAft>
            <a:buChar char="•"/>
          </a:pPr>
          <a:r>
            <a:rPr lang="en-US" sz="1400" kern="1200" dirty="0"/>
            <a:t>Loading data</a:t>
          </a:r>
          <a:endParaRPr lang="en-IN" sz="1400" kern="1200" dirty="0"/>
        </a:p>
      </dsp:txBody>
      <dsp:txXfrm>
        <a:off x="111268" y="1627329"/>
        <a:ext cx="1989401" cy="2069876"/>
      </dsp:txXfrm>
    </dsp:sp>
    <dsp:sp modelId="{11181DD9-39DB-4A6D-87E3-7AC5BA6E128A}">
      <dsp:nvSpPr>
        <dsp:cNvPr id="0" name=""/>
        <dsp:cNvSpPr/>
      </dsp:nvSpPr>
      <dsp:spPr>
        <a:xfrm>
          <a:off x="2575733" y="1519707"/>
          <a:ext cx="2204645" cy="2285120"/>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Data Cleaning</a:t>
          </a:r>
          <a:endParaRPr lang="en-IN" sz="1600" b="1" kern="1200" dirty="0"/>
        </a:p>
        <a:p>
          <a:pPr marL="114300" lvl="1" indent="-114300" algn="l" defTabSz="622300">
            <a:lnSpc>
              <a:spcPct val="90000"/>
            </a:lnSpc>
            <a:spcBef>
              <a:spcPct val="0"/>
            </a:spcBef>
            <a:spcAft>
              <a:spcPct val="15000"/>
            </a:spcAft>
            <a:buChar char="•"/>
          </a:pPr>
          <a:r>
            <a:rPr lang="en-US" sz="1400" kern="1200" dirty="0"/>
            <a:t>Remove missing values</a:t>
          </a:r>
          <a:endParaRPr lang="en-IN" sz="1400" kern="1200" dirty="0"/>
        </a:p>
        <a:p>
          <a:pPr marL="114300" lvl="1" indent="-114300" algn="l" defTabSz="622300">
            <a:lnSpc>
              <a:spcPct val="90000"/>
            </a:lnSpc>
            <a:spcBef>
              <a:spcPct val="0"/>
            </a:spcBef>
            <a:spcAft>
              <a:spcPct val="15000"/>
            </a:spcAft>
            <a:buChar char="•"/>
          </a:pPr>
          <a:r>
            <a:rPr lang="en-US" sz="1400" kern="1200" dirty="0"/>
            <a:t>Remove unwanted columns</a:t>
          </a:r>
          <a:endParaRPr lang="en-IN" sz="1400" kern="1200" dirty="0"/>
        </a:p>
        <a:p>
          <a:pPr marL="114300" lvl="1" indent="-114300" algn="l" defTabSz="622300">
            <a:lnSpc>
              <a:spcPct val="90000"/>
            </a:lnSpc>
            <a:spcBef>
              <a:spcPct val="0"/>
            </a:spcBef>
            <a:spcAft>
              <a:spcPct val="15000"/>
            </a:spcAft>
            <a:buChar char="•"/>
          </a:pPr>
          <a:r>
            <a:rPr lang="en-US" sz="1400" kern="1200" dirty="0"/>
            <a:t>Remove outliers</a:t>
          </a:r>
          <a:endParaRPr lang="en-IN" sz="1400" kern="1200" dirty="0"/>
        </a:p>
        <a:p>
          <a:pPr marL="114300" lvl="1" indent="-114300" algn="l" defTabSz="622300">
            <a:lnSpc>
              <a:spcPct val="90000"/>
            </a:lnSpc>
            <a:spcBef>
              <a:spcPct val="0"/>
            </a:spcBef>
            <a:spcAft>
              <a:spcPct val="15000"/>
            </a:spcAft>
            <a:buChar char="•"/>
          </a:pPr>
          <a:r>
            <a:rPr lang="en-US" sz="1400" kern="1200" dirty="0"/>
            <a:t>Remove rows having null values</a:t>
          </a:r>
          <a:endParaRPr lang="en-IN" sz="1400" kern="1200" dirty="0"/>
        </a:p>
      </dsp:txBody>
      <dsp:txXfrm>
        <a:off x="2683355" y="1627329"/>
        <a:ext cx="1989401" cy="2069876"/>
      </dsp:txXfrm>
    </dsp:sp>
    <dsp:sp modelId="{AFA214C6-F4F7-4365-827B-AAE442E66883}">
      <dsp:nvSpPr>
        <dsp:cNvPr id="0" name=""/>
        <dsp:cNvSpPr/>
      </dsp:nvSpPr>
      <dsp:spPr>
        <a:xfrm>
          <a:off x="5147819" y="1532582"/>
          <a:ext cx="2911322" cy="2259370"/>
        </a:xfrm>
        <a:prstGeom prst="roundRect">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Data Analysis</a:t>
          </a:r>
          <a:endParaRPr lang="en-IN" sz="1600" b="1" kern="1200" dirty="0"/>
        </a:p>
        <a:p>
          <a:pPr marL="114300" lvl="1" indent="-114300" algn="l" defTabSz="622300">
            <a:lnSpc>
              <a:spcPct val="90000"/>
            </a:lnSpc>
            <a:spcBef>
              <a:spcPct val="0"/>
            </a:spcBef>
            <a:spcAft>
              <a:spcPct val="15000"/>
            </a:spcAft>
            <a:buChar char="•"/>
          </a:pPr>
          <a:r>
            <a:rPr lang="en-US" sz="1400" kern="1200" dirty="0"/>
            <a:t>Data Type Standardization</a:t>
          </a:r>
          <a:endParaRPr lang="en-IN" sz="1400" kern="1200" dirty="0"/>
        </a:p>
        <a:p>
          <a:pPr marL="114300" lvl="1" indent="-114300" algn="l" defTabSz="622300">
            <a:lnSpc>
              <a:spcPct val="90000"/>
            </a:lnSpc>
            <a:spcBef>
              <a:spcPct val="0"/>
            </a:spcBef>
            <a:spcAft>
              <a:spcPct val="15000"/>
            </a:spcAft>
            <a:buChar char="•"/>
          </a:pPr>
          <a:r>
            <a:rPr lang="en-US" sz="1400" kern="1200" dirty="0"/>
            <a:t>Derive new columns for analysis</a:t>
          </a:r>
          <a:endParaRPr lang="en-IN" sz="1400" kern="1200" dirty="0"/>
        </a:p>
        <a:p>
          <a:pPr marL="114300" lvl="1" indent="-114300" algn="l" defTabSz="622300">
            <a:lnSpc>
              <a:spcPct val="90000"/>
            </a:lnSpc>
            <a:spcBef>
              <a:spcPct val="0"/>
            </a:spcBef>
            <a:spcAft>
              <a:spcPct val="15000"/>
            </a:spcAft>
            <a:buChar char="•"/>
          </a:pPr>
          <a:r>
            <a:rPr lang="en-US" sz="1400" kern="1200" dirty="0"/>
            <a:t>Univariate Analysis</a:t>
          </a:r>
          <a:endParaRPr lang="en-IN" sz="1400" kern="1200" dirty="0"/>
        </a:p>
        <a:p>
          <a:pPr marL="114300" lvl="1" indent="-114300" algn="l" defTabSz="622300">
            <a:lnSpc>
              <a:spcPct val="90000"/>
            </a:lnSpc>
            <a:spcBef>
              <a:spcPct val="0"/>
            </a:spcBef>
            <a:spcAft>
              <a:spcPct val="15000"/>
            </a:spcAft>
            <a:buChar char="•"/>
          </a:pPr>
          <a:r>
            <a:rPr lang="en-US" sz="1400" kern="1200" dirty="0"/>
            <a:t>Segmented Univariate Analysis</a:t>
          </a:r>
          <a:endParaRPr lang="en-IN" sz="1400" kern="1200" dirty="0"/>
        </a:p>
        <a:p>
          <a:pPr marL="114300" lvl="1" indent="-114300" algn="l" defTabSz="622300">
            <a:lnSpc>
              <a:spcPct val="90000"/>
            </a:lnSpc>
            <a:spcBef>
              <a:spcPct val="0"/>
            </a:spcBef>
            <a:spcAft>
              <a:spcPct val="15000"/>
            </a:spcAft>
            <a:buChar char="•"/>
          </a:pPr>
          <a:r>
            <a:rPr lang="en-US" sz="1400" kern="1200" dirty="0"/>
            <a:t>Bivariate Analysis</a:t>
          </a:r>
          <a:endParaRPr lang="en-IN" sz="1400" kern="1200" dirty="0"/>
        </a:p>
      </dsp:txBody>
      <dsp:txXfrm>
        <a:off x="5258112" y="1642875"/>
        <a:ext cx="2690736" cy="2038784"/>
      </dsp:txXfrm>
    </dsp:sp>
    <dsp:sp modelId="{E7A81AAE-D3CF-404E-89EF-CA66D131F973}">
      <dsp:nvSpPr>
        <dsp:cNvPr id="0" name=""/>
        <dsp:cNvSpPr/>
      </dsp:nvSpPr>
      <dsp:spPr>
        <a:xfrm>
          <a:off x="8426583" y="1481072"/>
          <a:ext cx="2555448" cy="2362389"/>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Inference through Data Visualization &amp; Recommendations</a:t>
          </a:r>
          <a:endParaRPr lang="en-IN" sz="1600" b="1" kern="1200" dirty="0"/>
        </a:p>
        <a:p>
          <a:pPr marL="114300" lvl="1" indent="-114300" algn="l" defTabSz="622300">
            <a:lnSpc>
              <a:spcPct val="90000"/>
            </a:lnSpc>
            <a:spcBef>
              <a:spcPct val="0"/>
            </a:spcBef>
            <a:spcAft>
              <a:spcPct val="15000"/>
            </a:spcAft>
            <a:buChar char="•"/>
          </a:pPr>
          <a:r>
            <a:rPr lang="en-US" sz="1400" kern="1200" dirty="0"/>
            <a:t>Derive relationship between different variables</a:t>
          </a:r>
          <a:endParaRPr lang="en-IN" sz="1400" kern="1200" dirty="0"/>
        </a:p>
        <a:p>
          <a:pPr marL="114300" lvl="1" indent="-114300" algn="l" defTabSz="622300">
            <a:lnSpc>
              <a:spcPct val="90000"/>
            </a:lnSpc>
            <a:spcBef>
              <a:spcPct val="0"/>
            </a:spcBef>
            <a:spcAft>
              <a:spcPct val="15000"/>
            </a:spcAft>
            <a:buChar char="•"/>
          </a:pPr>
          <a:r>
            <a:rPr lang="en-US" sz="1400" kern="1200" dirty="0"/>
            <a:t>Determine factors affecting loan default</a:t>
          </a:r>
          <a:endParaRPr lang="en-IN" sz="1400" kern="1200" dirty="0"/>
        </a:p>
        <a:p>
          <a:pPr marL="114300" lvl="1" indent="-114300" algn="l" defTabSz="622300">
            <a:lnSpc>
              <a:spcPct val="90000"/>
            </a:lnSpc>
            <a:spcBef>
              <a:spcPct val="0"/>
            </a:spcBef>
            <a:spcAft>
              <a:spcPct val="15000"/>
            </a:spcAft>
            <a:buChar char="•"/>
          </a:pPr>
          <a:r>
            <a:rPr lang="en-US" sz="1400" kern="1200" dirty="0"/>
            <a:t>Derive visualization  </a:t>
          </a:r>
          <a:r>
            <a:rPr lang="en-US" sz="1600" kern="1200" dirty="0"/>
            <a:t>through plots</a:t>
          </a:r>
          <a:endParaRPr lang="en-IN" sz="1600" kern="1200" dirty="0"/>
        </a:p>
      </dsp:txBody>
      <dsp:txXfrm>
        <a:off x="8541905" y="1596394"/>
        <a:ext cx="2324804" cy="213174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F65DA-D90E-4B4F-9D6E-C9EFD89109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9D6302-D9B4-433F-9621-16F9438D92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44D1EB-8CCA-4B6B-9BB7-9556A823EC16}"/>
              </a:ext>
            </a:extLst>
          </p:cNvPr>
          <p:cNvSpPr>
            <a:spLocks noGrp="1"/>
          </p:cNvSpPr>
          <p:nvPr>
            <p:ph type="dt" sz="half" idx="10"/>
          </p:nvPr>
        </p:nvSpPr>
        <p:spPr/>
        <p:txBody>
          <a:bodyPr/>
          <a:lstStyle/>
          <a:p>
            <a:fld id="{C2842E58-45C1-48B0-9315-DB1430B1964C}" type="datetimeFigureOut">
              <a:rPr lang="en-US" smtClean="0"/>
              <a:t>3/9/2022</a:t>
            </a:fld>
            <a:endParaRPr lang="en-US"/>
          </a:p>
        </p:txBody>
      </p:sp>
      <p:sp>
        <p:nvSpPr>
          <p:cNvPr id="5" name="Footer Placeholder 4">
            <a:extLst>
              <a:ext uri="{FF2B5EF4-FFF2-40B4-BE49-F238E27FC236}">
                <a16:creationId xmlns:a16="http://schemas.microsoft.com/office/drawing/2014/main" id="{E9381679-ADBD-4FB1-A5CC-8E8454C57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23A1E-A678-41B3-B1C2-4B3D06BD8800}"/>
              </a:ext>
            </a:extLst>
          </p:cNvPr>
          <p:cNvSpPr>
            <a:spLocks noGrp="1"/>
          </p:cNvSpPr>
          <p:nvPr>
            <p:ph type="sldNum" sz="quarter" idx="12"/>
          </p:nvPr>
        </p:nvSpPr>
        <p:spPr/>
        <p:txBody>
          <a:bodyPr/>
          <a:lstStyle/>
          <a:p>
            <a:fld id="{21325BE4-3CD2-4771-B447-6AFA14C2359E}" type="slidenum">
              <a:rPr lang="en-US" smtClean="0"/>
              <a:t>‹#›</a:t>
            </a:fld>
            <a:endParaRPr lang="en-US"/>
          </a:p>
        </p:txBody>
      </p:sp>
    </p:spTree>
    <p:extLst>
      <p:ext uri="{BB962C8B-B14F-4D97-AF65-F5344CB8AC3E}">
        <p14:creationId xmlns:p14="http://schemas.microsoft.com/office/powerpoint/2010/main" val="377502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9FEA-F9C1-4203-9E0F-830862ADDB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3609C7-EC3E-42FB-AD9F-54CEF8AFB4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03F14-A794-4102-893A-58D243EBDFC3}"/>
              </a:ext>
            </a:extLst>
          </p:cNvPr>
          <p:cNvSpPr>
            <a:spLocks noGrp="1"/>
          </p:cNvSpPr>
          <p:nvPr>
            <p:ph type="dt" sz="half" idx="10"/>
          </p:nvPr>
        </p:nvSpPr>
        <p:spPr/>
        <p:txBody>
          <a:bodyPr/>
          <a:lstStyle/>
          <a:p>
            <a:fld id="{C2842E58-45C1-48B0-9315-DB1430B1964C}" type="datetimeFigureOut">
              <a:rPr lang="en-US" smtClean="0"/>
              <a:t>3/9/2022</a:t>
            </a:fld>
            <a:endParaRPr lang="en-US"/>
          </a:p>
        </p:txBody>
      </p:sp>
      <p:sp>
        <p:nvSpPr>
          <p:cNvPr id="5" name="Footer Placeholder 4">
            <a:extLst>
              <a:ext uri="{FF2B5EF4-FFF2-40B4-BE49-F238E27FC236}">
                <a16:creationId xmlns:a16="http://schemas.microsoft.com/office/drawing/2014/main" id="{6733615A-1CA4-4DD6-A785-94A094BD7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0C5DF-AFC7-4F80-A993-BA28F96582D4}"/>
              </a:ext>
            </a:extLst>
          </p:cNvPr>
          <p:cNvSpPr>
            <a:spLocks noGrp="1"/>
          </p:cNvSpPr>
          <p:nvPr>
            <p:ph type="sldNum" sz="quarter" idx="12"/>
          </p:nvPr>
        </p:nvSpPr>
        <p:spPr/>
        <p:txBody>
          <a:bodyPr/>
          <a:lstStyle/>
          <a:p>
            <a:fld id="{21325BE4-3CD2-4771-B447-6AFA14C2359E}" type="slidenum">
              <a:rPr lang="en-US" smtClean="0"/>
              <a:t>‹#›</a:t>
            </a:fld>
            <a:endParaRPr lang="en-US"/>
          </a:p>
        </p:txBody>
      </p:sp>
    </p:spTree>
    <p:extLst>
      <p:ext uri="{BB962C8B-B14F-4D97-AF65-F5344CB8AC3E}">
        <p14:creationId xmlns:p14="http://schemas.microsoft.com/office/powerpoint/2010/main" val="231838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4CF3B4-50A7-440B-8944-AFA288A271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C73A83-4BD5-48CF-A96F-EDBEE64B97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C1A3D-37BF-4EEF-84DD-EF21D6E3EBB4}"/>
              </a:ext>
            </a:extLst>
          </p:cNvPr>
          <p:cNvSpPr>
            <a:spLocks noGrp="1"/>
          </p:cNvSpPr>
          <p:nvPr>
            <p:ph type="dt" sz="half" idx="10"/>
          </p:nvPr>
        </p:nvSpPr>
        <p:spPr/>
        <p:txBody>
          <a:bodyPr/>
          <a:lstStyle/>
          <a:p>
            <a:fld id="{C2842E58-45C1-48B0-9315-DB1430B1964C}" type="datetimeFigureOut">
              <a:rPr lang="en-US" smtClean="0"/>
              <a:t>3/9/2022</a:t>
            </a:fld>
            <a:endParaRPr lang="en-US"/>
          </a:p>
        </p:txBody>
      </p:sp>
      <p:sp>
        <p:nvSpPr>
          <p:cNvPr id="5" name="Footer Placeholder 4">
            <a:extLst>
              <a:ext uri="{FF2B5EF4-FFF2-40B4-BE49-F238E27FC236}">
                <a16:creationId xmlns:a16="http://schemas.microsoft.com/office/drawing/2014/main" id="{701BAB3D-1117-427F-9E18-2271B73E6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DA8F3-B818-49F1-BA5E-A3056B77DC2C}"/>
              </a:ext>
            </a:extLst>
          </p:cNvPr>
          <p:cNvSpPr>
            <a:spLocks noGrp="1"/>
          </p:cNvSpPr>
          <p:nvPr>
            <p:ph type="sldNum" sz="quarter" idx="12"/>
          </p:nvPr>
        </p:nvSpPr>
        <p:spPr/>
        <p:txBody>
          <a:bodyPr/>
          <a:lstStyle/>
          <a:p>
            <a:fld id="{21325BE4-3CD2-4771-B447-6AFA14C2359E}" type="slidenum">
              <a:rPr lang="en-US" smtClean="0"/>
              <a:t>‹#›</a:t>
            </a:fld>
            <a:endParaRPr lang="en-US"/>
          </a:p>
        </p:txBody>
      </p:sp>
    </p:spTree>
    <p:extLst>
      <p:ext uri="{BB962C8B-B14F-4D97-AF65-F5344CB8AC3E}">
        <p14:creationId xmlns:p14="http://schemas.microsoft.com/office/powerpoint/2010/main" val="151913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6BF-D12D-41ED-BDC8-C62B6FCA6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DDDADC-6698-4DA7-BFDA-D20CB25DE0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E6C879-FD52-4BE3-906D-91A059BD525E}"/>
              </a:ext>
            </a:extLst>
          </p:cNvPr>
          <p:cNvSpPr>
            <a:spLocks noGrp="1"/>
          </p:cNvSpPr>
          <p:nvPr>
            <p:ph type="dt" sz="half" idx="10"/>
          </p:nvPr>
        </p:nvSpPr>
        <p:spPr/>
        <p:txBody>
          <a:bodyPr/>
          <a:lstStyle/>
          <a:p>
            <a:fld id="{C2842E58-45C1-48B0-9315-DB1430B1964C}" type="datetimeFigureOut">
              <a:rPr lang="en-US" smtClean="0"/>
              <a:t>3/9/2022</a:t>
            </a:fld>
            <a:endParaRPr lang="en-US"/>
          </a:p>
        </p:txBody>
      </p:sp>
      <p:sp>
        <p:nvSpPr>
          <p:cNvPr id="5" name="Footer Placeholder 4">
            <a:extLst>
              <a:ext uri="{FF2B5EF4-FFF2-40B4-BE49-F238E27FC236}">
                <a16:creationId xmlns:a16="http://schemas.microsoft.com/office/drawing/2014/main" id="{6E35B733-2E30-4EA5-845B-B473BF6A3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C4A1E-4E7B-4620-BDA4-3CE88E6B58FC}"/>
              </a:ext>
            </a:extLst>
          </p:cNvPr>
          <p:cNvSpPr>
            <a:spLocks noGrp="1"/>
          </p:cNvSpPr>
          <p:nvPr>
            <p:ph type="sldNum" sz="quarter" idx="12"/>
          </p:nvPr>
        </p:nvSpPr>
        <p:spPr/>
        <p:txBody>
          <a:bodyPr/>
          <a:lstStyle/>
          <a:p>
            <a:fld id="{21325BE4-3CD2-4771-B447-6AFA14C2359E}" type="slidenum">
              <a:rPr lang="en-US" smtClean="0"/>
              <a:t>‹#›</a:t>
            </a:fld>
            <a:endParaRPr lang="en-US"/>
          </a:p>
        </p:txBody>
      </p:sp>
    </p:spTree>
    <p:extLst>
      <p:ext uri="{BB962C8B-B14F-4D97-AF65-F5344CB8AC3E}">
        <p14:creationId xmlns:p14="http://schemas.microsoft.com/office/powerpoint/2010/main" val="266768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A963-69C2-41FA-AED2-ABAABDAE0D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812266-EF11-431B-ACD2-D67A7CD67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5F62B1-7428-4850-A113-90AD2EA0661F}"/>
              </a:ext>
            </a:extLst>
          </p:cNvPr>
          <p:cNvSpPr>
            <a:spLocks noGrp="1"/>
          </p:cNvSpPr>
          <p:nvPr>
            <p:ph type="dt" sz="half" idx="10"/>
          </p:nvPr>
        </p:nvSpPr>
        <p:spPr/>
        <p:txBody>
          <a:bodyPr/>
          <a:lstStyle/>
          <a:p>
            <a:fld id="{C2842E58-45C1-48B0-9315-DB1430B1964C}" type="datetimeFigureOut">
              <a:rPr lang="en-US" smtClean="0"/>
              <a:t>3/9/2022</a:t>
            </a:fld>
            <a:endParaRPr lang="en-US"/>
          </a:p>
        </p:txBody>
      </p:sp>
      <p:sp>
        <p:nvSpPr>
          <p:cNvPr id="5" name="Footer Placeholder 4">
            <a:extLst>
              <a:ext uri="{FF2B5EF4-FFF2-40B4-BE49-F238E27FC236}">
                <a16:creationId xmlns:a16="http://schemas.microsoft.com/office/drawing/2014/main" id="{CB297C69-B5D0-4DF8-95D9-0B7BF70AC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4C405-4A3D-4A5B-82F9-A427072FD552}"/>
              </a:ext>
            </a:extLst>
          </p:cNvPr>
          <p:cNvSpPr>
            <a:spLocks noGrp="1"/>
          </p:cNvSpPr>
          <p:nvPr>
            <p:ph type="sldNum" sz="quarter" idx="12"/>
          </p:nvPr>
        </p:nvSpPr>
        <p:spPr/>
        <p:txBody>
          <a:bodyPr/>
          <a:lstStyle/>
          <a:p>
            <a:fld id="{21325BE4-3CD2-4771-B447-6AFA14C2359E}" type="slidenum">
              <a:rPr lang="en-US" smtClean="0"/>
              <a:t>‹#›</a:t>
            </a:fld>
            <a:endParaRPr lang="en-US"/>
          </a:p>
        </p:txBody>
      </p:sp>
    </p:spTree>
    <p:extLst>
      <p:ext uri="{BB962C8B-B14F-4D97-AF65-F5344CB8AC3E}">
        <p14:creationId xmlns:p14="http://schemas.microsoft.com/office/powerpoint/2010/main" val="94192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EBD0-75C9-45B0-82E1-0A1A8C2A39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048234-5518-48A6-A633-59BF89DD57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D44F91-CA5F-407B-B7B3-2C8C81BACD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2CB7CF-EBC0-411D-B318-02A8FE19F084}"/>
              </a:ext>
            </a:extLst>
          </p:cNvPr>
          <p:cNvSpPr>
            <a:spLocks noGrp="1"/>
          </p:cNvSpPr>
          <p:nvPr>
            <p:ph type="dt" sz="half" idx="10"/>
          </p:nvPr>
        </p:nvSpPr>
        <p:spPr/>
        <p:txBody>
          <a:bodyPr/>
          <a:lstStyle/>
          <a:p>
            <a:fld id="{C2842E58-45C1-48B0-9315-DB1430B1964C}" type="datetimeFigureOut">
              <a:rPr lang="en-US" smtClean="0"/>
              <a:t>3/9/2022</a:t>
            </a:fld>
            <a:endParaRPr lang="en-US"/>
          </a:p>
        </p:txBody>
      </p:sp>
      <p:sp>
        <p:nvSpPr>
          <p:cNvPr id="6" name="Footer Placeholder 5">
            <a:extLst>
              <a:ext uri="{FF2B5EF4-FFF2-40B4-BE49-F238E27FC236}">
                <a16:creationId xmlns:a16="http://schemas.microsoft.com/office/drawing/2014/main" id="{65E106D5-AFD4-4A8E-ABDD-4DA50C065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9546C-DFBD-4136-8AFE-5C373741CAC1}"/>
              </a:ext>
            </a:extLst>
          </p:cNvPr>
          <p:cNvSpPr>
            <a:spLocks noGrp="1"/>
          </p:cNvSpPr>
          <p:nvPr>
            <p:ph type="sldNum" sz="quarter" idx="12"/>
          </p:nvPr>
        </p:nvSpPr>
        <p:spPr/>
        <p:txBody>
          <a:bodyPr/>
          <a:lstStyle/>
          <a:p>
            <a:fld id="{21325BE4-3CD2-4771-B447-6AFA14C2359E}" type="slidenum">
              <a:rPr lang="en-US" smtClean="0"/>
              <a:t>‹#›</a:t>
            </a:fld>
            <a:endParaRPr lang="en-US"/>
          </a:p>
        </p:txBody>
      </p:sp>
    </p:spTree>
    <p:extLst>
      <p:ext uri="{BB962C8B-B14F-4D97-AF65-F5344CB8AC3E}">
        <p14:creationId xmlns:p14="http://schemas.microsoft.com/office/powerpoint/2010/main" val="117839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9E4C2-B9D3-4568-974D-686515DAF8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66262E-2A84-49B8-B723-D9A102C8F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55F262-6DEC-48DB-BF10-128E55F527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96DBC3-4793-4B75-BC08-21448F5F28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8926EF-9394-4818-AA71-59878347BF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FB573C-ED2A-43F4-AFAD-77A2745F1D41}"/>
              </a:ext>
            </a:extLst>
          </p:cNvPr>
          <p:cNvSpPr>
            <a:spLocks noGrp="1"/>
          </p:cNvSpPr>
          <p:nvPr>
            <p:ph type="dt" sz="half" idx="10"/>
          </p:nvPr>
        </p:nvSpPr>
        <p:spPr/>
        <p:txBody>
          <a:bodyPr/>
          <a:lstStyle/>
          <a:p>
            <a:fld id="{C2842E58-45C1-48B0-9315-DB1430B1964C}" type="datetimeFigureOut">
              <a:rPr lang="en-US" smtClean="0"/>
              <a:t>3/9/2022</a:t>
            </a:fld>
            <a:endParaRPr lang="en-US"/>
          </a:p>
        </p:txBody>
      </p:sp>
      <p:sp>
        <p:nvSpPr>
          <p:cNvPr id="8" name="Footer Placeholder 7">
            <a:extLst>
              <a:ext uri="{FF2B5EF4-FFF2-40B4-BE49-F238E27FC236}">
                <a16:creationId xmlns:a16="http://schemas.microsoft.com/office/drawing/2014/main" id="{E7B00305-F805-4FCB-B8EA-CFBB80DCBE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2B02F9-BC53-4260-AE41-B461DAFF2F2D}"/>
              </a:ext>
            </a:extLst>
          </p:cNvPr>
          <p:cNvSpPr>
            <a:spLocks noGrp="1"/>
          </p:cNvSpPr>
          <p:nvPr>
            <p:ph type="sldNum" sz="quarter" idx="12"/>
          </p:nvPr>
        </p:nvSpPr>
        <p:spPr/>
        <p:txBody>
          <a:bodyPr/>
          <a:lstStyle/>
          <a:p>
            <a:fld id="{21325BE4-3CD2-4771-B447-6AFA14C2359E}" type="slidenum">
              <a:rPr lang="en-US" smtClean="0"/>
              <a:t>‹#›</a:t>
            </a:fld>
            <a:endParaRPr lang="en-US"/>
          </a:p>
        </p:txBody>
      </p:sp>
    </p:spTree>
    <p:extLst>
      <p:ext uri="{BB962C8B-B14F-4D97-AF65-F5344CB8AC3E}">
        <p14:creationId xmlns:p14="http://schemas.microsoft.com/office/powerpoint/2010/main" val="250891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07D5-7ADD-473C-8665-C4B9654380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A9CBD9-4754-4C50-A3F3-A67E9D09E4A8}"/>
              </a:ext>
            </a:extLst>
          </p:cNvPr>
          <p:cNvSpPr>
            <a:spLocks noGrp="1"/>
          </p:cNvSpPr>
          <p:nvPr>
            <p:ph type="dt" sz="half" idx="10"/>
          </p:nvPr>
        </p:nvSpPr>
        <p:spPr/>
        <p:txBody>
          <a:bodyPr/>
          <a:lstStyle/>
          <a:p>
            <a:fld id="{C2842E58-45C1-48B0-9315-DB1430B1964C}" type="datetimeFigureOut">
              <a:rPr lang="en-US" smtClean="0"/>
              <a:t>3/9/2022</a:t>
            </a:fld>
            <a:endParaRPr lang="en-US"/>
          </a:p>
        </p:txBody>
      </p:sp>
      <p:sp>
        <p:nvSpPr>
          <p:cNvPr id="4" name="Footer Placeholder 3">
            <a:extLst>
              <a:ext uri="{FF2B5EF4-FFF2-40B4-BE49-F238E27FC236}">
                <a16:creationId xmlns:a16="http://schemas.microsoft.com/office/drawing/2014/main" id="{84562D0A-2206-4BE6-B94E-7BDCD26AB7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DA8CDA-FC96-4052-B43A-0440B85B6316}"/>
              </a:ext>
            </a:extLst>
          </p:cNvPr>
          <p:cNvSpPr>
            <a:spLocks noGrp="1"/>
          </p:cNvSpPr>
          <p:nvPr>
            <p:ph type="sldNum" sz="quarter" idx="12"/>
          </p:nvPr>
        </p:nvSpPr>
        <p:spPr/>
        <p:txBody>
          <a:bodyPr/>
          <a:lstStyle/>
          <a:p>
            <a:fld id="{21325BE4-3CD2-4771-B447-6AFA14C2359E}" type="slidenum">
              <a:rPr lang="en-US" smtClean="0"/>
              <a:t>‹#›</a:t>
            </a:fld>
            <a:endParaRPr lang="en-US"/>
          </a:p>
        </p:txBody>
      </p:sp>
    </p:spTree>
    <p:extLst>
      <p:ext uri="{BB962C8B-B14F-4D97-AF65-F5344CB8AC3E}">
        <p14:creationId xmlns:p14="http://schemas.microsoft.com/office/powerpoint/2010/main" val="86260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7D2838-E06B-4149-9C22-11BDFEF56374}"/>
              </a:ext>
            </a:extLst>
          </p:cNvPr>
          <p:cNvSpPr>
            <a:spLocks noGrp="1"/>
          </p:cNvSpPr>
          <p:nvPr>
            <p:ph type="dt" sz="half" idx="10"/>
          </p:nvPr>
        </p:nvSpPr>
        <p:spPr/>
        <p:txBody>
          <a:bodyPr/>
          <a:lstStyle/>
          <a:p>
            <a:fld id="{C2842E58-45C1-48B0-9315-DB1430B1964C}" type="datetimeFigureOut">
              <a:rPr lang="en-US" smtClean="0"/>
              <a:t>3/9/2022</a:t>
            </a:fld>
            <a:endParaRPr lang="en-US"/>
          </a:p>
        </p:txBody>
      </p:sp>
      <p:sp>
        <p:nvSpPr>
          <p:cNvPr id="3" name="Footer Placeholder 2">
            <a:extLst>
              <a:ext uri="{FF2B5EF4-FFF2-40B4-BE49-F238E27FC236}">
                <a16:creationId xmlns:a16="http://schemas.microsoft.com/office/drawing/2014/main" id="{DAEAD764-E339-4B47-B957-6FF34F55D7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575367-5961-4B83-9554-5BE9B03B9965}"/>
              </a:ext>
            </a:extLst>
          </p:cNvPr>
          <p:cNvSpPr>
            <a:spLocks noGrp="1"/>
          </p:cNvSpPr>
          <p:nvPr>
            <p:ph type="sldNum" sz="quarter" idx="12"/>
          </p:nvPr>
        </p:nvSpPr>
        <p:spPr/>
        <p:txBody>
          <a:bodyPr/>
          <a:lstStyle/>
          <a:p>
            <a:fld id="{21325BE4-3CD2-4771-B447-6AFA14C2359E}" type="slidenum">
              <a:rPr lang="en-US" smtClean="0"/>
              <a:t>‹#›</a:t>
            </a:fld>
            <a:endParaRPr lang="en-US"/>
          </a:p>
        </p:txBody>
      </p:sp>
    </p:spTree>
    <p:extLst>
      <p:ext uri="{BB962C8B-B14F-4D97-AF65-F5344CB8AC3E}">
        <p14:creationId xmlns:p14="http://schemas.microsoft.com/office/powerpoint/2010/main" val="15896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2651-958A-41D6-A872-ED06567BA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2F285E-CEA6-487C-9D26-CEEC0E072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D19199-6E7C-4363-8EE2-F0D951726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FB85DA-32CA-4860-B943-F66C6332AB2D}"/>
              </a:ext>
            </a:extLst>
          </p:cNvPr>
          <p:cNvSpPr>
            <a:spLocks noGrp="1"/>
          </p:cNvSpPr>
          <p:nvPr>
            <p:ph type="dt" sz="half" idx="10"/>
          </p:nvPr>
        </p:nvSpPr>
        <p:spPr/>
        <p:txBody>
          <a:bodyPr/>
          <a:lstStyle/>
          <a:p>
            <a:fld id="{C2842E58-45C1-48B0-9315-DB1430B1964C}" type="datetimeFigureOut">
              <a:rPr lang="en-US" smtClean="0"/>
              <a:t>3/9/2022</a:t>
            </a:fld>
            <a:endParaRPr lang="en-US"/>
          </a:p>
        </p:txBody>
      </p:sp>
      <p:sp>
        <p:nvSpPr>
          <p:cNvPr id="6" name="Footer Placeholder 5">
            <a:extLst>
              <a:ext uri="{FF2B5EF4-FFF2-40B4-BE49-F238E27FC236}">
                <a16:creationId xmlns:a16="http://schemas.microsoft.com/office/drawing/2014/main" id="{F16E21F3-795C-4CAB-B761-654735B87A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77AD34-744B-4636-AA47-3989BA9FF91F}"/>
              </a:ext>
            </a:extLst>
          </p:cNvPr>
          <p:cNvSpPr>
            <a:spLocks noGrp="1"/>
          </p:cNvSpPr>
          <p:nvPr>
            <p:ph type="sldNum" sz="quarter" idx="12"/>
          </p:nvPr>
        </p:nvSpPr>
        <p:spPr/>
        <p:txBody>
          <a:bodyPr/>
          <a:lstStyle/>
          <a:p>
            <a:fld id="{21325BE4-3CD2-4771-B447-6AFA14C2359E}" type="slidenum">
              <a:rPr lang="en-US" smtClean="0"/>
              <a:t>‹#›</a:t>
            </a:fld>
            <a:endParaRPr lang="en-US"/>
          </a:p>
        </p:txBody>
      </p:sp>
    </p:spTree>
    <p:extLst>
      <p:ext uri="{BB962C8B-B14F-4D97-AF65-F5344CB8AC3E}">
        <p14:creationId xmlns:p14="http://schemas.microsoft.com/office/powerpoint/2010/main" val="6837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9CE9B-ECC0-4045-8BF9-CB55848E7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A366AA-7CBA-44C9-ADCC-0D87365DCA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6B58DD-84DE-4505-A789-4693EDD37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AFD10-A3A4-4677-B99C-273233D6D332}"/>
              </a:ext>
            </a:extLst>
          </p:cNvPr>
          <p:cNvSpPr>
            <a:spLocks noGrp="1"/>
          </p:cNvSpPr>
          <p:nvPr>
            <p:ph type="dt" sz="half" idx="10"/>
          </p:nvPr>
        </p:nvSpPr>
        <p:spPr/>
        <p:txBody>
          <a:bodyPr/>
          <a:lstStyle/>
          <a:p>
            <a:fld id="{C2842E58-45C1-48B0-9315-DB1430B1964C}" type="datetimeFigureOut">
              <a:rPr lang="en-US" smtClean="0"/>
              <a:t>3/9/2022</a:t>
            </a:fld>
            <a:endParaRPr lang="en-US"/>
          </a:p>
        </p:txBody>
      </p:sp>
      <p:sp>
        <p:nvSpPr>
          <p:cNvPr id="6" name="Footer Placeholder 5">
            <a:extLst>
              <a:ext uri="{FF2B5EF4-FFF2-40B4-BE49-F238E27FC236}">
                <a16:creationId xmlns:a16="http://schemas.microsoft.com/office/drawing/2014/main" id="{E2A1C4DE-DC39-4FF6-B365-39C6BEC4BE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72C917-B58A-457C-B080-4C9A864210DB}"/>
              </a:ext>
            </a:extLst>
          </p:cNvPr>
          <p:cNvSpPr>
            <a:spLocks noGrp="1"/>
          </p:cNvSpPr>
          <p:nvPr>
            <p:ph type="sldNum" sz="quarter" idx="12"/>
          </p:nvPr>
        </p:nvSpPr>
        <p:spPr/>
        <p:txBody>
          <a:bodyPr/>
          <a:lstStyle/>
          <a:p>
            <a:fld id="{21325BE4-3CD2-4771-B447-6AFA14C2359E}" type="slidenum">
              <a:rPr lang="en-US" smtClean="0"/>
              <a:t>‹#›</a:t>
            </a:fld>
            <a:endParaRPr lang="en-US"/>
          </a:p>
        </p:txBody>
      </p:sp>
    </p:spTree>
    <p:extLst>
      <p:ext uri="{BB962C8B-B14F-4D97-AF65-F5344CB8AC3E}">
        <p14:creationId xmlns:p14="http://schemas.microsoft.com/office/powerpoint/2010/main" val="1757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8C4AF-F1D5-4F8C-A4B2-CB80C59373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9C2880-61A2-4C73-9D8E-D6D0AF972E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161AF-B8D6-44C8-B9E0-327ABCA86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2E58-45C1-48B0-9315-DB1430B1964C}" type="datetimeFigureOut">
              <a:rPr lang="en-US" smtClean="0"/>
              <a:t>3/9/2022</a:t>
            </a:fld>
            <a:endParaRPr lang="en-US"/>
          </a:p>
        </p:txBody>
      </p:sp>
      <p:sp>
        <p:nvSpPr>
          <p:cNvPr id="5" name="Footer Placeholder 4">
            <a:extLst>
              <a:ext uri="{FF2B5EF4-FFF2-40B4-BE49-F238E27FC236}">
                <a16:creationId xmlns:a16="http://schemas.microsoft.com/office/drawing/2014/main" id="{B952708B-B9B8-4B74-AFA8-05D711A11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74464C-FCA4-4B5C-A1BB-C5B2948F5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25BE4-3CD2-4771-B447-6AFA14C2359E}" type="slidenum">
              <a:rPr lang="en-US" smtClean="0"/>
              <a:t>‹#›</a:t>
            </a:fld>
            <a:endParaRPr lang="en-US"/>
          </a:p>
        </p:txBody>
      </p:sp>
    </p:spTree>
    <p:extLst>
      <p:ext uri="{BB962C8B-B14F-4D97-AF65-F5344CB8AC3E}">
        <p14:creationId xmlns:p14="http://schemas.microsoft.com/office/powerpoint/2010/main" val="278540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4400" dirty="0"/>
              <a:t>Lending Club Case Study</a:t>
            </a:r>
          </a:p>
        </p:txBody>
      </p:sp>
      <p:sp>
        <p:nvSpPr>
          <p:cNvPr id="3" name="Subtitle 2"/>
          <p:cNvSpPr>
            <a:spLocks noGrp="1"/>
          </p:cNvSpPr>
          <p:nvPr>
            <p:ph type="subTitle" idx="1"/>
          </p:nvPr>
        </p:nvSpPr>
        <p:spPr>
          <a:xfrm>
            <a:off x="388442" y="4381721"/>
            <a:ext cx="6138856" cy="1531917"/>
          </a:xfrm>
        </p:spPr>
        <p:txBody>
          <a:bodyPr>
            <a:normAutofit/>
          </a:bodyPr>
          <a:lstStyle/>
          <a:p>
            <a:pPr algn="l"/>
            <a:r>
              <a:rPr lang="en-IN" sz="1800" dirty="0"/>
              <a:t>Group Members:</a:t>
            </a:r>
          </a:p>
          <a:p>
            <a:pPr marL="342900" indent="-342900" algn="l">
              <a:buAutoNum type="arabicPeriod"/>
            </a:pPr>
            <a:r>
              <a:rPr lang="en-IN" sz="1800" dirty="0">
                <a:solidFill>
                  <a:srgbClr val="002060"/>
                </a:solidFill>
              </a:rPr>
              <a:t>Megharaj Hothur</a:t>
            </a:r>
          </a:p>
          <a:p>
            <a:pPr marL="342900" indent="-342900" algn="l">
              <a:buAutoNum type="arabicPeriod"/>
            </a:pPr>
            <a:r>
              <a:rPr lang="en-IN" sz="1800" dirty="0">
                <a:solidFill>
                  <a:srgbClr val="002060"/>
                </a:solidFill>
              </a:rPr>
              <a:t>Shivani </a:t>
            </a:r>
            <a:r>
              <a:rPr lang="en-IN" sz="1800" dirty="0" err="1">
                <a:solidFill>
                  <a:srgbClr val="002060"/>
                </a:solidFill>
              </a:rPr>
              <a:t>Kharra</a:t>
            </a:r>
            <a:r>
              <a:rPr lang="en-IN" sz="1800" dirty="0">
                <a:solidFill>
                  <a:srgbClr val="002060"/>
                </a:solidFill>
              </a:rPr>
              <a:t>.</a:t>
            </a:r>
          </a:p>
        </p:txBody>
      </p:sp>
    </p:spTree>
    <p:extLst>
      <p:ext uri="{BB962C8B-B14F-4D97-AF65-F5344CB8AC3E}">
        <p14:creationId xmlns:p14="http://schemas.microsoft.com/office/powerpoint/2010/main" val="1790086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53714"/>
            <a:ext cx="9313817" cy="856138"/>
          </a:xfrm>
        </p:spPr>
        <p:txBody>
          <a:bodyPr/>
          <a:lstStyle/>
          <a:p>
            <a:r>
              <a:rPr lang="en-IN" b="1" dirty="0"/>
              <a:t>          </a:t>
            </a:r>
            <a:r>
              <a:rPr lang="en-IN" sz="2800" b="1" dirty="0">
                <a:solidFill>
                  <a:schemeClr val="tx2"/>
                </a:solidFill>
              </a:rPr>
              <a:t>Annual Income Analysis</a:t>
            </a:r>
          </a:p>
        </p:txBody>
      </p:sp>
      <p:sp>
        <p:nvSpPr>
          <p:cNvPr id="3" name="Content Placeholder 2"/>
          <p:cNvSpPr>
            <a:spLocks noGrp="1"/>
          </p:cNvSpPr>
          <p:nvPr>
            <p:ph idx="1"/>
          </p:nvPr>
        </p:nvSpPr>
        <p:spPr>
          <a:xfrm>
            <a:off x="0" y="1039740"/>
            <a:ext cx="8178085" cy="4344261"/>
          </a:xfrm>
        </p:spPr>
        <p:txBody>
          <a:bodyPr>
            <a:normAutofit/>
          </a:bodyPr>
          <a:lstStyle/>
          <a:p>
            <a:pPr>
              <a:buFont typeface="Wingdings" panose="05000000000000000000" pitchFamily="2" charset="2"/>
              <a:buChar char="Ø"/>
            </a:pPr>
            <a:r>
              <a:rPr lang="en-US" sz="1600" dirty="0">
                <a:latin typeface="+mn-lt"/>
              </a:rPr>
              <a:t>O</a:t>
            </a:r>
            <a:r>
              <a:rPr lang="en-US" sz="1600" b="1" dirty="0">
                <a:latin typeface="+mn-lt"/>
              </a:rPr>
              <a:t>bservation(s): </a:t>
            </a:r>
          </a:p>
          <a:p>
            <a:pPr marL="285750" indent="-285750"/>
            <a:r>
              <a:rPr lang="en-US" sz="1600" dirty="0">
                <a:latin typeface="+mn-lt"/>
              </a:rPr>
              <a:t>Majority of the loans taken by customers have annual income between 40,000 – 80,000 USD.</a:t>
            </a:r>
          </a:p>
          <a:p>
            <a:r>
              <a:rPr lang="en-US" sz="1600" dirty="0">
                <a:latin typeface="+mn-lt"/>
              </a:rPr>
              <a:t>Customers with lower annual income (&lt;20,000) are highly susceptible to defaulting.</a:t>
            </a:r>
            <a:endParaRPr lang="en-IN" sz="1600" dirty="0">
              <a:latin typeface="+mn-lt"/>
            </a:endParaRPr>
          </a:p>
          <a:p>
            <a:pPr>
              <a:buFont typeface="Wingdings" panose="05000000000000000000" pitchFamily="2" charset="2"/>
              <a:buChar char="Ø"/>
            </a:pPr>
            <a:r>
              <a:rPr lang="en-IN" sz="1600" b="1" dirty="0">
                <a:latin typeface="+mn-lt"/>
              </a:rPr>
              <a:t>Recommendation(s): </a:t>
            </a:r>
          </a:p>
          <a:p>
            <a:pPr marL="285750" indent="-285750"/>
            <a:r>
              <a:rPr lang="en-IN" sz="1600" dirty="0">
                <a:latin typeface="+mn-lt"/>
              </a:rPr>
              <a:t>Lending club should do rigorous due diligence with Lower Annual Income bracket and Medium income bracket individuals as their dti is higher compared with other income brackets. Higher dti means higher risks of defaults as seen in the next slide.</a:t>
            </a:r>
          </a:p>
          <a:p>
            <a:pPr>
              <a:buFont typeface="Wingdings" panose="05000000000000000000" pitchFamily="2" charset="2"/>
              <a:buChar char="Ø"/>
            </a:pPr>
            <a:endParaRPr lang="en-US" sz="1600" dirty="0">
              <a:latin typeface="+mn-lt"/>
            </a:endParaRPr>
          </a:p>
          <a:p>
            <a:pPr>
              <a:buFont typeface="Wingdings" panose="05000000000000000000" pitchFamily="2" charset="2"/>
              <a:buChar char="Ø"/>
            </a:pPr>
            <a:endParaRPr lang="en-IN" sz="1600" dirty="0">
              <a:latin typeface="+mn-lt"/>
            </a:endParaRPr>
          </a:p>
        </p:txBody>
      </p:sp>
      <p:pic>
        <p:nvPicPr>
          <p:cNvPr id="9" name="Picture 8"/>
          <p:cNvPicPr>
            <a:picLocks noChangeAspect="1"/>
          </p:cNvPicPr>
          <p:nvPr/>
        </p:nvPicPr>
        <p:blipFill>
          <a:blip r:embed="rId2"/>
          <a:stretch>
            <a:fillRect/>
          </a:stretch>
        </p:blipFill>
        <p:spPr>
          <a:xfrm>
            <a:off x="6414972" y="3144038"/>
            <a:ext cx="5085861" cy="3582169"/>
          </a:xfrm>
          <a:prstGeom prst="rect">
            <a:avLst/>
          </a:prstGeom>
        </p:spPr>
      </p:pic>
      <p:pic>
        <p:nvPicPr>
          <p:cNvPr id="6" name="Picture 5">
            <a:extLst>
              <a:ext uri="{FF2B5EF4-FFF2-40B4-BE49-F238E27FC236}">
                <a16:creationId xmlns:a16="http://schemas.microsoft.com/office/drawing/2014/main" id="{4025E49B-1F3B-4CF2-BCC2-126BFD859613}"/>
              </a:ext>
            </a:extLst>
          </p:cNvPr>
          <p:cNvPicPr>
            <a:picLocks noChangeAspect="1"/>
          </p:cNvPicPr>
          <p:nvPr/>
        </p:nvPicPr>
        <p:blipFill>
          <a:blip r:embed="rId3"/>
          <a:stretch>
            <a:fillRect/>
          </a:stretch>
        </p:blipFill>
        <p:spPr>
          <a:xfrm>
            <a:off x="581275" y="3169665"/>
            <a:ext cx="5678848" cy="3507947"/>
          </a:xfrm>
          <a:prstGeom prst="rect">
            <a:avLst/>
          </a:prstGeom>
        </p:spPr>
      </p:pic>
    </p:spTree>
    <p:extLst>
      <p:ext uri="{BB962C8B-B14F-4D97-AF65-F5344CB8AC3E}">
        <p14:creationId xmlns:p14="http://schemas.microsoft.com/office/powerpoint/2010/main" val="286051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5106"/>
            <a:ext cx="9313817" cy="856138"/>
          </a:xfrm>
        </p:spPr>
        <p:txBody>
          <a:bodyPr>
            <a:normAutofit/>
          </a:bodyPr>
          <a:lstStyle/>
          <a:p>
            <a:r>
              <a:rPr lang="en-IN" b="1" dirty="0"/>
              <a:t>       </a:t>
            </a:r>
            <a:r>
              <a:rPr lang="en-IN" sz="3100" b="1" dirty="0">
                <a:solidFill>
                  <a:schemeClr val="tx2"/>
                </a:solidFill>
              </a:rPr>
              <a:t>Debt-to-Income Ratio &amp; Loan 	Amount Analysis</a:t>
            </a:r>
          </a:p>
        </p:txBody>
      </p:sp>
      <p:sp>
        <p:nvSpPr>
          <p:cNvPr id="3" name="Content Placeholder 2"/>
          <p:cNvSpPr>
            <a:spLocks noGrp="1"/>
          </p:cNvSpPr>
          <p:nvPr>
            <p:ph idx="1"/>
          </p:nvPr>
        </p:nvSpPr>
        <p:spPr>
          <a:xfrm>
            <a:off x="0" y="1109852"/>
            <a:ext cx="8178085" cy="4344261"/>
          </a:xfrm>
        </p:spPr>
        <p:txBody>
          <a:bodyPr>
            <a:normAutofit/>
          </a:bodyPr>
          <a:lstStyle/>
          <a:p>
            <a:pPr>
              <a:buFont typeface="Wingdings" panose="05000000000000000000" pitchFamily="2" charset="2"/>
              <a:buChar char="Ø"/>
            </a:pPr>
            <a:r>
              <a:rPr lang="en-US" sz="1600" b="1" dirty="0">
                <a:latin typeface="+mn-lt"/>
              </a:rPr>
              <a:t>Observation(s):</a:t>
            </a:r>
          </a:p>
          <a:p>
            <a:r>
              <a:rPr lang="en-US" sz="1600" dirty="0">
                <a:latin typeface="+mn-lt"/>
              </a:rPr>
              <a:t>Higher the debt-to-income ratio, higher are the tendency for loans to get default.</a:t>
            </a:r>
          </a:p>
          <a:p>
            <a:r>
              <a:rPr lang="en-US" sz="1600" dirty="0">
                <a:latin typeface="+mn-lt"/>
              </a:rPr>
              <a:t>Higher the loan amount, higher are the default rate. But, from the count perspective, loan amounts that are 15000 and higher are tending towards default.</a:t>
            </a:r>
          </a:p>
          <a:p>
            <a:pPr>
              <a:buFont typeface="Wingdings" panose="05000000000000000000" pitchFamily="2" charset="2"/>
              <a:buChar char="Ø"/>
            </a:pPr>
            <a:r>
              <a:rPr lang="en-US" sz="1600" dirty="0">
                <a:latin typeface="+mn-lt"/>
              </a:rPr>
              <a:t>Recommendation(s):</a:t>
            </a:r>
          </a:p>
          <a:p>
            <a:pPr marL="285750" lvl="0" indent="-285750">
              <a:lnSpc>
                <a:spcPct val="100000"/>
              </a:lnSpc>
              <a:spcBef>
                <a:spcPts val="0"/>
              </a:spcBef>
              <a:defRPr/>
            </a:pPr>
            <a:r>
              <a:rPr lang="en-IN" sz="1400" dirty="0">
                <a:solidFill>
                  <a:prstClr val="black"/>
                </a:solidFill>
                <a:latin typeface="Calibri" panose="020F0502020204030204"/>
                <a:cs typeface="+mn-cs"/>
              </a:rPr>
              <a:t>Lending club should avoid providing loans to individuals with higher DTI as higher the Debt-to-Income ratio; higher are the chances of loans getting charged off.</a:t>
            </a:r>
          </a:p>
          <a:p>
            <a:pPr marL="285750" lvl="0" indent="-285750">
              <a:lnSpc>
                <a:spcPct val="100000"/>
              </a:lnSpc>
              <a:spcBef>
                <a:spcPts val="0"/>
              </a:spcBef>
              <a:defRPr/>
            </a:pPr>
            <a:endParaRPr lang="en-IN" sz="1400" dirty="0">
              <a:solidFill>
                <a:prstClr val="black"/>
              </a:solidFill>
              <a:latin typeface="Calibri" panose="020F0502020204030204"/>
              <a:cs typeface="+mn-cs"/>
            </a:endParaRPr>
          </a:p>
          <a:p>
            <a:pPr marL="285750" lvl="0" indent="-285750">
              <a:lnSpc>
                <a:spcPct val="100000"/>
              </a:lnSpc>
              <a:spcBef>
                <a:spcPts val="0"/>
              </a:spcBef>
            </a:pPr>
            <a:r>
              <a:rPr lang="en-IN" sz="1400" dirty="0">
                <a:solidFill>
                  <a:prstClr val="black"/>
                </a:solidFill>
                <a:latin typeface="Calibri" panose="020F0502020204030204"/>
                <a:cs typeface="+mn-cs"/>
              </a:rPr>
              <a:t>LC should consider loans which are less than 10000 and should be careful of approving loans which are more than 20000 since the charged off ratio's are higher.</a:t>
            </a:r>
          </a:p>
          <a:p>
            <a:pPr marL="285750" lvl="0" indent="-285750">
              <a:lnSpc>
                <a:spcPct val="100000"/>
              </a:lnSpc>
              <a:spcBef>
                <a:spcPts val="0"/>
              </a:spcBef>
              <a:defRPr/>
            </a:pPr>
            <a:endParaRPr lang="en-IN" sz="1400" dirty="0">
              <a:solidFill>
                <a:prstClr val="black"/>
              </a:solidFill>
              <a:latin typeface="Calibri" panose="020F0502020204030204"/>
              <a:cs typeface="+mn-cs"/>
            </a:endParaRPr>
          </a:p>
          <a:p>
            <a:endParaRPr lang="en-IN" sz="1600" dirty="0">
              <a:latin typeface="+mn-lt"/>
            </a:endParaRPr>
          </a:p>
        </p:txBody>
      </p:sp>
      <p:pic>
        <p:nvPicPr>
          <p:cNvPr id="5" name="Picture 4">
            <a:extLst>
              <a:ext uri="{FF2B5EF4-FFF2-40B4-BE49-F238E27FC236}">
                <a16:creationId xmlns:a16="http://schemas.microsoft.com/office/drawing/2014/main" id="{FC7AE0E0-F36E-423D-9DE3-84267FC80CF1}"/>
              </a:ext>
            </a:extLst>
          </p:cNvPr>
          <p:cNvPicPr>
            <a:picLocks noChangeAspect="1"/>
          </p:cNvPicPr>
          <p:nvPr/>
        </p:nvPicPr>
        <p:blipFill>
          <a:blip r:embed="rId2"/>
          <a:stretch>
            <a:fillRect/>
          </a:stretch>
        </p:blipFill>
        <p:spPr>
          <a:xfrm>
            <a:off x="304799" y="3695511"/>
            <a:ext cx="7449639" cy="3162490"/>
          </a:xfrm>
          <a:prstGeom prst="rect">
            <a:avLst/>
          </a:prstGeom>
        </p:spPr>
      </p:pic>
      <p:pic>
        <p:nvPicPr>
          <p:cNvPr id="10" name="Picture 9">
            <a:extLst>
              <a:ext uri="{FF2B5EF4-FFF2-40B4-BE49-F238E27FC236}">
                <a16:creationId xmlns:a16="http://schemas.microsoft.com/office/drawing/2014/main" id="{029028EC-4852-4D90-81A4-37CC264E5C08}"/>
              </a:ext>
            </a:extLst>
          </p:cNvPr>
          <p:cNvPicPr>
            <a:picLocks noChangeAspect="1"/>
          </p:cNvPicPr>
          <p:nvPr/>
        </p:nvPicPr>
        <p:blipFill>
          <a:blip r:embed="rId3"/>
          <a:stretch>
            <a:fillRect/>
          </a:stretch>
        </p:blipFill>
        <p:spPr>
          <a:xfrm>
            <a:off x="7513960" y="3870072"/>
            <a:ext cx="4616585" cy="2931165"/>
          </a:xfrm>
          <a:prstGeom prst="rect">
            <a:avLst/>
          </a:prstGeom>
        </p:spPr>
      </p:pic>
      <p:pic>
        <p:nvPicPr>
          <p:cNvPr id="12" name="Picture 11">
            <a:extLst>
              <a:ext uri="{FF2B5EF4-FFF2-40B4-BE49-F238E27FC236}">
                <a16:creationId xmlns:a16="http://schemas.microsoft.com/office/drawing/2014/main" id="{2DFABBED-39F5-45ED-B957-D553012D97C8}"/>
              </a:ext>
            </a:extLst>
          </p:cNvPr>
          <p:cNvPicPr>
            <a:picLocks noChangeAspect="1"/>
          </p:cNvPicPr>
          <p:nvPr/>
        </p:nvPicPr>
        <p:blipFill>
          <a:blip r:embed="rId4"/>
          <a:stretch>
            <a:fillRect/>
          </a:stretch>
        </p:blipFill>
        <p:spPr>
          <a:xfrm>
            <a:off x="7754438" y="681783"/>
            <a:ext cx="4376107" cy="2793348"/>
          </a:xfrm>
          <a:prstGeom prst="rect">
            <a:avLst/>
          </a:prstGeom>
        </p:spPr>
      </p:pic>
    </p:spTree>
    <p:extLst>
      <p:ext uri="{BB962C8B-B14F-4D97-AF65-F5344CB8AC3E}">
        <p14:creationId xmlns:p14="http://schemas.microsoft.com/office/powerpoint/2010/main" val="176499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03105"/>
            <a:ext cx="9313817" cy="856138"/>
          </a:xfrm>
        </p:spPr>
        <p:txBody>
          <a:bodyPr>
            <a:normAutofit/>
          </a:bodyPr>
          <a:lstStyle/>
          <a:p>
            <a:r>
              <a:rPr lang="en-IN" sz="3100" b="1" dirty="0">
                <a:solidFill>
                  <a:schemeClr val="tx2"/>
                </a:solidFill>
              </a:rPr>
              <a:t>Verification Status and Term of the loan Analysis</a:t>
            </a:r>
          </a:p>
        </p:txBody>
      </p:sp>
      <p:sp>
        <p:nvSpPr>
          <p:cNvPr id="3" name="Content Placeholder 2"/>
          <p:cNvSpPr>
            <a:spLocks noGrp="1"/>
          </p:cNvSpPr>
          <p:nvPr>
            <p:ph idx="1"/>
          </p:nvPr>
        </p:nvSpPr>
        <p:spPr>
          <a:xfrm>
            <a:off x="0" y="1109853"/>
            <a:ext cx="5293217" cy="1278108"/>
          </a:xfrm>
        </p:spPr>
        <p:txBody>
          <a:bodyPr>
            <a:normAutofit fontScale="92500"/>
          </a:bodyPr>
          <a:lstStyle/>
          <a:p>
            <a:pPr>
              <a:buFont typeface="Wingdings" panose="05000000000000000000" pitchFamily="2" charset="2"/>
              <a:buChar char="Ø"/>
            </a:pPr>
            <a:r>
              <a:rPr lang="en-US" sz="1600" b="1" dirty="0">
                <a:latin typeface="+mn-lt"/>
              </a:rPr>
              <a:t>Observation(s):</a:t>
            </a:r>
          </a:p>
          <a:p>
            <a:r>
              <a:rPr lang="en-US" sz="1600" dirty="0">
                <a:latin typeface="+mn-lt"/>
              </a:rPr>
              <a:t>Loans with verified status have higher default rate of 16.8%.</a:t>
            </a:r>
          </a:p>
          <a:p>
            <a:r>
              <a:rPr lang="en-US" sz="1600" dirty="0">
                <a:latin typeface="+mn-lt"/>
              </a:rPr>
              <a:t>Loans with term of 60 months have higher default rate of 25%</a:t>
            </a:r>
          </a:p>
          <a:p>
            <a:pPr>
              <a:buFont typeface="Wingdings" panose="05000000000000000000" pitchFamily="2" charset="2"/>
              <a:buChar char="Ø"/>
            </a:pPr>
            <a:endParaRPr lang="en-IN" sz="1600" dirty="0">
              <a:latin typeface="+mn-lt"/>
            </a:endParaRPr>
          </a:p>
        </p:txBody>
      </p:sp>
      <p:sp>
        <p:nvSpPr>
          <p:cNvPr id="10" name="Content Placeholder 2"/>
          <p:cNvSpPr txBox="1">
            <a:spLocks/>
          </p:cNvSpPr>
          <p:nvPr/>
        </p:nvSpPr>
        <p:spPr>
          <a:xfrm>
            <a:off x="5999409" y="1109853"/>
            <a:ext cx="5293217" cy="127810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600" b="1" dirty="0">
                <a:latin typeface="+mn-lt"/>
              </a:rPr>
              <a:t>Recommendation(s):</a:t>
            </a:r>
          </a:p>
          <a:p>
            <a:r>
              <a:rPr lang="en-IN" sz="1600" dirty="0"/>
              <a:t>Lending club should look at their process of verification to be more stringent. Although verified, their loans are defaulting at higher rate</a:t>
            </a:r>
          </a:p>
          <a:p>
            <a:r>
              <a:rPr lang="en-IN" sz="1600" dirty="0"/>
              <a:t>Lending club should look at lending more loans with term of 36 months and less.</a:t>
            </a:r>
          </a:p>
          <a:p>
            <a:endParaRPr lang="en-US" sz="1600" dirty="0">
              <a:latin typeface="+mn-lt"/>
            </a:endParaRPr>
          </a:p>
          <a:p>
            <a:pPr>
              <a:buFont typeface="Wingdings" panose="05000000000000000000" pitchFamily="2" charset="2"/>
              <a:buChar char="Ø"/>
            </a:pPr>
            <a:endParaRPr lang="en-IN" sz="1600" dirty="0">
              <a:latin typeface="+mn-lt"/>
            </a:endParaRPr>
          </a:p>
        </p:txBody>
      </p:sp>
      <p:pic>
        <p:nvPicPr>
          <p:cNvPr id="5" name="Picture 4">
            <a:extLst>
              <a:ext uri="{FF2B5EF4-FFF2-40B4-BE49-F238E27FC236}">
                <a16:creationId xmlns:a16="http://schemas.microsoft.com/office/drawing/2014/main" id="{B0DC469C-4EF0-4528-AB0A-1377425617B7}"/>
              </a:ext>
            </a:extLst>
          </p:cNvPr>
          <p:cNvPicPr>
            <a:picLocks noChangeAspect="1"/>
          </p:cNvPicPr>
          <p:nvPr/>
        </p:nvPicPr>
        <p:blipFill>
          <a:blip r:embed="rId2"/>
          <a:stretch>
            <a:fillRect/>
          </a:stretch>
        </p:blipFill>
        <p:spPr>
          <a:xfrm>
            <a:off x="122484" y="2412640"/>
            <a:ext cx="5876925" cy="4114800"/>
          </a:xfrm>
          <a:prstGeom prst="rect">
            <a:avLst/>
          </a:prstGeom>
        </p:spPr>
      </p:pic>
      <p:pic>
        <p:nvPicPr>
          <p:cNvPr id="7" name="Picture 6">
            <a:extLst>
              <a:ext uri="{FF2B5EF4-FFF2-40B4-BE49-F238E27FC236}">
                <a16:creationId xmlns:a16="http://schemas.microsoft.com/office/drawing/2014/main" id="{D520F677-C30E-40EA-98BF-3ABFF7BA6CCC}"/>
              </a:ext>
            </a:extLst>
          </p:cNvPr>
          <p:cNvPicPr>
            <a:picLocks noChangeAspect="1"/>
          </p:cNvPicPr>
          <p:nvPr/>
        </p:nvPicPr>
        <p:blipFill>
          <a:blip r:embed="rId3"/>
          <a:stretch>
            <a:fillRect/>
          </a:stretch>
        </p:blipFill>
        <p:spPr>
          <a:xfrm>
            <a:off x="5999409" y="2387960"/>
            <a:ext cx="5814926" cy="4114799"/>
          </a:xfrm>
          <a:prstGeom prst="rect">
            <a:avLst/>
          </a:prstGeom>
        </p:spPr>
      </p:pic>
    </p:spTree>
    <p:extLst>
      <p:ext uri="{BB962C8B-B14F-4D97-AF65-F5344CB8AC3E}">
        <p14:creationId xmlns:p14="http://schemas.microsoft.com/office/powerpoint/2010/main" val="196166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53714"/>
            <a:ext cx="9313817" cy="856138"/>
          </a:xfrm>
        </p:spPr>
        <p:txBody>
          <a:bodyPr>
            <a:normAutofit fontScale="90000"/>
          </a:bodyPr>
          <a:lstStyle/>
          <a:p>
            <a:r>
              <a:rPr lang="en-IN" b="1" dirty="0"/>
              <a:t>      </a:t>
            </a:r>
            <a:r>
              <a:rPr lang="en-IN" sz="3400" b="1" dirty="0">
                <a:solidFill>
                  <a:schemeClr val="tx2"/>
                </a:solidFill>
              </a:rPr>
              <a:t>Home Ownership &amp; Publicly Recorded     			Bankruptcies Analysis</a:t>
            </a:r>
          </a:p>
        </p:txBody>
      </p:sp>
      <p:sp>
        <p:nvSpPr>
          <p:cNvPr id="3" name="Content Placeholder 2"/>
          <p:cNvSpPr>
            <a:spLocks noGrp="1"/>
          </p:cNvSpPr>
          <p:nvPr>
            <p:ph idx="1"/>
          </p:nvPr>
        </p:nvSpPr>
        <p:spPr>
          <a:xfrm>
            <a:off x="0" y="1109852"/>
            <a:ext cx="7366715" cy="4344261"/>
          </a:xfrm>
        </p:spPr>
        <p:txBody>
          <a:bodyPr>
            <a:normAutofit/>
          </a:bodyPr>
          <a:lstStyle/>
          <a:p>
            <a:pPr>
              <a:buFont typeface="Wingdings" panose="05000000000000000000" pitchFamily="2" charset="2"/>
              <a:buChar char="Ø"/>
            </a:pPr>
            <a:r>
              <a:rPr lang="en-US" sz="1600" b="1" dirty="0">
                <a:latin typeface="+mn-lt"/>
              </a:rPr>
              <a:t>Observation(s):</a:t>
            </a:r>
          </a:p>
          <a:p>
            <a:r>
              <a:rPr lang="en-US" sz="1600" dirty="0">
                <a:latin typeface="+mn-lt"/>
              </a:rPr>
              <a:t>Borrowers who are renting are defaulting more.</a:t>
            </a:r>
          </a:p>
          <a:p>
            <a:r>
              <a:rPr lang="en-US" sz="1600" dirty="0">
                <a:latin typeface="+mn-lt"/>
              </a:rPr>
              <a:t>Borrowers with higher public record of bankruptcies have tendency to default</a:t>
            </a:r>
          </a:p>
          <a:p>
            <a:pPr marL="0" indent="0">
              <a:buNone/>
            </a:pPr>
            <a:r>
              <a:rPr lang="en-US" sz="1600" dirty="0">
                <a:latin typeface="+mn-lt"/>
              </a:rPr>
              <a:t>   more.</a:t>
            </a:r>
          </a:p>
          <a:p>
            <a:pPr>
              <a:buFont typeface="Wingdings" panose="05000000000000000000" pitchFamily="2" charset="2"/>
              <a:buChar char="Ø"/>
            </a:pPr>
            <a:endParaRPr lang="en-IN" sz="1600" dirty="0">
              <a:latin typeface="+mn-lt"/>
            </a:endParaRPr>
          </a:p>
        </p:txBody>
      </p:sp>
      <p:sp>
        <p:nvSpPr>
          <p:cNvPr id="9" name="Content Placeholder 2"/>
          <p:cNvSpPr txBox="1">
            <a:spLocks/>
          </p:cNvSpPr>
          <p:nvPr/>
        </p:nvSpPr>
        <p:spPr>
          <a:xfrm>
            <a:off x="7231519" y="1177486"/>
            <a:ext cx="4668560" cy="147556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100" b="1" dirty="0">
                <a:latin typeface="+mn-lt"/>
              </a:rPr>
              <a:t>Recommendation(s</a:t>
            </a:r>
            <a:r>
              <a:rPr lang="en-US" sz="1700" b="1" dirty="0">
                <a:latin typeface="+mn-lt"/>
              </a:rPr>
              <a:t>)</a:t>
            </a:r>
          </a:p>
          <a:p>
            <a:r>
              <a:rPr lang="en-IN" sz="2100" dirty="0">
                <a:latin typeface="+mn-lt"/>
              </a:rPr>
              <a:t>Lending Club should perform more due diligence while providing loans to borrowers who are renting and doesn’t own or mortgage.</a:t>
            </a:r>
          </a:p>
          <a:p>
            <a:r>
              <a:rPr lang="en-IN" sz="2100" dirty="0">
                <a:latin typeface="+mn-lt"/>
              </a:rPr>
              <a:t>Lending Club </a:t>
            </a:r>
            <a:r>
              <a:rPr lang="en-IN" sz="2100" dirty="0">
                <a:solidFill>
                  <a:prstClr val="black"/>
                </a:solidFill>
                <a:latin typeface="+mn-lt"/>
                <a:cs typeface="+mn-cs"/>
              </a:rPr>
              <a:t>should avoid lending to individuals who have more publicly recorded bankruptcies. </a:t>
            </a:r>
            <a:endParaRPr lang="en-IN" sz="2100" b="1" dirty="0">
              <a:latin typeface="+mn-lt"/>
            </a:endParaRPr>
          </a:p>
          <a:p>
            <a:pPr marL="0" indent="0">
              <a:buFont typeface="Arial" panose="020B0604020202020204" pitchFamily="34" charset="0"/>
              <a:buNone/>
            </a:pPr>
            <a:endParaRPr lang="en-IN" sz="1600" dirty="0">
              <a:latin typeface="+mn-lt"/>
            </a:endParaRPr>
          </a:p>
        </p:txBody>
      </p:sp>
      <p:pic>
        <p:nvPicPr>
          <p:cNvPr id="5" name="Picture 4">
            <a:extLst>
              <a:ext uri="{FF2B5EF4-FFF2-40B4-BE49-F238E27FC236}">
                <a16:creationId xmlns:a16="http://schemas.microsoft.com/office/drawing/2014/main" id="{4559AF09-4619-4F6E-9068-CE4C0330E11C}"/>
              </a:ext>
            </a:extLst>
          </p:cNvPr>
          <p:cNvPicPr>
            <a:picLocks noChangeAspect="1"/>
          </p:cNvPicPr>
          <p:nvPr/>
        </p:nvPicPr>
        <p:blipFill>
          <a:blip r:embed="rId2"/>
          <a:stretch>
            <a:fillRect/>
          </a:stretch>
        </p:blipFill>
        <p:spPr>
          <a:xfrm>
            <a:off x="6566079" y="2626626"/>
            <a:ext cx="5334000" cy="4095750"/>
          </a:xfrm>
          <a:prstGeom prst="rect">
            <a:avLst/>
          </a:prstGeom>
        </p:spPr>
      </p:pic>
      <p:pic>
        <p:nvPicPr>
          <p:cNvPr id="7" name="Picture 6">
            <a:extLst>
              <a:ext uri="{FF2B5EF4-FFF2-40B4-BE49-F238E27FC236}">
                <a16:creationId xmlns:a16="http://schemas.microsoft.com/office/drawing/2014/main" id="{9429A314-CFBF-40CE-AF98-B5E3809298C1}"/>
              </a:ext>
            </a:extLst>
          </p:cNvPr>
          <p:cNvPicPr>
            <a:picLocks noChangeAspect="1"/>
          </p:cNvPicPr>
          <p:nvPr/>
        </p:nvPicPr>
        <p:blipFill>
          <a:blip r:embed="rId3"/>
          <a:stretch>
            <a:fillRect/>
          </a:stretch>
        </p:blipFill>
        <p:spPr>
          <a:xfrm>
            <a:off x="749711" y="2531376"/>
            <a:ext cx="5353050" cy="4286250"/>
          </a:xfrm>
          <a:prstGeom prst="rect">
            <a:avLst/>
          </a:prstGeom>
        </p:spPr>
      </p:pic>
    </p:spTree>
    <p:extLst>
      <p:ext uri="{BB962C8B-B14F-4D97-AF65-F5344CB8AC3E}">
        <p14:creationId xmlns:p14="http://schemas.microsoft.com/office/powerpoint/2010/main" val="1660625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707" y="1096973"/>
            <a:ext cx="11168742" cy="5458373"/>
          </a:xfrm>
        </p:spPr>
        <p:txBody>
          <a:bodyPr>
            <a:normAutofit/>
          </a:bodyPr>
          <a:lstStyle/>
          <a:p>
            <a:pPr>
              <a:buFont typeface="Wingdings" panose="05000000000000000000" pitchFamily="2" charset="2"/>
              <a:buChar char="Ø"/>
            </a:pPr>
            <a:r>
              <a:rPr lang="en-US" sz="1700" dirty="0">
                <a:latin typeface="+mn-lt"/>
              </a:rPr>
              <a:t>Based on the Exploratory data analysis of Lending Case Study, we can conclude that –</a:t>
            </a:r>
          </a:p>
          <a:p>
            <a:pPr marL="0" indent="0">
              <a:buNone/>
            </a:pPr>
            <a:endParaRPr lang="en-US" sz="1700" dirty="0">
              <a:latin typeface="+mn-lt"/>
            </a:endParaRPr>
          </a:p>
          <a:p>
            <a:pPr lvl="1">
              <a:buFont typeface="Wingdings" panose="05000000000000000000" pitchFamily="2" charset="2"/>
              <a:buChar char="Ø"/>
            </a:pPr>
            <a:r>
              <a:rPr lang="en-US" sz="1700" dirty="0">
                <a:latin typeface="+mn-lt"/>
              </a:rPr>
              <a:t>Loans having higher interest rate have higher tendency to default. Interest rate is also correlated highly with term, loan amount. Hence, Lending club should check all these factors before approving any loan.</a:t>
            </a:r>
          </a:p>
          <a:p>
            <a:pPr lvl="1">
              <a:buFont typeface="Wingdings" panose="05000000000000000000" pitchFamily="2" charset="2"/>
              <a:buChar char="Ø"/>
            </a:pPr>
            <a:endParaRPr lang="en-US" sz="1700" dirty="0">
              <a:latin typeface="+mn-lt"/>
            </a:endParaRPr>
          </a:p>
          <a:p>
            <a:pPr lvl="1">
              <a:buFont typeface="Wingdings" panose="05000000000000000000" pitchFamily="2" charset="2"/>
              <a:buChar char="Ø"/>
            </a:pPr>
            <a:r>
              <a:rPr lang="en-US" sz="1700" dirty="0">
                <a:latin typeface="+mn-lt"/>
              </a:rPr>
              <a:t>Lending Club should be very cautious while approving loans for small businesses &amp; debt consolidation and borrowers living in Rent and who do not own house.</a:t>
            </a:r>
          </a:p>
          <a:p>
            <a:pPr marL="457200" lvl="1" indent="0">
              <a:buNone/>
            </a:pPr>
            <a:endParaRPr lang="en-US" sz="1700" dirty="0">
              <a:latin typeface="+mn-lt"/>
            </a:endParaRPr>
          </a:p>
          <a:p>
            <a:pPr lvl="1">
              <a:buFont typeface="Wingdings" panose="05000000000000000000" pitchFamily="2" charset="2"/>
              <a:buChar char="Ø"/>
            </a:pPr>
            <a:r>
              <a:rPr lang="en-US" sz="1700" dirty="0">
                <a:latin typeface="+mn-lt"/>
              </a:rPr>
              <a:t>Lending club should be very cautious while approving loans with low grade and should also improve their verification process as majority of loans that defaulted in the past were verified internally by Lending Club.</a:t>
            </a:r>
            <a:endParaRPr lang="en-IN" sz="1700" dirty="0">
              <a:solidFill>
                <a:srgbClr val="000000"/>
              </a:solidFill>
              <a:latin typeface="+mn-lt"/>
            </a:endParaRPr>
          </a:p>
          <a:p>
            <a:pPr marL="457200" lvl="1" indent="0">
              <a:buNone/>
            </a:pPr>
            <a:endParaRPr lang="en-IN" sz="1700" dirty="0">
              <a:solidFill>
                <a:srgbClr val="000000"/>
              </a:solidFill>
              <a:latin typeface="+mn-lt"/>
            </a:endParaRPr>
          </a:p>
          <a:p>
            <a:pPr marL="457200" lvl="1" indent="0">
              <a:buNone/>
            </a:pPr>
            <a:endParaRPr lang="en-IN" sz="1800" dirty="0">
              <a:latin typeface="+mn-lt"/>
            </a:endParaRPr>
          </a:p>
        </p:txBody>
      </p:sp>
      <p:sp>
        <p:nvSpPr>
          <p:cNvPr id="5" name="Title 1"/>
          <p:cNvSpPr>
            <a:spLocks noGrp="1"/>
          </p:cNvSpPr>
          <p:nvPr>
            <p:ph type="title"/>
          </p:nvPr>
        </p:nvSpPr>
        <p:spPr>
          <a:xfrm>
            <a:off x="1162227" y="240835"/>
            <a:ext cx="9313817" cy="856138"/>
          </a:xfrm>
        </p:spPr>
        <p:txBody>
          <a:bodyPr/>
          <a:lstStyle/>
          <a:p>
            <a:r>
              <a:rPr lang="en-IN" b="1" dirty="0"/>
              <a:t>                      </a:t>
            </a:r>
            <a:r>
              <a:rPr lang="en-IN" sz="3100" b="1" dirty="0">
                <a:solidFill>
                  <a:schemeClr val="tx2"/>
                </a:solidFill>
              </a:rPr>
              <a:t>Conclusions</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09202" y="0"/>
            <a:ext cx="9313817" cy="856138"/>
          </a:xfrm>
        </p:spPr>
        <p:txBody>
          <a:bodyPr>
            <a:normAutofit/>
          </a:bodyPr>
          <a:lstStyle/>
          <a:p>
            <a:r>
              <a:rPr lang="en-IN" sz="2800" b="1" dirty="0">
                <a:solidFill>
                  <a:schemeClr val="tx2"/>
                </a:solidFill>
              </a:rPr>
              <a:t>       Lending Club Case Study </a:t>
            </a:r>
            <a:endParaRPr lang="en-IN" sz="2800" dirty="0">
              <a:solidFill>
                <a:schemeClr val="tx2"/>
              </a:solidFill>
            </a:endParaRPr>
          </a:p>
        </p:txBody>
      </p:sp>
      <p:sp>
        <p:nvSpPr>
          <p:cNvPr id="7" name="TextBox 6"/>
          <p:cNvSpPr txBox="1"/>
          <p:nvPr/>
        </p:nvSpPr>
        <p:spPr>
          <a:xfrm>
            <a:off x="404813" y="901582"/>
            <a:ext cx="10399408" cy="1292662"/>
          </a:xfrm>
          <a:prstGeom prst="rect">
            <a:avLst/>
          </a:prstGeom>
          <a:noFill/>
        </p:spPr>
        <p:txBody>
          <a:bodyPr wrap="square" rtlCol="0">
            <a:spAutoFit/>
          </a:bodyPr>
          <a:lstStyle/>
          <a:p>
            <a:r>
              <a:rPr lang="en-US" dirty="0"/>
              <a:t> </a:t>
            </a:r>
            <a:r>
              <a:rPr lang="en-US" sz="2400" b="1" dirty="0"/>
              <a:t>Abstract:</a:t>
            </a:r>
          </a:p>
          <a:p>
            <a:r>
              <a:rPr lang="en-US" dirty="0"/>
              <a:t>This company is the largest online loan marketplace, facilitating personal loans, business loans, and financing of medical procedures. Borrowers can easily access lower interest rate loans through a fast online interface. The aim of this case study is to identify risky loan applicants based on several factors. </a:t>
            </a:r>
            <a:endParaRPr lang="en-IN"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42639465"/>
              </p:ext>
            </p:extLst>
          </p:nvPr>
        </p:nvGraphicFramePr>
        <p:xfrm>
          <a:off x="404813" y="2458568"/>
          <a:ext cx="11169650" cy="404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30724" y="65581"/>
            <a:ext cx="9313817" cy="856138"/>
          </a:xfrm>
        </p:spPr>
        <p:txBody>
          <a:bodyPr/>
          <a:lstStyle/>
          <a:p>
            <a:r>
              <a:rPr lang="en-IN" b="1" dirty="0"/>
              <a:t> </a:t>
            </a:r>
            <a:r>
              <a:rPr lang="en-IN" sz="2800" b="1" dirty="0">
                <a:solidFill>
                  <a:schemeClr val="tx2"/>
                </a:solidFill>
              </a:rPr>
              <a:t>Exploratory Data Analysis Approach</a:t>
            </a:r>
          </a:p>
        </p:txBody>
      </p:sp>
      <p:graphicFrame>
        <p:nvGraphicFramePr>
          <p:cNvPr id="3" name="Diagram 2"/>
          <p:cNvGraphicFramePr/>
          <p:nvPr>
            <p:extLst>
              <p:ext uri="{D42A27DB-BD31-4B8C-83A1-F6EECF244321}">
                <p14:modId xmlns:p14="http://schemas.microsoft.com/office/powerpoint/2010/main" val="140397284"/>
              </p:ext>
            </p:extLst>
          </p:nvPr>
        </p:nvGraphicFramePr>
        <p:xfrm>
          <a:off x="978793" y="921718"/>
          <a:ext cx="10985679" cy="5324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94975"/>
            <a:ext cx="9313817" cy="856138"/>
          </a:xfrm>
        </p:spPr>
        <p:txBody>
          <a:bodyPr>
            <a:normAutofit/>
          </a:bodyPr>
          <a:lstStyle/>
          <a:p>
            <a:r>
              <a:rPr lang="en-IN" b="1" dirty="0"/>
              <a:t>          </a:t>
            </a:r>
            <a:r>
              <a:rPr lang="en-IN" sz="2800" b="1" dirty="0">
                <a:solidFill>
                  <a:schemeClr val="tx2"/>
                </a:solidFill>
              </a:rPr>
              <a:t>Analysis &amp; Assumptions </a:t>
            </a:r>
          </a:p>
        </p:txBody>
      </p:sp>
      <p:sp>
        <p:nvSpPr>
          <p:cNvPr id="8" name="TextBox 7"/>
          <p:cNvSpPr txBox="1"/>
          <p:nvPr/>
        </p:nvSpPr>
        <p:spPr>
          <a:xfrm>
            <a:off x="110388" y="1028386"/>
            <a:ext cx="10952563" cy="5262979"/>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t>We are provided with past loan dataset of customers -Loans and Meta data to understand the loans data itself.</a:t>
            </a:r>
          </a:p>
          <a:p>
            <a:pPr marL="285750" indent="-285750">
              <a:buFont typeface="Wingdings" panose="05000000000000000000" pitchFamily="2" charset="2"/>
              <a:buChar char="Ø"/>
            </a:pPr>
            <a:r>
              <a:rPr lang="en-IN" sz="1600" dirty="0"/>
              <a:t>After detailed analysis , we identified the following variables that will have influence to loan defaulting for this analysis.</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endParaRPr lang="en-IN" sz="1600" dirty="0"/>
          </a:p>
          <a:p>
            <a:endParaRPr lang="en-IN" sz="1600" dirty="0"/>
          </a:p>
          <a:p>
            <a:endParaRPr lang="en-IN" sz="1600" dirty="0"/>
          </a:p>
          <a:p>
            <a:endParaRPr lang="en-IN" sz="1600" dirty="0"/>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a:t>The data set contained loans applied from the year 2007 to 2011</a:t>
            </a:r>
          </a:p>
          <a:p>
            <a:pPr marL="285750" indent="-285750">
              <a:buFont typeface="Wingdings" panose="05000000000000000000" pitchFamily="2" charset="2"/>
              <a:buChar char="Ø"/>
            </a:pPr>
            <a:r>
              <a:rPr lang="en-IN" sz="1600" dirty="0"/>
              <a:t>only individual type loans were considered for the analysis.</a:t>
            </a:r>
          </a:p>
          <a:p>
            <a:pPr marL="285750" indent="-285750">
              <a:buFont typeface="Wingdings" panose="05000000000000000000" pitchFamily="2" charset="2"/>
              <a:buChar char="Ø"/>
            </a:pPr>
            <a:r>
              <a:rPr lang="en-IN" sz="1600" dirty="0"/>
              <a:t>We have excluded loans that are currently in process as they do not provide any significance to the analysis. </a:t>
            </a:r>
          </a:p>
          <a:p>
            <a:pPr marL="285750" indent="-285750">
              <a:buFont typeface="Wingdings" panose="05000000000000000000" pitchFamily="2" charset="2"/>
              <a:buChar char="Ø"/>
            </a:pPr>
            <a:r>
              <a:rPr lang="en-IN" sz="1600" dirty="0"/>
              <a:t>Only the loans with statuses of ‘Paid Off’ and ‘Charged Off’ are considered for analysis.</a:t>
            </a:r>
          </a:p>
          <a:p>
            <a:pPr marL="285750" indent="-285750">
              <a:buFont typeface="Wingdings" panose="05000000000000000000" pitchFamily="2" charset="2"/>
              <a:buChar char="Ø"/>
            </a:pPr>
            <a:r>
              <a:rPr lang="en-IN" sz="1600" dirty="0"/>
              <a:t>A cleaned dataset of 27 columns and 36502 rows are considered for analysis</a:t>
            </a:r>
          </a:p>
          <a:p>
            <a:pPr lvl="1"/>
            <a:r>
              <a:rPr lang="en-IN" sz="1600" dirty="0"/>
              <a:t>~14% of Charged off loans were present in the data set</a:t>
            </a:r>
          </a:p>
          <a:p>
            <a:pPr lvl="1"/>
            <a:r>
              <a:rPr lang="en-IN" sz="1600" dirty="0"/>
              <a:t>~86% of Paid off loans were present in the data set</a:t>
            </a:r>
          </a:p>
          <a:p>
            <a:pPr marL="285750" indent="-285750">
              <a:buFont typeface="Wingdings" panose="05000000000000000000" pitchFamily="2" charset="2"/>
              <a:buChar char="Ø"/>
            </a:pPr>
            <a:r>
              <a:rPr lang="en-IN" sz="1600" dirty="0"/>
              <a:t>We created few derived columns during the analysis-</a:t>
            </a:r>
          </a:p>
          <a:p>
            <a:pPr marL="742950" lvl="1" indent="-285750">
              <a:buFont typeface="Arial" panose="020B0604020202020204" pitchFamily="34" charset="0"/>
              <a:buChar char="•"/>
            </a:pPr>
            <a:r>
              <a:rPr lang="en-IN" sz="1600" dirty="0"/>
              <a:t>Status –&gt; </a:t>
            </a:r>
            <a:r>
              <a:rPr lang="en-IN" sz="1600" dirty="0">
                <a:sym typeface="Wingdings" panose="05000000000000000000" pitchFamily="2" charset="2"/>
              </a:rPr>
              <a:t>1 – Paid off;  0 – Charged off</a:t>
            </a:r>
          </a:p>
          <a:p>
            <a:pPr marL="742950" lvl="1" indent="-285750">
              <a:buFont typeface="Arial" panose="020B0604020202020204" pitchFamily="34" charset="0"/>
              <a:buChar char="•"/>
            </a:pPr>
            <a:r>
              <a:rPr lang="en-IN" sz="1600" dirty="0">
                <a:sym typeface="Wingdings" panose="05000000000000000000" pitchFamily="2" charset="2"/>
              </a:rPr>
              <a:t>For Issue_d column; years and months were separated into different derived columns</a:t>
            </a:r>
          </a:p>
          <a:p>
            <a:pPr marL="742950" lvl="1" indent="-285750">
              <a:buFont typeface="Arial" panose="020B0604020202020204" pitchFamily="34" charset="0"/>
              <a:buChar char="•"/>
            </a:pPr>
            <a:r>
              <a:rPr lang="en-IN" sz="1600" dirty="0"/>
              <a:t>Binning of annual income of borrower , loan amount. Instalment, interest rate are performed</a:t>
            </a:r>
          </a:p>
          <a:p>
            <a:pPr marL="285750" indent="-285750">
              <a:buFont typeface="Wingdings" panose="05000000000000000000" pitchFamily="2" charset="2"/>
              <a:buChar char="Ø"/>
            </a:pPr>
            <a:r>
              <a:rPr lang="en-IN" sz="1600" dirty="0"/>
              <a:t>The ratio of the charged off/default loans has been increasing over the years from 2007 to 2011</a:t>
            </a:r>
          </a:p>
        </p:txBody>
      </p:sp>
      <p:graphicFrame>
        <p:nvGraphicFramePr>
          <p:cNvPr id="10" name="Table 9"/>
          <p:cNvGraphicFramePr>
            <a:graphicFrameLocks noGrp="1"/>
          </p:cNvGraphicFramePr>
          <p:nvPr>
            <p:extLst>
              <p:ext uri="{D42A27DB-BD31-4B8C-83A1-F6EECF244321}">
                <p14:modId xmlns:p14="http://schemas.microsoft.com/office/powerpoint/2010/main" val="1684444765"/>
              </p:ext>
            </p:extLst>
          </p:nvPr>
        </p:nvGraphicFramePr>
        <p:xfrm>
          <a:off x="1695675" y="1966975"/>
          <a:ext cx="6263088" cy="1067885"/>
        </p:xfrm>
        <a:graphic>
          <a:graphicData uri="http://schemas.openxmlformats.org/drawingml/2006/table">
            <a:tbl>
              <a:tblPr firstRow="1" bandRow="1">
                <a:tableStyleId>{5940675A-B579-460E-94D1-54222C63F5DA}</a:tableStyleId>
              </a:tblPr>
              <a:tblGrid>
                <a:gridCol w="2403783">
                  <a:extLst>
                    <a:ext uri="{9D8B030D-6E8A-4147-A177-3AD203B41FA5}">
                      <a16:colId xmlns:a16="http://schemas.microsoft.com/office/drawing/2014/main" val="20000"/>
                    </a:ext>
                  </a:extLst>
                </a:gridCol>
                <a:gridCol w="2299447">
                  <a:extLst>
                    <a:ext uri="{9D8B030D-6E8A-4147-A177-3AD203B41FA5}">
                      <a16:colId xmlns:a16="http://schemas.microsoft.com/office/drawing/2014/main" val="20001"/>
                    </a:ext>
                  </a:extLst>
                </a:gridCol>
                <a:gridCol w="1559858">
                  <a:extLst>
                    <a:ext uri="{9D8B030D-6E8A-4147-A177-3AD203B41FA5}">
                      <a16:colId xmlns:a16="http://schemas.microsoft.com/office/drawing/2014/main" val="20002"/>
                    </a:ext>
                  </a:extLst>
                </a:gridCol>
              </a:tblGrid>
              <a:tr h="211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Interest Rate</a:t>
                      </a:r>
                    </a:p>
                  </a:txBody>
                  <a:tcPr marL="79536" marR="79536" marT="39768" marB="39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Loan</a:t>
                      </a:r>
                      <a:r>
                        <a:rPr lang="en-US" sz="1200" baseline="0" dirty="0"/>
                        <a:t> Grade or Credit Rating</a:t>
                      </a:r>
                      <a:endParaRPr lang="en-IN" sz="1200" dirty="0"/>
                    </a:p>
                  </a:txBody>
                  <a:tcPr marL="79536" marR="79536" marT="39768" marB="39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Loan Purpose</a:t>
                      </a:r>
                    </a:p>
                  </a:txBody>
                  <a:tcPr marL="79536" marR="79536" marT="39768" marB="39768"/>
                </a:tc>
                <a:extLst>
                  <a:ext uri="{0D108BD9-81ED-4DB2-BD59-A6C34878D82A}">
                    <a16:rowId xmlns:a16="http://schemas.microsoft.com/office/drawing/2014/main" val="10000"/>
                  </a:ext>
                </a:extLst>
              </a:tr>
              <a:tr h="2480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Employee Length</a:t>
                      </a:r>
                    </a:p>
                  </a:txBody>
                  <a:tcPr marL="79536" marR="79536" marT="39768" marB="39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DTI (Debt/Income Ratio)</a:t>
                      </a:r>
                    </a:p>
                  </a:txBody>
                  <a:tcPr marL="79536" marR="79536" marT="39768" marB="39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Loan Amount</a:t>
                      </a:r>
                    </a:p>
                  </a:txBody>
                  <a:tcPr marL="79536" marR="79536" marT="39768" marB="39768"/>
                </a:tc>
                <a:extLst>
                  <a:ext uri="{0D108BD9-81ED-4DB2-BD59-A6C34878D82A}">
                    <a16:rowId xmlns:a16="http://schemas.microsoft.com/office/drawing/2014/main" val="10001"/>
                  </a:ext>
                </a:extLst>
              </a:tr>
              <a:tr h="2360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Annual Income (of borrower)</a:t>
                      </a:r>
                    </a:p>
                  </a:txBody>
                  <a:tcPr marL="79536" marR="79536" marT="39768" marB="39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Verification status of</a:t>
                      </a:r>
                      <a:r>
                        <a:rPr lang="en-IN" sz="1200" baseline="0" dirty="0"/>
                        <a:t> the loan</a:t>
                      </a:r>
                      <a:endParaRPr lang="en-IN" sz="1200" dirty="0"/>
                    </a:p>
                  </a:txBody>
                  <a:tcPr marL="79536" marR="79536" marT="39768" marB="39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Term of the loan</a:t>
                      </a:r>
                    </a:p>
                  </a:txBody>
                  <a:tcPr marL="79536" marR="79536" marT="39768" marB="39768"/>
                </a:tc>
                <a:extLst>
                  <a:ext uri="{0D108BD9-81ED-4DB2-BD59-A6C34878D82A}">
                    <a16:rowId xmlns:a16="http://schemas.microsoft.com/office/drawing/2014/main" val="10002"/>
                  </a:ext>
                </a:extLst>
              </a:tr>
              <a:tr h="280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Home Ownership (of borrower)</a:t>
                      </a:r>
                    </a:p>
                  </a:txBody>
                  <a:tcPr marL="79536" marR="79536" marT="39768" marB="39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Publicly Recorded Bankruptcies</a:t>
                      </a:r>
                    </a:p>
                  </a:txBody>
                  <a:tcPr marL="79536" marR="79536" marT="39768" marB="39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txBody>
                  <a:tcPr marL="79536" marR="79536" marT="39768" marB="3976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196" y="124925"/>
            <a:ext cx="9313817" cy="856138"/>
          </a:xfrm>
        </p:spPr>
        <p:txBody>
          <a:bodyPr/>
          <a:lstStyle/>
          <a:p>
            <a:r>
              <a:rPr lang="en-IN" b="1" dirty="0"/>
              <a:t>             </a:t>
            </a:r>
            <a:r>
              <a:rPr lang="en-IN" sz="2800" b="1" dirty="0">
                <a:solidFill>
                  <a:schemeClr val="tx2"/>
                </a:solidFill>
              </a:rPr>
              <a:t>Loan Status Analysis</a:t>
            </a:r>
          </a:p>
        </p:txBody>
      </p:sp>
      <p:sp>
        <p:nvSpPr>
          <p:cNvPr id="5" name="Content Placeholder 4"/>
          <p:cNvSpPr>
            <a:spLocks noGrp="1"/>
          </p:cNvSpPr>
          <p:nvPr>
            <p:ph idx="1"/>
          </p:nvPr>
        </p:nvSpPr>
        <p:spPr>
          <a:xfrm>
            <a:off x="404949" y="981064"/>
            <a:ext cx="11168742" cy="5218124"/>
          </a:xfrm>
        </p:spPr>
        <p:txBody>
          <a:bodyPr>
            <a:normAutofit/>
          </a:bodyPr>
          <a:lstStyle/>
          <a:p>
            <a:pPr>
              <a:buFont typeface="Wingdings" panose="05000000000000000000" pitchFamily="2" charset="2"/>
              <a:buChar char="Ø"/>
            </a:pPr>
            <a:endParaRPr lang="en-US" sz="1600" dirty="0">
              <a:latin typeface="+mn-lt"/>
            </a:endParaRPr>
          </a:p>
          <a:p>
            <a:pPr>
              <a:buFont typeface="Wingdings" panose="05000000000000000000" pitchFamily="2" charset="2"/>
              <a:buChar char="Ø"/>
            </a:pPr>
            <a:r>
              <a:rPr lang="en-US" sz="1600" dirty="0">
                <a:latin typeface="+mn-lt"/>
              </a:rPr>
              <a:t>Most of the loans from the dataset are Fully Paid</a:t>
            </a:r>
            <a:endParaRPr lang="en-IN" sz="1600" dirty="0">
              <a:latin typeface="+mn-lt"/>
            </a:endParaRPr>
          </a:p>
          <a:p>
            <a:pPr>
              <a:buFont typeface="Wingdings" panose="05000000000000000000" pitchFamily="2" charset="2"/>
              <a:buChar char="Ø"/>
            </a:pPr>
            <a:r>
              <a:rPr lang="en-US" sz="1600" dirty="0">
                <a:latin typeface="+mn-lt"/>
              </a:rPr>
              <a:t>The dataset has ~</a:t>
            </a:r>
            <a:r>
              <a:rPr lang="en-US" sz="1600" b="1" dirty="0">
                <a:latin typeface="+mn-lt"/>
              </a:rPr>
              <a:t>14</a:t>
            </a:r>
            <a:r>
              <a:rPr lang="en-US" sz="1600" dirty="0">
                <a:latin typeface="+mn-lt"/>
              </a:rPr>
              <a:t>% default rate with borrower's status changing to Charged-Off.</a:t>
            </a:r>
          </a:p>
          <a:p>
            <a:pPr marL="0" indent="0">
              <a:buNone/>
            </a:pPr>
            <a:endParaRPr lang="en-US" sz="1600" dirty="0"/>
          </a:p>
          <a:p>
            <a:pPr marL="0" indent="0">
              <a:buNone/>
            </a:pPr>
            <a:endParaRPr lang="en-IN" sz="1600" dirty="0"/>
          </a:p>
        </p:txBody>
      </p:sp>
      <p:pic>
        <p:nvPicPr>
          <p:cNvPr id="3" name="Picture 2"/>
          <p:cNvPicPr>
            <a:picLocks noChangeAspect="1"/>
          </p:cNvPicPr>
          <p:nvPr/>
        </p:nvPicPr>
        <p:blipFill>
          <a:blip r:embed="rId2"/>
          <a:stretch>
            <a:fillRect/>
          </a:stretch>
        </p:blipFill>
        <p:spPr>
          <a:xfrm>
            <a:off x="966335" y="2032873"/>
            <a:ext cx="8074634" cy="4166315"/>
          </a:xfrm>
          <a:prstGeom prst="rect">
            <a:avLst/>
          </a:prstGeom>
        </p:spPr>
      </p:pic>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196" y="124925"/>
            <a:ext cx="9313817" cy="856138"/>
          </a:xfrm>
        </p:spPr>
        <p:txBody>
          <a:bodyPr/>
          <a:lstStyle/>
          <a:p>
            <a:r>
              <a:rPr lang="en-IN" sz="2800" b="1" dirty="0">
                <a:solidFill>
                  <a:schemeClr val="tx2"/>
                </a:solidFill>
              </a:rPr>
              <a:t>               Interest Rate Analysis</a:t>
            </a:r>
          </a:p>
        </p:txBody>
      </p:sp>
      <p:sp>
        <p:nvSpPr>
          <p:cNvPr id="5" name="Content Placeholder 4"/>
          <p:cNvSpPr>
            <a:spLocks noGrp="1"/>
          </p:cNvSpPr>
          <p:nvPr>
            <p:ph idx="1"/>
          </p:nvPr>
        </p:nvSpPr>
        <p:spPr>
          <a:xfrm>
            <a:off x="404949" y="981064"/>
            <a:ext cx="11168742" cy="5218124"/>
          </a:xfrm>
        </p:spPr>
        <p:txBody>
          <a:bodyPr>
            <a:normAutofit/>
          </a:bodyPr>
          <a:lstStyle/>
          <a:p>
            <a:pPr>
              <a:buFont typeface="Wingdings" panose="05000000000000000000" pitchFamily="2" charset="2"/>
              <a:buChar char="Ø"/>
            </a:pPr>
            <a:endParaRPr lang="en-IN" sz="1600" b="1" dirty="0"/>
          </a:p>
          <a:p>
            <a:pPr>
              <a:buFont typeface="Wingdings" panose="05000000000000000000" pitchFamily="2" charset="2"/>
              <a:buChar char="Ø"/>
            </a:pPr>
            <a:r>
              <a:rPr lang="en-IN" sz="1600" b="1" dirty="0">
                <a:latin typeface="+mn-lt"/>
              </a:rPr>
              <a:t>Observations: </a:t>
            </a:r>
          </a:p>
          <a:p>
            <a:pPr marL="285750" indent="-285750"/>
            <a:r>
              <a:rPr lang="en-IN" sz="1600" dirty="0">
                <a:latin typeface="+mn-lt"/>
              </a:rPr>
              <a:t>Interest rate increased for all grades, interest rates dropped to an extent for grades of A and B. The lower grades such as E,F &amp; G have very high  interest rates.</a:t>
            </a:r>
          </a:p>
          <a:p>
            <a:pPr marL="285750" indent="-285750"/>
            <a:r>
              <a:rPr lang="en-IN" sz="1600" dirty="0">
                <a:latin typeface="+mn-lt"/>
              </a:rPr>
              <a:t>Higher the interest rates, higher are the tendencies for the loan to be charged off.</a:t>
            </a:r>
            <a:endParaRPr lang="en-US" sz="1600" dirty="0">
              <a:latin typeface="+mn-lt"/>
            </a:endParaRPr>
          </a:p>
          <a:p>
            <a:pPr>
              <a:buFont typeface="Wingdings" panose="05000000000000000000" pitchFamily="2" charset="2"/>
              <a:buChar char="Ø"/>
            </a:pPr>
            <a:r>
              <a:rPr lang="en-IN" sz="1600" b="1" dirty="0">
                <a:latin typeface="+mn-lt"/>
              </a:rPr>
              <a:t>Recommendation(s):</a:t>
            </a:r>
          </a:p>
          <a:p>
            <a:r>
              <a:rPr lang="en-IN" sz="1600" b="1" dirty="0">
                <a:latin typeface="+mn-lt"/>
              </a:rPr>
              <a:t> </a:t>
            </a:r>
            <a:r>
              <a:rPr lang="en-IN" sz="1600" dirty="0">
                <a:latin typeface="+mn-lt"/>
              </a:rPr>
              <a:t>Lending club should look at less risker loans (grade A and B) as  riskier the loan, higher the interest rate and higher the interest rate higher are the chances of defaulting.</a:t>
            </a:r>
          </a:p>
          <a:p>
            <a:pPr marL="0" indent="0">
              <a:buNone/>
            </a:pPr>
            <a:endParaRPr lang="en-IN" sz="1600" dirty="0"/>
          </a:p>
        </p:txBody>
      </p:sp>
      <p:pic>
        <p:nvPicPr>
          <p:cNvPr id="6" name="Picture 5"/>
          <p:cNvPicPr>
            <a:picLocks noChangeAspect="1"/>
          </p:cNvPicPr>
          <p:nvPr/>
        </p:nvPicPr>
        <p:blipFill>
          <a:blip r:embed="rId2"/>
          <a:stretch>
            <a:fillRect/>
          </a:stretch>
        </p:blipFill>
        <p:spPr>
          <a:xfrm>
            <a:off x="6306346" y="3590126"/>
            <a:ext cx="4066667" cy="3144208"/>
          </a:xfrm>
          <a:prstGeom prst="rect">
            <a:avLst/>
          </a:prstGeom>
        </p:spPr>
      </p:pic>
      <p:pic>
        <p:nvPicPr>
          <p:cNvPr id="7" name="Picture 6">
            <a:extLst>
              <a:ext uri="{FF2B5EF4-FFF2-40B4-BE49-F238E27FC236}">
                <a16:creationId xmlns:a16="http://schemas.microsoft.com/office/drawing/2014/main" id="{CE2A2330-07FA-47F1-854E-8AF44F2EAD70}"/>
              </a:ext>
            </a:extLst>
          </p:cNvPr>
          <p:cNvPicPr>
            <a:picLocks noChangeAspect="1"/>
          </p:cNvPicPr>
          <p:nvPr/>
        </p:nvPicPr>
        <p:blipFill>
          <a:blip r:embed="rId3"/>
          <a:stretch>
            <a:fillRect/>
          </a:stretch>
        </p:blipFill>
        <p:spPr>
          <a:xfrm>
            <a:off x="618309" y="3590126"/>
            <a:ext cx="4759807" cy="3045813"/>
          </a:xfrm>
          <a:prstGeom prst="rect">
            <a:avLst/>
          </a:prstGeom>
        </p:spPr>
      </p:pic>
    </p:spTree>
    <p:extLst>
      <p:ext uri="{BB962C8B-B14F-4D97-AF65-F5344CB8AC3E}">
        <p14:creationId xmlns:p14="http://schemas.microsoft.com/office/powerpoint/2010/main" val="637801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274" y="215077"/>
            <a:ext cx="9313817" cy="856138"/>
          </a:xfrm>
        </p:spPr>
        <p:txBody>
          <a:bodyPr/>
          <a:lstStyle/>
          <a:p>
            <a:r>
              <a:rPr lang="en-IN" sz="2800" b="1" dirty="0">
                <a:solidFill>
                  <a:schemeClr val="tx2"/>
                </a:solidFill>
              </a:rPr>
              <a:t>               Loan Grade Analysis</a:t>
            </a:r>
          </a:p>
        </p:txBody>
      </p:sp>
      <p:sp>
        <p:nvSpPr>
          <p:cNvPr id="3" name="Content Placeholder 2"/>
          <p:cNvSpPr>
            <a:spLocks noGrp="1"/>
          </p:cNvSpPr>
          <p:nvPr>
            <p:ph idx="1"/>
          </p:nvPr>
        </p:nvSpPr>
        <p:spPr>
          <a:xfrm>
            <a:off x="0" y="1109852"/>
            <a:ext cx="11075831" cy="4344261"/>
          </a:xfrm>
        </p:spPr>
        <p:txBody>
          <a:bodyPr>
            <a:normAutofit/>
          </a:bodyPr>
          <a:lstStyle/>
          <a:p>
            <a:pPr>
              <a:buFont typeface="Wingdings" panose="05000000000000000000" pitchFamily="2" charset="2"/>
              <a:buChar char="Ø"/>
            </a:pPr>
            <a:r>
              <a:rPr lang="en-IN" sz="1600" b="1" dirty="0">
                <a:latin typeface="+mn-lt"/>
              </a:rPr>
              <a:t>Observations</a:t>
            </a:r>
            <a:r>
              <a:rPr lang="en-IN" sz="1600" dirty="0">
                <a:latin typeface="+mn-lt"/>
              </a:rPr>
              <a:t>:</a:t>
            </a:r>
          </a:p>
          <a:p>
            <a:r>
              <a:rPr lang="en-IN" sz="1600" dirty="0">
                <a:latin typeface="+mn-lt"/>
              </a:rPr>
              <a:t> The lower the grades like E, F and G, higher charged off/default rates. </a:t>
            </a:r>
          </a:p>
          <a:p>
            <a:r>
              <a:rPr lang="en-IN" sz="1600" dirty="0">
                <a:latin typeface="+mn-lt"/>
              </a:rPr>
              <a:t>Loans belonging to risk category of B and C have the highest number of charged off loans.</a:t>
            </a:r>
          </a:p>
          <a:p>
            <a:pPr>
              <a:buFont typeface="Wingdings" panose="05000000000000000000" pitchFamily="2" charset="2"/>
              <a:buChar char="Ø"/>
            </a:pPr>
            <a:endParaRPr lang="en-US" sz="1600" dirty="0">
              <a:latin typeface="+mn-lt"/>
            </a:endParaRPr>
          </a:p>
          <a:p>
            <a:pPr>
              <a:buFont typeface="Wingdings" panose="05000000000000000000" pitchFamily="2" charset="2"/>
              <a:buChar char="Ø"/>
            </a:pPr>
            <a:r>
              <a:rPr lang="en-IN" sz="1600" b="1" dirty="0">
                <a:latin typeface="+mn-lt"/>
              </a:rPr>
              <a:t>Recommendation(s): </a:t>
            </a:r>
            <a:r>
              <a:rPr lang="en-IN" sz="1600" dirty="0">
                <a:latin typeface="+mn-lt"/>
              </a:rPr>
              <a:t>Lending club should avoid providing to loans which belong to grade of E, F and G as default rates are high in those categories.</a:t>
            </a:r>
          </a:p>
          <a:p>
            <a:pPr marL="0" indent="0">
              <a:buNone/>
            </a:pPr>
            <a:endParaRPr lang="en-IN" sz="1600" dirty="0">
              <a:latin typeface="+mn-lt"/>
            </a:endParaRPr>
          </a:p>
        </p:txBody>
      </p:sp>
      <p:pic>
        <p:nvPicPr>
          <p:cNvPr id="7" name="Picture 6"/>
          <p:cNvPicPr>
            <a:picLocks noChangeAspect="1"/>
          </p:cNvPicPr>
          <p:nvPr/>
        </p:nvPicPr>
        <p:blipFill>
          <a:blip r:embed="rId2"/>
          <a:stretch>
            <a:fillRect/>
          </a:stretch>
        </p:blipFill>
        <p:spPr>
          <a:xfrm>
            <a:off x="477417" y="3281982"/>
            <a:ext cx="4655467" cy="3386747"/>
          </a:xfrm>
          <a:prstGeom prst="rect">
            <a:avLst/>
          </a:prstGeom>
        </p:spPr>
      </p:pic>
      <p:pic>
        <p:nvPicPr>
          <p:cNvPr id="5" name="Picture 4">
            <a:extLst>
              <a:ext uri="{FF2B5EF4-FFF2-40B4-BE49-F238E27FC236}">
                <a16:creationId xmlns:a16="http://schemas.microsoft.com/office/drawing/2014/main" id="{A4019E5C-E43A-4BC1-847E-A3F77AEA033E}"/>
              </a:ext>
            </a:extLst>
          </p:cNvPr>
          <p:cNvPicPr>
            <a:picLocks noChangeAspect="1"/>
          </p:cNvPicPr>
          <p:nvPr/>
        </p:nvPicPr>
        <p:blipFill>
          <a:blip r:embed="rId3"/>
          <a:stretch>
            <a:fillRect/>
          </a:stretch>
        </p:blipFill>
        <p:spPr>
          <a:xfrm>
            <a:off x="5497186" y="2976412"/>
            <a:ext cx="4814434" cy="3881588"/>
          </a:xfrm>
          <a:prstGeom prst="rect">
            <a:avLst/>
          </a:prstGeom>
        </p:spPr>
      </p:pic>
    </p:spTree>
    <p:extLst>
      <p:ext uri="{BB962C8B-B14F-4D97-AF65-F5344CB8AC3E}">
        <p14:creationId xmlns:p14="http://schemas.microsoft.com/office/powerpoint/2010/main" val="56751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53714"/>
            <a:ext cx="9313817" cy="856138"/>
          </a:xfrm>
        </p:spPr>
        <p:txBody>
          <a:bodyPr/>
          <a:lstStyle/>
          <a:p>
            <a:r>
              <a:rPr lang="en-IN" b="1" dirty="0"/>
              <a:t>               </a:t>
            </a:r>
            <a:r>
              <a:rPr lang="en-IN" sz="2800" b="1" dirty="0">
                <a:solidFill>
                  <a:schemeClr val="tx2"/>
                </a:solidFill>
              </a:rPr>
              <a:t>Loan Purpose Analysis</a:t>
            </a:r>
          </a:p>
        </p:txBody>
      </p:sp>
      <p:sp>
        <p:nvSpPr>
          <p:cNvPr id="3" name="Content Placeholder 2"/>
          <p:cNvSpPr>
            <a:spLocks noGrp="1"/>
          </p:cNvSpPr>
          <p:nvPr>
            <p:ph idx="1"/>
          </p:nvPr>
        </p:nvSpPr>
        <p:spPr>
          <a:xfrm>
            <a:off x="0" y="1148489"/>
            <a:ext cx="8178085" cy="4344261"/>
          </a:xfrm>
        </p:spPr>
        <p:txBody>
          <a:bodyPr>
            <a:normAutofit/>
          </a:bodyPr>
          <a:lstStyle/>
          <a:p>
            <a:pPr>
              <a:buFont typeface="Wingdings" panose="05000000000000000000" pitchFamily="2" charset="2"/>
              <a:buChar char="Ø"/>
            </a:pPr>
            <a:r>
              <a:rPr lang="en-IN" sz="1600" b="1" dirty="0">
                <a:latin typeface="+mn-lt"/>
              </a:rPr>
              <a:t>Observations</a:t>
            </a:r>
            <a:r>
              <a:rPr lang="en-IN" sz="1600" dirty="0">
                <a:latin typeface="+mn-lt"/>
              </a:rPr>
              <a:t>: With respect to count, loans with purpose of ‘</a:t>
            </a:r>
            <a:r>
              <a:rPr lang="en-IN" sz="1600" i="1" dirty="0">
                <a:latin typeface="+mn-lt"/>
              </a:rPr>
              <a:t>debt consolidation</a:t>
            </a:r>
            <a:r>
              <a:rPr lang="en-IN" sz="1600" dirty="0">
                <a:latin typeface="+mn-lt"/>
              </a:rPr>
              <a:t>’ have the highest number of charged off loans. </a:t>
            </a:r>
          </a:p>
          <a:p>
            <a:pPr marL="285750" indent="-285750"/>
            <a:r>
              <a:rPr lang="en-IN" sz="1600" dirty="0">
                <a:latin typeface="+mn-lt"/>
              </a:rPr>
              <a:t>However, from default rate stand point, loans with purpose of ‘</a:t>
            </a:r>
            <a:r>
              <a:rPr lang="en-IN" sz="1600" i="1" dirty="0">
                <a:latin typeface="+mn-lt"/>
              </a:rPr>
              <a:t>small business</a:t>
            </a:r>
            <a:r>
              <a:rPr lang="en-IN" sz="1600" dirty="0">
                <a:latin typeface="+mn-lt"/>
              </a:rPr>
              <a:t>’, ‘renewable energy’ and ‘educational’ have the highest default rate in the chronological order.</a:t>
            </a:r>
          </a:p>
          <a:p>
            <a:pPr marL="285750" indent="-285750"/>
            <a:endParaRPr lang="en-IN" sz="1600" dirty="0"/>
          </a:p>
          <a:p>
            <a:pPr marL="0" indent="0">
              <a:buNone/>
            </a:pPr>
            <a:endParaRPr lang="en-IN" sz="1600" dirty="0">
              <a:latin typeface="+mn-lt"/>
            </a:endParaRPr>
          </a:p>
        </p:txBody>
      </p:sp>
      <p:sp>
        <p:nvSpPr>
          <p:cNvPr id="8" name="Content Placeholder 2"/>
          <p:cNvSpPr txBox="1">
            <a:spLocks/>
          </p:cNvSpPr>
          <p:nvPr/>
        </p:nvSpPr>
        <p:spPr>
          <a:xfrm>
            <a:off x="7965615" y="1195909"/>
            <a:ext cx="4226385" cy="119313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700" b="1" dirty="0">
                <a:latin typeface="+mn-lt"/>
              </a:rPr>
              <a:t>Recommendation(s)</a:t>
            </a:r>
          </a:p>
          <a:p>
            <a:r>
              <a:rPr lang="en-IN" sz="1600" dirty="0">
                <a:latin typeface="+mn-lt"/>
              </a:rPr>
              <a:t>Lending club should be very cautious while approving loans for “Small business” by employing stringent measures and reduce their loans for purposes of ‘</a:t>
            </a:r>
            <a:r>
              <a:rPr lang="en-IN" sz="1600" i="1" dirty="0">
                <a:latin typeface="+mn-lt"/>
              </a:rPr>
              <a:t>Small Business</a:t>
            </a:r>
            <a:r>
              <a:rPr lang="en-IN" sz="1600" dirty="0">
                <a:latin typeface="+mn-lt"/>
              </a:rPr>
              <a:t>’ as 27% of the loans on that purpose are getting defaulted.</a:t>
            </a:r>
            <a:endParaRPr lang="en-IN" sz="1600" b="1" dirty="0">
              <a:latin typeface="+mn-lt"/>
            </a:endParaRPr>
          </a:p>
          <a:p>
            <a:pPr marL="0" indent="0">
              <a:buFont typeface="Arial" panose="020B0604020202020204" pitchFamily="34" charset="0"/>
              <a:buNone/>
            </a:pPr>
            <a:endParaRPr lang="en-IN" sz="1600" dirty="0">
              <a:latin typeface="+mn-lt"/>
            </a:endParaRPr>
          </a:p>
        </p:txBody>
      </p:sp>
      <p:pic>
        <p:nvPicPr>
          <p:cNvPr id="5" name="Picture 4">
            <a:extLst>
              <a:ext uri="{FF2B5EF4-FFF2-40B4-BE49-F238E27FC236}">
                <a16:creationId xmlns:a16="http://schemas.microsoft.com/office/drawing/2014/main" id="{925D635B-E904-4DB8-A9B5-45BF4ADA8D9F}"/>
              </a:ext>
            </a:extLst>
          </p:cNvPr>
          <p:cNvPicPr>
            <a:picLocks noChangeAspect="1"/>
          </p:cNvPicPr>
          <p:nvPr/>
        </p:nvPicPr>
        <p:blipFill>
          <a:blip r:embed="rId2"/>
          <a:stretch>
            <a:fillRect/>
          </a:stretch>
        </p:blipFill>
        <p:spPr>
          <a:xfrm>
            <a:off x="1" y="2559587"/>
            <a:ext cx="6990346" cy="3913402"/>
          </a:xfrm>
          <a:prstGeom prst="rect">
            <a:avLst/>
          </a:prstGeom>
        </p:spPr>
      </p:pic>
      <p:pic>
        <p:nvPicPr>
          <p:cNvPr id="10" name="Picture 9">
            <a:extLst>
              <a:ext uri="{FF2B5EF4-FFF2-40B4-BE49-F238E27FC236}">
                <a16:creationId xmlns:a16="http://schemas.microsoft.com/office/drawing/2014/main" id="{414FE450-DD56-495E-BBA0-3665AE087804}"/>
              </a:ext>
            </a:extLst>
          </p:cNvPr>
          <p:cNvPicPr>
            <a:picLocks noChangeAspect="1"/>
          </p:cNvPicPr>
          <p:nvPr/>
        </p:nvPicPr>
        <p:blipFill>
          <a:blip r:embed="rId3"/>
          <a:stretch>
            <a:fillRect/>
          </a:stretch>
        </p:blipFill>
        <p:spPr>
          <a:xfrm>
            <a:off x="7133472" y="2475102"/>
            <a:ext cx="5058527" cy="4143375"/>
          </a:xfrm>
          <a:prstGeom prst="rect">
            <a:avLst/>
          </a:prstGeom>
        </p:spPr>
      </p:pic>
    </p:spTree>
    <p:extLst>
      <p:ext uri="{BB962C8B-B14F-4D97-AF65-F5344CB8AC3E}">
        <p14:creationId xmlns:p14="http://schemas.microsoft.com/office/powerpoint/2010/main" val="4178395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53714"/>
            <a:ext cx="9313817" cy="856138"/>
          </a:xfrm>
        </p:spPr>
        <p:txBody>
          <a:bodyPr/>
          <a:lstStyle/>
          <a:p>
            <a:r>
              <a:rPr lang="en-IN" b="1" dirty="0"/>
              <a:t>             </a:t>
            </a:r>
            <a:r>
              <a:rPr lang="en-IN" sz="2800" b="1" dirty="0">
                <a:solidFill>
                  <a:schemeClr val="tx2"/>
                </a:solidFill>
              </a:rPr>
              <a:t>Employee Length Analysis</a:t>
            </a:r>
          </a:p>
        </p:txBody>
      </p:sp>
      <p:sp>
        <p:nvSpPr>
          <p:cNvPr id="3" name="Content Placeholder 2"/>
          <p:cNvSpPr>
            <a:spLocks noGrp="1"/>
          </p:cNvSpPr>
          <p:nvPr>
            <p:ph idx="1"/>
          </p:nvPr>
        </p:nvSpPr>
        <p:spPr>
          <a:xfrm>
            <a:off x="0" y="1109852"/>
            <a:ext cx="8178085" cy="4344261"/>
          </a:xfrm>
        </p:spPr>
        <p:txBody>
          <a:bodyPr>
            <a:normAutofit/>
          </a:bodyPr>
          <a:lstStyle/>
          <a:p>
            <a:pPr>
              <a:buFont typeface="Wingdings" panose="05000000000000000000" pitchFamily="2" charset="2"/>
              <a:buChar char="Ø"/>
            </a:pPr>
            <a:r>
              <a:rPr lang="en-US" sz="1600" dirty="0">
                <a:latin typeface="+mn-lt"/>
              </a:rPr>
              <a:t>O</a:t>
            </a:r>
            <a:r>
              <a:rPr lang="en-US" sz="1600" b="1" dirty="0">
                <a:latin typeface="+mn-lt"/>
              </a:rPr>
              <a:t>bservation(s): </a:t>
            </a:r>
          </a:p>
          <a:p>
            <a:pPr marL="285750" indent="-285750"/>
            <a:r>
              <a:rPr lang="en-US" sz="1600" dirty="0">
                <a:latin typeface="+mn-lt"/>
              </a:rPr>
              <a:t>Majority of the customers are employees having 10 years of work experience.</a:t>
            </a:r>
          </a:p>
          <a:p>
            <a:r>
              <a:rPr lang="en-US" sz="1600" dirty="0">
                <a:latin typeface="+mn-lt"/>
              </a:rPr>
              <a:t>Higher the employee length, higher is the annual income.</a:t>
            </a:r>
            <a:endParaRPr lang="en-IN" sz="1600" dirty="0">
              <a:latin typeface="+mn-lt"/>
            </a:endParaRPr>
          </a:p>
          <a:p>
            <a:pPr>
              <a:buFont typeface="Wingdings" panose="05000000000000000000" pitchFamily="2" charset="2"/>
              <a:buChar char="Ø"/>
            </a:pPr>
            <a:r>
              <a:rPr lang="en-IN" sz="1600" b="1" dirty="0">
                <a:latin typeface="+mn-lt"/>
              </a:rPr>
              <a:t>Recommendation(s): </a:t>
            </a:r>
          </a:p>
          <a:p>
            <a:r>
              <a:rPr lang="en-IN" sz="1600" dirty="0">
                <a:latin typeface="+mn-lt"/>
              </a:rPr>
              <a:t>Lending club should be careful while providing loans to people who have higher experience; as higher experience individuals tend to take higher amounts exposing to higher risks of defaulting. </a:t>
            </a:r>
          </a:p>
          <a:p>
            <a:r>
              <a:rPr lang="en-IN" sz="1600" dirty="0">
                <a:latin typeface="+mn-lt"/>
              </a:rPr>
              <a:t>Lending club should also be careful of providing loans to individuals who have </a:t>
            </a:r>
            <a:r>
              <a:rPr lang="en-IN" sz="1600" dirty="0"/>
              <a:t>&lt;=</a:t>
            </a:r>
            <a:r>
              <a:rPr lang="en-IN" sz="1600" dirty="0">
                <a:latin typeface="+mn-lt"/>
              </a:rPr>
              <a:t> 3 years of experience as their salaries will be less and their capacity to pay back will be less comparatively. </a:t>
            </a:r>
          </a:p>
          <a:p>
            <a:pPr>
              <a:buFont typeface="Wingdings" panose="05000000000000000000" pitchFamily="2" charset="2"/>
              <a:buChar char="Ø"/>
            </a:pPr>
            <a:endParaRPr lang="en-US" sz="1600" dirty="0">
              <a:latin typeface="+mn-lt"/>
            </a:endParaRPr>
          </a:p>
          <a:p>
            <a:pPr>
              <a:buFont typeface="Wingdings" panose="05000000000000000000" pitchFamily="2" charset="2"/>
              <a:buChar char="Ø"/>
            </a:pPr>
            <a:endParaRPr lang="en-IN" sz="1600" dirty="0">
              <a:latin typeface="+mn-lt"/>
            </a:endParaRPr>
          </a:p>
        </p:txBody>
      </p:sp>
      <p:pic>
        <p:nvPicPr>
          <p:cNvPr id="5" name="Picture 4">
            <a:extLst>
              <a:ext uri="{FF2B5EF4-FFF2-40B4-BE49-F238E27FC236}">
                <a16:creationId xmlns:a16="http://schemas.microsoft.com/office/drawing/2014/main" id="{D47C35DC-9520-4295-AEDD-908BCDDF9B13}"/>
              </a:ext>
            </a:extLst>
          </p:cNvPr>
          <p:cNvPicPr>
            <a:picLocks noChangeAspect="1"/>
          </p:cNvPicPr>
          <p:nvPr/>
        </p:nvPicPr>
        <p:blipFill>
          <a:blip r:embed="rId2"/>
          <a:stretch>
            <a:fillRect/>
          </a:stretch>
        </p:blipFill>
        <p:spPr>
          <a:xfrm>
            <a:off x="796038" y="3953023"/>
            <a:ext cx="4507482" cy="2904978"/>
          </a:xfrm>
          <a:prstGeom prst="rect">
            <a:avLst/>
          </a:prstGeom>
        </p:spPr>
      </p:pic>
      <p:pic>
        <p:nvPicPr>
          <p:cNvPr id="10" name="Picture 9">
            <a:extLst>
              <a:ext uri="{FF2B5EF4-FFF2-40B4-BE49-F238E27FC236}">
                <a16:creationId xmlns:a16="http://schemas.microsoft.com/office/drawing/2014/main" id="{52C66CD2-650F-4E73-9EBE-79E56F4977B2}"/>
              </a:ext>
            </a:extLst>
          </p:cNvPr>
          <p:cNvPicPr>
            <a:picLocks noChangeAspect="1"/>
          </p:cNvPicPr>
          <p:nvPr/>
        </p:nvPicPr>
        <p:blipFill>
          <a:blip r:embed="rId3"/>
          <a:stretch>
            <a:fillRect/>
          </a:stretch>
        </p:blipFill>
        <p:spPr>
          <a:xfrm>
            <a:off x="6275784" y="3750681"/>
            <a:ext cx="5846844" cy="3107319"/>
          </a:xfrm>
          <a:prstGeom prst="rect">
            <a:avLst/>
          </a:prstGeom>
        </p:spPr>
      </p:pic>
    </p:spTree>
    <p:extLst>
      <p:ext uri="{BB962C8B-B14F-4D97-AF65-F5344CB8AC3E}">
        <p14:creationId xmlns:p14="http://schemas.microsoft.com/office/powerpoint/2010/main" val="1496988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1368</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Lending Club Case Study</vt:lpstr>
      <vt:lpstr>       Lending Club Case Study </vt:lpstr>
      <vt:lpstr> Exploratory Data Analysis Approach</vt:lpstr>
      <vt:lpstr>          Analysis &amp; Assumptions </vt:lpstr>
      <vt:lpstr>             Loan Status Analysis</vt:lpstr>
      <vt:lpstr>               Interest Rate Analysis</vt:lpstr>
      <vt:lpstr>               Loan Grade Analysis</vt:lpstr>
      <vt:lpstr>               Loan Purpose Analysis</vt:lpstr>
      <vt:lpstr>             Employee Length Analysis</vt:lpstr>
      <vt:lpstr>          Annual Income Analysis</vt:lpstr>
      <vt:lpstr>       Debt-to-Income Ratio &amp; Loan  Amount Analysis</vt:lpstr>
      <vt:lpstr>Verification Status and Term of the loan Analysis</vt:lpstr>
      <vt:lpstr>      Home Ownership &amp; Publicly Recorded        Bankruptcies Analysis</vt:lpstr>
      <vt:lpst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Hothur, megharaj</dc:creator>
  <cp:lastModifiedBy>Hothur, megharaj</cp:lastModifiedBy>
  <cp:revision>16</cp:revision>
  <dcterms:created xsi:type="dcterms:W3CDTF">2022-03-09T09:10:53Z</dcterms:created>
  <dcterms:modified xsi:type="dcterms:W3CDTF">2022-03-09T17:01:54Z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546e5e1-5d42-4630-bacd-c69bfdcbd5e8_Enabled">
    <vt:lpwstr>true</vt:lpwstr>
  </property>
  <property fmtid="{D5CDD505-2E9C-101B-9397-08002B2CF9AE}" pid="3" name="MSIP_Label_d546e5e1-5d42-4630-bacd-c69bfdcbd5e8_SetDate">
    <vt:lpwstr>2022-03-09T17:01:54Z</vt:lpwstr>
  </property>
  <property fmtid="{D5CDD505-2E9C-101B-9397-08002B2CF9AE}" pid="4" name="MSIP_Label_d546e5e1-5d42-4630-bacd-c69bfdcbd5e8_Method">
    <vt:lpwstr>Standard</vt:lpwstr>
  </property>
  <property fmtid="{D5CDD505-2E9C-101B-9397-08002B2CF9AE}" pid="5" name="MSIP_Label_d546e5e1-5d42-4630-bacd-c69bfdcbd5e8_Name">
    <vt:lpwstr>d546e5e1-5d42-4630-bacd-c69bfdcbd5e8</vt:lpwstr>
  </property>
  <property fmtid="{D5CDD505-2E9C-101B-9397-08002B2CF9AE}" pid="6" name="MSIP_Label_d546e5e1-5d42-4630-bacd-c69bfdcbd5e8_SiteId">
    <vt:lpwstr>96ece526-9c7d-48b0-8daf-8b93c90a5d18</vt:lpwstr>
  </property>
  <property fmtid="{D5CDD505-2E9C-101B-9397-08002B2CF9AE}" pid="7" name="MSIP_Label_d546e5e1-5d42-4630-bacd-c69bfdcbd5e8_ActionId">
    <vt:lpwstr>894e95e4-4efa-47dc-a991-40b2c90001e3</vt:lpwstr>
  </property>
  <property fmtid="{D5CDD505-2E9C-101B-9397-08002B2CF9AE}" pid="8" name="MSIP_Label_d546e5e1-5d42-4630-bacd-c69bfdcbd5e8_ContentBits">
    <vt:lpwstr>0</vt:lpwstr>
  </property>
  <property fmtid="{D5CDD505-2E9C-101B-9397-08002B2CF9AE}" pid="9" name="SmartTag">
    <vt:lpwstr>4</vt:lpwstr>
  </property>
</Properties>
</file>