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8" r:id="rId4"/>
    <p:sldId id="260" r:id="rId5"/>
    <p:sldId id="261" r:id="rId6"/>
    <p:sldId id="262" r:id="rId7"/>
    <p:sldId id="263" r:id="rId8"/>
    <p:sldId id="264" r:id="rId9"/>
    <p:sldId id="259"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4/17/2023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772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4/17/2023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78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4/17/2023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054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4/17/2023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891869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4/17/2023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5713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4/17/2023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73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4/17/2023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32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4/17/2023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12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4/17/2023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423425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4/17/2023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553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4/17/2023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4/17/2023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965794"/>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796" r:id="rId6"/>
    <p:sldLayoutId id="2147483792" r:id="rId7"/>
    <p:sldLayoutId id="2147483793" r:id="rId8"/>
    <p:sldLayoutId id="2147483794" r:id="rId9"/>
    <p:sldLayoutId id="2147483795" r:id="rId10"/>
    <p:sldLayoutId id="2147483797"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rive.google.com/file/d/1r09Q2MQRn-wbHBTds9rorl9I3w3JtOd8/view?usp=sharing" TargetMode="Externa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cpZdo4L9ZBXzQGQ2lbAvhEMXOjVjieQD/view?usp=sharing" TargetMode="External"/><Relationship Id="rId2" Type="http://schemas.openxmlformats.org/officeDocument/2006/relationships/hyperlink" Target="https://drive.google.com/file/d/12JRrEstWVPk75wAta7zC4wbccmc-UQ-u/view?usp=sharing" TargetMode="External"/><Relationship Id="rId1" Type="http://schemas.openxmlformats.org/officeDocument/2006/relationships/slideLayout" Target="../slideLayouts/slideLayout2.xml"/><Relationship Id="rId5" Type="http://schemas.openxmlformats.org/officeDocument/2006/relationships/hyperlink" Target="https://drive.google.com/file/d/1mltkytj2ibOZG7DzOdSRqqkNb-AnX-se/view?usp=sharing" TargetMode="External"/><Relationship Id="rId4" Type="http://schemas.openxmlformats.org/officeDocument/2006/relationships/hyperlink" Target="https://drive.google.com/file/d/1jCDgziFte4e4ir-YdhqH-Rv5n6SYaPXf/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45" name="Rectangle 1144">
            <a:extLst>
              <a:ext uri="{FF2B5EF4-FFF2-40B4-BE49-F238E27FC236}">
                <a16:creationId xmlns:a16="http://schemas.microsoft.com/office/drawing/2014/main" id="{1FD0F0B6-5415-4254-9E66-BE9C2FB0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39F6AFF-C58B-87DC-755A-7B8AD5CB811C}"/>
              </a:ext>
            </a:extLst>
          </p:cNvPr>
          <p:cNvSpPr>
            <a:spLocks noGrp="1"/>
          </p:cNvSpPr>
          <p:nvPr>
            <p:ph type="ctrTitle"/>
          </p:nvPr>
        </p:nvSpPr>
        <p:spPr>
          <a:xfrm>
            <a:off x="1" y="822959"/>
            <a:ext cx="4419596" cy="5463537"/>
          </a:xfrm>
        </p:spPr>
        <p:txBody>
          <a:bodyPr>
            <a:normAutofit fontScale="90000"/>
          </a:bodyPr>
          <a:lstStyle/>
          <a:p>
            <a:pPr algn="ctr"/>
            <a:r>
              <a:rPr lang="en-US" sz="2400" b="1" dirty="0">
                <a:effectLst/>
                <a:latin typeface="Times New Roman" panose="02020603050405020304" pitchFamily="18" charset="0"/>
                <a:ea typeface="Calibri" panose="020F0502020204030204" pitchFamily="34" charset="0"/>
              </a:rPr>
              <a:t>Dynamic Compensation-Impedance Matching Networks for Optimal Power Transfer Efficiency in Single-Coupling Capacitor Wireless Power Transfer (SCC-WPT) Using Software Defined Networking (SDN)</a:t>
            </a:r>
            <a:br>
              <a:rPr lang="en-US" sz="2400" b="1" dirty="0">
                <a:effectLst/>
                <a:latin typeface="Times New Roman" panose="02020603050405020304" pitchFamily="18" charset="0"/>
                <a:ea typeface="Calibri" panose="020F0502020204030204" pitchFamily="34" charset="0"/>
              </a:rPr>
            </a:br>
            <a:br>
              <a:rPr lang="en-US" sz="2400" b="1" dirty="0">
                <a:effectLst/>
                <a:latin typeface="Times New Roman" panose="02020603050405020304" pitchFamily="18" charset="0"/>
                <a:ea typeface="Calibri" panose="020F0502020204030204" pitchFamily="34" charset="0"/>
              </a:rPr>
            </a:br>
            <a:br>
              <a:rPr lang="en-US" sz="2400" b="1" dirty="0">
                <a:effectLst/>
                <a:latin typeface="Times New Roman" panose="02020603050405020304" pitchFamily="18" charset="0"/>
                <a:ea typeface="Calibri" panose="020F0502020204030204" pitchFamily="34" charset="0"/>
              </a:rPr>
            </a:br>
            <a:r>
              <a:rPr lang="en-US" sz="2400" b="1" dirty="0">
                <a:effectLst/>
                <a:latin typeface="Times New Roman" panose="02020603050405020304" pitchFamily="18" charset="0"/>
                <a:ea typeface="Calibri" panose="020F0502020204030204" pitchFamily="34" charset="0"/>
                <a:hlinkClick r:id="rId2"/>
              </a:rPr>
              <a:t>https://drive.google.com/file/d/1r09Q2MQRn-wbHBTds9rorl9I3w3JtOd8/view?usp=sharing</a:t>
            </a:r>
            <a:br>
              <a:rPr lang="en-US" sz="2400" b="1" dirty="0">
                <a:effectLst/>
                <a:latin typeface="Times New Roman" panose="02020603050405020304" pitchFamily="18" charset="0"/>
                <a:ea typeface="Calibri" panose="020F0502020204030204" pitchFamily="34" charset="0"/>
              </a:rPr>
            </a:br>
            <a:br>
              <a:rPr lang="en-US" sz="2400" b="1" dirty="0">
                <a:effectLst/>
                <a:latin typeface="Times New Roman" panose="02020603050405020304" pitchFamily="18" charset="0"/>
                <a:ea typeface="Calibri" panose="020F0502020204030204" pitchFamily="34" charset="0"/>
              </a:rPr>
            </a:br>
            <a:br>
              <a:rPr lang="en-US" sz="2400" b="1" dirty="0">
                <a:effectLst/>
                <a:latin typeface="Times New Roman" panose="02020603050405020304" pitchFamily="18" charset="0"/>
                <a:ea typeface="Calibri" panose="020F0502020204030204" pitchFamily="34" charset="0"/>
              </a:rPr>
            </a:br>
            <a:br>
              <a:rPr lang="en-US" sz="2400" b="1" dirty="0">
                <a:effectLst/>
                <a:latin typeface="Times New Roman" panose="02020603050405020304" pitchFamily="18" charset="0"/>
                <a:ea typeface="Calibri" panose="020F0502020204030204" pitchFamily="34" charset="0"/>
              </a:rPr>
            </a:br>
            <a:r>
              <a:rPr lang="en-US" sz="2200" b="1" dirty="0">
                <a:effectLst/>
                <a:latin typeface="Times New Roman" panose="02020603050405020304" pitchFamily="18" charset="0"/>
                <a:ea typeface="Calibri" panose="020F0502020204030204" pitchFamily="34" charset="0"/>
              </a:rPr>
              <a:t>Mahamoud Howaidi </a:t>
            </a:r>
            <a:br>
              <a:rPr lang="en-US" sz="2200" b="1" dirty="0">
                <a:effectLst/>
                <a:latin typeface="Times New Roman" panose="02020603050405020304" pitchFamily="18" charset="0"/>
                <a:ea typeface="Calibri" panose="020F0502020204030204" pitchFamily="34" charset="0"/>
              </a:rPr>
            </a:br>
            <a:br>
              <a:rPr lang="en-US" sz="2200" b="1" dirty="0">
                <a:effectLst/>
                <a:latin typeface="Times New Roman" panose="02020603050405020304" pitchFamily="18" charset="0"/>
                <a:ea typeface="Calibri" panose="020F0502020204030204" pitchFamily="34" charset="0"/>
              </a:rPr>
            </a:br>
            <a:r>
              <a:rPr lang="en-US" sz="2200" dirty="0">
                <a:effectLst/>
                <a:latin typeface="Times New Roman" panose="02020603050405020304" pitchFamily="18" charset="0"/>
                <a:ea typeface="Calibri" panose="020F0502020204030204" pitchFamily="34" charset="0"/>
              </a:rPr>
              <a:t>04/17/2023</a:t>
            </a:r>
            <a:endParaRPr lang="en-US" sz="2400" dirty="0"/>
          </a:p>
        </p:txBody>
      </p:sp>
      <p:cxnSp>
        <p:nvCxnSpPr>
          <p:cNvPr id="1147" name="Straight Connector 1146">
            <a:extLst>
              <a:ext uri="{FF2B5EF4-FFF2-40B4-BE49-F238E27FC236}">
                <a16:creationId xmlns:a16="http://schemas.microsoft.com/office/drawing/2014/main" id="{8D66FEA8-8B71-461B-95A4-855374AB4C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48">
            <a:extLst>
              <a:ext uri="{FF2B5EF4-FFF2-40B4-BE49-F238E27FC236}">
                <a16:creationId xmlns:a16="http://schemas.microsoft.com/office/drawing/2014/main" id="{7A4B168A-A51F-4C91-A9E4-A2F203CB9D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689"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Wireless Charging Simulation - Wireless Power Transfer Software | Ansys">
            <a:extLst>
              <a:ext uri="{FF2B5EF4-FFF2-40B4-BE49-F238E27FC236}">
                <a16:creationId xmlns:a16="http://schemas.microsoft.com/office/drawing/2014/main" id="{B783F34E-68C5-490C-9517-1281BF95E2C7}"/>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8211" b="92229" l="4500" r="90000">
                        <a14:foregroundMark x1="8333" y1="20528" x2="8333" y2="20528"/>
                        <a14:foregroundMark x1="12250" y1="22581" x2="12250" y2="22581"/>
                        <a14:foregroundMark x1="4500" y1="25513" x2="4500" y2="25513"/>
                        <a14:foregroundMark x1="10583" y1="24047" x2="10583" y2="24047"/>
                        <a14:foregroundMark x1="8333" y1="24487" x2="8333" y2="24487"/>
                        <a14:foregroundMark x1="7917" y1="35044" x2="7917" y2="35044"/>
                        <a14:foregroundMark x1="10333" y1="41202" x2="10333" y2="41202"/>
                        <a14:foregroundMark x1="11667" y1="49413" x2="11667" y2="49413"/>
                        <a14:foregroundMark x1="11667" y1="30499" x2="12083" y2="51906"/>
                        <a14:foregroundMark x1="11500" y1="22874" x2="7500" y2="45015"/>
                        <a14:foregroundMark x1="9250" y1="18768" x2="6667" y2="40469"/>
                        <a14:foregroundMark x1="6667" y1="40469" x2="6667" y2="40469"/>
                        <a14:foregroundMark x1="12250" y1="23314" x2="25250" y2="19501"/>
                        <a14:foregroundMark x1="35917" y1="13636" x2="22333" y2="19795"/>
                        <a14:foregroundMark x1="49250" y1="12610" x2="35000" y2="18622"/>
                        <a14:foregroundMark x1="53167" y1="12170" x2="48167" y2="12463"/>
                        <a14:foregroundMark x1="57250" y1="12610" x2="61500" y2="12610"/>
                        <a14:foregroundMark x1="62500" y1="12610" x2="65000" y2="13783"/>
                        <a14:foregroundMark x1="66667" y1="12463" x2="76750" y2="18622"/>
                        <a14:foregroundMark x1="77417" y1="18182" x2="84167" y2="24340"/>
                        <a14:foregroundMark x1="76250" y1="14516" x2="80917" y2="19795"/>
                        <a14:foregroundMark x1="86167" y1="23754" x2="76250" y2="28299"/>
                        <a14:foregroundMark x1="86750" y1="21994" x2="80917" y2="23607"/>
                        <a14:foregroundMark x1="79750" y1="30059" x2="79500" y2="34018"/>
                        <a14:foregroundMark x1="82417" y1="31672" x2="82417" y2="61584"/>
                        <a14:foregroundMark x1="77417" y1="40469" x2="74750" y2="65103"/>
                        <a14:foregroundMark x1="78250" y1="38710" x2="64333" y2="55425"/>
                        <a14:foregroundMark x1="64333" y1="55425" x2="64500" y2="55425"/>
                        <a14:foregroundMark x1="80667" y1="47801" x2="71500" y2="57331"/>
                        <a14:foregroundMark x1="87250" y1="40469" x2="80167" y2="51320"/>
                        <a14:foregroundMark x1="86333" y1="27126" x2="85083" y2="36217"/>
                        <a14:foregroundMark x1="82167" y1="61877" x2="79500" y2="67449"/>
                        <a14:foregroundMark x1="84167" y1="61144" x2="82000" y2="70381"/>
                        <a14:foregroundMark x1="83250" y1="68915" x2="78000" y2="74194"/>
                        <a14:foregroundMark x1="82667" y1="74340" x2="76083" y2="80059"/>
                        <a14:foregroundMark x1="84750" y1="78152" x2="73000" y2="79619"/>
                        <a14:foregroundMark x1="85250" y1="76833" x2="87917" y2="78739"/>
                        <a14:foregroundMark x1="89417" y1="79326" x2="88750" y2="79326"/>
                        <a14:foregroundMark x1="81250" y1="80792" x2="81250" y2="80792"/>
                        <a14:foregroundMark x1="84333" y1="84164" x2="84333" y2="84164"/>
                        <a14:foregroundMark x1="85000" y1="83138" x2="59417" y2="86510"/>
                        <a14:foregroundMark x1="66083" y1="87977" x2="39667" y2="90762"/>
                        <a14:foregroundMark x1="38750" y1="91789" x2="26083" y2="90323"/>
                        <a14:foregroundMark x1="24917" y1="92229" x2="7250" y2="82258"/>
                        <a14:foregroundMark x1="19083" y1="58798" x2="14000" y2="73167"/>
                        <a14:foregroundMark x1="8833" y1="53226" x2="18417" y2="69355"/>
                        <a14:foregroundMark x1="7917" y1="55865" x2="10167" y2="73021"/>
                        <a14:foregroundMark x1="10167" y1="73021" x2="10167" y2="73021"/>
                        <a14:foregroundMark x1="28667" y1="48974" x2="22583" y2="70674"/>
                        <a14:foregroundMark x1="7250" y1="45161" x2="6833" y2="53079"/>
                        <a14:foregroundMark x1="6833" y1="40909" x2="6833" y2="53226"/>
                        <a14:foregroundMark x1="7250" y1="54692" x2="6833" y2="65836"/>
                        <a14:foregroundMark x1="13833" y1="76979" x2="10333" y2="78886"/>
                        <a14:foregroundMark x1="8583" y1="76246" x2="7500" y2="79179"/>
                        <a14:foregroundMark x1="11000" y1="77273" x2="10167" y2="81085"/>
                        <a14:foregroundMark x1="5167" y1="82258" x2="5917" y2="81525"/>
                        <a14:foregroundMark x1="13417" y1="86510" x2="18917" y2="88123"/>
                        <a14:foregroundMark x1="77833" y1="11437" x2="80250" y2="15689"/>
                        <a14:foregroundMark x1="79750" y1="11437" x2="82833" y2="17595"/>
                        <a14:foregroundMark x1="78917" y1="8211" x2="83917" y2="18622"/>
                        <a14:foregroundMark x1="83917" y1="18622" x2="83917" y2="18622"/>
                        <a14:foregroundMark x1="81333" y1="8358" x2="86333" y2="20674"/>
                        <a14:foregroundMark x1="86333" y1="20674" x2="86333" y2="20674"/>
                      </a14:backgroundRemoval>
                    </a14:imgEffect>
                  </a14:imgLayer>
                </a14:imgProps>
              </a:ext>
              <a:ext uri="{28A0092B-C50C-407E-A947-70E740481C1C}">
                <a14:useLocalDpi xmlns:a14="http://schemas.microsoft.com/office/drawing/2010/main" val="0"/>
              </a:ext>
            </a:extLst>
          </a:blip>
          <a:stretch/>
        </p:blipFill>
        <p:spPr bwMode="auto">
          <a:xfrm>
            <a:off x="4697052" y="1462007"/>
            <a:ext cx="6923447" cy="3929056"/>
          </a:xfrm>
          <a:prstGeom prst="rect">
            <a:avLst/>
          </a:prstGeom>
          <a:noFill/>
        </p:spPr>
      </p:pic>
      <p:cxnSp>
        <p:nvCxnSpPr>
          <p:cNvPr id="1158" name="Straight Connector 1150">
            <a:extLst>
              <a:ext uri="{FF2B5EF4-FFF2-40B4-BE49-F238E27FC236}">
                <a16:creationId xmlns:a16="http://schemas.microsoft.com/office/drawing/2014/main" id="{A5407E01-913B-484C-A03C-2C64028471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81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FC90-1203-C6D2-7AD1-E2E038BB858F}"/>
              </a:ext>
            </a:extLst>
          </p:cNvPr>
          <p:cNvSpPr>
            <a:spLocks noGrp="1"/>
          </p:cNvSpPr>
          <p:nvPr>
            <p:ph type="title"/>
          </p:nvPr>
        </p:nvSpPr>
        <p:spPr/>
        <p:txBody>
          <a:bodyPr>
            <a:normAutofit/>
          </a:bodyPr>
          <a:lstStyle/>
          <a:p>
            <a:pPr algn="ctr"/>
            <a:r>
              <a:rPr lang="en-US" sz="2400" b="1" i="0" dirty="0">
                <a:effectLst/>
                <a:latin typeface="Times New Roman" panose="02020603050405020304" pitchFamily="18" charset="0"/>
                <a:cs typeface="Times New Roman" panose="02020603050405020304" pitchFamily="18" charset="0"/>
              </a:rPr>
              <a:t>Additional materials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CEE033-18D0-DE65-F6D7-4C51AE180569}"/>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This is the </a:t>
            </a:r>
            <a:r>
              <a:rPr lang="en-US" sz="1800" dirty="0" err="1">
                <a:latin typeface="Times New Roman" panose="02020603050405020304" pitchFamily="18" charset="0"/>
                <a:cs typeface="Times New Roman" panose="02020603050405020304" pitchFamily="18" charset="0"/>
              </a:rPr>
              <a:t>Matlab</a:t>
            </a:r>
            <a:r>
              <a:rPr lang="en-US" sz="1800" dirty="0">
                <a:latin typeface="Times New Roman" panose="02020603050405020304" pitchFamily="18" charset="0"/>
                <a:cs typeface="Times New Roman" panose="02020603050405020304" pitchFamily="18" charset="0"/>
              </a:rPr>
              <a:t> files for the project and the Excel sheet for the capacitance vs. the distance from ANSYS electronic desktop software and the code for calculating the compensation parameter. </a:t>
            </a:r>
          </a:p>
          <a:p>
            <a:pPr marL="0" indent="0">
              <a:buNone/>
            </a:pPr>
            <a:r>
              <a:rPr lang="en-US" sz="1800" dirty="0">
                <a:latin typeface="Times New Roman" panose="02020603050405020304" pitchFamily="18" charset="0"/>
                <a:cs typeface="Times New Roman" panose="02020603050405020304" pitchFamily="18" charset="0"/>
                <a:hlinkClick r:id="rId2"/>
              </a:rPr>
              <a:t>https://drive.google.com/file/d/12JRrEstWVPk75wAta7zC4wbccmc-UQ-u/view?usp=sharing</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hlinkClick r:id="rId3"/>
              </a:rPr>
              <a:t>https://drive.google.com/file/d/1cpZdo4L9ZBXzQGQ2lbAvhEMXOjVjieQD/view?usp=sharing</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hlinkClick r:id="rId4"/>
              </a:rPr>
              <a:t>https://drive.google.com/file/d/1jCDgziFte4e4ir-YdhqH-Rv5n6SYaPXf/view?usp=sharing</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hlinkClick r:id="rId5"/>
              </a:rPr>
              <a:t>https://drive.google.com/file/d/1mltkytj2ibOZG7DzOdSRqqkNb-AnX-se/view?usp=sharing</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9339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38A7-1280-A052-D41E-10E354C5B7FB}"/>
              </a:ext>
            </a:extLst>
          </p:cNvPr>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Introduction </a:t>
            </a:r>
          </a:p>
        </p:txBody>
      </p:sp>
      <p:sp>
        <p:nvSpPr>
          <p:cNvPr id="6" name="Content Placeholder 5">
            <a:extLst>
              <a:ext uri="{FF2B5EF4-FFF2-40B4-BE49-F238E27FC236}">
                <a16:creationId xmlns:a16="http://schemas.microsoft.com/office/drawing/2014/main" id="{DDFAAA0B-8282-5C91-4C78-0B2578D54C96}"/>
              </a:ext>
            </a:extLst>
          </p:cNvPr>
          <p:cNvSpPr>
            <a:spLocks noGrp="1"/>
          </p:cNvSpPr>
          <p:nvPr>
            <p:ph idx="1"/>
          </p:nvPr>
        </p:nvSpPr>
        <p:spPr>
          <a:xfrm>
            <a:off x="571499" y="2075688"/>
            <a:ext cx="11059811" cy="4203814"/>
          </a:xfrm>
        </p:spPr>
        <p:txBody>
          <a:bodyPr>
            <a:normAutofit/>
          </a:bodyPr>
          <a:lstStyle/>
          <a:p>
            <a:pPr algn="just"/>
            <a:r>
              <a:rPr lang="en-US" sz="1800" dirty="0">
                <a:latin typeface="Times New Roman" panose="02020603050405020304" pitchFamily="18" charset="0"/>
                <a:cs typeface="Times New Roman" panose="02020603050405020304" pitchFamily="18" charset="0"/>
              </a:rPr>
              <a:t>Purpose : This project proposes to design, implement, and simulate a single coupling capacitance wireless power transfer and show the effects of changing the distance between the transmitter plate and receiving plate, which affects the magnitude of coupling capacitance between the plate, in turn, used to tune the compensation circuit parameter.</a:t>
            </a:r>
          </a:p>
          <a:p>
            <a:pPr algn="just"/>
            <a:r>
              <a:rPr lang="en-US" sz="1800" b="0" i="0" dirty="0">
                <a:effectLst/>
                <a:latin typeface="Times New Roman" panose="02020603050405020304" pitchFamily="18" charset="0"/>
                <a:cs typeface="Times New Roman" panose="02020603050405020304" pitchFamily="18" charset="0"/>
              </a:rPr>
              <a:t>Objectives : This project aims to ensure that the system efficiently delivers maximum constant power to the load (receiver), even if the distance between the plates changes. Moreover, it shows a high noise effect on the communication between the transmitter and the receiver plate and how this noise can change the coupling capacitance value. </a:t>
            </a:r>
          </a:p>
          <a:p>
            <a:pPr algn="just"/>
            <a:r>
              <a:rPr lang="en-US" sz="1800" dirty="0">
                <a:latin typeface="Times New Roman" panose="02020603050405020304" pitchFamily="18" charset="0"/>
                <a:cs typeface="Times New Roman" panose="02020603050405020304" pitchFamily="18" charset="0"/>
              </a:rPr>
              <a:t>The motivation behind using single coupling capacitance WPT is to overcome the limitations of conventional wired power transfer methods, which require bulky cables and connectors prone to wear and tear over time. </a:t>
            </a:r>
          </a:p>
        </p:txBody>
      </p:sp>
    </p:spTree>
    <p:extLst>
      <p:ext uri="{BB962C8B-B14F-4D97-AF65-F5344CB8AC3E}">
        <p14:creationId xmlns:p14="http://schemas.microsoft.com/office/powerpoint/2010/main" val="77428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E1DB8-9130-24F9-D6E0-FA3912FE9655}"/>
              </a:ext>
            </a:extLst>
          </p:cNvPr>
          <p:cNvSpPr>
            <a:spLocks noGrp="1"/>
          </p:cNvSpPr>
          <p:nvPr>
            <p:ph type="title"/>
          </p:nvPr>
        </p:nvSpPr>
        <p:spPr>
          <a:xfrm>
            <a:off x="571500" y="597159"/>
            <a:ext cx="11049000" cy="1084101"/>
          </a:xfrm>
        </p:spPr>
        <p:txBody>
          <a:bodyPr>
            <a:normAutofit/>
          </a:bodyPr>
          <a:lstStyle/>
          <a:p>
            <a:pPr algn="ct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Literature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Review</a:t>
            </a:r>
          </a:p>
        </p:txBody>
      </p:sp>
      <p:sp>
        <p:nvSpPr>
          <p:cNvPr id="3" name="Content Placeholder 2">
            <a:extLst>
              <a:ext uri="{FF2B5EF4-FFF2-40B4-BE49-F238E27FC236}">
                <a16:creationId xmlns:a16="http://schemas.microsoft.com/office/drawing/2014/main" id="{15312CD2-3A68-37F0-1577-D9978D4DC700}"/>
              </a:ext>
            </a:extLst>
          </p:cNvPr>
          <p:cNvSpPr>
            <a:spLocks noGrp="1"/>
          </p:cNvSpPr>
          <p:nvPr>
            <p:ph idx="1"/>
          </p:nvPr>
        </p:nvSpPr>
        <p:spPr>
          <a:xfrm>
            <a:off x="0" y="1894113"/>
            <a:ext cx="11968066" cy="4469364"/>
          </a:xfrm>
        </p:spPr>
        <p:txBody>
          <a:bodyPr>
            <a:noAutofit/>
          </a:bodyPr>
          <a:lstStyle/>
          <a:p>
            <a:pPr algn="just"/>
            <a:r>
              <a:rPr lang="en-US" sz="1200" dirty="0">
                <a:latin typeface="Times New Roman" panose="02020603050405020304" pitchFamily="18" charset="0"/>
                <a:cs typeface="Times New Roman" panose="02020603050405020304" pitchFamily="18" charset="0"/>
              </a:rPr>
              <a:t>Capacitive Wireless Power Transfer utilizes electric field coupling between conductive plates. This technology enables power transfer through metal barriers and potentially offers low Electromagnetic Interference (EMI) and low power losses with simple coupling configurations [1, 2]</a:t>
            </a:r>
          </a:p>
          <a:p>
            <a:pPr algn="just"/>
            <a:r>
              <a:rPr lang="en-US" sz="1200" dirty="0">
                <a:latin typeface="Times New Roman" panose="02020603050405020304" pitchFamily="18" charset="0"/>
                <a:cs typeface="Times New Roman" panose="02020603050405020304" pitchFamily="18" charset="0"/>
              </a:rPr>
              <a:t>Extensive research articles on CWPT technology have been carried out in the past few years, including compensation network, coupling structure, parameter design and optimization, modeling, and dynamic analysis [3], [4], [5], [6]. Most previous studies focus on conventional CPT systems, which require two pairs of metal plates to complete the circuit loop to transfer power from a power source to the load.</a:t>
            </a:r>
          </a:p>
          <a:p>
            <a:pPr algn="just"/>
            <a:r>
              <a:rPr lang="en-US" sz="1200" dirty="0">
                <a:latin typeface="Times New Roman" panose="02020603050405020304" pitchFamily="18" charset="0"/>
                <a:cs typeface="Times New Roman" panose="02020603050405020304" pitchFamily="18" charset="0"/>
              </a:rPr>
              <a:t>The research on the SCC-WPT technology is still in the early stages, so only a few papers have been reported in the literature. The coupling plate could be reduced by connecting directly or equivalently short-connected [7], [8]. However, the system power could be transferred to a load when the secondary side dangles. Neste et al. [9] proposed a method that delivers power through the resonance of a helical receiver with its surrounding stray capacitance, corresponding to an explanation based on reflection theory.</a:t>
            </a:r>
          </a:p>
          <a:p>
            <a:pPr algn="just"/>
            <a:r>
              <a:rPr lang="en-US" sz="1200" dirty="0">
                <a:latin typeface="Times New Roman" panose="02020603050405020304" pitchFamily="18" charset="0"/>
                <a:cs typeface="Times New Roman" panose="02020603050405020304" pitchFamily="18" charset="0"/>
              </a:rPr>
              <a:t>An SCC-WPT system with double LCLC compensation topology has been proposed in [24], and the system achieved a 3.8 W output power with an efficiency of 32%. In [10], based on the self-capacitance theory, two big metallic balls were adapted to form a circuit loop to enhance the system’s performance. The system achieves a 20 W power transfer with an efficiency of 53.4%. In [11], a simple model of a single-wire CPT system was built based on the coupling to the ground.</a:t>
            </a:r>
          </a:p>
          <a:p>
            <a:pPr algn="just"/>
            <a:r>
              <a:rPr lang="en-US" sz="1200" dirty="0">
                <a:latin typeface="Times New Roman" panose="02020603050405020304" pitchFamily="18" charset="0"/>
                <a:cs typeface="Times New Roman" panose="02020603050405020304" pitchFamily="18" charset="0"/>
              </a:rPr>
              <a:t> Unlike IPT technology, which has been applied in many fields and has many successfully commercialized products [12], [13], [14], the CPT technology provides advantageous features, such as lightweight, low-cost coupling structures, flexibility in coupling structure design, the ability to transfer power across metal barriers, and low eddy-current losses in the surrounding metallic objects [15], [16], [17].</a:t>
            </a:r>
          </a:p>
          <a:p>
            <a:pPr algn="just"/>
            <a:r>
              <a:rPr lang="en-US" sz="1200" dirty="0">
                <a:latin typeface="Times New Roman" panose="02020603050405020304" pitchFamily="18" charset="0"/>
                <a:cs typeface="Times New Roman" panose="02020603050405020304" pitchFamily="18" charset="0"/>
              </a:rPr>
              <a:t>The coupling capacitance is sensitive to the area of overlap of the two plates and the air gap between the plates, which means that any slight misalignment between the two coupling plates will cause a significant variation in the total coupling capacitance. These matters seriously affect the power transfer performance of SCCWPT systems [18-20].</a:t>
            </a:r>
          </a:p>
        </p:txBody>
      </p:sp>
    </p:spTree>
    <p:extLst>
      <p:ext uri="{BB962C8B-B14F-4D97-AF65-F5344CB8AC3E}">
        <p14:creationId xmlns:p14="http://schemas.microsoft.com/office/powerpoint/2010/main" val="111584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C53AA-F62C-D38A-15B3-A32FFB9553D4}"/>
              </a:ext>
            </a:extLst>
          </p:cNvPr>
          <p:cNvSpPr>
            <a:spLocks noGrp="1"/>
          </p:cNvSpPr>
          <p:nvPr>
            <p:ph type="title"/>
          </p:nvPr>
        </p:nvSpPr>
        <p:spPr>
          <a:xfrm>
            <a:off x="521208" y="786384"/>
            <a:ext cx="5567266" cy="751961"/>
          </a:xfrm>
        </p:spPr>
        <p:txBody>
          <a:bodyPr anchor="t">
            <a:normAutofit/>
          </a:bodyPr>
          <a:lstStyle/>
          <a:p>
            <a:r>
              <a:rPr lang="en-US" b="1" i="0" dirty="0">
                <a:effectLst/>
                <a:latin typeface="Arial" panose="020B0604020202020204" pitchFamily="34" charset="0"/>
              </a:rPr>
              <a:t>Methodology</a:t>
            </a:r>
            <a:r>
              <a:rPr lang="en-US" b="0" i="0" dirty="0">
                <a:effectLst/>
                <a:latin typeface="Arial" panose="020B0604020202020204" pitchFamily="34" charset="0"/>
              </a:rPr>
              <a:t> </a:t>
            </a:r>
            <a:endParaRPr lang="en-US" dirty="0"/>
          </a:p>
        </p:txBody>
      </p:sp>
      <p:cxnSp>
        <p:nvCxnSpPr>
          <p:cNvPr id="11" name="Straight Connector 10">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6CECAC-310C-2570-9426-FA4FE4143635}"/>
              </a:ext>
            </a:extLst>
          </p:cNvPr>
          <p:cNvSpPr>
            <a:spLocks noGrp="1"/>
          </p:cNvSpPr>
          <p:nvPr>
            <p:ph idx="1"/>
          </p:nvPr>
        </p:nvSpPr>
        <p:spPr>
          <a:xfrm>
            <a:off x="0" y="1543049"/>
            <a:ext cx="6629399" cy="4738747"/>
          </a:xfrm>
        </p:spPr>
        <p:txBody>
          <a:bodyPr anchor="b">
            <a:normAutofit fontScale="92500" lnSpcReduction="10000"/>
          </a:bodyPr>
          <a:lstStyle/>
          <a:p>
            <a:pPr algn="just">
              <a:lnSpc>
                <a:spcPct val="110000"/>
              </a:lnSpc>
            </a:pPr>
            <a:r>
              <a:rPr lang="en-US" sz="1800" dirty="0">
                <a:latin typeface="Times New Roman" panose="02020603050405020304" pitchFamily="18" charset="0"/>
                <a:cs typeface="Times New Roman" panose="02020603050405020304" pitchFamily="18" charset="0"/>
              </a:rPr>
              <a:t>Because </a:t>
            </a:r>
            <a:r>
              <a:rPr lang="en-US" sz="1800" dirty="0" err="1">
                <a:latin typeface="Times New Roman" panose="02020603050405020304" pitchFamily="18" charset="0"/>
                <a:cs typeface="Times New Roman" panose="02020603050405020304" pitchFamily="18" charset="0"/>
              </a:rPr>
              <a:t>Matlab</a:t>
            </a:r>
            <a:r>
              <a:rPr lang="en-US" sz="1800" dirty="0">
                <a:latin typeface="Times New Roman" panose="02020603050405020304" pitchFamily="18" charset="0"/>
                <a:cs typeface="Times New Roman" panose="02020603050405020304" pitchFamily="18" charset="0"/>
              </a:rPr>
              <a:t> cannot calculate the capacitance between two plates and take a fixed value to the capacitor, we should use a finite element program to show the effect of changing the distance between the plates, which can do it using ANSY. </a:t>
            </a:r>
          </a:p>
          <a:p>
            <a:pPr algn="just">
              <a:lnSpc>
                <a:spcPct val="110000"/>
              </a:lnSpc>
            </a:pPr>
            <a:r>
              <a:rPr lang="en-US" sz="1800" dirty="0">
                <a:latin typeface="Times New Roman" panose="02020603050405020304" pitchFamily="18" charset="0"/>
                <a:cs typeface="Times New Roman" panose="02020603050405020304" pitchFamily="18" charset="0"/>
              </a:rPr>
              <a:t>As shown in the figure 2, a simulation model built for the two plates (the first one mounted on the street and the other mounted under the vehicle). After that, an Excel sheet was produced to show the capacitance value corresponding to each distance.</a:t>
            </a:r>
          </a:p>
          <a:p>
            <a:pPr algn="just">
              <a:lnSpc>
                <a:spcPct val="110000"/>
              </a:lnSpc>
            </a:pPr>
            <a:r>
              <a:rPr lang="en-US" sz="1800" dirty="0">
                <a:latin typeface="Times New Roman" panose="02020603050405020304" pitchFamily="18" charset="0"/>
                <a:cs typeface="Times New Roman" panose="02020603050405020304" pitchFamily="18" charset="0"/>
              </a:rPr>
              <a:t>In </a:t>
            </a:r>
            <a:r>
              <a:rPr lang="en-US" sz="1800" dirty="0" err="1">
                <a:latin typeface="Times New Roman" panose="02020603050405020304" pitchFamily="18" charset="0"/>
                <a:cs typeface="Times New Roman" panose="02020603050405020304" pitchFamily="18" charset="0"/>
              </a:rPr>
              <a:t>Matlab</a:t>
            </a:r>
            <a:r>
              <a:rPr lang="en-US" sz="1800" dirty="0">
                <a:latin typeface="Times New Roman" panose="02020603050405020304" pitchFamily="18" charset="0"/>
                <a:cs typeface="Times New Roman" panose="02020603050405020304" pitchFamily="18" charset="0"/>
              </a:rPr>
              <a:t>, a simulation was built to show the inverter, rectifier, and the load (vehicle battery) connected through coupling capacitance  (the coupling capacitance value depends on the distance between the plates). </a:t>
            </a:r>
          </a:p>
          <a:p>
            <a:pPr algn="just">
              <a:lnSpc>
                <a:spcPct val="110000"/>
              </a:lnSpc>
            </a:pPr>
            <a:r>
              <a:rPr lang="en-US" sz="1800" dirty="0">
                <a:latin typeface="Times New Roman" panose="02020603050405020304" pitchFamily="18" charset="0"/>
                <a:cs typeface="Times New Roman" panose="02020603050405020304" pitchFamily="18" charset="0"/>
              </a:rPr>
              <a:t>Now if the distance between the vehicle and the street change for any reason, the value of the Cc will change, and the power transfer to the battery will change too. However, by using a communication system between the plates, we can adjust the value of the compensation parameter to ensure a fixed power transfer to the load. 	 </a:t>
            </a:r>
          </a:p>
        </p:txBody>
      </p:sp>
      <p:cxnSp>
        <p:nvCxnSpPr>
          <p:cNvPr id="13" name="Straight Connector 12">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figure 1 &#10;">
            <a:extLst>
              <a:ext uri="{FF2B5EF4-FFF2-40B4-BE49-F238E27FC236}">
                <a16:creationId xmlns:a16="http://schemas.microsoft.com/office/drawing/2014/main" id="{08FF556F-8674-3D20-B24A-302135D08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7392" y="594862"/>
            <a:ext cx="5516975" cy="1948964"/>
          </a:xfrm>
          <a:prstGeom prst="rect">
            <a:avLst/>
          </a:prstGeom>
        </p:spPr>
      </p:pic>
      <p:cxnSp>
        <p:nvCxnSpPr>
          <p:cNvPr id="15" name="Straight Connector 14">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30708E4-7883-C19C-C492-C111BBA49C16}"/>
              </a:ext>
            </a:extLst>
          </p:cNvPr>
          <p:cNvSpPr txBox="1"/>
          <p:nvPr/>
        </p:nvSpPr>
        <p:spPr>
          <a:xfrm>
            <a:off x="6657393" y="2612571"/>
            <a:ext cx="5534607" cy="261610"/>
          </a:xfrm>
          <a:prstGeom prst="rect">
            <a:avLst/>
          </a:prstGeom>
          <a:noFill/>
        </p:spPr>
        <p:txBody>
          <a:bodyPr wrap="square" rtlCol="0">
            <a:spAutoFit/>
          </a:bodyPr>
          <a:lstStyle/>
          <a:p>
            <a:r>
              <a:rPr lang="en-US" sz="1100" b="1" dirty="0">
                <a:solidFill>
                  <a:schemeClr val="accent1"/>
                </a:solidFill>
                <a:latin typeface="Times New Roman" panose="02020603050405020304" pitchFamily="18" charset="0"/>
                <a:cs typeface="Times New Roman" panose="02020603050405020304" pitchFamily="18" charset="0"/>
              </a:rPr>
              <a:t>Figure 1 </a:t>
            </a:r>
            <a:r>
              <a:rPr lang="en-US" sz="11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Single Coupling Capacitor Wireless Power Transfer.</a:t>
            </a:r>
            <a:endParaRPr lang="en-US" sz="1100" b="1" dirty="0">
              <a:solidFill>
                <a:schemeClr val="accent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D8E5E0D-6E2F-7BBA-488C-FC1E628D37FD}"/>
              </a:ext>
            </a:extLst>
          </p:cNvPr>
          <p:cNvPicPr>
            <a:picLocks noChangeAspect="1"/>
          </p:cNvPicPr>
          <p:nvPr/>
        </p:nvPicPr>
        <p:blipFill>
          <a:blip r:embed="rId3"/>
          <a:stretch>
            <a:fillRect/>
          </a:stretch>
        </p:blipFill>
        <p:spPr>
          <a:xfrm>
            <a:off x="6657391" y="3018647"/>
            <a:ext cx="5516976" cy="2852446"/>
          </a:xfrm>
          <a:prstGeom prst="rect">
            <a:avLst/>
          </a:prstGeom>
        </p:spPr>
      </p:pic>
      <p:sp>
        <p:nvSpPr>
          <p:cNvPr id="8" name="TextBox 7">
            <a:extLst>
              <a:ext uri="{FF2B5EF4-FFF2-40B4-BE49-F238E27FC236}">
                <a16:creationId xmlns:a16="http://schemas.microsoft.com/office/drawing/2014/main" id="{1454606B-8B96-97F8-BF76-AA8087F368B2}"/>
              </a:ext>
            </a:extLst>
          </p:cNvPr>
          <p:cNvSpPr txBox="1"/>
          <p:nvPr/>
        </p:nvSpPr>
        <p:spPr>
          <a:xfrm>
            <a:off x="6629398" y="5880424"/>
            <a:ext cx="5534607" cy="261610"/>
          </a:xfrm>
          <a:prstGeom prst="rect">
            <a:avLst/>
          </a:prstGeom>
          <a:noFill/>
        </p:spPr>
        <p:txBody>
          <a:bodyPr wrap="square" rtlCol="0">
            <a:spAutoFit/>
          </a:bodyPr>
          <a:lstStyle/>
          <a:p>
            <a:r>
              <a:rPr lang="en-US" sz="1100" b="1" dirty="0">
                <a:solidFill>
                  <a:schemeClr val="accent1"/>
                </a:solidFill>
                <a:latin typeface="Times New Roman" panose="02020603050405020304" pitchFamily="18" charset="0"/>
                <a:cs typeface="Times New Roman" panose="02020603050405020304" pitchFamily="18" charset="0"/>
              </a:rPr>
              <a:t>Figure 2 </a:t>
            </a:r>
            <a:r>
              <a:rPr lang="en-US" sz="11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ANSYS simulation for two plates. </a:t>
            </a:r>
            <a:endParaRPr lang="en-US" sz="11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693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AA4719-C24E-45E5-2635-19EDD59365BF}"/>
              </a:ext>
            </a:extLst>
          </p:cNvPr>
          <p:cNvSpPr>
            <a:spLocks noGrp="1"/>
          </p:cNvSpPr>
          <p:nvPr>
            <p:ph type="title"/>
          </p:nvPr>
        </p:nvSpPr>
        <p:spPr>
          <a:xfrm>
            <a:off x="19053" y="942395"/>
            <a:ext cx="4226376" cy="5339404"/>
          </a:xfrm>
        </p:spPr>
        <p:txBody>
          <a:bodyPr anchor="t">
            <a:normAutofit/>
          </a:bodyPr>
          <a:lstStyle/>
          <a:p>
            <a:pPr algn="just"/>
            <a:r>
              <a:rPr lang="en-US" sz="1800" dirty="0">
                <a:latin typeface="Times New Roman" panose="02020603050405020304" pitchFamily="18" charset="0"/>
                <a:cs typeface="Times New Roman" panose="02020603050405020304" pitchFamily="18" charset="0"/>
              </a:rPr>
              <a:t>* The figures show a constant voltage and current delivered to the battery through Coupling capacitance from a DC voltage source.</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The communication system transmits the exact value for the distance between the plates because the noise has a minimum value. However, the distance may change if the noise is more significant, affecting the Cc magnitude. </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97C39F9-0470-A94B-9E88-F51AA9DAE6F9}"/>
              </a:ext>
            </a:extLst>
          </p:cNvPr>
          <p:cNvPicPr>
            <a:picLocks noChangeAspect="1"/>
          </p:cNvPicPr>
          <p:nvPr/>
        </p:nvPicPr>
        <p:blipFill>
          <a:blip r:embed="rId2"/>
          <a:stretch>
            <a:fillRect/>
          </a:stretch>
        </p:blipFill>
        <p:spPr>
          <a:xfrm>
            <a:off x="4438656" y="0"/>
            <a:ext cx="7753343" cy="2078584"/>
          </a:xfrm>
          <a:prstGeom prst="rect">
            <a:avLst/>
          </a:prstGeom>
        </p:spPr>
      </p:pic>
      <p:cxnSp>
        <p:nvCxnSpPr>
          <p:cNvPr id="16" name="Straight Connector 15">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510A652-C5BA-099C-1DB1-D1435F3B2E45}"/>
              </a:ext>
            </a:extLst>
          </p:cNvPr>
          <p:cNvPicPr>
            <a:picLocks noChangeAspect="1"/>
          </p:cNvPicPr>
          <p:nvPr/>
        </p:nvPicPr>
        <p:blipFill>
          <a:blip r:embed="rId3"/>
          <a:stretch>
            <a:fillRect/>
          </a:stretch>
        </p:blipFill>
        <p:spPr>
          <a:xfrm>
            <a:off x="4400545" y="2078584"/>
            <a:ext cx="7772403" cy="2295610"/>
          </a:xfrm>
          <a:prstGeom prst="rect">
            <a:avLst/>
          </a:prstGeom>
        </p:spPr>
      </p:pic>
      <p:pic>
        <p:nvPicPr>
          <p:cNvPr id="9" name="Picture 8">
            <a:extLst>
              <a:ext uri="{FF2B5EF4-FFF2-40B4-BE49-F238E27FC236}">
                <a16:creationId xmlns:a16="http://schemas.microsoft.com/office/drawing/2014/main" id="{004DDD96-453A-A4B8-24B8-725A7401E7A9}"/>
              </a:ext>
            </a:extLst>
          </p:cNvPr>
          <p:cNvPicPr>
            <a:picLocks noChangeAspect="1"/>
          </p:cNvPicPr>
          <p:nvPr/>
        </p:nvPicPr>
        <p:blipFill>
          <a:blip r:embed="rId4"/>
          <a:stretch>
            <a:fillRect/>
          </a:stretch>
        </p:blipFill>
        <p:spPr>
          <a:xfrm>
            <a:off x="4400545" y="4374194"/>
            <a:ext cx="7772403" cy="2483805"/>
          </a:xfrm>
          <a:prstGeom prst="rect">
            <a:avLst/>
          </a:prstGeom>
        </p:spPr>
      </p:pic>
      <p:sp>
        <p:nvSpPr>
          <p:cNvPr id="15" name="TextBox 14">
            <a:extLst>
              <a:ext uri="{FF2B5EF4-FFF2-40B4-BE49-F238E27FC236}">
                <a16:creationId xmlns:a16="http://schemas.microsoft.com/office/drawing/2014/main" id="{05B0C4BA-2580-ACB3-A2B1-7F54C984466F}"/>
              </a:ext>
            </a:extLst>
          </p:cNvPr>
          <p:cNvSpPr txBox="1"/>
          <p:nvPr/>
        </p:nvSpPr>
        <p:spPr>
          <a:xfrm>
            <a:off x="354563" y="121970"/>
            <a:ext cx="4381492" cy="461665"/>
          </a:xfrm>
          <a:prstGeom prst="rect">
            <a:avLst/>
          </a:prstGeom>
          <a:noFill/>
        </p:spPr>
        <p:txBody>
          <a:bodyPr wrap="square" rtlCol="0">
            <a:spAutoFit/>
          </a:bodyPr>
          <a:lstStyle/>
          <a:p>
            <a:pPr algn="ctr"/>
            <a:r>
              <a:rPr lang="en-US" sz="2400" b="1" i="0" dirty="0">
                <a:effectLst/>
                <a:latin typeface="Times New Roman" panose="02020603050405020304" pitchFamily="18" charset="0"/>
                <a:cs typeface="Times New Roman" panose="02020603050405020304" pitchFamily="18" charset="0"/>
              </a:rPr>
              <a:t>Results and analysis</a:t>
            </a:r>
            <a:endParaRPr lang="en-US" sz="2400" dirty="0"/>
          </a:p>
        </p:txBody>
      </p:sp>
    </p:spTree>
    <p:extLst>
      <p:ext uri="{BB962C8B-B14F-4D97-AF65-F5344CB8AC3E}">
        <p14:creationId xmlns:p14="http://schemas.microsoft.com/office/powerpoint/2010/main" val="427398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B7874-5E8B-3003-4977-6CD4927F9745}"/>
              </a:ext>
            </a:extLst>
          </p:cNvPr>
          <p:cNvSpPr>
            <a:spLocks noGrp="1"/>
          </p:cNvSpPr>
          <p:nvPr>
            <p:ph type="title"/>
          </p:nvPr>
        </p:nvSpPr>
        <p:spPr/>
        <p:txBody>
          <a:bodyPr>
            <a:normAutofit/>
          </a:bodyPr>
          <a:lstStyle/>
          <a:p>
            <a:pPr algn="ctr"/>
            <a:r>
              <a:rPr lang="en-US" sz="2400" b="1" i="0" dirty="0">
                <a:effectLst/>
                <a:latin typeface="Arial" panose="020B0604020202020204" pitchFamily="34" charset="0"/>
              </a:rPr>
              <a:t>Discussion </a:t>
            </a:r>
            <a:endParaRPr lang="en-US" sz="2400" b="1" dirty="0"/>
          </a:p>
        </p:txBody>
      </p:sp>
      <p:sp>
        <p:nvSpPr>
          <p:cNvPr id="3" name="Content Placeholder 2">
            <a:extLst>
              <a:ext uri="{FF2B5EF4-FFF2-40B4-BE49-F238E27FC236}">
                <a16:creationId xmlns:a16="http://schemas.microsoft.com/office/drawing/2014/main" id="{2F600B3C-6ACE-620F-E061-03827A5E8235}"/>
              </a:ext>
            </a:extLst>
          </p:cNvPr>
          <p:cNvSpPr>
            <a:spLocks noGrp="1"/>
          </p:cNvSpPr>
          <p:nvPr>
            <p:ph idx="1"/>
          </p:nvPr>
        </p:nvSpPr>
        <p:spPr>
          <a:xfrm>
            <a:off x="582310" y="1884785"/>
            <a:ext cx="11049000" cy="4394718"/>
          </a:xfrm>
        </p:spPr>
        <p:txBody>
          <a:bodyPr>
            <a:noAutofit/>
          </a:bodyPr>
          <a:lstStyle/>
          <a:p>
            <a:pPr algn="just">
              <a:spcBef>
                <a:spcPts val="0"/>
              </a:spcBef>
              <a:spcAft>
                <a:spcPts val="0"/>
              </a:spcAft>
            </a:pPr>
            <a:r>
              <a:rPr lang="en-US" sz="1600" dirty="0">
                <a:solidFill>
                  <a:srgbClr val="0E101A"/>
                </a:solidFill>
                <a:effectLst/>
                <a:latin typeface="Times New Roman" panose="02020603050405020304" pitchFamily="18" charset="0"/>
                <a:cs typeface="Times New Roman" panose="02020603050405020304" pitchFamily="18" charset="0"/>
              </a:rPr>
              <a:t>Using this method to charge electric vehicles' batteries, a constant voltage and current will deliver to the battery, which has many benefits:</a:t>
            </a:r>
          </a:p>
          <a:p>
            <a:pPr algn="just">
              <a:spcBef>
                <a:spcPts val="0"/>
              </a:spcBef>
              <a:spcAft>
                <a:spcPts val="0"/>
              </a:spcAft>
              <a:buFont typeface="+mj-lt"/>
              <a:buAutoNum type="arabicPeriod"/>
            </a:pPr>
            <a:r>
              <a:rPr lang="en-US" sz="1600" dirty="0">
                <a:solidFill>
                  <a:srgbClr val="0E101A"/>
                </a:solidFill>
                <a:effectLst/>
                <a:latin typeface="Times New Roman" panose="02020603050405020304" pitchFamily="18" charset="0"/>
                <a:cs typeface="Times New Roman" panose="02020603050405020304" pitchFamily="18" charset="0"/>
              </a:rPr>
              <a:t> Constant voltage and current charging methods are designed to ensure that the battery is charged to maximize its lifespan. This is achieved by carefully controlling the charging rate and the maximum charging voltage, which can help minimize the stress placed on the battery cells. Over time, this can help extend the battery's lifespan, an essential consideration for electric vehicles.</a:t>
            </a:r>
          </a:p>
          <a:p>
            <a:pPr algn="just">
              <a:spcBef>
                <a:spcPts val="0"/>
              </a:spcBef>
              <a:spcAft>
                <a:spcPts val="0"/>
              </a:spcAft>
              <a:buFont typeface="+mj-lt"/>
              <a:buAutoNum type="arabicPeriod"/>
            </a:pPr>
            <a:endParaRPr lang="en-US" sz="1600" dirty="0">
              <a:solidFill>
                <a:srgbClr val="0E101A"/>
              </a:solidFill>
              <a:effectLst/>
              <a:latin typeface="Times New Roman" panose="02020603050405020304" pitchFamily="18" charset="0"/>
              <a:cs typeface="Times New Roman" panose="02020603050405020304" pitchFamily="18" charset="0"/>
            </a:endParaRPr>
          </a:p>
          <a:p>
            <a:pPr algn="just">
              <a:spcBef>
                <a:spcPts val="0"/>
              </a:spcBef>
              <a:spcAft>
                <a:spcPts val="0"/>
              </a:spcAft>
              <a:buFont typeface="+mj-lt"/>
              <a:buAutoNum type="arabicPeriod"/>
            </a:pPr>
            <a:r>
              <a:rPr lang="en-US" sz="1600" dirty="0">
                <a:solidFill>
                  <a:srgbClr val="0E101A"/>
                </a:solidFill>
                <a:effectLst/>
                <a:latin typeface="Times New Roman" panose="02020603050405020304" pitchFamily="18" charset="0"/>
                <a:cs typeface="Times New Roman" panose="02020603050405020304" pitchFamily="18" charset="0"/>
              </a:rPr>
              <a:t>Charging speed: By carefully controlling the charging rate, constant voltage, and current, charging methods can help to ensure that the battery is charged as quickly as possible without causing damage to the cells. This is important for electric vehicles, which need to charge quickly to provide a convenient and practical alternative to traditional gasoline-powered vehicles.</a:t>
            </a:r>
          </a:p>
          <a:p>
            <a:pPr algn="just">
              <a:spcBef>
                <a:spcPts val="0"/>
              </a:spcBef>
              <a:spcAft>
                <a:spcPts val="0"/>
              </a:spcAft>
            </a:pPr>
            <a:r>
              <a:rPr lang="en-US" sz="1600" dirty="0">
                <a:solidFill>
                  <a:srgbClr val="0E101A"/>
                </a:solidFill>
                <a:effectLst/>
                <a:latin typeface="Times New Roman" panose="02020603050405020304" pitchFamily="18" charset="0"/>
                <a:cs typeface="Times New Roman" panose="02020603050405020304" pitchFamily="18" charset="0"/>
              </a:rPr>
              <a:t>This project uses a single coupling capacitance to connect the transmitter side and receiving side instead of conventional coupling capacitance, which needs four plates (two plates for each side). There is a trade-off between the two methods, We sacrificed making the value of Cc smaller, but we benefited from reducing the system's size and the cross-coupling between the plates. </a:t>
            </a:r>
          </a:p>
          <a:p>
            <a:pPr algn="just">
              <a:spcBef>
                <a:spcPts val="0"/>
              </a:spcBef>
              <a:spcAft>
                <a:spcPts val="0"/>
              </a:spcAft>
            </a:pPr>
            <a:endParaRPr lang="en-US" sz="1600" dirty="0">
              <a:solidFill>
                <a:srgbClr val="0E101A"/>
              </a:solidFill>
              <a:effectLst/>
              <a:latin typeface="Times New Roman" panose="02020603050405020304" pitchFamily="18" charset="0"/>
              <a:cs typeface="Times New Roman" panose="02020603050405020304" pitchFamily="18" charset="0"/>
            </a:endParaRPr>
          </a:p>
          <a:p>
            <a:pPr algn="just">
              <a:spcBef>
                <a:spcPts val="0"/>
              </a:spcBef>
              <a:spcAft>
                <a:spcPts val="0"/>
              </a:spcAft>
            </a:pPr>
            <a:r>
              <a:rPr lang="en-US" sz="1600" dirty="0">
                <a:solidFill>
                  <a:srgbClr val="0E101A"/>
                </a:solidFill>
                <a:latin typeface="Times New Roman" panose="02020603050405020304" pitchFamily="18" charset="0"/>
                <a:cs typeface="Times New Roman" panose="02020603050405020304" pitchFamily="18" charset="0"/>
              </a:rPr>
              <a:t>The communication process used in this project must have many characteristics, such as the speed of information transfer and the ability to return the correct distance that was transmitted, even with high noise in the system.</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433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8699-156B-D30F-5448-51C62E6C31BD}"/>
              </a:ext>
            </a:extLst>
          </p:cNvPr>
          <p:cNvSpPr>
            <a:spLocks noGrp="1"/>
          </p:cNvSpPr>
          <p:nvPr>
            <p:ph type="title"/>
          </p:nvPr>
        </p:nvSpPr>
        <p:spPr/>
        <p:txBody>
          <a:bodyPr>
            <a:normAutofit/>
          </a:bodyPr>
          <a:lstStyle/>
          <a:p>
            <a:pPr algn="ctr"/>
            <a:r>
              <a:rPr lang="en-US" sz="2400" b="1" i="0" dirty="0">
                <a:effectLst/>
                <a:latin typeface="Times New Roman" panose="02020603050405020304" pitchFamily="18" charset="0"/>
                <a:cs typeface="Times New Roman" panose="02020603050405020304" pitchFamily="18" charset="0"/>
              </a:rPr>
              <a:t>Conclusion </a:t>
            </a:r>
            <a:endParaRPr lang="en-US"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F79E8F-725A-DEEA-6093-C4A73F31F4AC}"/>
              </a:ext>
            </a:extLst>
          </p:cNvPr>
          <p:cNvSpPr>
            <a:spLocks noGrp="1"/>
          </p:cNvSpPr>
          <p:nvPr>
            <p:ph idx="1"/>
          </p:nvPr>
        </p:nvSpPr>
        <p:spPr>
          <a:xfrm>
            <a:off x="571499" y="1884784"/>
            <a:ext cx="11059811" cy="4366726"/>
          </a:xfrm>
        </p:spPr>
        <p:txBody>
          <a:bodyPr>
            <a:normAutofit/>
          </a:bodyPr>
          <a:lstStyle/>
          <a:p>
            <a:r>
              <a:rPr lang="en-US" sz="1800" dirty="0">
                <a:latin typeface="Times New Roman" panose="02020603050405020304" pitchFamily="18" charset="0"/>
                <a:cs typeface="Times New Roman" panose="02020603050405020304" pitchFamily="18" charset="0"/>
              </a:rPr>
              <a:t>In this project, we suppose that the distance between the receiver and transmitter plate can be perfectly calculated, and this distance does not change regardless of the situation of the street.</a:t>
            </a:r>
          </a:p>
          <a:p>
            <a:r>
              <a:rPr lang="en-US" sz="1800" dirty="0">
                <a:latin typeface="Times New Roman" panose="02020603050405020304" pitchFamily="18" charset="0"/>
                <a:cs typeface="Times New Roman" panose="02020603050405020304" pitchFamily="18" charset="0"/>
              </a:rPr>
              <a:t>Another limitation is if the distance suddenly changes for any reason, the transmitted distance will be changed, and the coupling capacitance value may go to zero, leading to zero power transfer to the load.  In this project, we discard the noise that comes from other car communication for the same system, which may lead to the transfer wrong distance to the transmitter side, affecting the compensation parameter magnitude.</a:t>
            </a:r>
          </a:p>
          <a:p>
            <a:r>
              <a:rPr lang="en-US" sz="1800" dirty="0">
                <a:latin typeface="Times New Roman" panose="02020603050405020304" pitchFamily="18" charset="0"/>
                <a:cs typeface="Times New Roman" panose="02020603050405020304" pitchFamily="18" charset="0"/>
              </a:rPr>
              <a:t>These problems can be solved by good design for the communication system, and if the distance changes, keep a minimum value of power transfer.</a:t>
            </a:r>
          </a:p>
          <a:p>
            <a:r>
              <a:rPr lang="en-US" sz="1800" dirty="0">
                <a:latin typeface="Times New Roman" panose="02020603050405020304" pitchFamily="18" charset="0"/>
                <a:cs typeface="Times New Roman" panose="02020603050405020304" pitchFamily="18" charset="0"/>
              </a:rPr>
              <a:t>In the future, a model for multi-load with a single transmitter plate can be used to charge a multi-car battery simultaneously by using different compensation circuits with perfect insulation between the compensations to prevent cross-coupling between the parameters.</a:t>
            </a:r>
          </a:p>
        </p:txBody>
      </p:sp>
    </p:spTree>
    <p:extLst>
      <p:ext uri="{BB962C8B-B14F-4D97-AF65-F5344CB8AC3E}">
        <p14:creationId xmlns:p14="http://schemas.microsoft.com/office/powerpoint/2010/main" val="1629899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3537-3E80-505D-FF3A-12F2580C5908}"/>
              </a:ext>
            </a:extLst>
          </p:cNvPr>
          <p:cNvSpPr>
            <a:spLocks noGrp="1"/>
          </p:cNvSpPr>
          <p:nvPr>
            <p:ph type="title"/>
          </p:nvPr>
        </p:nvSpPr>
        <p:spPr/>
        <p:txBody>
          <a:bodyPr>
            <a:normAutofit/>
          </a:bodyPr>
          <a:lstStyle/>
          <a:p>
            <a:pPr algn="ctr"/>
            <a:r>
              <a:rPr lang="en-US" sz="2400" b="1" i="0" dirty="0">
                <a:effectLst/>
                <a:latin typeface="Times New Roman" panose="02020603050405020304" pitchFamily="18" charset="0"/>
                <a:cs typeface="Times New Roman" panose="02020603050405020304" pitchFamily="18" charset="0"/>
              </a:rPr>
              <a:t>Acknowledgments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217326-6F74-3A0E-61EF-B99BE29395A5}"/>
              </a:ext>
            </a:extLst>
          </p:cNvPr>
          <p:cNvSpPr>
            <a:spLocks noGrp="1"/>
          </p:cNvSpPr>
          <p:nvPr>
            <p:ph idx="1"/>
          </p:nvPr>
        </p:nvSpPr>
        <p:spPr/>
        <p:txBody>
          <a:bodyPr>
            <a:normAutofit/>
          </a:bodyPr>
          <a:lstStyle/>
          <a:p>
            <a:pPr algn="ctr"/>
            <a:endParaRPr lang="en-US" sz="2800" dirty="0">
              <a:latin typeface="Times New Roman" panose="02020603050405020304" pitchFamily="18" charset="0"/>
              <a:cs typeface="Times New Roman" panose="02020603050405020304" pitchFamily="18" charset="0"/>
            </a:endParaRPr>
          </a:p>
          <a:p>
            <a:pPr marL="0" indent="0" algn="ctr">
              <a:buNone/>
            </a:pP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I would to thank Dr. Yousef and Dr. Billy for valuable information about every part of the project. </a:t>
            </a:r>
          </a:p>
        </p:txBody>
      </p:sp>
    </p:spTree>
    <p:extLst>
      <p:ext uri="{BB962C8B-B14F-4D97-AF65-F5344CB8AC3E}">
        <p14:creationId xmlns:p14="http://schemas.microsoft.com/office/powerpoint/2010/main" val="1185513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068B6-2155-C5D2-D820-299F389863F5}"/>
              </a:ext>
            </a:extLst>
          </p:cNvPr>
          <p:cNvSpPr>
            <a:spLocks noGrp="1"/>
          </p:cNvSpPr>
          <p:nvPr>
            <p:ph type="title"/>
          </p:nvPr>
        </p:nvSpPr>
        <p:spPr>
          <a:xfrm>
            <a:off x="521209" y="786384"/>
            <a:ext cx="3390158" cy="5105761"/>
          </a:xfrm>
        </p:spPr>
        <p:txBody>
          <a:bodyPr anchor="t">
            <a:normAutofit/>
          </a:bodyPr>
          <a:lstStyle/>
          <a:p>
            <a:pPr algn="ctr"/>
            <a:br>
              <a:rPr lang="en-US" sz="2400" b="1" dirty="0"/>
            </a:br>
            <a:br>
              <a:rPr lang="en-US" sz="2400" b="1" dirty="0"/>
            </a:br>
            <a:br>
              <a:rPr lang="en-US" sz="2400" b="1" dirty="0"/>
            </a:br>
            <a:br>
              <a:rPr lang="en-US" sz="2400" b="1" dirty="0"/>
            </a:br>
            <a:br>
              <a:rPr lang="en-US" sz="2400" b="1" dirty="0"/>
            </a:br>
            <a:br>
              <a:rPr lang="en-US" sz="2400" b="1" dirty="0"/>
            </a:br>
            <a:r>
              <a:rPr lang="en-US" sz="2800" b="1" dirty="0">
                <a:latin typeface="Times New Roman" panose="02020603050405020304" pitchFamily="18" charset="0"/>
                <a:cs typeface="Times New Roman" panose="02020603050405020304" pitchFamily="18" charset="0"/>
              </a:rPr>
              <a:t>Reference</a:t>
            </a:r>
            <a:r>
              <a:rPr lang="en-US" dirty="0"/>
              <a:t> </a:t>
            </a:r>
          </a:p>
        </p:txBody>
      </p:sp>
      <p:cxnSp>
        <p:nvCxnSpPr>
          <p:cNvPr id="21" name="Straight Connector 20">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F090CEE-42FF-4CEE-ABF8-11F35C290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326767-CD45-B4DE-73A2-6B9B17EECC4F}"/>
              </a:ext>
            </a:extLst>
          </p:cNvPr>
          <p:cNvSpPr>
            <a:spLocks noGrp="1"/>
          </p:cNvSpPr>
          <p:nvPr>
            <p:ph idx="1"/>
          </p:nvPr>
        </p:nvSpPr>
        <p:spPr>
          <a:xfrm>
            <a:off x="4432575" y="571500"/>
            <a:ext cx="7854673" cy="5715000"/>
          </a:xfrm>
        </p:spPr>
        <p:txBody>
          <a:bodyPr>
            <a:noAutofit/>
          </a:bodyPr>
          <a:lstStyle/>
          <a:p>
            <a:pPr marL="0" indent="0">
              <a:lnSpc>
                <a:spcPct val="110000"/>
              </a:lnSpc>
              <a:buNone/>
            </a:pPr>
            <a:r>
              <a:rPr lang="en-US" sz="700" dirty="0">
                <a:latin typeface="Times New Roman" panose="02020603050405020304" pitchFamily="18" charset="0"/>
                <a:cs typeface="Times New Roman" panose="02020603050405020304" pitchFamily="18" charset="0"/>
              </a:rPr>
              <a:t>[1] C. Liu, "Fundamental Study On Capacitive Coupled Power Transfer Technology," PhD thesis, Department of Electrical and Computer Engineering, University of Auckland, Auckland, 2011.</a:t>
            </a:r>
          </a:p>
          <a:p>
            <a:pPr marL="0" indent="0">
              <a:lnSpc>
                <a:spcPct val="110000"/>
              </a:lnSpc>
              <a:buNone/>
            </a:pPr>
            <a:r>
              <a:rPr lang="en-US" sz="700" dirty="0">
                <a:latin typeface="Times New Roman" panose="02020603050405020304" pitchFamily="18" charset="0"/>
                <a:cs typeface="Times New Roman" panose="02020603050405020304" pitchFamily="18" charset="0"/>
              </a:rPr>
              <a:t>[2] W. R. Wilson, l. G. C. Robertson, J. L. </a:t>
            </a:r>
            <a:r>
              <a:rPr lang="en-US" sz="700" dirty="0" err="1">
                <a:latin typeface="Times New Roman" panose="02020603050405020304" pitchFamily="18" charset="0"/>
                <a:cs typeface="Times New Roman" panose="02020603050405020304" pitchFamily="18" charset="0"/>
              </a:rPr>
              <a:t>Zwi</a:t>
            </a:r>
            <a:r>
              <a:rPr lang="en-US" sz="700" dirty="0">
                <a:latin typeface="Times New Roman" panose="02020603050405020304" pitchFamily="18" charset="0"/>
                <a:cs typeface="Times New Roman" panose="02020603050405020304" pitchFamily="18" charset="0"/>
              </a:rPr>
              <a:t>, and B. V. Dawson, "Health Effects of Sinusoidal 10 kHz Magnetic Fields," 20 December 1993. </a:t>
            </a:r>
          </a:p>
          <a:p>
            <a:pPr marL="0" indent="0">
              <a:lnSpc>
                <a:spcPct val="110000"/>
              </a:lnSpc>
              <a:buNone/>
            </a:pPr>
            <a:r>
              <a:rPr lang="en-US" sz="700" dirty="0">
                <a:latin typeface="Times New Roman" panose="02020603050405020304" pitchFamily="18" charset="0"/>
                <a:cs typeface="Times New Roman" panose="02020603050405020304" pitchFamily="18" charset="0"/>
              </a:rPr>
              <a:t>[3] Y. Wang, H. Zhang, and F. Lu, “Capacitive power transfer with </a:t>
            </a:r>
            <a:r>
              <a:rPr lang="en-US" sz="700" dirty="0" err="1">
                <a:latin typeface="Times New Roman" panose="02020603050405020304" pitchFamily="18" charset="0"/>
                <a:cs typeface="Times New Roman" panose="02020603050405020304" pitchFamily="18" charset="0"/>
              </a:rPr>
              <a:t>seriesparallel</a:t>
            </a:r>
            <a:r>
              <a:rPr lang="en-US" sz="700" dirty="0">
                <a:latin typeface="Times New Roman" panose="02020603050405020304" pitchFamily="18" charset="0"/>
                <a:cs typeface="Times New Roman" panose="02020603050405020304" pitchFamily="18" charset="0"/>
              </a:rPr>
              <a:t> compensation for step-up voltage output,” IEEE Trans. Ind. Electron., vol. 69, no. 6, pp. 5604–5614, Jun. 2022. </a:t>
            </a:r>
          </a:p>
          <a:p>
            <a:pPr marL="0" indent="0">
              <a:lnSpc>
                <a:spcPct val="110000"/>
              </a:lnSpc>
              <a:buNone/>
            </a:pPr>
            <a:r>
              <a:rPr lang="en-US" sz="700" dirty="0">
                <a:latin typeface="Times New Roman" panose="02020603050405020304" pitchFamily="18" charset="0"/>
                <a:cs typeface="Times New Roman" panose="02020603050405020304" pitchFamily="18" charset="0"/>
              </a:rPr>
              <a:t>[4] Y. Liu, T. Wu, and M. Fu, “Interleaved capacitive coupler for wireless power transfer,” IEEE Trans. Power Electron., vol. 36, no. 12, pp. 13526–13535, Dec. 2021. </a:t>
            </a:r>
          </a:p>
          <a:p>
            <a:pPr marL="0" indent="0">
              <a:lnSpc>
                <a:spcPct val="110000"/>
              </a:lnSpc>
              <a:buNone/>
            </a:pPr>
            <a:r>
              <a:rPr lang="en-US" sz="700" dirty="0">
                <a:latin typeface="Times New Roman" panose="02020603050405020304" pitchFamily="18" charset="0"/>
                <a:cs typeface="Times New Roman" panose="02020603050405020304" pitchFamily="18" charset="0"/>
              </a:rPr>
              <a:t>[5] J. Xia, X. Yuan, S. Lu, J. Li, S. Luo, and S. Li, “A two-stage parameter optimization method for capacitive power transfer systems,” IEEE Trans. Power Electron., vol. 37, no. 1, pp. 1102–1117, Jan. 2022.</a:t>
            </a:r>
          </a:p>
          <a:p>
            <a:pPr marL="0" indent="0">
              <a:lnSpc>
                <a:spcPct val="110000"/>
              </a:lnSpc>
              <a:buNone/>
            </a:pPr>
            <a:r>
              <a:rPr lang="en-US" sz="700" dirty="0">
                <a:latin typeface="Times New Roman" panose="02020603050405020304" pitchFamily="18" charset="0"/>
                <a:cs typeface="Times New Roman" panose="02020603050405020304" pitchFamily="18" charset="0"/>
              </a:rPr>
              <a:t> [6] L. Li, Z. Wang, F. Gao, S. Wang, and J. Deng, “A family of compensation topologies for capacitive power transfer converters for wireless electric vehicle charger,” Appl. Energy, vol. 260, 2020, Art. no. 114156.</a:t>
            </a:r>
          </a:p>
          <a:p>
            <a:pPr marL="0" indent="0">
              <a:lnSpc>
                <a:spcPct val="110000"/>
              </a:lnSpc>
              <a:buNone/>
            </a:pPr>
            <a:r>
              <a:rPr lang="en-US" sz="700" dirty="0">
                <a:latin typeface="Times New Roman" panose="02020603050405020304" pitchFamily="18" charset="0"/>
                <a:cs typeface="Times New Roman" panose="02020603050405020304" pitchFamily="18" charset="0"/>
              </a:rPr>
              <a:t>[7] F. Lu, H. Zhang, and C. Mi, “A two-plate capacitive wireless power transfer system for electric vehicle charging applications,” IEEE Trans. Power Electron., vol. 33, no. 2, pp. 964–969, Feb. 2018. </a:t>
            </a:r>
          </a:p>
          <a:p>
            <a:pPr marL="0" indent="0">
              <a:lnSpc>
                <a:spcPct val="110000"/>
              </a:lnSpc>
              <a:buNone/>
            </a:pPr>
            <a:r>
              <a:rPr lang="en-US" sz="700" dirty="0">
                <a:latin typeface="Times New Roman" panose="02020603050405020304" pitchFamily="18" charset="0"/>
                <a:cs typeface="Times New Roman" panose="02020603050405020304" pitchFamily="18" charset="0"/>
              </a:rPr>
              <a:t>[8] X. Gao et al., “Design and analysis of a new hybrid wireless power transfer system with a space-saving coupler structure,” IEEE Trans. Power Electron., vol. 36, no. 5, pp. 5069–5081, May 2021. </a:t>
            </a:r>
          </a:p>
          <a:p>
            <a:pPr marL="0" indent="0">
              <a:lnSpc>
                <a:spcPct val="110000"/>
              </a:lnSpc>
              <a:buNone/>
            </a:pPr>
            <a:r>
              <a:rPr lang="en-US" sz="700" dirty="0">
                <a:latin typeface="Times New Roman" panose="02020603050405020304" pitchFamily="18" charset="0"/>
                <a:cs typeface="Times New Roman" panose="02020603050405020304" pitchFamily="18" charset="0"/>
              </a:rPr>
              <a:t>[9] C. W. V. Neste et al., “Single-contact transmission for the quasi-wireless delivery of power over large surfaces,” Wireless Power Transf., vol. 1, no. 2, pp. 75–82, 2014.</a:t>
            </a:r>
          </a:p>
          <a:p>
            <a:pPr marL="0" indent="0">
              <a:lnSpc>
                <a:spcPct val="110000"/>
              </a:lnSpc>
              <a:buNone/>
            </a:pPr>
            <a:r>
              <a:rPr lang="en-US" sz="700" dirty="0">
                <a:latin typeface="Times New Roman" panose="02020603050405020304" pitchFamily="18" charset="0"/>
                <a:cs typeface="Times New Roman" panose="02020603050405020304" pitchFamily="18" charset="0"/>
              </a:rPr>
              <a:t>[10] X. Gao, H. Zhou, W. Hu, Q. Deng, G.-P. Liu, and J. Lai, “Capacitive power transfer through virtual self-capacitance route,” IET Power Electron., vol. 11, no. 6, pp. 1110–1118, 2018.</a:t>
            </a:r>
          </a:p>
          <a:p>
            <a:pPr marL="0" indent="0">
              <a:lnSpc>
                <a:spcPct val="110000"/>
              </a:lnSpc>
              <a:buNone/>
            </a:pPr>
            <a:r>
              <a:rPr lang="en-US" sz="700" dirty="0">
                <a:latin typeface="Times New Roman" panose="02020603050405020304" pitchFamily="18" charset="0"/>
                <a:cs typeface="Times New Roman" panose="02020603050405020304" pitchFamily="18" charset="0"/>
              </a:rPr>
              <a:t>[11] L. J. Zou, Q. Zhu, C. W. Van Neste, and A. P. Hu, “Modeling </a:t>
            </a:r>
            <a:r>
              <a:rPr lang="en-US" sz="700" dirty="0" err="1">
                <a:latin typeface="Times New Roman" panose="02020603050405020304" pitchFamily="18" charset="0"/>
                <a:cs typeface="Times New Roman" panose="02020603050405020304" pitchFamily="18" charset="0"/>
              </a:rPr>
              <a:t>singlewire</a:t>
            </a:r>
            <a:r>
              <a:rPr lang="en-US" sz="700" dirty="0">
                <a:latin typeface="Times New Roman" panose="02020603050405020304" pitchFamily="18" charset="0"/>
                <a:cs typeface="Times New Roman" panose="02020603050405020304" pitchFamily="18" charset="0"/>
              </a:rPr>
              <a:t> capacitive power transfer system with strong coupling to ground,” IEEE J. </a:t>
            </a:r>
            <a:r>
              <a:rPr lang="en-US" sz="700" dirty="0" err="1">
                <a:latin typeface="Times New Roman" panose="02020603050405020304" pitchFamily="18" charset="0"/>
                <a:cs typeface="Times New Roman" panose="02020603050405020304" pitchFamily="18" charset="0"/>
              </a:rPr>
              <a:t>Emerg</a:t>
            </a:r>
            <a:r>
              <a:rPr lang="en-US" sz="700" dirty="0">
                <a:latin typeface="Times New Roman" panose="02020603050405020304" pitchFamily="18" charset="0"/>
                <a:cs typeface="Times New Roman" panose="02020603050405020304" pitchFamily="18" charset="0"/>
              </a:rPr>
              <a:t>. Sel. Topics Power Electron., vol. 9, no. 2, pp. 2295–2302, Apr. 2021.</a:t>
            </a:r>
          </a:p>
          <a:p>
            <a:pPr marL="0" indent="0">
              <a:lnSpc>
                <a:spcPct val="110000"/>
              </a:lnSpc>
              <a:buNone/>
            </a:pPr>
            <a:r>
              <a:rPr lang="en-US" sz="700" dirty="0">
                <a:latin typeface="Times New Roman" panose="02020603050405020304" pitchFamily="18" charset="0"/>
                <a:cs typeface="Times New Roman" panose="02020603050405020304" pitchFamily="18" charset="0"/>
              </a:rPr>
              <a:t>[12] T. Feng, Z. </a:t>
            </a:r>
            <a:r>
              <a:rPr lang="en-US" sz="700" dirty="0" err="1">
                <a:latin typeface="Times New Roman" panose="02020603050405020304" pitchFamily="18" charset="0"/>
                <a:cs typeface="Times New Roman" panose="02020603050405020304" pitchFamily="18" charset="0"/>
              </a:rPr>
              <a:t>Zuo</a:t>
            </a:r>
            <a:r>
              <a:rPr lang="en-US" sz="700" dirty="0">
                <a:latin typeface="Times New Roman" panose="02020603050405020304" pitchFamily="18" charset="0"/>
                <a:cs typeface="Times New Roman" panose="02020603050405020304" pitchFamily="18" charset="0"/>
              </a:rPr>
              <a:t>, Y. Sun, X. Dai, X. Wu, and L. Zhu, “A reticulated planar transmitter using a three-dimensional rotating magnetic field for free-positioning omnidirectional wireless power transfer,” IEEE Trans. Power Electron., vol. 37, no. 8, pp. 9999–10015, Aug. 2022. </a:t>
            </a:r>
          </a:p>
          <a:p>
            <a:pPr marL="0" indent="0">
              <a:lnSpc>
                <a:spcPct val="110000"/>
              </a:lnSpc>
              <a:buNone/>
            </a:pPr>
            <a:r>
              <a:rPr lang="en-US" sz="700" dirty="0">
                <a:latin typeface="Times New Roman" panose="02020603050405020304" pitchFamily="18" charset="0"/>
                <a:cs typeface="Times New Roman" panose="02020603050405020304" pitchFamily="18" charset="0"/>
              </a:rPr>
              <a:t>[13] X. Hou, Y. </a:t>
            </a:r>
            <a:r>
              <a:rPr lang="en-US" sz="700" dirty="0" err="1">
                <a:latin typeface="Times New Roman" panose="02020603050405020304" pitchFamily="18" charset="0"/>
                <a:cs typeface="Times New Roman" panose="02020603050405020304" pitchFamily="18" charset="0"/>
              </a:rPr>
              <a:t>Su</a:t>
            </a:r>
            <a:r>
              <a:rPr lang="en-US" sz="700" dirty="0">
                <a:latin typeface="Times New Roman" panose="02020603050405020304" pitchFamily="18" charset="0"/>
                <a:cs typeface="Times New Roman" panose="02020603050405020304" pitchFamily="18" charset="0"/>
              </a:rPr>
              <a:t>, Z. </a:t>
            </a:r>
            <a:r>
              <a:rPr lang="en-US" sz="700" dirty="0" err="1">
                <a:latin typeface="Times New Roman" panose="02020603050405020304" pitchFamily="18" charset="0"/>
                <a:cs typeface="Times New Roman" panose="02020603050405020304" pitchFamily="18" charset="0"/>
              </a:rPr>
              <a:t>Zuo</a:t>
            </a:r>
            <a:r>
              <a:rPr lang="en-US" sz="700" dirty="0">
                <a:latin typeface="Times New Roman" panose="02020603050405020304" pitchFamily="18" charset="0"/>
                <a:cs typeface="Times New Roman" panose="02020603050405020304" pitchFamily="18" charset="0"/>
              </a:rPr>
              <a:t>, X. Dai, and Y. Fei, “A novel analysis method based on quadratic eigenvalue problem for </a:t>
            </a:r>
            <a:r>
              <a:rPr lang="en-US" sz="700" dirty="0" err="1">
                <a:latin typeface="Times New Roman" panose="02020603050405020304" pitchFamily="18" charset="0"/>
                <a:cs typeface="Times New Roman" panose="02020603050405020304" pitchFamily="18" charset="0"/>
              </a:rPr>
              <a:t>multirelay</a:t>
            </a:r>
            <a:r>
              <a:rPr lang="en-US" sz="700" dirty="0">
                <a:latin typeface="Times New Roman" panose="02020603050405020304" pitchFamily="18" charset="0"/>
                <a:cs typeface="Times New Roman" panose="02020603050405020304" pitchFamily="18" charset="0"/>
              </a:rPr>
              <a:t> magnetic coupling wireless power transfer,” IEEE Trans. Power Electron., vol. 36, no. 9, pp. 9907–9917, Sep. 2021. </a:t>
            </a:r>
          </a:p>
          <a:p>
            <a:pPr marL="0" indent="0">
              <a:lnSpc>
                <a:spcPct val="110000"/>
              </a:lnSpc>
              <a:buNone/>
            </a:pPr>
            <a:r>
              <a:rPr lang="en-US" sz="700" dirty="0">
                <a:latin typeface="Times New Roman" panose="02020603050405020304" pitchFamily="18" charset="0"/>
                <a:cs typeface="Times New Roman" panose="02020603050405020304" pitchFamily="18" charset="0"/>
              </a:rPr>
              <a:t>[14] W. Zhong and S. Y. R. Hui, “Charging time control of wireless power transfer systems without using mutual coupling information and wireless communication system,” IEEE Trans. Ind. Electron., vol. 64, no. 1, pp. 228–235, Jan. 2017.</a:t>
            </a:r>
          </a:p>
          <a:p>
            <a:pPr marL="0" indent="0">
              <a:lnSpc>
                <a:spcPct val="110000"/>
              </a:lnSpc>
              <a:buNone/>
            </a:pPr>
            <a:r>
              <a:rPr lang="en-US" sz="700" dirty="0">
                <a:latin typeface="Times New Roman" panose="02020603050405020304" pitchFamily="18" charset="0"/>
                <a:cs typeface="Times New Roman" panose="02020603050405020304" pitchFamily="18" charset="0"/>
              </a:rPr>
              <a:t>[15] W. Liu et al., “A multi-load capacitive power transfer system with </a:t>
            </a:r>
            <a:r>
              <a:rPr lang="en-US" sz="700" dirty="0" err="1">
                <a:latin typeface="Times New Roman" panose="02020603050405020304" pitchFamily="18" charset="0"/>
                <a:cs typeface="Times New Roman" panose="02020603050405020304" pitchFamily="18" charset="0"/>
              </a:rPr>
              <a:t>loadindependent</a:t>
            </a:r>
            <a:r>
              <a:rPr lang="en-US" sz="700" dirty="0">
                <a:latin typeface="Times New Roman" panose="02020603050405020304" pitchFamily="18" charset="0"/>
                <a:cs typeface="Times New Roman" panose="02020603050405020304" pitchFamily="18" charset="0"/>
              </a:rPr>
              <a:t> characteristic for reefer container application,” IEEE Trans. Power Electron., vol. 37, no. 5, pp. 6194–6205, May 2022. </a:t>
            </a:r>
          </a:p>
          <a:p>
            <a:pPr marL="0" indent="0">
              <a:lnSpc>
                <a:spcPct val="110000"/>
              </a:lnSpc>
              <a:buNone/>
            </a:pPr>
            <a:r>
              <a:rPr lang="en-US" sz="700" dirty="0">
                <a:latin typeface="Times New Roman" panose="02020603050405020304" pitchFamily="18" charset="0"/>
                <a:cs typeface="Times New Roman" panose="02020603050405020304" pitchFamily="18" charset="0"/>
              </a:rPr>
              <a:t>[16] J. Dai, S. S. Hagen, and D. C. </a:t>
            </a:r>
            <a:r>
              <a:rPr lang="en-US" sz="700" dirty="0" err="1">
                <a:latin typeface="Times New Roman" panose="02020603050405020304" pitchFamily="18" charset="0"/>
                <a:cs typeface="Times New Roman" panose="02020603050405020304" pitchFamily="18" charset="0"/>
              </a:rPr>
              <a:t>Ludois</a:t>
            </a:r>
            <a:r>
              <a:rPr lang="en-US" sz="700" dirty="0">
                <a:latin typeface="Times New Roman" panose="02020603050405020304" pitchFamily="18" charset="0"/>
                <a:cs typeface="Times New Roman" panose="02020603050405020304" pitchFamily="18" charset="0"/>
              </a:rPr>
              <a:t>, “High-efficiency multiphase capacitive power transfer in sliding carriages with closed-loop burst-mode current control,” IEEE J. </a:t>
            </a:r>
            <a:r>
              <a:rPr lang="en-US" sz="700" dirty="0" err="1">
                <a:latin typeface="Times New Roman" panose="02020603050405020304" pitchFamily="18" charset="0"/>
                <a:cs typeface="Times New Roman" panose="02020603050405020304" pitchFamily="18" charset="0"/>
              </a:rPr>
              <a:t>Emerg</a:t>
            </a:r>
            <a:r>
              <a:rPr lang="en-US" sz="700" dirty="0">
                <a:latin typeface="Times New Roman" panose="02020603050405020304" pitchFamily="18" charset="0"/>
                <a:cs typeface="Times New Roman" panose="02020603050405020304" pitchFamily="18" charset="0"/>
              </a:rPr>
              <a:t>. Sel. Topics Power Electron., vol. 7, no. 2, pp. 1388–1398, Jun. 2019.</a:t>
            </a:r>
          </a:p>
          <a:p>
            <a:pPr marL="0" indent="0">
              <a:lnSpc>
                <a:spcPct val="110000"/>
              </a:lnSpc>
              <a:buNone/>
            </a:pPr>
            <a:r>
              <a:rPr lang="en-US" sz="700" dirty="0">
                <a:latin typeface="Times New Roman" panose="02020603050405020304" pitchFamily="18" charset="0"/>
                <a:cs typeface="Times New Roman" panose="02020603050405020304" pitchFamily="18" charset="0"/>
              </a:rPr>
              <a:t>[17] W. Zhou, Q. Gao, R. Mai, Z. He, and A. P. Hu, “Design and analysis of a CPT system with extendable pairs of electric field couplers,” IEEE Trans. Power Electron., vol. 37, no. 6, pp. 7443–7455, Jun. 2022.</a:t>
            </a:r>
          </a:p>
          <a:p>
            <a:pPr marL="0" indent="0">
              <a:lnSpc>
                <a:spcPct val="110000"/>
              </a:lnSpc>
              <a:buNone/>
            </a:pPr>
            <a:r>
              <a:rPr lang="en-US" sz="700" dirty="0">
                <a:latin typeface="Times New Roman" panose="02020603050405020304" pitchFamily="18" charset="0"/>
                <a:cs typeface="Times New Roman" panose="02020603050405020304" pitchFamily="18" charset="0"/>
              </a:rPr>
              <a:t>[18] A. Kumar, S. Pervaiz, C.-K. Chang, S. </a:t>
            </a:r>
            <a:r>
              <a:rPr lang="en-US" sz="700" dirty="0" err="1">
                <a:latin typeface="Times New Roman" panose="02020603050405020304" pitchFamily="18" charset="0"/>
                <a:cs typeface="Times New Roman" panose="02020603050405020304" pitchFamily="18" charset="0"/>
              </a:rPr>
              <a:t>Korhummel</a:t>
            </a:r>
            <a:r>
              <a:rPr lang="en-US" sz="700" dirty="0">
                <a:latin typeface="Times New Roman" panose="02020603050405020304" pitchFamily="18" charset="0"/>
                <a:cs typeface="Times New Roman" panose="02020603050405020304" pitchFamily="18" charset="0"/>
              </a:rPr>
              <a:t>, Z. Popovic, and K. K. Afridi, "Investigation of power transfer density enhancement in large air-gap capacitive wireless power transfer systems," presented at the Wireless Power Transfer Conference (WPTC), 2015. </a:t>
            </a:r>
          </a:p>
          <a:p>
            <a:pPr marL="0" indent="0">
              <a:lnSpc>
                <a:spcPct val="110000"/>
              </a:lnSpc>
              <a:buNone/>
            </a:pPr>
            <a:r>
              <a:rPr lang="en-US" sz="700" dirty="0">
                <a:latin typeface="Times New Roman" panose="02020603050405020304" pitchFamily="18" charset="0"/>
                <a:cs typeface="Times New Roman" panose="02020603050405020304" pitchFamily="18" charset="0"/>
              </a:rPr>
              <a:t>[19] C. Liu, A. P. Hu, and M. Budhia, "A Generalized Coupling Model for Capacitive Power Transfer Systems," in IECON 2010 - 36th Annual Conference on IEEE Industrial Electronics Society, 2010, pp. 274-279.</a:t>
            </a:r>
          </a:p>
          <a:p>
            <a:pPr marL="0" indent="0">
              <a:lnSpc>
                <a:spcPct val="110000"/>
              </a:lnSpc>
              <a:buNone/>
            </a:pPr>
            <a:r>
              <a:rPr lang="en-US" sz="700" dirty="0">
                <a:latin typeface="Times New Roman" panose="02020603050405020304" pitchFamily="18" charset="0"/>
                <a:cs typeface="Times New Roman" panose="02020603050405020304" pitchFamily="18" charset="0"/>
              </a:rPr>
              <a:t> [20] L. Huang and A. P. Hu, "Defining the mutual coupling of capacitive power transfer for wireless power transfer," Electronics Letters, vol. 51, pp. 1806-1807, 2015. </a:t>
            </a:r>
          </a:p>
        </p:txBody>
      </p:sp>
    </p:spTree>
    <p:extLst>
      <p:ext uri="{BB962C8B-B14F-4D97-AF65-F5344CB8AC3E}">
        <p14:creationId xmlns:p14="http://schemas.microsoft.com/office/powerpoint/2010/main" val="1832825979"/>
      </p:ext>
    </p:extLst>
  </p:cSld>
  <p:clrMapOvr>
    <a:masterClrMapping/>
  </p:clrMapOvr>
</p:sld>
</file>

<file path=ppt/theme/theme1.xml><?xml version="1.0" encoding="utf-8"?>
<a:theme xmlns:a="http://schemas.openxmlformats.org/drawingml/2006/main" name="AlignmentVTI">
  <a:themeElements>
    <a:clrScheme name="Alignment">
      <a:dk1>
        <a:sysClr val="windowText" lastClr="000000"/>
      </a:dk1>
      <a:lt1>
        <a:sysClr val="window" lastClr="FFFFFF"/>
      </a:lt1>
      <a:dk2>
        <a:srgbClr val="3B3D38"/>
      </a:dk2>
      <a:lt2>
        <a:srgbClr val="F7F2EE"/>
      </a:lt2>
      <a:accent1>
        <a:srgbClr val="928A63"/>
      </a:accent1>
      <a:accent2>
        <a:srgbClr val="B57B6B"/>
      </a:accent2>
      <a:accent3>
        <a:srgbClr val="9E8484"/>
      </a:accent3>
      <a:accent4>
        <a:srgbClr val="7C8A75"/>
      </a:accent4>
      <a:accent5>
        <a:srgbClr val="8C8578"/>
      </a:accent5>
      <a:accent6>
        <a:srgbClr val="A18563"/>
      </a:accent6>
      <a:hlink>
        <a:srgbClr val="B57B6B"/>
      </a:hlink>
      <a:folHlink>
        <a:srgbClr val="7C8A75"/>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emplate>TM04033925[[fn=Droplet]]</Template>
  <TotalTime>570</TotalTime>
  <Words>2594</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Batang</vt:lpstr>
      <vt:lpstr>Arial</vt:lpstr>
      <vt:lpstr>Avenir Next LT Pro Light</vt:lpstr>
      <vt:lpstr>Times New Roman</vt:lpstr>
      <vt:lpstr>AlignmentVTI</vt:lpstr>
      <vt:lpstr>Dynamic Compensation-Impedance Matching Networks for Optimal Power Transfer Efficiency in Single-Coupling Capacitor Wireless Power Transfer (SCC-WPT) Using Software Defined Networking (SDN)   https://drive.google.com/file/d/1r09Q2MQRn-wbHBTds9rorl9I3w3JtOd8/view?usp=sharing    Mahamoud Howaidi   04/17/2023</vt:lpstr>
      <vt:lpstr>Introduction </vt:lpstr>
      <vt:lpstr> Literature Review</vt:lpstr>
      <vt:lpstr>Methodology </vt:lpstr>
      <vt:lpstr>* The figures show a constant voltage and current delivered to the battery through Coupling capacitance from a DC voltage source.      * The communication system transmits the exact value for the distance between the plates because the noise has a minimum value. However, the distance may change if the noise is more significant, affecting the Cc magnitude.   </vt:lpstr>
      <vt:lpstr>Discussion </vt:lpstr>
      <vt:lpstr>Conclusion </vt:lpstr>
      <vt:lpstr>Acknowledgments</vt:lpstr>
      <vt:lpstr>      Reference </vt:lpstr>
      <vt:lpstr>Additional materials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Compensation-Impedance Matching Networks for Optimal Power Transfer Efficiency in Single-Coupling Capacitor Wireless Power Transfer (SCC-WPT) Using Software Defined Networking (SDN)       Mahamoud Howaidi   04/17/2023</dc:title>
  <dc:creator>Mahmoud howaidi</dc:creator>
  <cp:lastModifiedBy>Mahmoud howaidi</cp:lastModifiedBy>
  <cp:revision>4</cp:revision>
  <dcterms:created xsi:type="dcterms:W3CDTF">2023-04-16T03:41:14Z</dcterms:created>
  <dcterms:modified xsi:type="dcterms:W3CDTF">2023-04-17T09:46:48Z</dcterms:modified>
</cp:coreProperties>
</file>