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97" r:id="rId1"/>
  </p:sldMasterIdLst>
  <p:notesMasterIdLst>
    <p:notesMasterId r:id="rId12"/>
  </p:notesMasterIdLst>
  <p:sldIdLst>
    <p:sldId id="256" r:id="rId2"/>
    <p:sldId id="257" r:id="rId3"/>
    <p:sldId id="259" r:id="rId4"/>
    <p:sldId id="258" r:id="rId5"/>
    <p:sldId id="260" r:id="rId6"/>
    <p:sldId id="264" r:id="rId7"/>
    <p:sldId id="262" r:id="rId8"/>
    <p:sldId id="263"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4714"/>
  </p:normalViewPr>
  <p:slideViewPr>
    <p:cSldViewPr snapToGrid="0" snapToObjects="1">
      <p:cViewPr varScale="1">
        <p:scale>
          <a:sx n="156" d="100"/>
          <a:sy n="156" d="100"/>
        </p:scale>
        <p:origin x="40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8818F-EC2B-9C48-A9EF-C28EF926426E}" type="datetimeFigureOut">
              <a:rPr lang="en-US" smtClean="0"/>
              <a:t>5/6/18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9091D-642D-3547-A225-36856F3A580D}" type="slidenum">
              <a:rPr lang="en-US" smtClean="0"/>
              <a:t>‹#›</a:t>
            </a:fld>
            <a:endParaRPr lang="en-US"/>
          </a:p>
        </p:txBody>
      </p:sp>
    </p:spTree>
    <p:extLst>
      <p:ext uri="{BB962C8B-B14F-4D97-AF65-F5344CB8AC3E}">
        <p14:creationId xmlns:p14="http://schemas.microsoft.com/office/powerpoint/2010/main" val="3303389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59091D-642D-3547-A225-36856F3A580D}" type="slidenum">
              <a:rPr lang="en-US" smtClean="0"/>
              <a:t>10</a:t>
            </a:fld>
            <a:endParaRPr lang="en-US"/>
          </a:p>
        </p:txBody>
      </p:sp>
    </p:spTree>
    <p:extLst>
      <p:ext uri="{BB962C8B-B14F-4D97-AF65-F5344CB8AC3E}">
        <p14:creationId xmlns:p14="http://schemas.microsoft.com/office/powerpoint/2010/main" val="2219755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5/6/18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8377397"/>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9240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038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811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9621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379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957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325291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337481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1704044"/>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4493502"/>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8340240"/>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0484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795658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1166124"/>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876357"/>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0336673"/>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5/6/18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6276393"/>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Lst>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restapitutorial.com/lessons/httpmethods.html" TargetMode="External"/><Relationship Id="rId3" Type="http://schemas.openxmlformats.org/officeDocument/2006/relationships/hyperlink" Target="https://auth0.com/learn/rest-vs-soap/" TargetMode="External"/><Relationship Id="rId7" Type="http://schemas.openxmlformats.org/officeDocument/2006/relationships/hyperlink" Target="https://www.experts-exchange.com/articles/11271/Understanding-Client-Server-Protocols-and-Web-Application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stackify.com/soap-vs-rest/" TargetMode="External"/><Relationship Id="rId5" Type="http://schemas.openxmlformats.org/officeDocument/2006/relationships/hyperlink" Target="https://bbvaopen4u.com/en/actualidad/find-out-5-key-features-rest-api" TargetMode="External"/><Relationship Id="rId4" Type="http://schemas.openxmlformats.org/officeDocument/2006/relationships/hyperlink" Target="https://code.tutsplus.com/tutorials/a-beginners-guide-to-http-and-rest--net-163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hyperlink" Target="http://www.restapitutorial.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F21C-E24C-F741-AA48-1805317CBFED}"/>
              </a:ext>
            </a:extLst>
          </p:cNvPr>
          <p:cNvSpPr>
            <a:spLocks noGrp="1"/>
          </p:cNvSpPr>
          <p:nvPr>
            <p:ph type="ctrTitle"/>
          </p:nvPr>
        </p:nvSpPr>
        <p:spPr/>
        <p:txBody>
          <a:bodyPr/>
          <a:lstStyle/>
          <a:p>
            <a:r>
              <a:rPr lang="en-US" dirty="0">
                <a:latin typeface="San Francisco Display Light" panose="020B0304030202060204" pitchFamily="34" charset="77"/>
              </a:rPr>
              <a:t>The rest methodology</a:t>
            </a:r>
          </a:p>
        </p:txBody>
      </p:sp>
    </p:spTree>
    <p:extLst>
      <p:ext uri="{BB962C8B-B14F-4D97-AF65-F5344CB8AC3E}">
        <p14:creationId xmlns:p14="http://schemas.microsoft.com/office/powerpoint/2010/main" val="1766078507"/>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E480BD-EB14-BE40-85C9-381D61FB4F88}"/>
              </a:ext>
            </a:extLst>
          </p:cNvPr>
          <p:cNvSpPr txBox="1">
            <a:spLocks/>
          </p:cNvSpPr>
          <p:nvPr/>
        </p:nvSpPr>
        <p:spPr>
          <a:xfrm>
            <a:off x="1361848" y="722765"/>
            <a:ext cx="9905998" cy="53453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u="sng" dirty="0">
                <a:latin typeface="San Francisco Display Light" panose="020B0304030202060204" pitchFamily="34" charset="77"/>
              </a:rPr>
              <a:t>Resources</a:t>
            </a:r>
          </a:p>
        </p:txBody>
      </p:sp>
      <p:sp>
        <p:nvSpPr>
          <p:cNvPr id="5" name="Content Placeholder 2">
            <a:extLst>
              <a:ext uri="{FF2B5EF4-FFF2-40B4-BE49-F238E27FC236}">
                <a16:creationId xmlns:a16="http://schemas.microsoft.com/office/drawing/2014/main" id="{C4ED58FF-6BFE-6746-9792-6AF744827538}"/>
              </a:ext>
            </a:extLst>
          </p:cNvPr>
          <p:cNvSpPr>
            <a:spLocks noGrp="1"/>
          </p:cNvSpPr>
          <p:nvPr>
            <p:ph idx="1"/>
          </p:nvPr>
        </p:nvSpPr>
        <p:spPr>
          <a:xfrm>
            <a:off x="1361848" y="1257302"/>
            <a:ext cx="9905999" cy="5421084"/>
          </a:xfrm>
        </p:spPr>
        <p:txBody>
          <a:bodyPr>
            <a:noAutofit/>
          </a:bodyPr>
          <a:lstStyle/>
          <a:p>
            <a:r>
              <a:rPr lang="en-US" sz="1800" dirty="0">
                <a:latin typeface="San Francisco Display Light" panose="020B0304030202060204" pitchFamily="34" charset="77"/>
              </a:rPr>
              <a:t>Autho0. (n.d.). REST vs SOAP - Building Modern Applications - Auth0. Retrieved May 6, 2018, from </a:t>
            </a:r>
            <a:r>
              <a:rPr lang="en-US" sz="1800" dirty="0">
                <a:latin typeface="San Francisco Display Light" panose="020B0304030202060204" pitchFamily="34" charset="77"/>
                <a:hlinkClick r:id="rId3"/>
              </a:rPr>
              <a:t>https://auth0.com/learn/rest-vs-soap/</a:t>
            </a:r>
            <a:r>
              <a:rPr lang="en-US" sz="1800" dirty="0">
                <a:latin typeface="San Francisco Display Light" panose="020B0304030202060204" pitchFamily="34" charset="77"/>
              </a:rPr>
              <a:t> </a:t>
            </a:r>
          </a:p>
          <a:p>
            <a:r>
              <a:rPr lang="en-US" sz="1800" dirty="0">
                <a:latin typeface="San Francisco Display Light" panose="020B0304030202060204" pitchFamily="34" charset="77"/>
              </a:rPr>
              <a:t>Fischer, L. (2013, January 9). A Beginner's Guide to HTTP and REST. Retrieved May 6, 2018, from </a:t>
            </a:r>
            <a:r>
              <a:rPr lang="en-US" sz="1800" dirty="0">
                <a:latin typeface="San Francisco Display Light" panose="020B0304030202060204" pitchFamily="34" charset="77"/>
                <a:hlinkClick r:id="rId4"/>
              </a:rPr>
              <a:t>https://code.tutsplus.com/tutorials/a-beginners-guide-to-http-and-rest--net-16340</a:t>
            </a:r>
            <a:r>
              <a:rPr lang="en-US" sz="1800" dirty="0">
                <a:latin typeface="San Francisco Display Light" panose="020B0304030202060204" pitchFamily="34" charset="77"/>
              </a:rPr>
              <a:t> </a:t>
            </a:r>
          </a:p>
          <a:p>
            <a:r>
              <a:rPr lang="en-US" sz="1800" dirty="0">
                <a:latin typeface="San Francisco Display Light" panose="020B0304030202060204" pitchFamily="34" charset="77"/>
              </a:rPr>
              <a:t>BBVAOpen4U. (2016, October 19). Find out the 5 key features of the REST API. Retrieved May 6, 2018, from </a:t>
            </a:r>
            <a:r>
              <a:rPr lang="en-US" sz="1800" dirty="0">
                <a:latin typeface="San Francisco Display Light" panose="020B0304030202060204" pitchFamily="34" charset="77"/>
                <a:hlinkClick r:id="rId5"/>
              </a:rPr>
              <a:t>https://bbvaopen4u.com/en/actualidad/find-out-5-key-features-rest-api</a:t>
            </a:r>
            <a:r>
              <a:rPr lang="en-US" sz="1800" dirty="0">
                <a:latin typeface="San Francisco Display Light" panose="020B0304030202060204" pitchFamily="34" charset="77"/>
              </a:rPr>
              <a:t> </a:t>
            </a:r>
          </a:p>
          <a:p>
            <a:r>
              <a:rPr lang="en-US" sz="1800" dirty="0" err="1">
                <a:latin typeface="San Francisco Display Light" panose="020B0304030202060204" pitchFamily="34" charset="77"/>
              </a:rPr>
              <a:t>Stackify</a:t>
            </a:r>
            <a:r>
              <a:rPr lang="en-US" sz="1800" dirty="0">
                <a:latin typeface="San Francisco Display Light" panose="020B0304030202060204" pitchFamily="34" charset="77"/>
              </a:rPr>
              <a:t>. (2017, August 21). SOAP vs. REST: The Differences and Benefits Between the Two Widely-Used Web Service Communication Protocols. Retrieved May 6, 2018, from </a:t>
            </a:r>
            <a:r>
              <a:rPr lang="en-US" sz="1800" dirty="0">
                <a:latin typeface="San Francisco Display Light" panose="020B0304030202060204" pitchFamily="34" charset="77"/>
                <a:hlinkClick r:id="rId6"/>
              </a:rPr>
              <a:t>https://stackify.com/soap-vs-rest/</a:t>
            </a:r>
            <a:r>
              <a:rPr lang="en-US" sz="1800" dirty="0">
                <a:latin typeface="San Francisco Display Light" panose="020B0304030202060204" pitchFamily="34" charset="77"/>
              </a:rPr>
              <a:t> </a:t>
            </a:r>
          </a:p>
          <a:p>
            <a:r>
              <a:rPr lang="en-US" sz="1800" dirty="0" err="1">
                <a:latin typeface="San Francisco Display Light" panose="020B0304030202060204" pitchFamily="34" charset="77"/>
              </a:rPr>
              <a:t>Paseur</a:t>
            </a:r>
            <a:r>
              <a:rPr lang="en-US" sz="1800" dirty="0">
                <a:latin typeface="San Francisco Display Light" panose="020B0304030202060204" pitchFamily="34" charset="77"/>
              </a:rPr>
              <a:t>, R. (2013, February 24). Understanding Client/Server Protocols and Web Applications. Retrieved May 6, 2018, from </a:t>
            </a:r>
            <a:r>
              <a:rPr lang="en-US" sz="1800" dirty="0">
                <a:latin typeface="San Francisco Display Light" panose="020B0304030202060204" pitchFamily="34" charset="77"/>
                <a:hlinkClick r:id="rId7"/>
              </a:rPr>
              <a:t>https://www.experts-exchange.com/articles/11271/Understanding-Client-Server-Protocols-and-Web-Applications.html</a:t>
            </a:r>
            <a:r>
              <a:rPr lang="en-US" sz="1800" dirty="0">
                <a:latin typeface="San Francisco Display Light" panose="020B0304030202060204" pitchFamily="34" charset="77"/>
              </a:rPr>
              <a:t> </a:t>
            </a:r>
          </a:p>
          <a:p>
            <a:r>
              <a:rPr lang="en-US" sz="1800" dirty="0">
                <a:latin typeface="San Francisco Display Light" panose="020B0304030202060204" pitchFamily="34" charset="77"/>
              </a:rPr>
              <a:t>Fredrich, T., &amp; P. (n.d.). Using HTTP Methods for RESTful Services. Retrieved May 6, 2018, from </a:t>
            </a:r>
            <a:r>
              <a:rPr lang="en-US" sz="1800" dirty="0">
                <a:latin typeface="San Francisco Display Light" panose="020B0304030202060204" pitchFamily="34" charset="77"/>
                <a:hlinkClick r:id="rId8"/>
              </a:rPr>
              <a:t>http://www.restapitutorial.com/lessons/httpmethods.html</a:t>
            </a:r>
            <a:r>
              <a:rPr lang="en-US" sz="1800" dirty="0">
                <a:latin typeface="San Francisco Display Light" panose="020B0304030202060204" pitchFamily="34" charset="77"/>
              </a:rPr>
              <a:t> </a:t>
            </a:r>
          </a:p>
        </p:txBody>
      </p:sp>
    </p:spTree>
    <p:extLst>
      <p:ext uri="{BB962C8B-B14F-4D97-AF65-F5344CB8AC3E}">
        <p14:creationId xmlns:p14="http://schemas.microsoft.com/office/powerpoint/2010/main" val="41305955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A1EF-81DC-7A42-AC80-8EA3F1DD48AF}"/>
              </a:ext>
            </a:extLst>
          </p:cNvPr>
          <p:cNvSpPr>
            <a:spLocks noGrp="1"/>
          </p:cNvSpPr>
          <p:nvPr>
            <p:ph type="title"/>
          </p:nvPr>
        </p:nvSpPr>
        <p:spPr>
          <a:xfrm>
            <a:off x="1239384" y="914393"/>
            <a:ext cx="9905998" cy="529545"/>
          </a:xfrm>
        </p:spPr>
        <p:txBody>
          <a:bodyPr>
            <a:normAutofit fontScale="90000"/>
          </a:bodyPr>
          <a:lstStyle/>
          <a:p>
            <a:pPr algn="l"/>
            <a:r>
              <a:rPr lang="en-US" u="sng" dirty="0">
                <a:latin typeface="San Francisco Display Light" panose="020B0304030202060204" pitchFamily="34" charset="77"/>
              </a:rPr>
              <a:t>What is rest</a:t>
            </a:r>
          </a:p>
        </p:txBody>
      </p:sp>
      <p:sp>
        <p:nvSpPr>
          <p:cNvPr id="3" name="Content Placeholder 2">
            <a:extLst>
              <a:ext uri="{FF2B5EF4-FFF2-40B4-BE49-F238E27FC236}">
                <a16:creationId xmlns:a16="http://schemas.microsoft.com/office/drawing/2014/main" id="{E2C787AB-C03F-6749-83AD-E438702A043C}"/>
              </a:ext>
            </a:extLst>
          </p:cNvPr>
          <p:cNvSpPr>
            <a:spLocks noGrp="1"/>
          </p:cNvSpPr>
          <p:nvPr>
            <p:ph idx="1"/>
          </p:nvPr>
        </p:nvSpPr>
        <p:spPr>
          <a:xfrm>
            <a:off x="1239383" y="1443938"/>
            <a:ext cx="9905999" cy="3541714"/>
          </a:xfrm>
        </p:spPr>
        <p:txBody>
          <a:bodyPr/>
          <a:lstStyle/>
          <a:p>
            <a:pPr marL="0" indent="0">
              <a:buNone/>
            </a:pPr>
            <a:r>
              <a:rPr lang="en-US" dirty="0">
                <a:latin typeface="San Francisco Display Light" panose="020B0304030202060204" pitchFamily="34" charset="77"/>
              </a:rPr>
              <a:t>Representational State Transfer (REST) is an architectural pattern used to develop modern web-based applications such as websites, mobile applications, and games.  Web-based services built with RESTful APIs allow you to interact with minimal overhead with clients as diverse as mobile phones and websites.  Because of this, and it’s interoperability and flexibility on the web, RESTful APIs have gained popularity.  </a:t>
            </a:r>
          </a:p>
        </p:txBody>
      </p:sp>
    </p:spTree>
    <p:extLst>
      <p:ext uri="{BB962C8B-B14F-4D97-AF65-F5344CB8AC3E}">
        <p14:creationId xmlns:p14="http://schemas.microsoft.com/office/powerpoint/2010/main" val="412644623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CF73-2280-3C49-A2A8-87D13F548433}"/>
              </a:ext>
            </a:extLst>
          </p:cNvPr>
          <p:cNvSpPr>
            <a:spLocks noGrp="1"/>
          </p:cNvSpPr>
          <p:nvPr>
            <p:ph type="title"/>
          </p:nvPr>
        </p:nvSpPr>
        <p:spPr>
          <a:xfrm>
            <a:off x="1312863" y="847117"/>
            <a:ext cx="9905998" cy="540811"/>
          </a:xfrm>
        </p:spPr>
        <p:txBody>
          <a:bodyPr>
            <a:normAutofit fontScale="90000"/>
          </a:bodyPr>
          <a:lstStyle/>
          <a:p>
            <a:pPr algn="l"/>
            <a:r>
              <a:rPr lang="en-US" u="sng" dirty="0">
                <a:latin typeface="San Francisco Display Light" panose="020B0304030202060204" pitchFamily="34" charset="77"/>
              </a:rPr>
              <a:t>REST Relationship with http messages</a:t>
            </a:r>
          </a:p>
        </p:txBody>
      </p:sp>
      <p:sp>
        <p:nvSpPr>
          <p:cNvPr id="3" name="Content Placeholder 2">
            <a:extLst>
              <a:ext uri="{FF2B5EF4-FFF2-40B4-BE49-F238E27FC236}">
                <a16:creationId xmlns:a16="http://schemas.microsoft.com/office/drawing/2014/main" id="{4A779879-83A1-0542-BD8B-2B9D838DC287}"/>
              </a:ext>
            </a:extLst>
          </p:cNvPr>
          <p:cNvSpPr>
            <a:spLocks noGrp="1"/>
          </p:cNvSpPr>
          <p:nvPr>
            <p:ph idx="1"/>
          </p:nvPr>
        </p:nvSpPr>
        <p:spPr>
          <a:xfrm>
            <a:off x="1312863" y="1387928"/>
            <a:ext cx="9905999" cy="2694215"/>
          </a:xfrm>
        </p:spPr>
        <p:txBody>
          <a:bodyPr>
            <a:normAutofit/>
          </a:bodyPr>
          <a:lstStyle/>
          <a:p>
            <a:pPr marL="0" indent="0">
              <a:buNone/>
            </a:pPr>
            <a:r>
              <a:rPr lang="en-US" dirty="0">
                <a:latin typeface="San Francisco Display Light" panose="020B0304030202060204" pitchFamily="34" charset="77"/>
              </a:rPr>
              <a:t>Though it’s not tethered to the web, REST is almost always used as if it is.  It’s was inspired by HTTP, and because of this, it can be used everywhere HTTP is used.  REST allows you to show functionality of your application over HTTP servicing and lets you interact with it over the web by using HTTP actions like GET and POST.  Doing this, instructs the API to either retrieve or create resources.  </a:t>
            </a:r>
          </a:p>
        </p:txBody>
      </p:sp>
    </p:spTree>
    <p:extLst>
      <p:ext uri="{BB962C8B-B14F-4D97-AF65-F5344CB8AC3E}">
        <p14:creationId xmlns:p14="http://schemas.microsoft.com/office/powerpoint/2010/main" val="384674688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68A8-A09D-6546-8EC2-C04300F6AEA4}"/>
              </a:ext>
            </a:extLst>
          </p:cNvPr>
          <p:cNvSpPr>
            <a:spLocks noGrp="1"/>
          </p:cNvSpPr>
          <p:nvPr>
            <p:ph type="title"/>
          </p:nvPr>
        </p:nvSpPr>
        <p:spPr>
          <a:xfrm>
            <a:off x="1272040" y="824595"/>
            <a:ext cx="9905998" cy="571499"/>
          </a:xfrm>
        </p:spPr>
        <p:txBody>
          <a:bodyPr>
            <a:normAutofit fontScale="90000"/>
          </a:bodyPr>
          <a:lstStyle/>
          <a:p>
            <a:pPr algn="l"/>
            <a:r>
              <a:rPr lang="en-US" u="sng" dirty="0">
                <a:latin typeface="San Francisco Display" panose="020B0304030202060204" pitchFamily="34" charset="77"/>
              </a:rPr>
              <a:t>Understanding http to understand rest</a:t>
            </a:r>
          </a:p>
        </p:txBody>
      </p:sp>
      <p:sp>
        <p:nvSpPr>
          <p:cNvPr id="3" name="Content Placeholder 2">
            <a:extLst>
              <a:ext uri="{FF2B5EF4-FFF2-40B4-BE49-F238E27FC236}">
                <a16:creationId xmlns:a16="http://schemas.microsoft.com/office/drawing/2014/main" id="{74D4975C-EB22-4C4E-9981-707B42B8B836}"/>
              </a:ext>
            </a:extLst>
          </p:cNvPr>
          <p:cNvSpPr>
            <a:spLocks noGrp="1"/>
          </p:cNvSpPr>
          <p:nvPr>
            <p:ph idx="1"/>
          </p:nvPr>
        </p:nvSpPr>
        <p:spPr>
          <a:xfrm>
            <a:off x="1304697" y="1433062"/>
            <a:ext cx="9905999" cy="3620634"/>
          </a:xfrm>
        </p:spPr>
        <p:txBody>
          <a:bodyPr>
            <a:normAutofit/>
          </a:bodyPr>
          <a:lstStyle/>
          <a:p>
            <a:pPr marL="0" indent="0">
              <a:buNone/>
            </a:pPr>
            <a:r>
              <a:rPr lang="en-US" dirty="0">
                <a:latin typeface="San Francisco Display Light" panose="020B0304030202060204" pitchFamily="34" charset="77"/>
              </a:rPr>
              <a:t>HTTP is the protocol that allows for sending documents back and forth on the web.  With HTTP, there’s the client and the server.  In conservational terms, the client initiates the conversation, and the server replies.  HTTP messages are bits of text that make up a header and a body, though the body can also include other types of media. The header contains the metadata (instructions, styling references, language, scripts, etc.) The body contains the data you want to send over the network, and use it according to the instructions in the header.  </a:t>
            </a:r>
          </a:p>
        </p:txBody>
      </p:sp>
    </p:spTree>
    <p:extLst>
      <p:ext uri="{BB962C8B-B14F-4D97-AF65-F5344CB8AC3E}">
        <p14:creationId xmlns:p14="http://schemas.microsoft.com/office/powerpoint/2010/main" val="4157048820"/>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AA6E-6DEF-5244-BC52-602DB625AE54}"/>
              </a:ext>
            </a:extLst>
          </p:cNvPr>
          <p:cNvSpPr>
            <a:spLocks noGrp="1"/>
          </p:cNvSpPr>
          <p:nvPr>
            <p:ph type="title"/>
          </p:nvPr>
        </p:nvSpPr>
        <p:spPr>
          <a:xfrm>
            <a:off x="1329192" y="767441"/>
            <a:ext cx="9905998" cy="571500"/>
          </a:xfrm>
        </p:spPr>
        <p:txBody>
          <a:bodyPr>
            <a:normAutofit fontScale="90000"/>
          </a:bodyPr>
          <a:lstStyle/>
          <a:p>
            <a:pPr algn="l"/>
            <a:r>
              <a:rPr lang="en-US" u="sng" dirty="0">
                <a:latin typeface="San Francisco Display" panose="020B0304030202060204" pitchFamily="34" charset="77"/>
              </a:rPr>
              <a:t>HTTP Verbs</a:t>
            </a:r>
            <a:endParaRPr lang="en-US" dirty="0"/>
          </a:p>
        </p:txBody>
      </p:sp>
      <p:sp>
        <p:nvSpPr>
          <p:cNvPr id="3" name="Content Placeholder 2">
            <a:extLst>
              <a:ext uri="{FF2B5EF4-FFF2-40B4-BE49-F238E27FC236}">
                <a16:creationId xmlns:a16="http://schemas.microsoft.com/office/drawing/2014/main" id="{6C726DFD-ABAE-9D42-AA16-810C46BE6803}"/>
              </a:ext>
            </a:extLst>
          </p:cNvPr>
          <p:cNvSpPr>
            <a:spLocks noGrp="1"/>
          </p:cNvSpPr>
          <p:nvPr>
            <p:ph idx="1"/>
          </p:nvPr>
        </p:nvSpPr>
        <p:spPr>
          <a:xfrm>
            <a:off x="1329192" y="1338940"/>
            <a:ext cx="9905999" cy="4596494"/>
          </a:xfrm>
        </p:spPr>
        <p:txBody>
          <a:bodyPr>
            <a:normAutofit lnSpcReduction="10000"/>
          </a:bodyPr>
          <a:lstStyle/>
          <a:p>
            <a:pPr marL="0" indent="0">
              <a:buNone/>
            </a:pPr>
            <a:r>
              <a:rPr lang="en-US" sz="2400" dirty="0">
                <a:latin typeface="San Francisco Display Light" panose="020B0304030202060204" pitchFamily="34" charset="77"/>
              </a:rPr>
              <a:t>When an HTTP request is sent, certain actions in the request header are called.  REST uses the actions GET, DELETE, POST, and PUT.  GET is the simplest HTTP request.  Its called every time a URL is typed into an address bar or every time a link is selected.  GET requests are read-only, however, once it’s received by the client, it can be manipulated to anything on that side.  The DELET request is self-explanatory.  It’s used when the developer wants to remove the resource identified by the URL of the request.  POST request is used for repeating processes you want to happen on the server.  Finally, PUT is used to create or update resources identified by the URL.  It contains the data used in updating or creating resources in the body of the document (Ludovico, 2013).</a:t>
            </a:r>
          </a:p>
        </p:txBody>
      </p:sp>
    </p:spTree>
    <p:extLst>
      <p:ext uri="{BB962C8B-B14F-4D97-AF65-F5344CB8AC3E}">
        <p14:creationId xmlns:p14="http://schemas.microsoft.com/office/powerpoint/2010/main" val="1362581772"/>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6D67D4-AF37-C745-9D53-7F16E749F2EF}"/>
              </a:ext>
            </a:extLst>
          </p:cNvPr>
          <p:cNvSpPr txBox="1">
            <a:spLocks/>
          </p:cNvSpPr>
          <p:nvPr/>
        </p:nvSpPr>
        <p:spPr>
          <a:xfrm>
            <a:off x="1141413" y="585979"/>
            <a:ext cx="9905998" cy="52954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u="sng" dirty="0">
                <a:latin typeface="San Francisco Display Light" panose="020B0304030202060204" pitchFamily="34" charset="77"/>
              </a:rPr>
              <a:t>HTTP Verbs (cont.)</a:t>
            </a:r>
          </a:p>
        </p:txBody>
      </p:sp>
      <p:sp>
        <p:nvSpPr>
          <p:cNvPr id="6" name="Content Placeholder 2">
            <a:extLst>
              <a:ext uri="{FF2B5EF4-FFF2-40B4-BE49-F238E27FC236}">
                <a16:creationId xmlns:a16="http://schemas.microsoft.com/office/drawing/2014/main" id="{26D6E282-67BC-D04D-8B4F-0EFD824C1089}"/>
              </a:ext>
            </a:extLst>
          </p:cNvPr>
          <p:cNvSpPr>
            <a:spLocks noGrp="1"/>
          </p:cNvSpPr>
          <p:nvPr>
            <p:ph idx="1"/>
          </p:nvPr>
        </p:nvSpPr>
        <p:spPr>
          <a:xfrm>
            <a:off x="1133249" y="1146168"/>
            <a:ext cx="9905999" cy="4576991"/>
          </a:xfrm>
        </p:spPr>
        <p:txBody>
          <a:bodyPr>
            <a:normAutofit/>
          </a:bodyPr>
          <a:lstStyle/>
          <a:p>
            <a:pPr marL="0" indent="0">
              <a:buNone/>
            </a:pPr>
            <a:r>
              <a:rPr lang="en-US" dirty="0">
                <a:latin typeface="San Francisco Display Light" panose="020B0304030202060204" pitchFamily="34" charset="77"/>
              </a:rPr>
              <a:t>To give a visual example of HTTP Verbs and their recommended returning values, I refer you to the below chart from </a:t>
            </a:r>
            <a:r>
              <a:rPr lang="en-US" dirty="0">
                <a:latin typeface="San Francisco Display Light" panose="020B0304030202060204" pitchFamily="34" charset="77"/>
                <a:hlinkClick r:id="rId2"/>
              </a:rPr>
              <a:t>www.restapitutorial.com</a:t>
            </a:r>
            <a:r>
              <a:rPr lang="en-US" dirty="0">
                <a:latin typeface="San Francisco Display Light" panose="020B0304030202060204" pitchFamily="34" charset="77"/>
              </a:rPr>
              <a:t>.  </a:t>
            </a:r>
          </a:p>
          <a:p>
            <a:pPr marL="0" indent="0">
              <a:buNone/>
            </a:pPr>
            <a:endParaRPr lang="en-US" dirty="0">
              <a:latin typeface="San Francisco Display Light" panose="020B0304030202060204" pitchFamily="34" charset="77"/>
            </a:endParaRPr>
          </a:p>
          <a:p>
            <a:pPr marL="457200" indent="-457200">
              <a:buAutoNum type="arabicPeriod" startAt="4"/>
            </a:pPr>
            <a:endParaRPr lang="en-US" dirty="0">
              <a:latin typeface="San Francisco Display Light" panose="020B0304030202060204" pitchFamily="34" charset="77"/>
            </a:endParaRPr>
          </a:p>
        </p:txBody>
      </p:sp>
      <p:pic>
        <p:nvPicPr>
          <p:cNvPr id="2" name="Picture 1">
            <a:extLst>
              <a:ext uri="{FF2B5EF4-FFF2-40B4-BE49-F238E27FC236}">
                <a16:creationId xmlns:a16="http://schemas.microsoft.com/office/drawing/2014/main" id="{AFC30460-3B6A-9549-875C-FD25D533270B}"/>
              </a:ext>
            </a:extLst>
          </p:cNvPr>
          <p:cNvPicPr>
            <a:picLocks noChangeAspect="1"/>
          </p:cNvPicPr>
          <p:nvPr/>
        </p:nvPicPr>
        <p:blipFill>
          <a:blip r:embed="rId3"/>
          <a:stretch>
            <a:fillRect/>
          </a:stretch>
        </p:blipFill>
        <p:spPr>
          <a:xfrm>
            <a:off x="1141413" y="2103858"/>
            <a:ext cx="9905998" cy="2499291"/>
          </a:xfrm>
          <a:prstGeom prst="rect">
            <a:avLst/>
          </a:prstGeom>
        </p:spPr>
      </p:pic>
    </p:spTree>
    <p:extLst>
      <p:ext uri="{BB962C8B-B14F-4D97-AF65-F5344CB8AC3E}">
        <p14:creationId xmlns:p14="http://schemas.microsoft.com/office/powerpoint/2010/main" val="50303837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FE47A-5EF0-CE44-9017-9B20D4265C47}"/>
              </a:ext>
            </a:extLst>
          </p:cNvPr>
          <p:cNvSpPr>
            <a:spLocks noGrp="1"/>
          </p:cNvSpPr>
          <p:nvPr>
            <p:ph idx="1"/>
          </p:nvPr>
        </p:nvSpPr>
        <p:spPr>
          <a:xfrm>
            <a:off x="1321028" y="1211487"/>
            <a:ext cx="9905999" cy="4576991"/>
          </a:xfrm>
        </p:spPr>
        <p:txBody>
          <a:bodyPr>
            <a:normAutofit fontScale="92500" lnSpcReduction="10000"/>
          </a:bodyPr>
          <a:lstStyle/>
          <a:p>
            <a:pPr marL="0" indent="0">
              <a:buNone/>
            </a:pPr>
            <a:r>
              <a:rPr lang="en-US" sz="2400" dirty="0">
                <a:latin typeface="San Francisco Display Light" panose="020B0304030202060204" pitchFamily="34" charset="77"/>
              </a:rPr>
              <a:t>REST has five key features that make it a dynamic architecture.  These features include statelessness, supporting JSON and XML, being simpler than Simple Object Access Protocols (SOAP), documentation, and error messaging.  Let’s take a closer look at each of these key features.  </a:t>
            </a:r>
          </a:p>
          <a:p>
            <a:pPr marL="457200" indent="-457200">
              <a:buFont typeface="+mj-lt"/>
              <a:buAutoNum type="arabicPeriod"/>
            </a:pPr>
            <a:r>
              <a:rPr lang="en-US" sz="2400" u="sng" dirty="0">
                <a:latin typeface="San Francisco Display Light" panose="020B0304030202060204" pitchFamily="34" charset="77"/>
              </a:rPr>
              <a:t>Statelessness</a:t>
            </a:r>
            <a:r>
              <a:rPr lang="en-US" sz="2400" dirty="0">
                <a:latin typeface="San Francisco Display Light" panose="020B0304030202060204" pitchFamily="34" charset="77"/>
              </a:rPr>
              <a:t> – It does not memorize data.  Every time it’s referred to, it must be reminded of data.  That may come in the form of user credentials such as a login data.  This is a strength of REST because since it does not memorize, it allows for greater scalability because it does not require the powerful servers needed to store that information.  </a:t>
            </a:r>
          </a:p>
          <a:p>
            <a:pPr marL="457200" indent="-457200">
              <a:buFont typeface="+mj-lt"/>
              <a:buAutoNum type="arabicPeriod"/>
            </a:pPr>
            <a:r>
              <a:rPr lang="en-US" sz="2400" u="sng" dirty="0">
                <a:latin typeface="San Francisco Display Light" panose="020B0304030202060204" pitchFamily="34" charset="77"/>
              </a:rPr>
              <a:t>Support for JSON and XML</a:t>
            </a:r>
            <a:r>
              <a:rPr lang="en-US" sz="2400" dirty="0">
                <a:latin typeface="San Francisco Display Light" panose="020B0304030202060204" pitchFamily="34" charset="77"/>
              </a:rPr>
              <a:t> – REST reaches a wide range of developers because it supports both JSON and XML.  </a:t>
            </a:r>
            <a:endParaRPr lang="en-US" dirty="0">
              <a:latin typeface="San Francisco Display Light" panose="020B0304030202060204" pitchFamily="34" charset="77"/>
            </a:endParaRPr>
          </a:p>
          <a:p>
            <a:pPr marL="0" indent="0">
              <a:buNone/>
            </a:pPr>
            <a:endParaRPr lang="en-US" dirty="0">
              <a:latin typeface="San Francisco Display Light" panose="020B0304030202060204" pitchFamily="34" charset="77"/>
            </a:endParaRPr>
          </a:p>
        </p:txBody>
      </p:sp>
      <p:sp>
        <p:nvSpPr>
          <p:cNvPr id="7" name="Title 1">
            <a:extLst>
              <a:ext uri="{FF2B5EF4-FFF2-40B4-BE49-F238E27FC236}">
                <a16:creationId xmlns:a16="http://schemas.microsoft.com/office/drawing/2014/main" id="{0494225C-FEFF-504C-A2EB-87D4F3A86B66}"/>
              </a:ext>
            </a:extLst>
          </p:cNvPr>
          <p:cNvSpPr txBox="1">
            <a:spLocks/>
          </p:cNvSpPr>
          <p:nvPr/>
        </p:nvSpPr>
        <p:spPr>
          <a:xfrm>
            <a:off x="1321028" y="669470"/>
            <a:ext cx="9905998" cy="52954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u="sng" dirty="0">
                <a:latin typeface="San Francisco Display Light" panose="020B0304030202060204" pitchFamily="34" charset="77"/>
              </a:rPr>
              <a:t>FIVE key features of rest</a:t>
            </a:r>
          </a:p>
        </p:txBody>
      </p:sp>
    </p:spTree>
    <p:extLst>
      <p:ext uri="{BB962C8B-B14F-4D97-AF65-F5344CB8AC3E}">
        <p14:creationId xmlns:p14="http://schemas.microsoft.com/office/powerpoint/2010/main" val="3637758578"/>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223CE1-1A4B-724E-AB6F-707C12AEF5E1}"/>
              </a:ext>
            </a:extLst>
          </p:cNvPr>
          <p:cNvSpPr txBox="1">
            <a:spLocks/>
          </p:cNvSpPr>
          <p:nvPr/>
        </p:nvSpPr>
        <p:spPr>
          <a:xfrm>
            <a:off x="1361848" y="693957"/>
            <a:ext cx="9905998" cy="52954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u="sng" dirty="0">
                <a:latin typeface="San Francisco Display Light" panose="020B0304030202060204" pitchFamily="34" charset="77"/>
              </a:rPr>
              <a:t>Five key features of rest</a:t>
            </a:r>
          </a:p>
        </p:txBody>
      </p:sp>
      <p:sp>
        <p:nvSpPr>
          <p:cNvPr id="5" name="Content Placeholder 2">
            <a:extLst>
              <a:ext uri="{FF2B5EF4-FFF2-40B4-BE49-F238E27FC236}">
                <a16:creationId xmlns:a16="http://schemas.microsoft.com/office/drawing/2014/main" id="{3061829F-4452-5B49-A0CC-E174BA0CCDBA}"/>
              </a:ext>
            </a:extLst>
          </p:cNvPr>
          <p:cNvSpPr>
            <a:spLocks noGrp="1"/>
          </p:cNvSpPr>
          <p:nvPr>
            <p:ph idx="1"/>
          </p:nvPr>
        </p:nvSpPr>
        <p:spPr>
          <a:xfrm>
            <a:off x="1361848" y="1235974"/>
            <a:ext cx="9905999" cy="4576991"/>
          </a:xfrm>
        </p:spPr>
        <p:txBody>
          <a:bodyPr>
            <a:normAutofit fontScale="85000" lnSpcReduction="20000"/>
          </a:bodyPr>
          <a:lstStyle/>
          <a:p>
            <a:pPr marL="457200" indent="-457200">
              <a:buFont typeface="+mj-lt"/>
              <a:buAutoNum type="arabicPeriod" startAt="3"/>
            </a:pPr>
            <a:r>
              <a:rPr lang="en-US" sz="2600" u="sng" dirty="0">
                <a:latin typeface="San Francisco Display Light" panose="020B0304030202060204" pitchFamily="34" charset="77"/>
              </a:rPr>
              <a:t>Simpler than SOAP</a:t>
            </a:r>
            <a:r>
              <a:rPr lang="en-US" sz="2600" dirty="0">
                <a:latin typeface="San Francisco Display Light" panose="020B0304030202060204" pitchFamily="34" charset="77"/>
              </a:rPr>
              <a:t> – REST uses HTTP for simplicity, allows for a wider variety of data formats whilst SOAP only allows for XML.  REST supports JSON which offers faster parsing and works better with data and better support for browsers.  It also uses less bandwidth and is easier to integrate into previously existing websites.  Therefore it enables developers to work faster and frees up time from having to re-code a site from scratch.</a:t>
            </a:r>
          </a:p>
          <a:p>
            <a:pPr marL="457200" indent="-457200">
              <a:buAutoNum type="arabicPeriod" startAt="4"/>
            </a:pPr>
            <a:r>
              <a:rPr lang="en-US" sz="2600" u="sng" dirty="0">
                <a:latin typeface="San Francisco Display Light" panose="020B0304030202060204" pitchFamily="34" charset="77"/>
              </a:rPr>
              <a:t>Documentation</a:t>
            </a:r>
            <a:r>
              <a:rPr lang="en-US" sz="2600" dirty="0">
                <a:latin typeface="San Francisco Display Light" panose="020B0304030202060204" pitchFamily="34" charset="77"/>
              </a:rPr>
              <a:t> – When using REST, each change is documented.  Though the documentation does not require the developer of the API to fully update that information, it still allows any developer that uses it to know what is expected.  </a:t>
            </a:r>
          </a:p>
          <a:p>
            <a:pPr marL="457200" indent="-457200">
              <a:buAutoNum type="arabicPeriod" startAt="4"/>
            </a:pPr>
            <a:r>
              <a:rPr lang="en-US" sz="2600" u="sng" dirty="0">
                <a:latin typeface="San Francisco Display Light" panose="020B0304030202060204" pitchFamily="34" charset="77"/>
              </a:rPr>
              <a:t>Error Messages </a:t>
            </a:r>
            <a:r>
              <a:rPr lang="en-US" sz="2600" dirty="0">
                <a:latin typeface="San Francisco Display Light" panose="020B0304030202060204" pitchFamily="34" charset="77"/>
              </a:rPr>
              <a:t>– Through Microsoft Azure, REST offers a full list of possible common error codes that could and probably will occur during development.  This helps developers to problem solve their mistakes quickly and efficiently.  </a:t>
            </a:r>
          </a:p>
          <a:p>
            <a:pPr marL="0" indent="0">
              <a:buNone/>
            </a:pPr>
            <a:endParaRPr lang="en-US" u="sng" dirty="0">
              <a:latin typeface="San Francisco Display Light" panose="020B0304030202060204" pitchFamily="34" charset="77"/>
            </a:endParaRPr>
          </a:p>
        </p:txBody>
      </p:sp>
    </p:spTree>
    <p:extLst>
      <p:ext uri="{BB962C8B-B14F-4D97-AF65-F5344CB8AC3E}">
        <p14:creationId xmlns:p14="http://schemas.microsoft.com/office/powerpoint/2010/main" val="44969244"/>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F1EA30E-FF66-C346-AEEC-FADBE2866F30}"/>
              </a:ext>
            </a:extLst>
          </p:cNvPr>
          <p:cNvSpPr txBox="1">
            <a:spLocks/>
          </p:cNvSpPr>
          <p:nvPr/>
        </p:nvSpPr>
        <p:spPr>
          <a:xfrm>
            <a:off x="1296535" y="644982"/>
            <a:ext cx="9905998" cy="52954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u="sng" dirty="0">
                <a:latin typeface="San Francisco Display Light" panose="020B0304030202060204" pitchFamily="34" charset="77"/>
              </a:rPr>
              <a:t>Stateless client/server protocols</a:t>
            </a:r>
          </a:p>
        </p:txBody>
      </p:sp>
      <p:sp>
        <p:nvSpPr>
          <p:cNvPr id="6" name="Content Placeholder 2">
            <a:extLst>
              <a:ext uri="{FF2B5EF4-FFF2-40B4-BE49-F238E27FC236}">
                <a16:creationId xmlns:a16="http://schemas.microsoft.com/office/drawing/2014/main" id="{DDC72321-A84F-C244-AEB8-E43D0B49627A}"/>
              </a:ext>
            </a:extLst>
          </p:cNvPr>
          <p:cNvSpPr>
            <a:spLocks noGrp="1"/>
          </p:cNvSpPr>
          <p:nvPr>
            <p:ph idx="1"/>
          </p:nvPr>
        </p:nvSpPr>
        <p:spPr>
          <a:xfrm>
            <a:off x="1296535" y="1186999"/>
            <a:ext cx="9905999" cy="4576991"/>
          </a:xfrm>
        </p:spPr>
        <p:txBody>
          <a:bodyPr>
            <a:normAutofit/>
          </a:bodyPr>
          <a:lstStyle/>
          <a:p>
            <a:pPr marL="0" indent="0">
              <a:buNone/>
            </a:pPr>
            <a:r>
              <a:rPr lang="en-US" sz="2400" dirty="0">
                <a:latin typeface="San Francisco Display Light" panose="020B0304030202060204" pitchFamily="34" charset="77"/>
              </a:rPr>
              <a:t>Client/Server protocols are defined as: two-way communication mechanisms that allow humans to get information from websites (</a:t>
            </a:r>
            <a:r>
              <a:rPr lang="en-US" sz="2400" dirty="0" err="1">
                <a:latin typeface="San Francisco Display Light" panose="020B0304030202060204" pitchFamily="34" charset="77"/>
              </a:rPr>
              <a:t>Paseur</a:t>
            </a:r>
            <a:r>
              <a:rPr lang="en-US" sz="2400" dirty="0">
                <a:latin typeface="San Francisco Display Light" panose="020B0304030202060204" pitchFamily="34" charset="77"/>
              </a:rPr>
              <a:t>, 2013).  This means that neither the client nor the server are retaining information on one another.  The server (i.e. sender) transmits a packet to the client (i.e. receiver) without any expectation of acknowledgement of receipt.  And the recipient receives the packet without any prior connection setup with the server.  Without the client/server communication (request/response), nothing happens on the internet.  The server can only respond one the client makes the request.  Otherwise, they sit stateless and ignorant to the rest of the internet.</a:t>
            </a:r>
          </a:p>
        </p:txBody>
      </p:sp>
    </p:spTree>
    <p:extLst>
      <p:ext uri="{BB962C8B-B14F-4D97-AF65-F5344CB8AC3E}">
        <p14:creationId xmlns:p14="http://schemas.microsoft.com/office/powerpoint/2010/main" val="55159548"/>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{0346B7A4-6392-0B45-A956-3FC2386C15DE}tf10001122</Template>
  <TotalTime>273</TotalTime>
  <Words>1135</Words>
  <Application>Microsoft Macintosh PowerPoint</Application>
  <PresentationFormat>Widescreen</PresentationFormat>
  <Paragraphs>29</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San Francisco Display</vt:lpstr>
      <vt:lpstr>San Francisco Display Light</vt:lpstr>
      <vt:lpstr>Trebuchet MS</vt:lpstr>
      <vt:lpstr>Tw Cen MT</vt:lpstr>
      <vt:lpstr>Circuit</vt:lpstr>
      <vt:lpstr>The rest methodology</vt:lpstr>
      <vt:lpstr>What is rest</vt:lpstr>
      <vt:lpstr>REST Relationship with http messages</vt:lpstr>
      <vt:lpstr>Understanding http to understand rest</vt:lpstr>
      <vt:lpstr>HTTP Verbs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 methodology</dc:title>
  <dc:creator>Matt Howard</dc:creator>
  <cp:lastModifiedBy>Matt Howard</cp:lastModifiedBy>
  <cp:revision>22</cp:revision>
  <cp:lastPrinted>2018-05-06T20:48:31Z</cp:lastPrinted>
  <dcterms:created xsi:type="dcterms:W3CDTF">2018-05-06T16:50:39Z</dcterms:created>
  <dcterms:modified xsi:type="dcterms:W3CDTF">2018-05-06T21:27:40Z</dcterms:modified>
</cp:coreProperties>
</file>