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3"/>
  </p:notesMasterIdLst>
  <p:sldIdLst>
    <p:sldId id="256" r:id="rId2"/>
    <p:sldId id="257" r:id="rId3"/>
    <p:sldId id="258" r:id="rId4"/>
    <p:sldId id="259" r:id="rId5"/>
    <p:sldId id="262" r:id="rId6"/>
    <p:sldId id="266" r:id="rId7"/>
    <p:sldId id="260" r:id="rId8"/>
    <p:sldId id="261" r:id="rId9"/>
    <p:sldId id="263" r:id="rId10"/>
    <p:sldId id="267"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9" autoAdjust="0"/>
    <p:restoredTop sz="94660"/>
  </p:normalViewPr>
  <p:slideViewPr>
    <p:cSldViewPr snapToGrid="0">
      <p:cViewPr varScale="1">
        <p:scale>
          <a:sx n="156" d="100"/>
          <a:sy n="156" d="100"/>
        </p:scale>
        <p:origin x="36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086EDC-56B0-E447-A75B-152C4C9D2B8E}" type="datetimeFigureOut">
              <a:rPr lang="en-US" smtClean="0"/>
              <a:t>5/11/18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17A96E-871F-C048-9BB8-E8B4F205A852}" type="slidenum">
              <a:rPr lang="en-US" smtClean="0"/>
              <a:t>‹#›</a:t>
            </a:fld>
            <a:endParaRPr lang="en-US"/>
          </a:p>
        </p:txBody>
      </p:sp>
    </p:spTree>
    <p:extLst>
      <p:ext uri="{BB962C8B-B14F-4D97-AF65-F5344CB8AC3E}">
        <p14:creationId xmlns:p14="http://schemas.microsoft.com/office/powerpoint/2010/main" val="2451972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17A96E-871F-C048-9BB8-E8B4F205A852}" type="slidenum">
              <a:rPr lang="en-US" smtClean="0"/>
              <a:t>5</a:t>
            </a:fld>
            <a:endParaRPr lang="en-US"/>
          </a:p>
        </p:txBody>
      </p:sp>
    </p:spTree>
    <p:extLst>
      <p:ext uri="{BB962C8B-B14F-4D97-AF65-F5344CB8AC3E}">
        <p14:creationId xmlns:p14="http://schemas.microsoft.com/office/powerpoint/2010/main" val="229455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17A96E-871F-C048-9BB8-E8B4F205A852}" type="slidenum">
              <a:rPr lang="en-US" smtClean="0"/>
              <a:t>6</a:t>
            </a:fld>
            <a:endParaRPr lang="en-US"/>
          </a:p>
        </p:txBody>
      </p:sp>
    </p:spTree>
    <p:extLst>
      <p:ext uri="{BB962C8B-B14F-4D97-AF65-F5344CB8AC3E}">
        <p14:creationId xmlns:p14="http://schemas.microsoft.com/office/powerpoint/2010/main" val="3784889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677757"/>
      </p:ext>
    </p:extLst>
  </p:cSld>
  <p:clrMapOvr>
    <a:masterClrMapping/>
  </p:clrMapOvr>
  <mc:AlternateContent xmlns:mc="http://schemas.openxmlformats.org/markup-compatibility/2006">
    <mc:Choice xmlns:p14="http://schemas.microsoft.com/office/powerpoint/2010/main" Requires="p14">
      <p:transition spd="slow" p14:dur="4400" advTm="8000">
        <p14:honeycomb/>
      </p:transition>
    </mc:Choice>
    <mc:Fallback>
      <p:transition spd="slow" advTm="8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5/11/18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8386270"/>
      </p:ext>
    </p:extLst>
  </p:cSld>
  <p:clrMapOvr>
    <a:masterClrMapping/>
  </p:clrMapOvr>
  <mc:AlternateContent xmlns:mc="http://schemas.openxmlformats.org/markup-compatibility/2006">
    <mc:Choice xmlns:p14="http://schemas.microsoft.com/office/powerpoint/2010/main" Requires="p14">
      <p:transition spd="slow" p14:dur="4400" advTm="8000">
        <p14:honeycomb/>
      </p:transition>
    </mc:Choice>
    <mc:Fallback>
      <p:transition spd="slow" advTm="8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4689464"/>
      </p:ext>
    </p:extLst>
  </p:cSld>
  <p:clrMapOvr>
    <a:masterClrMapping/>
  </p:clrMapOvr>
  <mc:AlternateContent xmlns:mc="http://schemas.openxmlformats.org/markup-compatibility/2006">
    <mc:Choice xmlns:p14="http://schemas.microsoft.com/office/powerpoint/2010/main" Requires="p14">
      <p:transition spd="slow" p14:dur="4400" advTm="8000">
        <p14:honeycomb/>
      </p:transition>
    </mc:Choice>
    <mc:Fallback>
      <p:transition spd="slow" advTm="8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57179451"/>
      </p:ext>
    </p:extLst>
  </p:cSld>
  <p:clrMapOvr>
    <a:masterClrMapping/>
  </p:clrMapOvr>
  <mc:AlternateContent xmlns:mc="http://schemas.openxmlformats.org/markup-compatibility/2006">
    <mc:Choice xmlns:p14="http://schemas.microsoft.com/office/powerpoint/2010/main" Requires="p14">
      <p:transition spd="slow" p14:dur="4400" advTm="8000">
        <p14:honeycomb/>
      </p:transition>
    </mc:Choice>
    <mc:Fallback>
      <p:transition spd="slow" advTm="8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6609119"/>
      </p:ext>
    </p:extLst>
  </p:cSld>
  <p:clrMapOvr>
    <a:masterClrMapping/>
  </p:clrMapOvr>
  <mc:AlternateContent xmlns:mc="http://schemas.openxmlformats.org/markup-compatibility/2006">
    <mc:Choice xmlns:p14="http://schemas.microsoft.com/office/powerpoint/2010/main" Requires="p14">
      <p:transition spd="slow" p14:dur="4400" advTm="8000">
        <p14:honeycomb/>
      </p:transition>
    </mc:Choice>
    <mc:Fallback>
      <p:transition spd="slow" advTm="8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29518932"/>
      </p:ext>
    </p:extLst>
  </p:cSld>
  <p:clrMapOvr>
    <a:masterClrMapping/>
  </p:clrMapOvr>
  <mc:AlternateContent xmlns:mc="http://schemas.openxmlformats.org/markup-compatibility/2006">
    <mc:Choice xmlns:p14="http://schemas.microsoft.com/office/powerpoint/2010/main" Requires="p14">
      <p:transition spd="slow" p14:dur="4400" advTm="8000">
        <p14:honeycomb/>
      </p:transition>
    </mc:Choice>
    <mc:Fallback>
      <p:transition spd="slow" advTm="8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6620817"/>
      </p:ext>
    </p:extLst>
  </p:cSld>
  <p:clrMapOvr>
    <a:masterClrMapping/>
  </p:clrMapOvr>
  <mc:AlternateContent xmlns:mc="http://schemas.openxmlformats.org/markup-compatibility/2006">
    <mc:Choice xmlns:p14="http://schemas.microsoft.com/office/powerpoint/2010/main" Requires="p14">
      <p:transition spd="slow" p14:dur="4400" advTm="8000">
        <p14:honeycomb/>
      </p:transition>
    </mc:Choice>
    <mc:Fallback>
      <p:transition spd="slow" advTm="8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379906"/>
      </p:ext>
    </p:extLst>
  </p:cSld>
  <p:clrMapOvr>
    <a:masterClrMapping/>
  </p:clrMapOvr>
  <mc:AlternateContent xmlns:mc="http://schemas.openxmlformats.org/markup-compatibility/2006">
    <mc:Choice xmlns:p14="http://schemas.microsoft.com/office/powerpoint/2010/main" Requires="p14">
      <p:transition spd="slow" p14:dur="4400" advTm="8000">
        <p14:honeycomb/>
      </p:transition>
    </mc:Choice>
    <mc:Fallback>
      <p:transition spd="slow" advTm="8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8702726"/>
      </p:ext>
    </p:extLst>
  </p:cSld>
  <p:clrMapOvr>
    <a:masterClrMapping/>
  </p:clrMapOvr>
  <mc:AlternateContent xmlns:mc="http://schemas.openxmlformats.org/markup-compatibility/2006">
    <mc:Choice xmlns:p14="http://schemas.microsoft.com/office/powerpoint/2010/main" Requires="p14">
      <p:transition spd="slow" p14:dur="4400" advTm="8000">
        <p14:honeycomb/>
      </p:transition>
    </mc:Choice>
    <mc:Fallback>
      <p:transition spd="slow" advTm="8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3700262"/>
      </p:ext>
    </p:extLst>
  </p:cSld>
  <p:clrMapOvr>
    <a:masterClrMapping/>
  </p:clrMapOvr>
  <mc:AlternateContent xmlns:mc="http://schemas.openxmlformats.org/markup-compatibility/2006">
    <mc:Choice xmlns:p14="http://schemas.microsoft.com/office/powerpoint/2010/main" Requires="p14">
      <p:transition spd="slow" p14:dur="4400" advTm="8000">
        <p14:honeycomb/>
      </p:transition>
    </mc:Choice>
    <mc:Fallback>
      <p:transition spd="slow" advTm="8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5935920"/>
      </p:ext>
    </p:extLst>
  </p:cSld>
  <p:clrMapOvr>
    <a:masterClrMapping/>
  </p:clrMapOvr>
  <mc:AlternateContent xmlns:mc="http://schemas.openxmlformats.org/markup-compatibility/2006">
    <mc:Choice xmlns:p14="http://schemas.microsoft.com/office/powerpoint/2010/main" Requires="p14">
      <p:transition spd="slow" p14:dur="4400" advTm="8000">
        <p14:honeycomb/>
      </p:transition>
    </mc:Choice>
    <mc:Fallback>
      <p:transition spd="slow" advTm="8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8196975"/>
      </p:ext>
    </p:extLst>
  </p:cSld>
  <p:clrMapOvr>
    <a:masterClrMapping/>
  </p:clrMapOvr>
  <mc:AlternateContent xmlns:mc="http://schemas.openxmlformats.org/markup-compatibility/2006">
    <mc:Choice xmlns:p14="http://schemas.microsoft.com/office/powerpoint/2010/main" Requires="p14">
      <p:transition spd="slow" p14:dur="4400" advTm="8000">
        <p14:honeycomb/>
      </p:transition>
    </mc:Choice>
    <mc:Fallback>
      <p:transition spd="slow" advTm="8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9704366"/>
      </p:ext>
    </p:extLst>
  </p:cSld>
  <p:clrMapOvr>
    <a:masterClrMapping/>
  </p:clrMapOvr>
  <mc:AlternateContent xmlns:mc="http://schemas.openxmlformats.org/markup-compatibility/2006">
    <mc:Choice xmlns:p14="http://schemas.microsoft.com/office/powerpoint/2010/main" Requires="p14">
      <p:transition spd="slow" p14:dur="4400" advTm="8000">
        <p14:honeycomb/>
      </p:transition>
    </mc:Choice>
    <mc:Fallback>
      <p:transition spd="slow" advTm="8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186161"/>
      </p:ext>
    </p:extLst>
  </p:cSld>
  <p:clrMapOvr>
    <a:masterClrMapping/>
  </p:clrMapOvr>
  <mc:AlternateContent xmlns:mc="http://schemas.openxmlformats.org/markup-compatibility/2006">
    <mc:Choice xmlns:p14="http://schemas.microsoft.com/office/powerpoint/2010/main" Requires="p14">
      <p:transition spd="slow" p14:dur="4400" advTm="8000">
        <p14:honeycomb/>
      </p:transition>
    </mc:Choice>
    <mc:Fallback>
      <p:transition spd="slow" advTm="8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5/11/18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0579115"/>
      </p:ext>
    </p:extLst>
  </p:cSld>
  <p:clrMapOvr>
    <a:masterClrMapping/>
  </p:clrMapOvr>
  <mc:AlternateContent xmlns:mc="http://schemas.openxmlformats.org/markup-compatibility/2006">
    <mc:Choice xmlns:p14="http://schemas.microsoft.com/office/powerpoint/2010/main" Requires="p14">
      <p:transition spd="slow" p14:dur="4400" advTm="8000">
        <p14:honeycomb/>
      </p:transition>
    </mc:Choice>
    <mc:Fallback>
      <p:transition spd="slow" advTm="8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0547988"/>
      </p:ext>
    </p:extLst>
  </p:cSld>
  <p:clrMapOvr>
    <a:masterClrMapping/>
  </p:clrMapOvr>
  <mc:AlternateContent xmlns:mc="http://schemas.openxmlformats.org/markup-compatibility/2006">
    <mc:Choice xmlns:p14="http://schemas.microsoft.com/office/powerpoint/2010/main" Requires="p14">
      <p:transition spd="slow" p14:dur="4400" advTm="8000">
        <p14:honeycomb/>
      </p:transition>
    </mc:Choice>
    <mc:Fallback>
      <p:transition spd="slow" advTm="8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9612498"/>
      </p:ext>
    </p:extLst>
  </p:cSld>
  <p:clrMapOvr>
    <a:masterClrMapping/>
  </p:clrMapOvr>
  <mc:AlternateContent xmlns:mc="http://schemas.openxmlformats.org/markup-compatibility/2006">
    <mc:Choice xmlns:p14="http://schemas.microsoft.com/office/powerpoint/2010/main" Requires="p14">
      <p:transition spd="slow" p14:dur="4400" advTm="8000">
        <p14:honeycomb/>
      </p:transition>
    </mc:Choice>
    <mc:Fallback>
      <p:transition spd="slow" advTm="8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5/11/18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717536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mc:Choice xmlns:p14="http://schemas.microsoft.com/office/powerpoint/2010/main" Requires="p14">
      <p:transition spd="slow" p14:dur="4400" advTm="8000">
        <p14:honeycomb/>
      </p:transition>
    </mc:Choice>
    <mc:Fallback>
      <p:transition spd="slow" advTm="8000">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www.techopedia.com/definition/1352/uniform-resource-locator-url" TargetMode="External"/><Relationship Id="rId3" Type="http://schemas.openxmlformats.org/officeDocument/2006/relationships/hyperlink" Target="https://www.mulesoft.com/resources/api/restful-api" TargetMode="External"/><Relationship Id="rId7" Type="http://schemas.openxmlformats.org/officeDocument/2006/relationships/hyperlink" Target="https://danielmiessler.com/study/url-uri/" TargetMode="External"/><Relationship Id="rId2" Type="http://schemas.openxmlformats.org/officeDocument/2006/relationships/hyperlink" Target="https://www.techopedia.com/2/27887/internet/what-is-the-difference-between-a-url-and-a-uri" TargetMode="External"/><Relationship Id="rId1" Type="http://schemas.openxmlformats.org/officeDocument/2006/relationships/slideLayout" Target="../slideLayouts/slideLayout2.xml"/><Relationship Id="rId6" Type="http://schemas.openxmlformats.org/officeDocument/2006/relationships/hyperlink" Target="https://damnhandy.com/2007/11/19/uri-vs-url-whats-the-difference/comment-page-2/" TargetMode="External"/><Relationship Id="rId5" Type="http://schemas.openxmlformats.org/officeDocument/2006/relationships/hyperlink" Target="https://www.chakray.com/en/advantages-of-rest-api/" TargetMode="External"/><Relationship Id="rId4" Type="http://schemas.openxmlformats.org/officeDocument/2006/relationships/hyperlink" Target="https://searchmicroservices.techtarget.com/answer/The-benefits-and-limitations-of-RES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6302" y="2245179"/>
            <a:ext cx="5597205" cy="1533191"/>
          </a:xfrm>
        </p:spPr>
        <p:txBody>
          <a:bodyPr>
            <a:normAutofit/>
          </a:bodyPr>
          <a:lstStyle/>
          <a:p>
            <a:r>
              <a:rPr lang="en-US" sz="6000" dirty="0">
                <a:latin typeface="San Francisco Display Light" panose="020B0304030202060204" pitchFamily="34" charset="77"/>
                <a:cs typeface="Segoe UI Light" panose="020B0502040204020203" pitchFamily="34" charset="0"/>
              </a:rPr>
              <a:t>Restful </a:t>
            </a:r>
            <a:r>
              <a:rPr lang="en-US" sz="6000" dirty="0" err="1">
                <a:latin typeface="San Francisco Display Light" panose="020B0304030202060204" pitchFamily="34" charset="77"/>
                <a:cs typeface="Segoe UI Light" panose="020B0502040204020203" pitchFamily="34" charset="0"/>
              </a:rPr>
              <a:t>apis</a:t>
            </a:r>
            <a:endParaRPr lang="en-US" sz="6000" dirty="0">
              <a:latin typeface="San Francisco Display Light" panose="020B0304030202060204" pitchFamily="34" charset="77"/>
              <a:cs typeface="Segoe UI Light" panose="020B0502040204020203" pitchFamily="34" charset="0"/>
            </a:endParaRPr>
          </a:p>
        </p:txBody>
      </p:sp>
    </p:spTree>
    <p:extLst>
      <p:ext uri="{BB962C8B-B14F-4D97-AF65-F5344CB8AC3E}">
        <p14:creationId xmlns:p14="http://schemas.microsoft.com/office/powerpoint/2010/main" val="2317326273"/>
      </p:ext>
    </p:extLst>
  </p:cSld>
  <p:clrMapOvr>
    <a:masterClrMapping/>
  </p:clrMapOvr>
  <mc:AlternateContent xmlns:mc="http://schemas.openxmlformats.org/markup-compatibility/2006">
    <mc:Choice xmlns:p14="http://schemas.microsoft.com/office/powerpoint/2010/main" Requires="p14">
      <p:transition spd="slow" p14:dur="3900" advTm="8000">
        <p14:glitter pattern="hexagon"/>
      </p:transition>
    </mc:Choice>
    <mc:Fallback>
      <p:transition spd="slow" advTm="8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510579" y="1191078"/>
            <a:ext cx="8693282" cy="533218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pPr marL="0" indent="0">
              <a:lnSpc>
                <a:spcPct val="160000"/>
              </a:lnSpc>
              <a:buNone/>
            </a:pPr>
            <a:r>
              <a:rPr lang="en-US" sz="1800" dirty="0">
                <a:solidFill>
                  <a:schemeClr val="tx1"/>
                </a:solidFill>
                <a:latin typeface="San Francisco Display Light" panose="020B0304030202060204" pitchFamily="34" charset="77"/>
                <a:cs typeface="Segoe UI Light" panose="020B0502040204020203" pitchFamily="34" charset="0"/>
              </a:rPr>
              <a:t>URLs contain five pieces of information in order to retrieve the webpage requested.  </a:t>
            </a:r>
          </a:p>
          <a:p>
            <a:pPr marL="342900" indent="-342900">
              <a:lnSpc>
                <a:spcPct val="160000"/>
              </a:lnSpc>
              <a:buAutoNum type="arabicPeriod"/>
            </a:pPr>
            <a:r>
              <a:rPr lang="en-US" sz="1800" dirty="0">
                <a:solidFill>
                  <a:schemeClr val="tx1"/>
                </a:solidFill>
                <a:latin typeface="San Francisco Display Light" panose="020B0304030202060204" pitchFamily="34" charset="77"/>
                <a:cs typeface="Segoe UI Light" panose="020B0502040204020203" pitchFamily="34" charset="0"/>
              </a:rPr>
              <a:t>The protocol used to access the resource</a:t>
            </a:r>
          </a:p>
          <a:p>
            <a:pPr marL="342900" indent="-342900">
              <a:lnSpc>
                <a:spcPct val="160000"/>
              </a:lnSpc>
              <a:buAutoNum type="arabicPeriod"/>
            </a:pPr>
            <a:r>
              <a:rPr lang="en-US" sz="1800" dirty="0">
                <a:solidFill>
                  <a:schemeClr val="tx1"/>
                </a:solidFill>
                <a:latin typeface="San Francisco Display Light" panose="020B0304030202060204" pitchFamily="34" charset="77"/>
                <a:cs typeface="Segoe UI Light" panose="020B0502040204020203" pitchFamily="34" charset="0"/>
              </a:rPr>
              <a:t>The location of the server</a:t>
            </a:r>
          </a:p>
          <a:p>
            <a:pPr marL="342900" indent="-342900">
              <a:lnSpc>
                <a:spcPct val="160000"/>
              </a:lnSpc>
              <a:buAutoNum type="arabicPeriod"/>
            </a:pPr>
            <a:r>
              <a:rPr lang="en-US" sz="1800" dirty="0">
                <a:solidFill>
                  <a:schemeClr val="tx1"/>
                </a:solidFill>
                <a:latin typeface="San Francisco Display Light" panose="020B0304030202060204" pitchFamily="34" charset="77"/>
                <a:cs typeface="Segoe UI Light" panose="020B0502040204020203" pitchFamily="34" charset="0"/>
              </a:rPr>
              <a:t>The port number of the server</a:t>
            </a:r>
          </a:p>
          <a:p>
            <a:pPr marL="342900" indent="-342900">
              <a:lnSpc>
                <a:spcPct val="160000"/>
              </a:lnSpc>
              <a:buAutoNum type="arabicPeriod"/>
            </a:pPr>
            <a:r>
              <a:rPr lang="en-US" sz="1800" dirty="0">
                <a:solidFill>
                  <a:schemeClr val="tx1"/>
                </a:solidFill>
                <a:latin typeface="San Francisco Display Light" panose="020B0304030202060204" pitchFamily="34" charset="77"/>
                <a:cs typeface="Segoe UI Light" panose="020B0502040204020203" pitchFamily="34" charset="0"/>
              </a:rPr>
              <a:t>The location of the resource in the directory structure of the server</a:t>
            </a:r>
          </a:p>
          <a:p>
            <a:pPr marL="342900" indent="-342900">
              <a:lnSpc>
                <a:spcPct val="160000"/>
              </a:lnSpc>
              <a:buAutoNum type="arabicPeriod"/>
            </a:pPr>
            <a:r>
              <a:rPr lang="en-US" sz="1800" dirty="0">
                <a:solidFill>
                  <a:schemeClr val="tx1"/>
                </a:solidFill>
                <a:latin typeface="San Francisco Display Light" panose="020B0304030202060204" pitchFamily="34" charset="77"/>
                <a:cs typeface="Segoe UI Light" panose="020B0502040204020203" pitchFamily="34" charset="0"/>
              </a:rPr>
              <a:t>A fragment identifier</a:t>
            </a:r>
          </a:p>
          <a:p>
            <a:pPr marL="0" indent="0">
              <a:lnSpc>
                <a:spcPct val="160000"/>
              </a:lnSpc>
              <a:buNone/>
            </a:pPr>
            <a:endParaRPr lang="en-US" sz="1800" dirty="0">
              <a:solidFill>
                <a:schemeClr val="tx1"/>
              </a:solidFill>
              <a:latin typeface="San Francisco Display Light" panose="020B0304030202060204" pitchFamily="34" charset="77"/>
              <a:cs typeface="Segoe UI Light" panose="020B0502040204020203" pitchFamily="34" charset="0"/>
            </a:endParaRPr>
          </a:p>
          <a:p>
            <a:pPr marL="0" indent="0">
              <a:buNone/>
            </a:pPr>
            <a:endParaRPr lang="en-US" sz="1600" dirty="0">
              <a:solidFill>
                <a:schemeClr val="tx1"/>
              </a:solidFill>
              <a:latin typeface="San Francisco Display Light" panose="020B0304030202060204" pitchFamily="34" charset="77"/>
              <a:cs typeface="Segoe UI Light" panose="020B0502040204020203" pitchFamily="34" charset="0"/>
            </a:endParaRPr>
          </a:p>
        </p:txBody>
      </p:sp>
      <p:sp>
        <p:nvSpPr>
          <p:cNvPr id="6" name="Content Placeholder 2">
            <a:extLst>
              <a:ext uri="{FF2B5EF4-FFF2-40B4-BE49-F238E27FC236}">
                <a16:creationId xmlns:a16="http://schemas.microsoft.com/office/drawing/2014/main" id="{9FE38B29-1C9F-D14D-AB31-6D4DAA0311C3}"/>
              </a:ext>
            </a:extLst>
          </p:cNvPr>
          <p:cNvSpPr>
            <a:spLocks noGrp="1"/>
          </p:cNvSpPr>
          <p:nvPr>
            <p:ph idx="1"/>
          </p:nvPr>
        </p:nvSpPr>
        <p:spPr>
          <a:xfrm>
            <a:off x="1510579" y="417201"/>
            <a:ext cx="8534400" cy="773884"/>
          </a:xfrm>
        </p:spPr>
        <p:txBody>
          <a:bodyPr>
            <a:normAutofit/>
          </a:bodyPr>
          <a:lstStyle/>
          <a:p>
            <a:pPr marL="0" indent="0">
              <a:buNone/>
            </a:pPr>
            <a:r>
              <a:rPr lang="en-US" sz="3600" u="sng" dirty="0">
                <a:solidFill>
                  <a:schemeClr val="tx1"/>
                </a:solidFill>
                <a:effectLst>
                  <a:outerShdw blurRad="38100" dist="38100" dir="2700000" algn="tl">
                    <a:srgbClr val="000000">
                      <a:alpha val="43137"/>
                    </a:srgbClr>
                  </a:outerShdw>
                </a:effectLst>
                <a:latin typeface="San Francisco Display Light" panose="020B0304030202060204" pitchFamily="34" charset="77"/>
                <a:cs typeface="Segoe UI Light" panose="020B0502040204020203" pitchFamily="34" charset="0"/>
              </a:rPr>
              <a:t>Difference Between URI and URL (cont.)</a:t>
            </a:r>
          </a:p>
        </p:txBody>
      </p:sp>
    </p:spTree>
    <p:extLst>
      <p:ext uri="{BB962C8B-B14F-4D97-AF65-F5344CB8AC3E}">
        <p14:creationId xmlns:p14="http://schemas.microsoft.com/office/powerpoint/2010/main" val="3393876103"/>
      </p:ext>
    </p:extLst>
  </p:cSld>
  <p:clrMapOvr>
    <a:masterClrMapping/>
  </p:clrMapOvr>
  <mc:AlternateContent xmlns:mc="http://schemas.openxmlformats.org/markup-compatibility/2006">
    <mc:Choice xmlns:p14="http://schemas.microsoft.com/office/powerpoint/2010/main" Requires="p14">
      <p:transition spd="slow" p14:dur="4400" advTm="8000">
        <p14:honeycomb/>
      </p:transition>
    </mc:Choice>
    <mc:Fallback>
      <p:transition spd="slow" advTm="8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510579" y="1191085"/>
            <a:ext cx="8693282" cy="559343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pPr>
              <a:lnSpc>
                <a:spcPct val="160000"/>
              </a:lnSpc>
            </a:pPr>
            <a:r>
              <a:rPr lang="en-US" sz="1200" dirty="0">
                <a:solidFill>
                  <a:schemeClr val="tx1"/>
                </a:solidFill>
                <a:latin typeface="San Francisco Display Light" panose="020B0304030202060204" pitchFamily="34" charset="77"/>
              </a:rPr>
              <a:t>Beattie, A. (2011, November 18). What is the difference between a URL and a URI? Retrieved May 11, 2018, from </a:t>
            </a:r>
            <a:r>
              <a:rPr lang="en-US" sz="1200" dirty="0">
                <a:solidFill>
                  <a:srgbClr val="333333"/>
                </a:solidFill>
                <a:latin typeface="San Francisco Display Light" panose="020B0304030202060204" pitchFamily="34" charset="77"/>
                <a:hlinkClick r:id="rId2"/>
              </a:rPr>
              <a:t>https://www.techopedia.com/2/27887/internet/what-is-the-difference-between-a-url-and-a-uri</a:t>
            </a:r>
            <a:r>
              <a:rPr lang="en-US" sz="1200" dirty="0">
                <a:solidFill>
                  <a:srgbClr val="333333"/>
                </a:solidFill>
                <a:latin typeface="San Francisco Display Light" panose="020B0304030202060204" pitchFamily="34" charset="77"/>
              </a:rPr>
              <a:t> </a:t>
            </a:r>
          </a:p>
          <a:p>
            <a:pPr>
              <a:lnSpc>
                <a:spcPct val="160000"/>
              </a:lnSpc>
            </a:pPr>
            <a:r>
              <a:rPr lang="en-US" sz="1200" dirty="0">
                <a:solidFill>
                  <a:schemeClr val="tx1"/>
                </a:solidFill>
                <a:latin typeface="San Francisco Display Light" panose="020B0304030202060204" pitchFamily="34" charset="77"/>
              </a:rPr>
              <a:t>MuleSoft. (2017, October 04). What is a RESTful API? Retrieved May 11, 2018, from </a:t>
            </a:r>
            <a:r>
              <a:rPr lang="en-US" sz="1200" dirty="0">
                <a:latin typeface="San Francisco Display Light" panose="020B0304030202060204" pitchFamily="34" charset="77"/>
                <a:hlinkClick r:id="rId3"/>
              </a:rPr>
              <a:t>https://www.mulesoft.com/resources/api/restful-api</a:t>
            </a:r>
            <a:r>
              <a:rPr lang="en-US" sz="1200" dirty="0">
                <a:latin typeface="San Francisco Display Light" panose="020B0304030202060204" pitchFamily="34" charset="77"/>
              </a:rPr>
              <a:t> </a:t>
            </a:r>
          </a:p>
          <a:p>
            <a:pPr>
              <a:lnSpc>
                <a:spcPct val="160000"/>
              </a:lnSpc>
            </a:pPr>
            <a:r>
              <a:rPr lang="en-US" sz="1200" dirty="0">
                <a:solidFill>
                  <a:schemeClr val="tx1"/>
                </a:solidFill>
                <a:latin typeface="San Francisco Display Light" panose="020B0304030202060204" pitchFamily="34" charset="77"/>
              </a:rPr>
              <a:t>TechTarget. (n.d.). The benefits and limitations of REST. Retrieved May 11, 2018, from</a:t>
            </a:r>
            <a:r>
              <a:rPr lang="en-US" sz="1200" dirty="0">
                <a:latin typeface="San Francisco Display Light" panose="020B0304030202060204" pitchFamily="34" charset="77"/>
              </a:rPr>
              <a:t> </a:t>
            </a:r>
            <a:r>
              <a:rPr lang="en-US" sz="1200" dirty="0">
                <a:latin typeface="San Francisco Display Light" panose="020B0304030202060204" pitchFamily="34" charset="77"/>
                <a:hlinkClick r:id="rId4"/>
              </a:rPr>
              <a:t>https://searchmicroservices.techtarget.com/answer/The-benefits-and-limitations-of-REST</a:t>
            </a:r>
            <a:r>
              <a:rPr lang="en-US" sz="1200" dirty="0">
                <a:latin typeface="San Francisco Display Light" panose="020B0304030202060204" pitchFamily="34" charset="77"/>
              </a:rPr>
              <a:t> </a:t>
            </a:r>
          </a:p>
          <a:p>
            <a:pPr>
              <a:lnSpc>
                <a:spcPct val="160000"/>
              </a:lnSpc>
            </a:pPr>
            <a:r>
              <a:rPr lang="en-US" sz="1200" dirty="0" err="1">
                <a:solidFill>
                  <a:schemeClr val="tx1"/>
                </a:solidFill>
                <a:latin typeface="San Francisco Display Light" panose="020B0304030202060204" pitchFamily="34" charset="77"/>
              </a:rPr>
              <a:t>Chakray</a:t>
            </a:r>
            <a:r>
              <a:rPr lang="en-US" sz="1200" dirty="0">
                <a:solidFill>
                  <a:schemeClr val="tx1"/>
                </a:solidFill>
                <a:latin typeface="San Francisco Display Light" panose="020B0304030202060204" pitchFamily="34" charset="77"/>
              </a:rPr>
              <a:t>. (2018, February 13). What are the advantages of a REST API? Retrieved May 11, 2018, from </a:t>
            </a:r>
            <a:r>
              <a:rPr lang="en-US" sz="1200" dirty="0">
                <a:latin typeface="San Francisco Display Light" panose="020B0304030202060204" pitchFamily="34" charset="77"/>
                <a:hlinkClick r:id="rId5"/>
              </a:rPr>
              <a:t>https://www.chakray.com/en/advantages-of-rest-api/</a:t>
            </a:r>
            <a:r>
              <a:rPr lang="en-US" sz="1200" dirty="0">
                <a:latin typeface="San Francisco Display Light" panose="020B0304030202060204" pitchFamily="34" charset="77"/>
              </a:rPr>
              <a:t> </a:t>
            </a:r>
          </a:p>
          <a:p>
            <a:pPr>
              <a:lnSpc>
                <a:spcPct val="160000"/>
              </a:lnSpc>
            </a:pPr>
            <a:r>
              <a:rPr lang="en-US" sz="1200" dirty="0" err="1">
                <a:solidFill>
                  <a:schemeClr val="tx1"/>
                </a:solidFill>
                <a:latin typeface="San Francisco Display Light" panose="020B0304030202060204" pitchFamily="34" charset="77"/>
              </a:rPr>
              <a:t>DamnHandy</a:t>
            </a:r>
            <a:r>
              <a:rPr lang="en-US" sz="1200" dirty="0">
                <a:solidFill>
                  <a:schemeClr val="tx1"/>
                </a:solidFill>
                <a:latin typeface="San Francisco Display Light" panose="020B0304030202060204" pitchFamily="34" charset="77"/>
              </a:rPr>
              <a:t>, /. (2007, November 19). URI vs. URL: What's the Difference? Retrieved May 11, 2018, from </a:t>
            </a:r>
            <a:r>
              <a:rPr lang="en-US" sz="1200" dirty="0">
                <a:latin typeface="San Francisco Display Light" panose="020B0304030202060204" pitchFamily="34" charset="77"/>
                <a:hlinkClick r:id="rId6"/>
              </a:rPr>
              <a:t>https://damnhandy.com/2007/11/19/uri-vs-url-whats-the-difference/comment-page-2/</a:t>
            </a:r>
            <a:r>
              <a:rPr lang="en-US" sz="1200" dirty="0">
                <a:latin typeface="San Francisco Display Light" panose="020B0304030202060204" pitchFamily="34" charset="77"/>
              </a:rPr>
              <a:t> </a:t>
            </a:r>
          </a:p>
          <a:p>
            <a:pPr>
              <a:lnSpc>
                <a:spcPct val="160000"/>
              </a:lnSpc>
            </a:pPr>
            <a:r>
              <a:rPr lang="en-US" sz="1200" dirty="0" err="1">
                <a:solidFill>
                  <a:schemeClr val="tx1"/>
                </a:solidFill>
                <a:latin typeface="San Francisco Display Light" panose="020B0304030202060204" pitchFamily="34" charset="77"/>
              </a:rPr>
              <a:t>Miessler</a:t>
            </a:r>
            <a:r>
              <a:rPr lang="en-US" sz="1200" dirty="0">
                <a:solidFill>
                  <a:schemeClr val="tx1"/>
                </a:solidFill>
                <a:latin typeface="San Francisco Display Light" panose="020B0304030202060204" pitchFamily="34" charset="77"/>
              </a:rPr>
              <a:t>, D. (2017, December 09). The Difference Between URLs and URIs. Retrieved May 11, 2018, from </a:t>
            </a:r>
            <a:r>
              <a:rPr lang="en-US" sz="1200" dirty="0">
                <a:latin typeface="San Francisco Display Light" panose="020B0304030202060204" pitchFamily="34" charset="77"/>
                <a:hlinkClick r:id="rId7"/>
              </a:rPr>
              <a:t>https://danielmiessler.com/study/url-uri/</a:t>
            </a:r>
            <a:r>
              <a:rPr lang="en-US" sz="1200" dirty="0">
                <a:latin typeface="San Francisco Display Light" panose="020B0304030202060204" pitchFamily="34" charset="77"/>
              </a:rPr>
              <a:t> </a:t>
            </a:r>
          </a:p>
          <a:p>
            <a:pPr>
              <a:lnSpc>
                <a:spcPct val="160000"/>
              </a:lnSpc>
            </a:pPr>
            <a:r>
              <a:rPr lang="en-US" sz="1200" dirty="0">
                <a:solidFill>
                  <a:schemeClr val="tx1"/>
                </a:solidFill>
                <a:latin typeface="San Francisco Display Light" panose="020B0304030202060204" pitchFamily="34" charset="77"/>
              </a:rPr>
              <a:t>Techopedia. (n.d.). What is a URL? - Definition from Techopedia. Retrieved May 11, 2018, from</a:t>
            </a:r>
            <a:r>
              <a:rPr lang="en-US" sz="1200" dirty="0">
                <a:latin typeface="San Francisco Display Light" panose="020B0304030202060204" pitchFamily="34" charset="77"/>
              </a:rPr>
              <a:t> </a:t>
            </a:r>
            <a:r>
              <a:rPr lang="en-US" sz="1200" dirty="0">
                <a:latin typeface="San Francisco Display Light" panose="020B0304030202060204" pitchFamily="34" charset="77"/>
                <a:hlinkClick r:id="rId8"/>
              </a:rPr>
              <a:t>https://www.techopedia.com/definition/1352/uniform-resource-locator-url</a:t>
            </a:r>
            <a:r>
              <a:rPr lang="en-US" sz="1200" dirty="0">
                <a:latin typeface="San Francisco Display Light" panose="020B0304030202060204" pitchFamily="34" charset="77"/>
              </a:rPr>
              <a:t> </a:t>
            </a:r>
          </a:p>
          <a:p>
            <a:pPr marL="0" indent="0">
              <a:lnSpc>
                <a:spcPct val="160000"/>
              </a:lnSpc>
              <a:buNone/>
            </a:pPr>
            <a:endParaRPr lang="en-US" sz="1200" dirty="0">
              <a:latin typeface="San Francisco Display Light" panose="020B0304030202060204" pitchFamily="34" charset="77"/>
            </a:endParaRPr>
          </a:p>
          <a:p>
            <a:pPr>
              <a:lnSpc>
                <a:spcPct val="160000"/>
              </a:lnSpc>
            </a:pPr>
            <a:endParaRPr lang="en-US" sz="900" dirty="0">
              <a:latin typeface="San Francisco Display Light" panose="020B0304030202060204" pitchFamily="34" charset="77"/>
            </a:endParaRPr>
          </a:p>
          <a:p>
            <a:pPr marL="0" indent="0">
              <a:lnSpc>
                <a:spcPct val="160000"/>
              </a:lnSpc>
              <a:buNone/>
            </a:pPr>
            <a:endParaRPr lang="en-US" sz="1200" dirty="0">
              <a:solidFill>
                <a:schemeClr val="tx1"/>
              </a:solidFill>
              <a:latin typeface="San Francisco Display Light" panose="020B0304030202060204" pitchFamily="34" charset="77"/>
              <a:cs typeface="Segoe UI Light" panose="020B0502040204020203" pitchFamily="34" charset="0"/>
            </a:endParaRPr>
          </a:p>
        </p:txBody>
      </p:sp>
      <p:sp>
        <p:nvSpPr>
          <p:cNvPr id="6" name="Content Placeholder 2">
            <a:extLst>
              <a:ext uri="{FF2B5EF4-FFF2-40B4-BE49-F238E27FC236}">
                <a16:creationId xmlns:a16="http://schemas.microsoft.com/office/drawing/2014/main" id="{FAC87745-9D59-AB4D-A8D2-B78E08121EE4}"/>
              </a:ext>
            </a:extLst>
          </p:cNvPr>
          <p:cNvSpPr>
            <a:spLocks noGrp="1"/>
          </p:cNvSpPr>
          <p:nvPr>
            <p:ph idx="1"/>
          </p:nvPr>
        </p:nvSpPr>
        <p:spPr>
          <a:xfrm>
            <a:off x="1510579" y="417201"/>
            <a:ext cx="8534400" cy="773884"/>
          </a:xfrm>
        </p:spPr>
        <p:txBody>
          <a:bodyPr>
            <a:normAutofit/>
          </a:bodyPr>
          <a:lstStyle/>
          <a:p>
            <a:pPr marL="0" indent="0">
              <a:buNone/>
            </a:pPr>
            <a:r>
              <a:rPr lang="en-US" sz="3600" u="sng" dirty="0">
                <a:solidFill>
                  <a:schemeClr val="tx1"/>
                </a:solidFill>
                <a:effectLst>
                  <a:outerShdw blurRad="38100" dist="38100" dir="2700000" algn="tl">
                    <a:srgbClr val="000000">
                      <a:alpha val="43137"/>
                    </a:srgbClr>
                  </a:outerShdw>
                </a:effectLst>
                <a:latin typeface="San Francisco Display Light" panose="020B0304030202060204" pitchFamily="34" charset="77"/>
                <a:cs typeface="Segoe UI Light" panose="020B0502040204020203" pitchFamily="34" charset="0"/>
              </a:rPr>
              <a:t>Resources</a:t>
            </a:r>
          </a:p>
        </p:txBody>
      </p:sp>
    </p:spTree>
    <p:extLst>
      <p:ext uri="{BB962C8B-B14F-4D97-AF65-F5344CB8AC3E}">
        <p14:creationId xmlns:p14="http://schemas.microsoft.com/office/powerpoint/2010/main" val="3457023179"/>
      </p:ext>
    </p:extLst>
  </p:cSld>
  <p:clrMapOvr>
    <a:masterClrMapping/>
  </p:clrMapOvr>
  <mc:AlternateContent xmlns:mc="http://schemas.openxmlformats.org/markup-compatibility/2006">
    <mc:Choice xmlns:p14="http://schemas.microsoft.com/office/powerpoint/2010/main" Requires="p14">
      <p:transition spd="slow" p14:dur="4000" advTm="8000">
        <p14:vortex dir="r"/>
      </p:transition>
    </mc:Choice>
    <mc:Fallback>
      <p:transition spd="slow" advTm="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0579" y="417201"/>
            <a:ext cx="8534400" cy="773884"/>
          </a:xfrm>
        </p:spPr>
        <p:txBody>
          <a:bodyPr>
            <a:normAutofit/>
          </a:bodyPr>
          <a:lstStyle/>
          <a:p>
            <a:pPr marL="0" indent="0">
              <a:buNone/>
            </a:pPr>
            <a:r>
              <a:rPr lang="en-US" sz="3600" u="sng" dirty="0">
                <a:solidFill>
                  <a:schemeClr val="tx1"/>
                </a:solidFill>
                <a:effectLst>
                  <a:outerShdw blurRad="38100" dist="38100" dir="2700000" algn="tl">
                    <a:srgbClr val="000000">
                      <a:alpha val="43137"/>
                    </a:srgbClr>
                  </a:outerShdw>
                </a:effectLst>
                <a:latin typeface="San Francisco Display Light" panose="020B0304030202060204" pitchFamily="34" charset="77"/>
                <a:cs typeface="Segoe UI Light" panose="020B0502040204020203" pitchFamily="34" charset="0"/>
              </a:rPr>
              <a:t>What Are RESTful APIs</a:t>
            </a:r>
          </a:p>
        </p:txBody>
      </p:sp>
      <p:sp>
        <p:nvSpPr>
          <p:cNvPr id="4" name="Content Placeholder 2"/>
          <p:cNvSpPr txBox="1">
            <a:spLocks/>
          </p:cNvSpPr>
          <p:nvPr/>
        </p:nvSpPr>
        <p:spPr>
          <a:xfrm>
            <a:off x="1510579" y="1191085"/>
            <a:ext cx="8693282" cy="5152263"/>
          </a:xfrm>
          <a:prstGeom prst="rect">
            <a:avLst/>
          </a:prstGeom>
        </p:spPr>
        <p:txBody>
          <a:bodyPr vert="horz" lIns="91440" tIns="45720" rIns="91440" bIns="45720" rtlCol="0" anchor="t">
            <a:normAutofit fontScale="925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pPr marL="0" indent="0">
              <a:lnSpc>
                <a:spcPct val="150000"/>
              </a:lnSpc>
              <a:buNone/>
            </a:pPr>
            <a:r>
              <a:rPr lang="en-US" sz="1900" dirty="0" err="1">
                <a:solidFill>
                  <a:schemeClr val="tx1"/>
                </a:solidFill>
                <a:latin typeface="San Francisco Display Light" panose="020B0304030202060204" pitchFamily="34" charset="77"/>
                <a:cs typeface="Segoe UI Light" panose="020B0502040204020203" pitchFamily="34" charset="0"/>
              </a:rPr>
              <a:t>TechTarget</a:t>
            </a:r>
            <a:r>
              <a:rPr lang="en-US" sz="1900" dirty="0">
                <a:solidFill>
                  <a:schemeClr val="tx1"/>
                </a:solidFill>
                <a:latin typeface="San Francisco Display Light" panose="020B0304030202060204" pitchFamily="34" charset="77"/>
                <a:cs typeface="Segoe UI Light" panose="020B0502040204020203" pitchFamily="34" charset="0"/>
              </a:rPr>
              <a:t> defines RESTful APIs as: an application program interface (API) that uses Hyper Text Transfer Protocol (HTTP) requests to GET, PUT, POST, and DELETE data (</a:t>
            </a:r>
            <a:r>
              <a:rPr lang="en-US" sz="1900" dirty="0" err="1">
                <a:solidFill>
                  <a:schemeClr val="tx1"/>
                </a:solidFill>
                <a:latin typeface="San Francisco Display Light" panose="020B0304030202060204" pitchFamily="34" charset="77"/>
                <a:cs typeface="Segoe UI Light" panose="020B0502040204020203" pitchFamily="34" charset="0"/>
              </a:rPr>
              <a:t>TechTarget</a:t>
            </a:r>
            <a:r>
              <a:rPr lang="en-US" sz="1900" dirty="0">
                <a:solidFill>
                  <a:schemeClr val="tx1"/>
                </a:solidFill>
                <a:latin typeface="San Francisco Display Light" panose="020B0304030202060204" pitchFamily="34" charset="77"/>
                <a:cs typeface="Segoe UI Light" panose="020B0502040204020203" pitchFamily="34" charset="0"/>
              </a:rPr>
              <a:t>, 2018).  RESTful APIs are also know as RESTful Web Services which are an architectural style and approach to communications often used in web development (</a:t>
            </a:r>
            <a:r>
              <a:rPr lang="en-US" sz="1900" dirty="0" err="1">
                <a:solidFill>
                  <a:schemeClr val="tx1"/>
                </a:solidFill>
                <a:latin typeface="San Francisco Display Light" panose="020B0304030202060204" pitchFamily="34" charset="77"/>
                <a:cs typeface="Segoe UI Light" panose="020B0502040204020203" pitchFamily="34" charset="0"/>
              </a:rPr>
              <a:t>TechTarget</a:t>
            </a:r>
            <a:r>
              <a:rPr lang="en-US" sz="1900" dirty="0">
                <a:solidFill>
                  <a:schemeClr val="tx1"/>
                </a:solidFill>
                <a:latin typeface="San Francisco Display Light" panose="020B0304030202060204" pitchFamily="34" charset="77"/>
                <a:cs typeface="Segoe UI Light" panose="020B0502040204020203" pitchFamily="34" charset="0"/>
              </a:rPr>
              <a:t>, 2018).  To define the HTTP methods in which REST takes advantage:  </a:t>
            </a:r>
          </a:p>
          <a:p>
            <a:pPr marL="0" indent="0">
              <a:lnSpc>
                <a:spcPct val="150000"/>
              </a:lnSpc>
              <a:buNone/>
            </a:pPr>
            <a:r>
              <a:rPr lang="en-US" sz="1900" dirty="0">
                <a:solidFill>
                  <a:schemeClr val="tx1"/>
                </a:solidFill>
                <a:latin typeface="San Francisco Display Light" panose="020B0304030202060204" pitchFamily="34" charset="77"/>
                <a:cs typeface="Segoe UI Light" panose="020B0502040204020203" pitchFamily="34" charset="0"/>
              </a:rPr>
              <a:t>GET – used to retrieve a resource.</a:t>
            </a:r>
          </a:p>
          <a:p>
            <a:pPr marL="0" indent="0">
              <a:lnSpc>
                <a:spcPct val="150000"/>
              </a:lnSpc>
              <a:buNone/>
            </a:pPr>
            <a:r>
              <a:rPr lang="en-US" sz="1900" dirty="0">
                <a:solidFill>
                  <a:schemeClr val="tx1"/>
                </a:solidFill>
                <a:latin typeface="San Francisco Display Light" panose="020B0304030202060204" pitchFamily="34" charset="77"/>
                <a:cs typeface="Segoe UI Light" panose="020B0502040204020203" pitchFamily="34" charset="0"/>
              </a:rPr>
              <a:t>PUT – used to change the state of or update a resource such as an object, file, or block.</a:t>
            </a:r>
          </a:p>
          <a:p>
            <a:pPr marL="0" indent="0">
              <a:lnSpc>
                <a:spcPct val="150000"/>
              </a:lnSpc>
              <a:buNone/>
            </a:pPr>
            <a:r>
              <a:rPr lang="en-US" sz="1900" dirty="0">
                <a:solidFill>
                  <a:schemeClr val="tx1"/>
                </a:solidFill>
                <a:latin typeface="San Francisco Display Light" panose="020B0304030202060204" pitchFamily="34" charset="77"/>
                <a:cs typeface="Segoe UI Light" panose="020B0502040204020203" pitchFamily="34" charset="0"/>
              </a:rPr>
              <a:t>POST – used to create a resource.</a:t>
            </a:r>
          </a:p>
          <a:p>
            <a:pPr marL="0" indent="0">
              <a:lnSpc>
                <a:spcPct val="150000"/>
              </a:lnSpc>
              <a:buNone/>
            </a:pPr>
            <a:r>
              <a:rPr lang="en-US" sz="1900" dirty="0">
                <a:solidFill>
                  <a:schemeClr val="tx1"/>
                </a:solidFill>
                <a:latin typeface="San Francisco Display Light" panose="020B0304030202060204" pitchFamily="34" charset="77"/>
                <a:cs typeface="Segoe UI Light" panose="020B0502040204020203" pitchFamily="34" charset="0"/>
              </a:rPr>
              <a:t>DELETE – used to remove a resource.</a:t>
            </a:r>
          </a:p>
          <a:p>
            <a:pPr marL="0" indent="0">
              <a:buNone/>
            </a:pPr>
            <a:endParaRPr lang="en-US" dirty="0">
              <a:solidFill>
                <a:schemeClr val="tx1"/>
              </a:solidFill>
              <a:latin typeface="San Francisco Display Light" panose="020B0304030202060204" pitchFamily="34" charset="77"/>
              <a:cs typeface="Segoe UI Light" panose="020B0502040204020203" pitchFamily="34" charset="0"/>
            </a:endParaRPr>
          </a:p>
        </p:txBody>
      </p:sp>
    </p:spTree>
    <p:extLst>
      <p:ext uri="{BB962C8B-B14F-4D97-AF65-F5344CB8AC3E}">
        <p14:creationId xmlns:p14="http://schemas.microsoft.com/office/powerpoint/2010/main" val="1945932640"/>
      </p:ext>
    </p:extLst>
  </p:cSld>
  <p:clrMapOvr>
    <a:masterClrMapping/>
  </p:clrMapOvr>
  <mc:AlternateContent xmlns:mc="http://schemas.openxmlformats.org/markup-compatibility/2006">
    <mc:Choice xmlns:p14="http://schemas.microsoft.com/office/powerpoint/2010/main" Requires="p14">
      <p:transition spd="slow" p14:dur="4000" advTm="8000">
        <p14:vortex dir="r"/>
      </p:transition>
    </mc:Choice>
    <mc:Fallback>
      <p:transition spd="slow" advTm="8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510579" y="417201"/>
            <a:ext cx="8534400" cy="773884"/>
          </a:xfrm>
        </p:spPr>
        <p:txBody>
          <a:bodyPr>
            <a:normAutofit/>
          </a:bodyPr>
          <a:lstStyle/>
          <a:p>
            <a:pPr marL="0" indent="0">
              <a:buNone/>
            </a:pPr>
            <a:r>
              <a:rPr lang="en-US" sz="3600" u="sng" dirty="0">
                <a:solidFill>
                  <a:schemeClr val="tx1"/>
                </a:solidFill>
                <a:effectLst>
                  <a:outerShdw blurRad="38100" dist="38100" dir="2700000" algn="tl">
                    <a:srgbClr val="000000">
                      <a:alpha val="43137"/>
                    </a:srgbClr>
                  </a:outerShdw>
                </a:effectLst>
                <a:latin typeface="San Francisco Display Light" panose="020B0304030202060204" pitchFamily="34" charset="77"/>
                <a:cs typeface="Segoe UI Light" panose="020B0502040204020203" pitchFamily="34" charset="0"/>
              </a:rPr>
              <a:t>How Do They Work For Developers</a:t>
            </a:r>
          </a:p>
        </p:txBody>
      </p:sp>
      <p:sp>
        <p:nvSpPr>
          <p:cNvPr id="6" name="Content Placeholder 2"/>
          <p:cNvSpPr txBox="1">
            <a:spLocks/>
          </p:cNvSpPr>
          <p:nvPr/>
        </p:nvSpPr>
        <p:spPr>
          <a:xfrm>
            <a:off x="1526907" y="1191078"/>
            <a:ext cx="8693282" cy="4785179"/>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pPr marL="0" indent="0">
              <a:lnSpc>
                <a:spcPct val="150000"/>
              </a:lnSpc>
              <a:buNone/>
            </a:pPr>
            <a:r>
              <a:rPr lang="en-US" sz="1800" dirty="0">
                <a:solidFill>
                  <a:schemeClr val="tx1"/>
                </a:solidFill>
                <a:latin typeface="San Francisco Display Light" panose="020B0304030202060204" pitchFamily="34" charset="77"/>
                <a:cs typeface="Segoe UI Light" panose="020B0502040204020203" pitchFamily="34" charset="0"/>
              </a:rPr>
              <a:t>What does this mean for developers?  To be technical, RESTful APIs break down transactions to create a series of small modules (</a:t>
            </a:r>
            <a:r>
              <a:rPr lang="en-US" sz="1800" dirty="0" err="1">
                <a:solidFill>
                  <a:schemeClr val="tx1"/>
                </a:solidFill>
                <a:latin typeface="San Francisco Display Light" panose="020B0304030202060204" pitchFamily="34" charset="77"/>
                <a:cs typeface="Segoe UI Light" panose="020B0502040204020203" pitchFamily="34" charset="0"/>
              </a:rPr>
              <a:t>TechTarget</a:t>
            </a:r>
            <a:r>
              <a:rPr lang="en-US" sz="1800" dirty="0">
                <a:solidFill>
                  <a:schemeClr val="tx1"/>
                </a:solidFill>
                <a:latin typeface="San Francisco Display Light" panose="020B0304030202060204" pitchFamily="34" charset="77"/>
                <a:cs typeface="Segoe UI Light" panose="020B0502040204020203" pitchFamily="34" charset="0"/>
              </a:rPr>
              <a:t>, 2018).  And each module addresses a particular part of the transaction (</a:t>
            </a:r>
            <a:r>
              <a:rPr lang="en-US" sz="1800" dirty="0" err="1">
                <a:solidFill>
                  <a:schemeClr val="tx1"/>
                </a:solidFill>
                <a:latin typeface="San Francisco Display Light" panose="020B0304030202060204" pitchFamily="34" charset="77"/>
                <a:cs typeface="Segoe UI Light" panose="020B0502040204020203" pitchFamily="34" charset="0"/>
              </a:rPr>
              <a:t>TechTarget</a:t>
            </a:r>
            <a:r>
              <a:rPr lang="en-US" sz="1800" dirty="0">
                <a:solidFill>
                  <a:schemeClr val="tx1"/>
                </a:solidFill>
                <a:latin typeface="San Francisco Display Light" panose="020B0304030202060204" pitchFamily="34" charset="77"/>
                <a:cs typeface="Segoe UI Light" panose="020B0502040204020203" pitchFamily="34" charset="0"/>
              </a:rPr>
              <a:t>, 2018).  It means that developers do not need to install libraries, such as jQuery, or additional software for REST API designs to work.  </a:t>
            </a:r>
          </a:p>
          <a:p>
            <a:pPr marL="0" indent="0">
              <a:lnSpc>
                <a:spcPct val="150000"/>
              </a:lnSpc>
              <a:buNone/>
            </a:pPr>
            <a:r>
              <a:rPr lang="en-US" sz="1800" dirty="0">
                <a:solidFill>
                  <a:schemeClr val="tx1"/>
                </a:solidFill>
                <a:latin typeface="San Francisco Display Light" panose="020B0304030202060204" pitchFamily="34" charset="77"/>
                <a:cs typeface="Segoe UI Light" panose="020B0502040204020203" pitchFamily="34" charset="0"/>
              </a:rPr>
              <a:t>With this modularity, it makes RESTful APIs incredibly flexible because they’re not tethered to any methods or resources; so it’s able to handle multiple types of calls and return different data formats such as the ability to return calls from XML, JSON, YAML, or virtually any other format, or even change structure all while still implementing the correct hypermedia.  Moreover, it allows developers to meet the requirements of a diverse range of customer demands (</a:t>
            </a:r>
            <a:r>
              <a:rPr lang="en-US" sz="1800" dirty="0" err="1">
                <a:solidFill>
                  <a:schemeClr val="tx1"/>
                </a:solidFill>
                <a:latin typeface="San Francisco Display Light" panose="020B0304030202060204" pitchFamily="34" charset="77"/>
                <a:cs typeface="Segoe UI Light" panose="020B0502040204020203" pitchFamily="34" charset="0"/>
              </a:rPr>
              <a:t>MuleSoft</a:t>
            </a:r>
            <a:r>
              <a:rPr lang="en-US" sz="1800" dirty="0">
                <a:solidFill>
                  <a:schemeClr val="tx1"/>
                </a:solidFill>
                <a:latin typeface="San Francisco Display Light" panose="020B0304030202060204" pitchFamily="34" charset="77"/>
                <a:cs typeface="Segoe UI Light" panose="020B0502040204020203" pitchFamily="34" charset="0"/>
              </a:rPr>
              <a:t>, 2018).  </a:t>
            </a:r>
          </a:p>
          <a:p>
            <a:pPr marL="0" indent="0">
              <a:buNone/>
            </a:pPr>
            <a:endParaRPr lang="en-US" sz="1800" dirty="0">
              <a:solidFill>
                <a:schemeClr val="tx1"/>
              </a:solidFill>
              <a:latin typeface="San Francisco Display Light" panose="020B0304030202060204" pitchFamily="34" charset="77"/>
              <a:cs typeface="Segoe UI Light" panose="020B0502040204020203" pitchFamily="34" charset="0"/>
            </a:endParaRPr>
          </a:p>
          <a:p>
            <a:pPr marL="0" indent="0">
              <a:buNone/>
            </a:pPr>
            <a:endParaRPr lang="en-US" sz="1800" dirty="0">
              <a:solidFill>
                <a:schemeClr val="tx1"/>
              </a:solidFill>
              <a:latin typeface="San Francisco Display Light" panose="020B0304030202060204" pitchFamily="34" charset="77"/>
              <a:cs typeface="Segoe UI Light" panose="020B0502040204020203" pitchFamily="34" charset="0"/>
            </a:endParaRPr>
          </a:p>
        </p:txBody>
      </p:sp>
    </p:spTree>
    <p:extLst>
      <p:ext uri="{BB962C8B-B14F-4D97-AF65-F5344CB8AC3E}">
        <p14:creationId xmlns:p14="http://schemas.microsoft.com/office/powerpoint/2010/main" val="4006396458"/>
      </p:ext>
    </p:extLst>
  </p:cSld>
  <p:clrMapOvr>
    <a:masterClrMapping/>
  </p:clrMapOvr>
  <mc:AlternateContent xmlns:mc="http://schemas.openxmlformats.org/markup-compatibility/2006">
    <mc:Choice xmlns:p14="http://schemas.microsoft.com/office/powerpoint/2010/main" Requires="p14">
      <p:transition spd="slow" p14:dur="3000" advTm="8000">
        <p14:shred/>
      </p:transition>
    </mc:Choice>
    <mc:Fallback>
      <p:transition spd="slow" advTm="8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1510579" y="417201"/>
            <a:ext cx="8534400" cy="77388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pPr marL="0" indent="0">
              <a:buFont typeface="Wingdings 3" panose="05040102010807070707" pitchFamily="18" charset="2"/>
              <a:buNone/>
            </a:pPr>
            <a:r>
              <a:rPr lang="en-US" sz="3600" u="sng" dirty="0">
                <a:solidFill>
                  <a:schemeClr val="tx1"/>
                </a:solidFill>
                <a:effectLst>
                  <a:outerShdw blurRad="38100" dist="38100" dir="2700000" algn="tl">
                    <a:srgbClr val="000000">
                      <a:alpha val="43137"/>
                    </a:srgbClr>
                  </a:outerShdw>
                </a:effectLst>
                <a:latin typeface="San Francisco Display Light" panose="020B0304030202060204" pitchFamily="34" charset="77"/>
                <a:cs typeface="Segoe UI Light" panose="020B0502040204020203" pitchFamily="34" charset="0"/>
              </a:rPr>
              <a:t>How Do They Work For Developers (cont.)</a:t>
            </a:r>
          </a:p>
        </p:txBody>
      </p:sp>
      <p:sp>
        <p:nvSpPr>
          <p:cNvPr id="8" name="Content Placeholder 2"/>
          <p:cNvSpPr txBox="1">
            <a:spLocks/>
          </p:cNvSpPr>
          <p:nvPr/>
        </p:nvSpPr>
        <p:spPr>
          <a:xfrm>
            <a:off x="1510579" y="1395186"/>
            <a:ext cx="8693282" cy="4358634"/>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pPr marL="0" indent="0">
              <a:buNone/>
            </a:pPr>
            <a:endParaRPr lang="en-US" sz="1800" dirty="0">
              <a:solidFill>
                <a:schemeClr val="tx1"/>
              </a:solidFill>
              <a:latin typeface="Segoe UI Light" panose="020B0502040204020203" pitchFamily="34" charset="0"/>
              <a:cs typeface="Segoe UI Light" panose="020B0502040204020203" pitchFamily="34" charset="0"/>
            </a:endParaRPr>
          </a:p>
        </p:txBody>
      </p:sp>
      <p:sp>
        <p:nvSpPr>
          <p:cNvPr id="9" name="Content Placeholder 2"/>
          <p:cNvSpPr txBox="1">
            <a:spLocks/>
          </p:cNvSpPr>
          <p:nvPr/>
        </p:nvSpPr>
        <p:spPr>
          <a:xfrm>
            <a:off x="1510579" y="1191085"/>
            <a:ext cx="8693282" cy="5169517"/>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pPr marL="0" indent="0">
              <a:lnSpc>
                <a:spcPct val="150000"/>
              </a:lnSpc>
              <a:buNone/>
            </a:pPr>
            <a:r>
              <a:rPr lang="en-US" sz="1800" dirty="0">
                <a:solidFill>
                  <a:schemeClr val="tx1"/>
                </a:solidFill>
                <a:latin typeface="San Francisco Display Light" panose="020B0304030202060204" pitchFamily="34" charset="77"/>
                <a:cs typeface="Segoe UI Light" panose="020B0502040204020203" pitchFamily="34" charset="0"/>
              </a:rPr>
              <a:t>Because they’re stateless (this means they’re easily scalable and can freely reapplied if something fails), RESTful APIs are very useful in cloud-based applications.  The reason for this is because any request can be sent to any part of a component.  It’s completely volatile…nothing is saved that has to be remembered by the next action which make REST ideal for web uses and cloud operations because it binds to services through APIs as a way of controlling how the Uniform Resource Locator (URL) is decoded (</a:t>
            </a:r>
            <a:r>
              <a:rPr lang="en-US" sz="1800" dirty="0" err="1">
                <a:solidFill>
                  <a:schemeClr val="tx1"/>
                </a:solidFill>
                <a:latin typeface="San Francisco Display Light" panose="020B0304030202060204" pitchFamily="34" charset="77"/>
                <a:cs typeface="Segoe UI Light" panose="020B0502040204020203" pitchFamily="34" charset="0"/>
              </a:rPr>
              <a:t>TechTarget</a:t>
            </a:r>
            <a:r>
              <a:rPr lang="en-US" sz="1800" dirty="0">
                <a:solidFill>
                  <a:schemeClr val="tx1"/>
                </a:solidFill>
                <a:latin typeface="San Francisco Display Light" panose="020B0304030202060204" pitchFamily="34" charset="77"/>
                <a:cs typeface="Segoe UI Light" panose="020B0502040204020203" pitchFamily="34" charset="0"/>
              </a:rPr>
              <a:t>, 2018).</a:t>
            </a:r>
          </a:p>
          <a:p>
            <a:pPr marL="0" indent="0">
              <a:buNone/>
            </a:pPr>
            <a:endParaRPr lang="en-US" sz="1800" dirty="0">
              <a:solidFill>
                <a:schemeClr val="tx1"/>
              </a:solidFill>
              <a:latin typeface="San Francisco Display Light" panose="020B0304030202060204" pitchFamily="34" charset="77"/>
              <a:cs typeface="Segoe UI Light" panose="020B0502040204020203" pitchFamily="34" charset="0"/>
            </a:endParaRPr>
          </a:p>
          <a:p>
            <a:pPr marL="0" indent="0">
              <a:buNone/>
            </a:pPr>
            <a:endParaRPr lang="en-US" sz="1800" dirty="0">
              <a:solidFill>
                <a:schemeClr val="tx1"/>
              </a:solidFill>
              <a:latin typeface="San Francisco Display Light" panose="020B0304030202060204" pitchFamily="34" charset="77"/>
              <a:cs typeface="Segoe UI Light" panose="020B0502040204020203" pitchFamily="34" charset="0"/>
            </a:endParaRPr>
          </a:p>
        </p:txBody>
      </p:sp>
    </p:spTree>
    <p:extLst>
      <p:ext uri="{BB962C8B-B14F-4D97-AF65-F5344CB8AC3E}">
        <p14:creationId xmlns:p14="http://schemas.microsoft.com/office/powerpoint/2010/main" val="2535589871"/>
      </p:ext>
    </p:extLst>
  </p:cSld>
  <p:clrMapOvr>
    <a:masterClrMapping/>
  </p:clrMapOvr>
  <p:transition spd="slow" advTm="8000">
    <p:comb/>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590020" y="1186543"/>
            <a:ext cx="8693282" cy="5307693"/>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pPr marL="0" indent="0">
              <a:lnSpc>
                <a:spcPct val="170000"/>
              </a:lnSpc>
              <a:buNone/>
            </a:pPr>
            <a:r>
              <a:rPr lang="en-US" sz="1800" dirty="0">
                <a:solidFill>
                  <a:schemeClr val="tx1"/>
                </a:solidFill>
                <a:latin typeface="San Francisco Display Light" panose="020B0304030202060204" pitchFamily="34" charset="77"/>
                <a:cs typeface="Segoe UI Light" panose="020B0502040204020203" pitchFamily="34" charset="0"/>
              </a:rPr>
              <a:t>RESTful APIs communicate through HTTP methods like GET and POST.  Below is a diagram that show the flow of a typical message.</a:t>
            </a:r>
          </a:p>
          <a:p>
            <a:pPr marL="0" indent="0">
              <a:lnSpc>
                <a:spcPct val="170000"/>
              </a:lnSpc>
              <a:buNone/>
            </a:pPr>
            <a:r>
              <a:rPr lang="en-US" sz="1800" dirty="0">
                <a:solidFill>
                  <a:schemeClr val="tx1"/>
                </a:solidFill>
                <a:latin typeface="San Francisco Display Light" panose="020B0304030202060204" pitchFamily="34" charset="77"/>
                <a:cs typeface="Segoe UI Light" panose="020B0502040204020203" pitchFamily="34" charset="0"/>
              </a:rPr>
              <a:t>Diagram: (Richardson/</a:t>
            </a:r>
            <a:r>
              <a:rPr lang="en-US" sz="1800" dirty="0" err="1">
                <a:solidFill>
                  <a:schemeClr val="tx1"/>
                </a:solidFill>
                <a:latin typeface="San Francisco Display Light" panose="020B0304030202060204" pitchFamily="34" charset="77"/>
                <a:cs typeface="Segoe UI Light" panose="020B0502040204020203" pitchFamily="34" charset="0"/>
              </a:rPr>
              <a:t>Amundsun</a:t>
            </a:r>
            <a:r>
              <a:rPr lang="en-US" sz="1800" dirty="0">
                <a:solidFill>
                  <a:schemeClr val="tx1"/>
                </a:solidFill>
                <a:latin typeface="San Francisco Display Light" panose="020B0304030202060204" pitchFamily="34" charset="77"/>
                <a:cs typeface="Segoe UI Light" panose="020B0502040204020203" pitchFamily="34" charset="0"/>
              </a:rPr>
              <a:t>, 2013)</a:t>
            </a:r>
          </a:p>
          <a:p>
            <a:pPr marL="0" indent="0">
              <a:buNone/>
            </a:pPr>
            <a:endParaRPr lang="en-US" sz="1800" dirty="0">
              <a:solidFill>
                <a:schemeClr val="tx1"/>
              </a:solidFill>
              <a:latin typeface="San Francisco Display Light" panose="020B0304030202060204" pitchFamily="34" charset="77"/>
              <a:cs typeface="Segoe UI Light" panose="020B0502040204020203" pitchFamily="34" charset="0"/>
            </a:endParaRPr>
          </a:p>
        </p:txBody>
      </p:sp>
      <p:sp>
        <p:nvSpPr>
          <p:cNvPr id="2" name="Rectangle 1">
            <a:extLst>
              <a:ext uri="{FF2B5EF4-FFF2-40B4-BE49-F238E27FC236}">
                <a16:creationId xmlns:a16="http://schemas.microsoft.com/office/drawing/2014/main" id="{4B0C99E3-C635-7A47-BD23-412DA90DBF51}"/>
              </a:ext>
            </a:extLst>
          </p:cNvPr>
          <p:cNvSpPr/>
          <p:nvPr/>
        </p:nvSpPr>
        <p:spPr>
          <a:xfrm>
            <a:off x="1590020" y="3371850"/>
            <a:ext cx="914400" cy="615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an Francisco Display Light" panose="020B0304030202060204" pitchFamily="34" charset="77"/>
              </a:rPr>
              <a:t>Home page</a:t>
            </a:r>
          </a:p>
        </p:txBody>
      </p:sp>
      <p:sp>
        <p:nvSpPr>
          <p:cNvPr id="9" name="Rectangle 8">
            <a:extLst>
              <a:ext uri="{FF2B5EF4-FFF2-40B4-BE49-F238E27FC236}">
                <a16:creationId xmlns:a16="http://schemas.microsoft.com/office/drawing/2014/main" id="{C44DBFD8-C113-2942-B190-CAC924BFB1C0}"/>
              </a:ext>
            </a:extLst>
          </p:cNvPr>
          <p:cNvSpPr/>
          <p:nvPr/>
        </p:nvSpPr>
        <p:spPr>
          <a:xfrm>
            <a:off x="5790413" y="5246913"/>
            <a:ext cx="914400" cy="615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an Francisco Display Light" panose="020B0304030202060204" pitchFamily="34" charset="77"/>
              </a:rPr>
              <a:t>?</a:t>
            </a:r>
          </a:p>
        </p:txBody>
      </p:sp>
      <p:sp>
        <p:nvSpPr>
          <p:cNvPr id="10" name="Rectangle 9">
            <a:extLst>
              <a:ext uri="{FF2B5EF4-FFF2-40B4-BE49-F238E27FC236}">
                <a16:creationId xmlns:a16="http://schemas.microsoft.com/office/drawing/2014/main" id="{72A6148A-ADE4-1140-964E-DD7797F490BF}"/>
              </a:ext>
            </a:extLst>
          </p:cNvPr>
          <p:cNvSpPr/>
          <p:nvPr/>
        </p:nvSpPr>
        <p:spPr>
          <a:xfrm>
            <a:off x="5790413" y="4154259"/>
            <a:ext cx="914400" cy="615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an Francisco Display Light" panose="020B0304030202060204" pitchFamily="34" charset="77"/>
              </a:rPr>
              <a:t>?</a:t>
            </a:r>
          </a:p>
        </p:txBody>
      </p:sp>
      <p:sp>
        <p:nvSpPr>
          <p:cNvPr id="11" name="Rectangle 10">
            <a:extLst>
              <a:ext uri="{FF2B5EF4-FFF2-40B4-BE49-F238E27FC236}">
                <a16:creationId xmlns:a16="http://schemas.microsoft.com/office/drawing/2014/main" id="{B9FB5959-D0EA-5942-A2CF-26AABB85BD61}"/>
              </a:ext>
            </a:extLst>
          </p:cNvPr>
          <p:cNvSpPr/>
          <p:nvPr/>
        </p:nvSpPr>
        <p:spPr>
          <a:xfrm>
            <a:off x="3298592" y="4155615"/>
            <a:ext cx="914400" cy="615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an Francisco Display Light" panose="020B0304030202060204" pitchFamily="34" charset="77"/>
              </a:rPr>
              <a:t>Message List</a:t>
            </a:r>
          </a:p>
        </p:txBody>
      </p:sp>
      <p:cxnSp>
        <p:nvCxnSpPr>
          <p:cNvPr id="12" name="Straight Arrow Connector 11">
            <a:extLst>
              <a:ext uri="{FF2B5EF4-FFF2-40B4-BE49-F238E27FC236}">
                <a16:creationId xmlns:a16="http://schemas.microsoft.com/office/drawing/2014/main" id="{478325EE-A5F0-EF45-8B35-6D25403E8394}"/>
              </a:ext>
            </a:extLst>
          </p:cNvPr>
          <p:cNvCxnSpPr>
            <a:cxnSpLocks/>
            <a:endCxn id="11" idx="1"/>
          </p:cNvCxnSpPr>
          <p:nvPr/>
        </p:nvCxnSpPr>
        <p:spPr>
          <a:xfrm>
            <a:off x="2049239" y="4463137"/>
            <a:ext cx="12493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BE0CBF8-2C1D-0643-843D-F696974B2137}"/>
              </a:ext>
            </a:extLst>
          </p:cNvPr>
          <p:cNvCxnSpPr>
            <a:cxnSpLocks/>
          </p:cNvCxnSpPr>
          <p:nvPr/>
        </p:nvCxnSpPr>
        <p:spPr>
          <a:xfrm>
            <a:off x="2037040" y="5554434"/>
            <a:ext cx="3753373" cy="24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EEB454A-D8F8-104F-A725-29974C35EF54}"/>
              </a:ext>
            </a:extLst>
          </p:cNvPr>
          <p:cNvCxnSpPr>
            <a:cxnSpLocks/>
          </p:cNvCxnSpPr>
          <p:nvPr/>
        </p:nvCxnSpPr>
        <p:spPr>
          <a:xfrm>
            <a:off x="2037040" y="3984171"/>
            <a:ext cx="0" cy="15702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EE071E1-327A-8241-9DDB-EBD22AB5FE6A}"/>
              </a:ext>
            </a:extLst>
          </p:cNvPr>
          <p:cNvCxnSpPr>
            <a:cxnSpLocks/>
            <a:endCxn id="10" idx="1"/>
          </p:cNvCxnSpPr>
          <p:nvPr/>
        </p:nvCxnSpPr>
        <p:spPr>
          <a:xfrm>
            <a:off x="4212992" y="4461780"/>
            <a:ext cx="157742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EDB7C36-8622-4F40-BADD-4FF2EEE3956A}"/>
              </a:ext>
            </a:extLst>
          </p:cNvPr>
          <p:cNvCxnSpPr>
            <a:cxnSpLocks/>
          </p:cNvCxnSpPr>
          <p:nvPr/>
        </p:nvCxnSpPr>
        <p:spPr>
          <a:xfrm>
            <a:off x="2047220" y="2963186"/>
            <a:ext cx="0" cy="408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68024D-7667-A34D-A883-587C2E5A4401}"/>
              </a:ext>
            </a:extLst>
          </p:cNvPr>
          <p:cNvCxnSpPr>
            <a:cxnSpLocks/>
          </p:cNvCxnSpPr>
          <p:nvPr/>
        </p:nvCxnSpPr>
        <p:spPr>
          <a:xfrm>
            <a:off x="3755792" y="2963186"/>
            <a:ext cx="0" cy="11910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CB80D31-5C90-F346-B2CE-AD2752FF3A1F}"/>
              </a:ext>
            </a:extLst>
          </p:cNvPr>
          <p:cNvCxnSpPr>
            <a:cxnSpLocks/>
          </p:cNvCxnSpPr>
          <p:nvPr/>
        </p:nvCxnSpPr>
        <p:spPr>
          <a:xfrm>
            <a:off x="2047220" y="2963186"/>
            <a:ext cx="1706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6FD3AF-23D3-6344-8EF1-C5C54A32B746}"/>
              </a:ext>
            </a:extLst>
          </p:cNvPr>
          <p:cNvCxnSpPr>
            <a:cxnSpLocks/>
          </p:cNvCxnSpPr>
          <p:nvPr/>
        </p:nvCxnSpPr>
        <p:spPr>
          <a:xfrm>
            <a:off x="2893740" y="2963186"/>
            <a:ext cx="0" cy="7102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320E6C8-21C8-6B42-B3F2-22FC4711E1DA}"/>
              </a:ext>
            </a:extLst>
          </p:cNvPr>
          <p:cNvCxnSpPr>
            <a:cxnSpLocks/>
            <a:endCxn id="2" idx="3"/>
          </p:cNvCxnSpPr>
          <p:nvPr/>
        </p:nvCxnSpPr>
        <p:spPr>
          <a:xfrm flipH="1">
            <a:off x="2504420" y="3673477"/>
            <a:ext cx="389320" cy="5895"/>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99B8329-C6C0-1F45-92C1-AEF695EBBEA2}"/>
              </a:ext>
            </a:extLst>
          </p:cNvPr>
          <p:cNvSpPr txBox="1"/>
          <p:nvPr/>
        </p:nvSpPr>
        <p:spPr>
          <a:xfrm>
            <a:off x="3461657" y="5246913"/>
            <a:ext cx="1036864" cy="246221"/>
          </a:xfrm>
          <a:prstGeom prst="rect">
            <a:avLst/>
          </a:prstGeom>
          <a:noFill/>
        </p:spPr>
        <p:txBody>
          <a:bodyPr wrap="square" rtlCol="0">
            <a:spAutoFit/>
          </a:bodyPr>
          <a:lstStyle/>
          <a:p>
            <a:pPr algn="ctr"/>
            <a:r>
              <a:rPr lang="en-US" sz="1000" dirty="0">
                <a:latin typeface="San Francisco Display Light" panose="020B0304030202060204" pitchFamily="34" charset="77"/>
              </a:rPr>
              <a:t>GET / about</a:t>
            </a:r>
          </a:p>
        </p:txBody>
      </p:sp>
      <p:sp>
        <p:nvSpPr>
          <p:cNvPr id="38" name="TextBox 37">
            <a:extLst>
              <a:ext uri="{FF2B5EF4-FFF2-40B4-BE49-F238E27FC236}">
                <a16:creationId xmlns:a16="http://schemas.microsoft.com/office/drawing/2014/main" id="{924412D8-8DBD-E84C-9E24-70FE3FC51E6E}"/>
              </a:ext>
            </a:extLst>
          </p:cNvPr>
          <p:cNvSpPr txBox="1"/>
          <p:nvPr/>
        </p:nvSpPr>
        <p:spPr>
          <a:xfrm>
            <a:off x="4354321" y="4151792"/>
            <a:ext cx="1165995" cy="246221"/>
          </a:xfrm>
          <a:prstGeom prst="rect">
            <a:avLst/>
          </a:prstGeom>
          <a:noFill/>
        </p:spPr>
        <p:txBody>
          <a:bodyPr wrap="square" rtlCol="0">
            <a:spAutoFit/>
          </a:bodyPr>
          <a:lstStyle/>
          <a:p>
            <a:pPr algn="ctr"/>
            <a:r>
              <a:rPr lang="en-US" sz="1000" dirty="0">
                <a:latin typeface="San Francisco Display Light" panose="020B0304030202060204" pitchFamily="34" charset="77"/>
              </a:rPr>
              <a:t>GET / messages</a:t>
            </a:r>
          </a:p>
        </p:txBody>
      </p:sp>
      <p:sp>
        <p:nvSpPr>
          <p:cNvPr id="39" name="TextBox 38">
            <a:extLst>
              <a:ext uri="{FF2B5EF4-FFF2-40B4-BE49-F238E27FC236}">
                <a16:creationId xmlns:a16="http://schemas.microsoft.com/office/drawing/2014/main" id="{FC767D0B-7821-244B-B455-FA4D4663AF7F}"/>
              </a:ext>
            </a:extLst>
          </p:cNvPr>
          <p:cNvSpPr txBox="1"/>
          <p:nvPr/>
        </p:nvSpPr>
        <p:spPr>
          <a:xfrm>
            <a:off x="2021498" y="4156973"/>
            <a:ext cx="1135765" cy="246221"/>
          </a:xfrm>
          <a:prstGeom prst="rect">
            <a:avLst/>
          </a:prstGeom>
          <a:noFill/>
        </p:spPr>
        <p:txBody>
          <a:bodyPr wrap="square" rtlCol="0">
            <a:spAutoFit/>
          </a:bodyPr>
          <a:lstStyle/>
          <a:p>
            <a:pPr algn="ctr"/>
            <a:r>
              <a:rPr lang="en-US" sz="1000" dirty="0">
                <a:latin typeface="San Francisco Display Light" panose="020B0304030202060204" pitchFamily="34" charset="77"/>
              </a:rPr>
              <a:t>GET / messages</a:t>
            </a:r>
          </a:p>
        </p:txBody>
      </p:sp>
      <p:sp>
        <p:nvSpPr>
          <p:cNvPr id="40" name="TextBox 39">
            <a:extLst>
              <a:ext uri="{FF2B5EF4-FFF2-40B4-BE49-F238E27FC236}">
                <a16:creationId xmlns:a16="http://schemas.microsoft.com/office/drawing/2014/main" id="{F92DDA65-332E-EB42-ABA6-F92881EF3E6D}"/>
              </a:ext>
            </a:extLst>
          </p:cNvPr>
          <p:cNvSpPr txBox="1"/>
          <p:nvPr/>
        </p:nvSpPr>
        <p:spPr>
          <a:xfrm>
            <a:off x="3798221" y="3290624"/>
            <a:ext cx="492722" cy="246221"/>
          </a:xfrm>
          <a:prstGeom prst="rect">
            <a:avLst/>
          </a:prstGeom>
          <a:noFill/>
        </p:spPr>
        <p:txBody>
          <a:bodyPr wrap="square" rtlCol="0">
            <a:spAutoFit/>
          </a:bodyPr>
          <a:lstStyle/>
          <a:p>
            <a:pPr algn="ctr"/>
            <a:r>
              <a:rPr lang="en-US" sz="1000" dirty="0">
                <a:latin typeface="San Francisco Display Light" panose="020B0304030202060204" pitchFamily="34" charset="77"/>
              </a:rPr>
              <a:t>GET /</a:t>
            </a:r>
          </a:p>
        </p:txBody>
      </p:sp>
      <p:sp>
        <p:nvSpPr>
          <p:cNvPr id="41" name="TextBox 40">
            <a:extLst>
              <a:ext uri="{FF2B5EF4-FFF2-40B4-BE49-F238E27FC236}">
                <a16:creationId xmlns:a16="http://schemas.microsoft.com/office/drawing/2014/main" id="{BB344A98-6014-A244-93FE-3236FA75421A}"/>
              </a:ext>
            </a:extLst>
          </p:cNvPr>
          <p:cNvSpPr txBox="1"/>
          <p:nvPr/>
        </p:nvSpPr>
        <p:spPr>
          <a:xfrm>
            <a:off x="2213960" y="3044403"/>
            <a:ext cx="464645" cy="246221"/>
          </a:xfrm>
          <a:prstGeom prst="rect">
            <a:avLst/>
          </a:prstGeom>
          <a:noFill/>
        </p:spPr>
        <p:txBody>
          <a:bodyPr wrap="square" rtlCol="0">
            <a:spAutoFit/>
          </a:bodyPr>
          <a:lstStyle/>
          <a:p>
            <a:pPr algn="ctr"/>
            <a:r>
              <a:rPr lang="en-US" sz="1000" dirty="0">
                <a:latin typeface="San Francisco Display Light" panose="020B0304030202060204" pitchFamily="34" charset="77"/>
              </a:rPr>
              <a:t>GET /</a:t>
            </a:r>
          </a:p>
        </p:txBody>
      </p:sp>
      <p:sp>
        <p:nvSpPr>
          <p:cNvPr id="42" name="Content Placeholder 2">
            <a:extLst>
              <a:ext uri="{FF2B5EF4-FFF2-40B4-BE49-F238E27FC236}">
                <a16:creationId xmlns:a16="http://schemas.microsoft.com/office/drawing/2014/main" id="{7194CC04-237D-7C45-BE2F-5EC2F1CDF096}"/>
              </a:ext>
            </a:extLst>
          </p:cNvPr>
          <p:cNvSpPr txBox="1">
            <a:spLocks/>
          </p:cNvSpPr>
          <p:nvPr/>
        </p:nvSpPr>
        <p:spPr>
          <a:xfrm>
            <a:off x="1523213" y="411298"/>
            <a:ext cx="8534400" cy="77388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pPr marL="0" indent="0">
              <a:buFont typeface="Wingdings 3" panose="05040102010807070707" pitchFamily="18" charset="2"/>
              <a:buNone/>
            </a:pPr>
            <a:r>
              <a:rPr lang="en-US" sz="3600" u="sng" dirty="0">
                <a:solidFill>
                  <a:schemeClr val="tx1"/>
                </a:solidFill>
                <a:effectLst>
                  <a:outerShdw blurRad="38100" dist="38100" dir="2700000" algn="tl">
                    <a:srgbClr val="000000">
                      <a:alpha val="43137"/>
                    </a:srgbClr>
                  </a:outerShdw>
                </a:effectLst>
                <a:latin typeface="San Francisco Display Light" panose="020B0304030202060204" pitchFamily="34" charset="77"/>
                <a:cs typeface="Segoe UI Light" panose="020B0502040204020203" pitchFamily="34" charset="0"/>
              </a:rPr>
              <a:t>Website Communications (cont.)</a:t>
            </a:r>
          </a:p>
        </p:txBody>
      </p:sp>
    </p:spTree>
    <p:extLst>
      <p:ext uri="{BB962C8B-B14F-4D97-AF65-F5344CB8AC3E}">
        <p14:creationId xmlns:p14="http://schemas.microsoft.com/office/powerpoint/2010/main" val="705414935"/>
      </p:ext>
    </p:extLst>
  </p:cSld>
  <p:clrMapOvr>
    <a:masterClrMapping/>
  </p:clrMapOvr>
  <mc:AlternateContent xmlns:mc="http://schemas.openxmlformats.org/markup-compatibility/2006">
    <mc:Choice xmlns:p14="http://schemas.microsoft.com/office/powerpoint/2010/main" Requires="p14">
      <p:transition spd="slow" p14:dur="1200" advTm="8000">
        <p:dissolve/>
      </p:transition>
    </mc:Choice>
    <mc:Fallback>
      <p:transition spd="slow" advTm="8000">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590020" y="1191078"/>
            <a:ext cx="8693282" cy="5307693"/>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pPr marL="0" indent="0">
              <a:buNone/>
            </a:pPr>
            <a:endParaRPr lang="en-US" sz="1800" dirty="0">
              <a:solidFill>
                <a:schemeClr val="tx1"/>
              </a:solidFill>
              <a:latin typeface="San Francisco Display Light" panose="020B0304030202060204" pitchFamily="34" charset="77"/>
              <a:cs typeface="Segoe UI Light" panose="020B0502040204020203" pitchFamily="34" charset="0"/>
            </a:endParaRPr>
          </a:p>
        </p:txBody>
      </p:sp>
      <p:sp>
        <p:nvSpPr>
          <p:cNvPr id="22" name="Content Placeholder 2">
            <a:extLst>
              <a:ext uri="{FF2B5EF4-FFF2-40B4-BE49-F238E27FC236}">
                <a16:creationId xmlns:a16="http://schemas.microsoft.com/office/drawing/2014/main" id="{56D4C1C9-A941-384D-978B-484C713FBF50}"/>
              </a:ext>
            </a:extLst>
          </p:cNvPr>
          <p:cNvSpPr txBox="1">
            <a:spLocks/>
          </p:cNvSpPr>
          <p:nvPr/>
        </p:nvSpPr>
        <p:spPr>
          <a:xfrm>
            <a:off x="1510579" y="1191085"/>
            <a:ext cx="8693282" cy="3201301"/>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pPr marL="0" indent="0">
              <a:lnSpc>
                <a:spcPct val="150000"/>
              </a:lnSpc>
              <a:buNone/>
            </a:pPr>
            <a:r>
              <a:rPr lang="en-US" sz="1800" dirty="0">
                <a:solidFill>
                  <a:schemeClr val="tx1"/>
                </a:solidFill>
                <a:latin typeface="San Francisco Display Light" panose="020B0304030202060204" pitchFamily="34" charset="77"/>
                <a:cs typeface="Segoe UI Light" panose="020B0502040204020203" pitchFamily="34" charset="0"/>
              </a:rPr>
              <a:t>The way the diagram works is, the user visits a website.  When the user presses enter, a GET/home page request is sent.  The webpage is then displayed.  When  the Messages button is pressed, another GET request is sent (GET/message) .  The message forum appears.  If text is entered in the text box, and the Post button is pressed, a POST request is sent (POST/messages).  Then the messages are posted and will appear on the webpage.  If the webpage has an About page, and the page is called, a GET request will be sent (GET/about).</a:t>
            </a:r>
          </a:p>
        </p:txBody>
      </p:sp>
      <p:sp>
        <p:nvSpPr>
          <p:cNvPr id="25" name="Content Placeholder 2">
            <a:extLst>
              <a:ext uri="{FF2B5EF4-FFF2-40B4-BE49-F238E27FC236}">
                <a16:creationId xmlns:a16="http://schemas.microsoft.com/office/drawing/2014/main" id="{759B2919-36C2-324B-A921-7D1F50E718A1}"/>
              </a:ext>
            </a:extLst>
          </p:cNvPr>
          <p:cNvSpPr txBox="1">
            <a:spLocks/>
          </p:cNvSpPr>
          <p:nvPr/>
        </p:nvSpPr>
        <p:spPr>
          <a:xfrm>
            <a:off x="1523213" y="411298"/>
            <a:ext cx="8534400" cy="77388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pPr marL="0" indent="0">
              <a:buFont typeface="Wingdings 3" panose="05040102010807070707" pitchFamily="18" charset="2"/>
              <a:buNone/>
            </a:pPr>
            <a:r>
              <a:rPr lang="en-US" sz="3600" u="sng" dirty="0">
                <a:solidFill>
                  <a:schemeClr val="tx1"/>
                </a:solidFill>
                <a:effectLst>
                  <a:outerShdw blurRad="38100" dist="38100" dir="2700000" algn="tl">
                    <a:srgbClr val="000000">
                      <a:alpha val="43137"/>
                    </a:srgbClr>
                  </a:outerShdw>
                </a:effectLst>
                <a:latin typeface="San Francisco Display Light" panose="020B0304030202060204" pitchFamily="34" charset="77"/>
                <a:cs typeface="Segoe UI Light" panose="020B0502040204020203" pitchFamily="34" charset="0"/>
              </a:rPr>
              <a:t>Website Communications (cont.)</a:t>
            </a:r>
          </a:p>
        </p:txBody>
      </p:sp>
    </p:spTree>
    <p:extLst>
      <p:ext uri="{BB962C8B-B14F-4D97-AF65-F5344CB8AC3E}">
        <p14:creationId xmlns:p14="http://schemas.microsoft.com/office/powerpoint/2010/main" val="25726417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8000">
        <p15:prstTrans prst="fracture"/>
      </p:transition>
    </mc:Choice>
    <mc:Fallback>
      <p:transition spd="slow" advTm="8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510579" y="417201"/>
            <a:ext cx="8534400" cy="773884"/>
          </a:xfrm>
        </p:spPr>
        <p:txBody>
          <a:bodyPr>
            <a:normAutofit/>
          </a:bodyPr>
          <a:lstStyle/>
          <a:p>
            <a:pPr marL="0" indent="0">
              <a:buNone/>
            </a:pPr>
            <a:r>
              <a:rPr lang="en-US" sz="3600" u="sng" dirty="0">
                <a:solidFill>
                  <a:schemeClr val="tx1"/>
                </a:solidFill>
                <a:effectLst>
                  <a:outerShdw blurRad="38100" dist="38100" dir="2700000" algn="tl">
                    <a:srgbClr val="000000">
                      <a:alpha val="43137"/>
                    </a:srgbClr>
                  </a:outerShdw>
                </a:effectLst>
                <a:latin typeface="San Francisco Display Light" panose="020B0304030202060204" pitchFamily="34" charset="77"/>
                <a:cs typeface="Segoe UI Light" panose="020B0502040204020203" pitchFamily="34" charset="0"/>
              </a:rPr>
              <a:t>Advantages of RESTful APIs</a:t>
            </a:r>
          </a:p>
        </p:txBody>
      </p:sp>
      <p:sp>
        <p:nvSpPr>
          <p:cNvPr id="5" name="Content Placeholder 2"/>
          <p:cNvSpPr txBox="1">
            <a:spLocks/>
          </p:cNvSpPr>
          <p:nvPr/>
        </p:nvSpPr>
        <p:spPr>
          <a:xfrm>
            <a:off x="1510579" y="1191085"/>
            <a:ext cx="8693282" cy="4930034"/>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pPr marL="0" indent="0">
              <a:lnSpc>
                <a:spcPct val="150000"/>
              </a:lnSpc>
              <a:buNone/>
            </a:pPr>
            <a:r>
              <a:rPr lang="en-US" sz="1800" dirty="0">
                <a:solidFill>
                  <a:schemeClr val="tx1"/>
                </a:solidFill>
                <a:latin typeface="San Francisco Display Light" panose="020B0304030202060204" pitchFamily="34" charset="77"/>
                <a:cs typeface="Segoe UI Light" panose="020B0502040204020203" pitchFamily="34" charset="0"/>
              </a:rPr>
              <a:t>Why should a developer use RESTful APIs?  Well, with something as flexible as RESTful APIs there definitely some advantages.  Here are just a few:</a:t>
            </a:r>
          </a:p>
          <a:p>
            <a:pPr marL="457200" indent="-457200">
              <a:lnSpc>
                <a:spcPct val="150000"/>
              </a:lnSpc>
              <a:buAutoNum type="arabicPeriod"/>
            </a:pPr>
            <a:r>
              <a:rPr lang="en-US" sz="1800" u="sng" dirty="0">
                <a:solidFill>
                  <a:schemeClr val="tx1"/>
                </a:solidFill>
                <a:latin typeface="San Francisco Display Light" panose="020B0304030202060204" pitchFamily="34" charset="77"/>
                <a:cs typeface="Segoe UI Light" panose="020B0502040204020203" pitchFamily="34" charset="0"/>
              </a:rPr>
              <a:t>Scalability</a:t>
            </a:r>
            <a:r>
              <a:rPr lang="en-US" sz="1800" dirty="0">
                <a:solidFill>
                  <a:schemeClr val="tx1"/>
                </a:solidFill>
                <a:latin typeface="San Francisco Display Light" panose="020B0304030202060204" pitchFamily="34" charset="77"/>
                <a:cs typeface="Segoe UI Light" panose="020B0502040204020203" pitchFamily="34" charset="0"/>
              </a:rPr>
              <a:t>.  Because of it’s separation between the client and the server, RESTful APIs can be scaled by a developer or a development team easily, without much difficulty (</a:t>
            </a:r>
            <a:r>
              <a:rPr lang="en-US" sz="1800" dirty="0" err="1">
                <a:solidFill>
                  <a:schemeClr val="tx1"/>
                </a:solidFill>
                <a:latin typeface="San Francisco Display Light" panose="020B0304030202060204" pitchFamily="34" charset="77"/>
                <a:cs typeface="Segoe UI Light" panose="020B0502040204020203" pitchFamily="34" charset="0"/>
              </a:rPr>
              <a:t>Chakray</a:t>
            </a:r>
            <a:r>
              <a:rPr lang="en-US" sz="1800" dirty="0">
                <a:solidFill>
                  <a:schemeClr val="tx1"/>
                </a:solidFill>
                <a:latin typeface="San Francisco Display Light" panose="020B0304030202060204" pitchFamily="34" charset="77"/>
                <a:cs typeface="Segoe UI Light" panose="020B0502040204020203" pitchFamily="34" charset="0"/>
              </a:rPr>
              <a:t>, 2018).</a:t>
            </a:r>
          </a:p>
          <a:p>
            <a:pPr marL="457200" indent="-457200">
              <a:lnSpc>
                <a:spcPct val="150000"/>
              </a:lnSpc>
              <a:buAutoNum type="arabicPeriod"/>
            </a:pPr>
            <a:r>
              <a:rPr lang="en-US" sz="1800" u="sng" dirty="0">
                <a:solidFill>
                  <a:schemeClr val="tx1"/>
                </a:solidFill>
                <a:latin typeface="San Francisco Display Light" panose="020B0304030202060204" pitchFamily="34" charset="77"/>
                <a:cs typeface="Segoe UI Light" panose="020B0502040204020203" pitchFamily="34" charset="0"/>
              </a:rPr>
              <a:t>Flexibility</a:t>
            </a:r>
            <a:r>
              <a:rPr lang="en-US" sz="1800" dirty="0">
                <a:solidFill>
                  <a:schemeClr val="tx1"/>
                </a:solidFill>
                <a:latin typeface="San Francisco Display Light" panose="020B0304030202060204" pitchFamily="34" charset="77"/>
                <a:cs typeface="Segoe UI Light" panose="020B0502040204020203" pitchFamily="34" charset="0"/>
              </a:rPr>
              <a:t>.  Unlike SOAP, RESTful AIPs are built to adapt and have the ability to return calls from a wide-range of formats including XML and JSON (</a:t>
            </a:r>
            <a:r>
              <a:rPr lang="en-US" sz="1800" dirty="0" err="1">
                <a:solidFill>
                  <a:schemeClr val="tx1"/>
                </a:solidFill>
                <a:latin typeface="San Francisco Display Light" panose="020B0304030202060204" pitchFamily="34" charset="77"/>
                <a:cs typeface="Segoe UI Light" panose="020B0502040204020203" pitchFamily="34" charset="0"/>
              </a:rPr>
              <a:t>Chakray</a:t>
            </a:r>
            <a:r>
              <a:rPr lang="en-US" sz="1800" dirty="0">
                <a:solidFill>
                  <a:schemeClr val="tx1"/>
                </a:solidFill>
                <a:latin typeface="San Francisco Display Light" panose="020B0304030202060204" pitchFamily="34" charset="77"/>
                <a:cs typeface="Segoe UI Light" panose="020B0502040204020203" pitchFamily="34" charset="0"/>
              </a:rPr>
              <a:t>, 2018).  </a:t>
            </a:r>
          </a:p>
          <a:p>
            <a:pPr marL="457200" indent="-457200">
              <a:lnSpc>
                <a:spcPct val="150000"/>
              </a:lnSpc>
              <a:buAutoNum type="arabicPeriod"/>
            </a:pPr>
            <a:r>
              <a:rPr lang="en-US" sz="1800" u="sng" dirty="0">
                <a:solidFill>
                  <a:schemeClr val="tx1"/>
                </a:solidFill>
                <a:latin typeface="San Francisco Display Light" panose="020B0304030202060204" pitchFamily="34" charset="77"/>
                <a:cs typeface="Segoe UI Light" panose="020B0502040204020203" pitchFamily="34" charset="0"/>
              </a:rPr>
              <a:t>Resources.</a:t>
            </a:r>
            <a:r>
              <a:rPr lang="en-US" sz="1800" dirty="0">
                <a:solidFill>
                  <a:schemeClr val="tx1"/>
                </a:solidFill>
                <a:latin typeface="San Francisco Display Light" panose="020B0304030202060204" pitchFamily="34" charset="77"/>
                <a:cs typeface="Segoe UI Light" panose="020B0502040204020203" pitchFamily="34" charset="0"/>
              </a:rPr>
              <a:t>  Because of it’s low yield of resources, REST is generally faster and uses less bandwidth.  It’s also integrated into established websites with not need to restructure the existing code (</a:t>
            </a:r>
            <a:r>
              <a:rPr lang="en-US" sz="1800" dirty="0" err="1">
                <a:solidFill>
                  <a:schemeClr val="tx1"/>
                </a:solidFill>
                <a:latin typeface="San Francisco Display Light" panose="020B0304030202060204" pitchFamily="34" charset="77"/>
                <a:cs typeface="Segoe UI Light" panose="020B0502040204020203" pitchFamily="34" charset="0"/>
              </a:rPr>
              <a:t>Chakray</a:t>
            </a:r>
            <a:r>
              <a:rPr lang="en-US" sz="1800" dirty="0">
                <a:solidFill>
                  <a:schemeClr val="tx1"/>
                </a:solidFill>
                <a:latin typeface="San Francisco Display Light" panose="020B0304030202060204" pitchFamily="34" charset="77"/>
                <a:cs typeface="Segoe UI Light" panose="020B0502040204020203" pitchFamily="34" charset="0"/>
              </a:rPr>
              <a:t>, 2018).</a:t>
            </a:r>
            <a:endParaRPr lang="en-US" sz="1800" u="sng" dirty="0">
              <a:solidFill>
                <a:schemeClr val="tx1"/>
              </a:solidFill>
              <a:latin typeface="San Francisco Display Light" panose="020B0304030202060204" pitchFamily="34" charset="77"/>
              <a:cs typeface="Segoe UI Light" panose="020B0502040204020203" pitchFamily="34" charset="0"/>
            </a:endParaRPr>
          </a:p>
          <a:p>
            <a:pPr marL="457200" indent="-457200">
              <a:lnSpc>
                <a:spcPct val="150000"/>
              </a:lnSpc>
              <a:buAutoNum type="arabicPeriod"/>
            </a:pPr>
            <a:endParaRPr lang="en-US" dirty="0">
              <a:solidFill>
                <a:schemeClr val="tx1"/>
              </a:solidFill>
              <a:latin typeface="San Francisco Display Light" panose="020B0304030202060204" pitchFamily="34" charset="77"/>
              <a:cs typeface="Segoe UI Light" panose="020B0502040204020203" pitchFamily="34" charset="0"/>
            </a:endParaRPr>
          </a:p>
          <a:p>
            <a:pPr marL="0" indent="0">
              <a:lnSpc>
                <a:spcPct val="150000"/>
              </a:lnSpc>
              <a:buNone/>
            </a:pPr>
            <a:endParaRPr lang="en-US" dirty="0">
              <a:solidFill>
                <a:schemeClr val="tx1"/>
              </a:solidFill>
              <a:latin typeface="San Francisco Display Light" panose="020B0304030202060204" pitchFamily="34" charset="77"/>
              <a:cs typeface="Segoe UI Light" panose="020B0502040204020203" pitchFamily="34" charset="0"/>
            </a:endParaRPr>
          </a:p>
          <a:p>
            <a:pPr marL="0" indent="0">
              <a:lnSpc>
                <a:spcPct val="150000"/>
              </a:lnSpc>
              <a:buNone/>
            </a:pPr>
            <a:endParaRPr lang="en-US" dirty="0">
              <a:solidFill>
                <a:schemeClr val="tx1"/>
              </a:solidFill>
              <a:latin typeface="San Francisco Display Light" panose="020B0304030202060204" pitchFamily="34" charset="77"/>
              <a:cs typeface="Segoe UI Light" panose="020B0502040204020203" pitchFamily="34" charset="0"/>
            </a:endParaRPr>
          </a:p>
        </p:txBody>
      </p:sp>
    </p:spTree>
    <p:extLst>
      <p:ext uri="{BB962C8B-B14F-4D97-AF65-F5344CB8AC3E}">
        <p14:creationId xmlns:p14="http://schemas.microsoft.com/office/powerpoint/2010/main" val="2746125836"/>
      </p:ext>
    </p:extLst>
  </p:cSld>
  <p:clrMapOvr>
    <a:masterClrMapping/>
  </p:clrMapOvr>
  <mc:AlternateContent xmlns:mc="http://schemas.openxmlformats.org/markup-compatibility/2006">
    <mc:Choice xmlns:p14="http://schemas.microsoft.com/office/powerpoint/2010/main" Requires="p14">
      <p:transition spd="slow" p14:dur="1200" advTm="8000">
        <p:dissolve/>
      </p:transition>
    </mc:Choice>
    <mc:Fallback>
      <p:transition spd="slow" advTm="8000">
        <p:dissolv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510579" y="409030"/>
            <a:ext cx="8534400" cy="773884"/>
          </a:xfrm>
        </p:spPr>
        <p:txBody>
          <a:bodyPr>
            <a:normAutofit/>
          </a:bodyPr>
          <a:lstStyle/>
          <a:p>
            <a:pPr marL="0" indent="0">
              <a:buNone/>
            </a:pPr>
            <a:r>
              <a:rPr lang="en-US" sz="3600" u="sng" dirty="0">
                <a:solidFill>
                  <a:schemeClr val="tx1"/>
                </a:solidFill>
                <a:effectLst>
                  <a:outerShdw blurRad="38100" dist="38100" dir="2700000" algn="tl">
                    <a:srgbClr val="000000">
                      <a:alpha val="43137"/>
                    </a:srgbClr>
                  </a:outerShdw>
                </a:effectLst>
                <a:latin typeface="San Francisco Display Light" panose="020B0304030202060204" pitchFamily="34" charset="77"/>
                <a:cs typeface="Segoe UI Light" panose="020B0502040204020203" pitchFamily="34" charset="0"/>
              </a:rPr>
              <a:t>Disadvantages of RESTful APIs</a:t>
            </a:r>
          </a:p>
        </p:txBody>
      </p:sp>
      <p:sp>
        <p:nvSpPr>
          <p:cNvPr id="5" name="Content Placeholder 2"/>
          <p:cNvSpPr txBox="1">
            <a:spLocks/>
          </p:cNvSpPr>
          <p:nvPr/>
        </p:nvSpPr>
        <p:spPr>
          <a:xfrm>
            <a:off x="1510579" y="1182914"/>
            <a:ext cx="8693282" cy="4067393"/>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pPr marL="0" indent="0">
              <a:lnSpc>
                <a:spcPct val="150000"/>
              </a:lnSpc>
              <a:buNone/>
            </a:pPr>
            <a:r>
              <a:rPr lang="en-US" sz="1800" dirty="0">
                <a:solidFill>
                  <a:schemeClr val="tx1"/>
                </a:solidFill>
                <a:latin typeface="San Francisco Display Light" panose="020B0304030202060204" pitchFamily="34" charset="77"/>
                <a:cs typeface="Segoe UI Light" panose="020B0502040204020203" pitchFamily="34" charset="0"/>
              </a:rPr>
              <a:t>Obviously, if there are advantages, there must be some disadvantage.  Here are a few things to be mindful of when developing with RESTful APIs.  One of the disadvantages is that it relies on HTTP for it’s security.  This makes it vulnerable to attacks.  RESTful APIs should be created to encourage the storage of cached data because they can increase request overhead by handling large amounts of calls.  Additionally, the ability to maintain a state of REST within the session is possible.  And with new developers, REST can be difficult to learn.  Because with REST, it’s up to the developer to ensure the authentication and authorizations work.  </a:t>
            </a:r>
          </a:p>
          <a:p>
            <a:pPr marL="342900" indent="-342900">
              <a:buAutoNum type="arabicPeriod"/>
            </a:pPr>
            <a:endParaRPr lang="en-US" dirty="0">
              <a:solidFill>
                <a:schemeClr val="tx1"/>
              </a:solidFill>
              <a:latin typeface="San Francisco Display Light" panose="020B0304030202060204" pitchFamily="34" charset="77"/>
              <a:cs typeface="Segoe UI Light" panose="020B0502040204020203" pitchFamily="34" charset="0"/>
            </a:endParaRPr>
          </a:p>
          <a:p>
            <a:pPr marL="342900" indent="-342900">
              <a:buAutoNum type="arabicPeriod"/>
            </a:pPr>
            <a:endParaRPr lang="en-US" dirty="0">
              <a:solidFill>
                <a:schemeClr val="tx1"/>
              </a:solidFill>
              <a:latin typeface="San Francisco Display Light" panose="020B0304030202060204" pitchFamily="34" charset="77"/>
              <a:cs typeface="Segoe UI Light" panose="020B0502040204020203" pitchFamily="34" charset="0"/>
            </a:endParaRPr>
          </a:p>
          <a:p>
            <a:pPr marL="342900" indent="-342900">
              <a:buAutoNum type="arabicPeriod"/>
            </a:pPr>
            <a:endParaRPr lang="en-US" dirty="0">
              <a:solidFill>
                <a:schemeClr val="tx1"/>
              </a:solidFill>
              <a:latin typeface="San Francisco Display Light" panose="020B0304030202060204" pitchFamily="34" charset="77"/>
              <a:cs typeface="Segoe UI Light" panose="020B0502040204020203" pitchFamily="34" charset="0"/>
            </a:endParaRPr>
          </a:p>
          <a:p>
            <a:pPr marL="0" indent="0">
              <a:buNone/>
            </a:pPr>
            <a:endParaRPr lang="en-US" dirty="0">
              <a:solidFill>
                <a:schemeClr val="tx1"/>
              </a:solidFill>
              <a:latin typeface="San Francisco Display Light" panose="020B0304030202060204" pitchFamily="34" charset="77"/>
              <a:cs typeface="Segoe UI Light" panose="020B0502040204020203" pitchFamily="34" charset="0"/>
            </a:endParaRPr>
          </a:p>
        </p:txBody>
      </p:sp>
    </p:spTree>
    <p:extLst>
      <p:ext uri="{BB962C8B-B14F-4D97-AF65-F5344CB8AC3E}">
        <p14:creationId xmlns:p14="http://schemas.microsoft.com/office/powerpoint/2010/main" val="766608175"/>
      </p:ext>
    </p:extLst>
  </p:cSld>
  <p:clrMapOvr>
    <a:masterClrMapping/>
  </p:clrMapOvr>
  <mc:AlternateContent xmlns:mc="http://schemas.openxmlformats.org/markup-compatibility/2006">
    <mc:Choice xmlns:p14="http://schemas.microsoft.com/office/powerpoint/2010/main" Requires="p14">
      <p:transition spd="slow" p14:dur="3900" advTm="8000">
        <p14:glitter pattern="hexagon"/>
      </p:transition>
    </mc:Choice>
    <mc:Fallback>
      <p:transition spd="slow" advTm="8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510579" y="1191078"/>
            <a:ext cx="8693282" cy="533218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pPr marL="0" indent="0">
              <a:lnSpc>
                <a:spcPct val="160000"/>
              </a:lnSpc>
              <a:buNone/>
            </a:pPr>
            <a:r>
              <a:rPr lang="en-US" sz="1800" dirty="0">
                <a:solidFill>
                  <a:schemeClr val="tx1"/>
                </a:solidFill>
                <a:latin typeface="San Francisco Display Light" panose="020B0304030202060204" pitchFamily="34" charset="77"/>
                <a:cs typeface="Segoe UI Light" panose="020B0502040204020203" pitchFamily="34" charset="0"/>
              </a:rPr>
              <a:t>What are a Uniform Resource Indicators (URIs) and how do they differ from Uniform Resource Locators (URLs)?  A URI is a string of characters used to identify names or resources on the Internet and can also be classified as both the locator or the name.  </a:t>
            </a:r>
          </a:p>
          <a:p>
            <a:pPr marL="0" indent="0">
              <a:lnSpc>
                <a:spcPct val="160000"/>
              </a:lnSpc>
              <a:buNone/>
            </a:pPr>
            <a:r>
              <a:rPr lang="en-US" sz="1800" dirty="0">
                <a:solidFill>
                  <a:schemeClr val="tx1"/>
                </a:solidFill>
                <a:latin typeface="San Francisco Display Light" panose="020B0304030202060204" pitchFamily="34" charset="77"/>
                <a:cs typeface="Segoe UI Light" panose="020B0502040204020203" pitchFamily="34" charset="0"/>
              </a:rPr>
              <a:t>(Techopedia, 2018).   When a URI is identified, it enables interaction with the resource representation over networks using certain protocols using HTTP. (Techopedia, 2018).  </a:t>
            </a:r>
          </a:p>
          <a:p>
            <a:pPr marL="0" indent="0">
              <a:buNone/>
            </a:pPr>
            <a:endParaRPr lang="en-US" sz="1800" dirty="0">
              <a:solidFill>
                <a:schemeClr val="tx1"/>
              </a:solidFill>
              <a:latin typeface="San Francisco Display Light" panose="020B0304030202060204" pitchFamily="34" charset="77"/>
              <a:cs typeface="Segoe UI Light" panose="020B0502040204020203" pitchFamily="34" charset="0"/>
            </a:endParaRPr>
          </a:p>
          <a:p>
            <a:pPr marL="0" indent="0">
              <a:lnSpc>
                <a:spcPct val="160000"/>
              </a:lnSpc>
              <a:buNone/>
            </a:pPr>
            <a:r>
              <a:rPr lang="en-US" sz="1800" dirty="0">
                <a:solidFill>
                  <a:schemeClr val="tx1"/>
                </a:solidFill>
                <a:latin typeface="San Francisco Display Light" panose="020B0304030202060204" pitchFamily="34" charset="77"/>
                <a:cs typeface="Segoe UI Light" panose="020B0502040204020203" pitchFamily="34" charset="0"/>
              </a:rPr>
              <a:t>Uniform Resource Locators (URLs) are used to locate resources on the Internet.  They are the web address used to access websites.  They also locate the protocol to access the identified resource (Techopedia, 2018). </a:t>
            </a:r>
          </a:p>
          <a:p>
            <a:pPr marL="0" indent="0">
              <a:buNone/>
            </a:pPr>
            <a:endParaRPr lang="en-US" sz="1600" dirty="0">
              <a:solidFill>
                <a:schemeClr val="tx1"/>
              </a:solidFill>
              <a:latin typeface="San Francisco Display Light" panose="020B0304030202060204" pitchFamily="34" charset="77"/>
              <a:cs typeface="Segoe UI Light" panose="020B0502040204020203" pitchFamily="34" charset="0"/>
            </a:endParaRPr>
          </a:p>
        </p:txBody>
      </p:sp>
      <p:sp>
        <p:nvSpPr>
          <p:cNvPr id="6" name="Content Placeholder 2">
            <a:extLst>
              <a:ext uri="{FF2B5EF4-FFF2-40B4-BE49-F238E27FC236}">
                <a16:creationId xmlns:a16="http://schemas.microsoft.com/office/drawing/2014/main" id="{9FE38B29-1C9F-D14D-AB31-6D4DAA0311C3}"/>
              </a:ext>
            </a:extLst>
          </p:cNvPr>
          <p:cNvSpPr>
            <a:spLocks noGrp="1"/>
          </p:cNvSpPr>
          <p:nvPr>
            <p:ph idx="1"/>
          </p:nvPr>
        </p:nvSpPr>
        <p:spPr>
          <a:xfrm>
            <a:off x="1510579" y="417201"/>
            <a:ext cx="8534400" cy="773884"/>
          </a:xfrm>
        </p:spPr>
        <p:txBody>
          <a:bodyPr>
            <a:normAutofit/>
          </a:bodyPr>
          <a:lstStyle/>
          <a:p>
            <a:pPr marL="0" indent="0">
              <a:buNone/>
            </a:pPr>
            <a:r>
              <a:rPr lang="en-US" sz="3600" u="sng" dirty="0">
                <a:solidFill>
                  <a:schemeClr val="tx1"/>
                </a:solidFill>
                <a:effectLst>
                  <a:outerShdw blurRad="38100" dist="38100" dir="2700000" algn="tl">
                    <a:srgbClr val="000000">
                      <a:alpha val="43137"/>
                    </a:srgbClr>
                  </a:outerShdw>
                </a:effectLst>
                <a:latin typeface="San Francisco Display Light" panose="020B0304030202060204" pitchFamily="34" charset="77"/>
                <a:cs typeface="Segoe UI Light" panose="020B0502040204020203" pitchFamily="34" charset="0"/>
              </a:rPr>
              <a:t>Difference Between URI and URL</a:t>
            </a:r>
          </a:p>
        </p:txBody>
      </p:sp>
    </p:spTree>
    <p:extLst>
      <p:ext uri="{BB962C8B-B14F-4D97-AF65-F5344CB8AC3E}">
        <p14:creationId xmlns:p14="http://schemas.microsoft.com/office/powerpoint/2010/main" val="4116842763"/>
      </p:ext>
    </p:extLst>
  </p:cSld>
  <p:clrMapOvr>
    <a:masterClrMapping/>
  </p:clrMapOvr>
  <p:transition spd="slow" advTm="8000">
    <p:randomBar dir="vert"/>
  </p:transition>
</p:sld>
</file>

<file path=ppt/theme/theme1.xml><?xml version="1.0" encoding="utf-8"?>
<a:theme xmlns:a="http://schemas.openxmlformats.org/drawingml/2006/main" name="Slic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531</TotalTime>
  <Words>1273</Words>
  <Application>Microsoft Macintosh PowerPoint</Application>
  <PresentationFormat>Widescreen</PresentationFormat>
  <Paragraphs>59</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Century Gothic</vt:lpstr>
      <vt:lpstr>San Francisco Display Light</vt:lpstr>
      <vt:lpstr>Segoe UI Light</vt:lpstr>
      <vt:lpstr>Wingdings 3</vt:lpstr>
      <vt:lpstr>Slice</vt:lpstr>
      <vt:lpstr>Restful apis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U.S. Department of Defense</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Restful apis</dc:title>
  <dc:creator>Howard, Matthew R TSgt NORAD USNORTHCOM HQs ND (US)</dc:creator>
  <cp:lastModifiedBy>Matt Howard</cp:lastModifiedBy>
  <cp:revision>33</cp:revision>
  <dcterms:created xsi:type="dcterms:W3CDTF">2018-05-11T13:53:46Z</dcterms:created>
  <dcterms:modified xsi:type="dcterms:W3CDTF">2018-05-12T04:07:18Z</dcterms:modified>
</cp:coreProperties>
</file>