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714"/>
  </p:normalViewPr>
  <p:slideViewPr>
    <p:cSldViewPr snapToGrid="0" snapToObjects="1">
      <p:cViewPr varScale="1">
        <p:scale>
          <a:sx n="156" d="100"/>
          <a:sy n="15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1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8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279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view.nl/en/lean-toolbox-lean-production-lean-transformations/takt-cycle-process-and-lead-time" TargetMode="External"/><Relationship Id="rId2" Type="http://schemas.openxmlformats.org/officeDocument/2006/relationships/hyperlink" Target="https://leanandkanban.wordpress.com/2009/04/18/lead-time-vs-cycle-ti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28EC-818B-C342-893E-8F9820572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164" y="3363683"/>
            <a:ext cx="6645729" cy="152672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SF Pro Text" pitchFamily="2" charset="0"/>
                <a:ea typeface="SF Pro Text" pitchFamily="2" charset="0"/>
              </a:rPr>
              <a:t>The Technology Value Stream</a:t>
            </a:r>
          </a:p>
        </p:txBody>
      </p:sp>
    </p:spTree>
    <p:extLst>
      <p:ext uri="{BB962C8B-B14F-4D97-AF65-F5344CB8AC3E}">
        <p14:creationId xmlns:p14="http://schemas.microsoft.com/office/powerpoint/2010/main" val="40952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28385" cy="65335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SF Pro Text" pitchFamily="2" charset="0"/>
                <a:ea typeface="SF Pro Text" pitchFamily="2" charset="0"/>
              </a:rPr>
              <a:t>Defining Lead Time vs. Processing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61406"/>
            <a:ext cx="10311493" cy="5396594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When defining lead time and processing time, it’s important to know the difference between the two.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Lead time is defined as the first phase of work.  This begins when the request is submitted to the moment it’s completed and delivered to the customer.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Processing time is defined as the moment the work is started all the way through completion and delivery.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In lead time, the efficiency and effectiveness of a value stream is the metric to which teams are measured. (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Panview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27393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28385" cy="65335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SF Pro Text" pitchFamily="2" charset="0"/>
                <a:ea typeface="SF Pro Text" pitchFamily="2" charset="0"/>
              </a:rPr>
              <a:t>Defining Lead Time vs. Processing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61406"/>
            <a:ext cx="10311493" cy="5396594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Most attention is given to lead time, as it’s what the customer experiences.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The goal is to have a highly efficient flow of processes with short lead times, reducing the amount of time a request is in the queue.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 Lead time depends on the customer’s patience, readiness for delivery, and the developers willingness to keep a queue of requests. (Joyce, 2009)</a:t>
            </a:r>
          </a:p>
        </p:txBody>
      </p:sp>
    </p:spTree>
    <p:extLst>
      <p:ext uri="{BB962C8B-B14F-4D97-AF65-F5344CB8AC3E}">
        <p14:creationId xmlns:p14="http://schemas.microsoft.com/office/powerpoint/2010/main" val="319583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28385" cy="9391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Common Scenario: Deployment Lead Timers Requiring Months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77786"/>
            <a:ext cx="10311493" cy="490673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In large, complex organizations, deployment lead times often require months.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This is due in part to large, tightly-coupled applications that require long testing and production lead times.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They also often have multi-level approval processes and have a high reliance on manual testing.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This makes the value stream look complex, convoluted and out of sorts.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pPr marL="6160" indent="0">
              <a:buNone/>
            </a:pPr>
            <a:endParaRPr lang="en-US" sz="2400" dirty="0">
              <a:latin typeface="SF Pro Text Light" pitchFamily="2" charset="0"/>
              <a:ea typeface="SF Pro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2F5FEB-CE42-0843-B7B1-9FDB5855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36549" cy="9391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Common Scenario: Deployment Lead Times Requiring Months 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3B32EC-DA74-5D43-97BE-DE10D1F5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77786"/>
            <a:ext cx="10319657" cy="4906735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One common issue with long lead times is that, things may not work once the development’s team changes are merged together.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This can cause code that no longer builds correctly or passes any tests and may require last-ditch heroics to pull the project off.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This issue can set the project back and add weeks to the lead time in order to fix the broken code.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endParaRPr lang="en-US" sz="2400" dirty="0">
              <a:latin typeface="SF Pro Text Light" pitchFamily="2" charset="0"/>
              <a:ea typeface="SF Pro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7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52878" cy="873787"/>
          </a:xfrm>
        </p:spPr>
        <p:txBody>
          <a:bodyPr>
            <a:normAutofit fontScale="90000"/>
          </a:bodyPr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93" y="1706336"/>
            <a:ext cx="10311493" cy="5053693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Ideally, in order to make DevOps work more efficiently, developers should receive fast, constant feedback.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This enables them to quickly, and independently implement, integrate, and validate their code.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It also allows them to have the code deployed into the production environment; either by themselves or by others.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</p:txBody>
      </p:sp>
    </p:spTree>
    <p:extLst>
      <p:ext uri="{BB962C8B-B14F-4D97-AF65-F5344CB8AC3E}">
        <p14:creationId xmlns:p14="http://schemas.microsoft.com/office/powerpoint/2010/main" val="235578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52878" cy="873787"/>
          </a:xfrm>
        </p:spPr>
        <p:txBody>
          <a:bodyPr>
            <a:normAutofit fontScale="90000"/>
          </a:bodyPr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93" y="1706336"/>
            <a:ext cx="10311493" cy="5053693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This is done by checking for small code changes in the version control repository, and performing automated testing.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Doing this allows developers to have greater confidence in their changes and know that they will operate as designed in production.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It also allows them to quickly find and amend any corrections that need to be made.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</p:txBody>
      </p:sp>
    </p:spTree>
    <p:extLst>
      <p:ext uri="{BB962C8B-B14F-4D97-AF65-F5344CB8AC3E}">
        <p14:creationId xmlns:p14="http://schemas.microsoft.com/office/powerpoint/2010/main" val="54533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752878" cy="873787"/>
          </a:xfrm>
        </p:spPr>
        <p:txBody>
          <a:bodyPr>
            <a:normAutofit fontScale="90000"/>
          </a:bodyPr>
          <a:lstStyle/>
          <a:p>
            <a:r>
              <a:rPr lang="en-US" dirty="0"/>
              <a:t>Our 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193" y="1706336"/>
            <a:ext cx="10311493" cy="5053693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Having a loosely-coupled, modular architecture makes this possible so small teams can work with autonomy, and any failures can be corrected without causing massive disruptions.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Below is a flow chart of what Deployment Lead Times in Minutes looks like: (Kim, Humble, </a:t>
            </a:r>
            <a:r>
              <a:rPr lang="en-US" sz="24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2400" dirty="0">
                <a:latin typeface="SF Pro Text Light" pitchFamily="2" charset="0"/>
                <a:ea typeface="SF Pro Text Light" pitchFamily="2" charset="0"/>
              </a:rPr>
              <a:t>, Willis, 2016)</a:t>
            </a:r>
          </a:p>
          <a:p>
            <a:pPr marL="6160" indent="0">
              <a:buNone/>
            </a:pPr>
            <a:endParaRPr lang="en-US" sz="2400" dirty="0">
              <a:latin typeface="SF Pro Text Light" pitchFamily="2" charset="0"/>
              <a:ea typeface="SF Pro Text Light" pitchFamily="2" charset="0"/>
            </a:endParaRPr>
          </a:p>
          <a:p>
            <a:endParaRPr lang="en-US" dirty="0">
              <a:latin typeface="SF Pro Text Light" pitchFamily="2" charset="0"/>
              <a:ea typeface="SF Pro Text Ligh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7CFA2-8460-124B-BE33-C5835972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9" y="4604656"/>
            <a:ext cx="4776214" cy="15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E-19BF-504E-8CCC-061622AE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533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Pro Text" pitchFamily="2" charset="0"/>
                <a:ea typeface="SF Pro Text" pitchFamily="2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5F58-92D3-B148-A1EB-D3DEDA2A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61407"/>
            <a:ext cx="10311493" cy="4980214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Joyce, D. P. (2016, August 09). Lead Time vs Cycle Time. Retrieved July 13, 2018, from </a:t>
            </a:r>
            <a:r>
              <a:rPr lang="en-US" sz="1600" dirty="0">
                <a:latin typeface="SF Pro Text Light" pitchFamily="2" charset="0"/>
                <a:ea typeface="SF Pro Text Light" pitchFamily="2" charset="0"/>
                <a:hlinkClick r:id="rId2"/>
              </a:rPr>
              <a:t>https://leanandkanban.wordpress.com/2009/04/18/lead-time-vs-cycle-time/</a:t>
            </a:r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 </a:t>
            </a:r>
          </a:p>
          <a:p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Kim, G., </a:t>
            </a:r>
            <a:r>
              <a:rPr lang="en-US" sz="1600" dirty="0" err="1">
                <a:latin typeface="SF Pro Text Light" pitchFamily="2" charset="0"/>
                <a:ea typeface="SF Pro Text Light" pitchFamily="2" charset="0"/>
              </a:rPr>
              <a:t>Debois</a:t>
            </a:r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, P., Willis, J., Humble, J., &amp; </a:t>
            </a:r>
            <a:r>
              <a:rPr lang="en-US" sz="1600" dirty="0" err="1">
                <a:latin typeface="SF Pro Text Light" pitchFamily="2" charset="0"/>
                <a:ea typeface="SF Pro Text Light" pitchFamily="2" charset="0"/>
              </a:rPr>
              <a:t>Allspaw</a:t>
            </a:r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, J. (2016). The DevOps handbook: How to create world-class agility, reliability, and security in technology organizations. Portland, OR: IT Revolution Press, LLC.</a:t>
            </a:r>
          </a:p>
          <a:p>
            <a:r>
              <a:rPr lang="en-US" sz="1600" dirty="0" err="1">
                <a:latin typeface="SF Pro Text Light" pitchFamily="2" charset="0"/>
                <a:ea typeface="SF Pro Text Light" pitchFamily="2" charset="0"/>
              </a:rPr>
              <a:t>Panview</a:t>
            </a:r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. (2015, December 11). Takt-, Cycle-, Process-, and Lead time. Retrieved July 13, 2018, from </a:t>
            </a:r>
            <a:r>
              <a:rPr lang="en-US" sz="1600" dirty="0">
                <a:latin typeface="SF Pro Text Light" pitchFamily="2" charset="0"/>
                <a:ea typeface="SF Pro Text Light" pitchFamily="2" charset="0"/>
                <a:hlinkClick r:id="rId3"/>
              </a:rPr>
              <a:t>https://www.panview.nl/en/lean-toolbox-lean-production-lean-transformations/takt-cycle-process-and-lead-time</a:t>
            </a:r>
            <a:r>
              <a:rPr lang="en-US" sz="1600" dirty="0">
                <a:latin typeface="SF Pro Text Light" pitchFamily="2" charset="0"/>
                <a:ea typeface="SF Pro Text Light" pitchFamily="2" charset="0"/>
              </a:rPr>
              <a:t> </a:t>
            </a:r>
          </a:p>
          <a:p>
            <a:endParaRPr lang="en-US" sz="1600" dirty="0">
              <a:latin typeface="SF Pro Text Light" pitchFamily="2" charset="0"/>
              <a:ea typeface="SF Pro Text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47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{FE85A64F-6638-864F-8C6D-BB632E14DCDA}tf16401378</Template>
  <TotalTime>254</TotalTime>
  <Words>799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MS Shell Dlg 2</vt:lpstr>
      <vt:lpstr>SF Pro Text</vt:lpstr>
      <vt:lpstr>SF Pro Text Light</vt:lpstr>
      <vt:lpstr>Wingdings</vt:lpstr>
      <vt:lpstr>Wingdings 3</vt:lpstr>
      <vt:lpstr>Madison</vt:lpstr>
      <vt:lpstr>The Technology Value Stream</vt:lpstr>
      <vt:lpstr>Defining Lead Time vs. Processing Time</vt:lpstr>
      <vt:lpstr>Defining Lead Time vs. Processing Time</vt:lpstr>
      <vt:lpstr>The Common Scenario: Deployment Lead Timers Requiring Months </vt:lpstr>
      <vt:lpstr>The Common Scenario: Deployment Lead Times Requiring Months </vt:lpstr>
      <vt:lpstr>Our DevOps Ideal: Deployment Lead Times of Minutes</vt:lpstr>
      <vt:lpstr>Our DevOps Ideal: Deployment Lead Times of Minutes</vt:lpstr>
      <vt:lpstr>Our DevOps Ideal: Deployment Lead Times of Minutes</vt:lpstr>
      <vt:lpstr>References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Matt Howard</dc:creator>
  <cp:lastModifiedBy>Matt Howard</cp:lastModifiedBy>
  <cp:revision>13</cp:revision>
  <dcterms:created xsi:type="dcterms:W3CDTF">2018-07-13T21:01:18Z</dcterms:created>
  <dcterms:modified xsi:type="dcterms:W3CDTF">2018-07-14T01:22:51Z</dcterms:modified>
</cp:coreProperties>
</file>