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9" r:id="rId6"/>
    <p:sldId id="260" r:id="rId7"/>
    <p:sldId id="269" r:id="rId8"/>
    <p:sldId id="271" r:id="rId9"/>
    <p:sldId id="264" r:id="rId10"/>
    <p:sldId id="274" r:id="rId11"/>
    <p:sldId id="275" r:id="rId12"/>
    <p:sldId id="272" r:id="rId13"/>
    <p:sldId id="273" r:id="rId14"/>
    <p:sldId id="27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29" autoAdjust="0"/>
    <p:restoredTop sz="94714" autoAdjust="0"/>
  </p:normalViewPr>
  <p:slideViewPr>
    <p:cSldViewPr snapToGrid="0" showGuides="1">
      <p:cViewPr varScale="1">
        <p:scale>
          <a:sx n="156" d="100"/>
          <a:sy n="156" d="100"/>
        </p:scale>
        <p:origin x="552" y="17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30/09/18</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30/09/18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56781" y="3596268"/>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FR</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accent6"/>
                </a:solidFill>
                <a:latin typeface="Arial Black" panose="020B0A04020102020204" pitchFamily="34" charset="0"/>
              </a:rPr>
              <a:t>FR</a:t>
            </a:r>
            <a:endParaRPr lang="en-IN" sz="3400" b="1" dirty="0">
              <a:solidFill>
                <a:schemeClr val="accent6"/>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0"/>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GB"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0"/>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arallelogram 15">
            <a:extLst>
              <a:ext uri="{FF2B5EF4-FFF2-40B4-BE49-F238E27FC236}">
                <a16:creationId xmlns:a16="http://schemas.microsoft.com/office/drawing/2014/main" id="{25E4E51F-E981-E144-AE45-D4D9205D71B9}"/>
              </a:ext>
            </a:extLst>
          </p:cNvPr>
          <p:cNvSpPr/>
          <p:nvPr userDrawn="1"/>
        </p:nvSpPr>
        <p:spPr>
          <a:xfrm rot="19958790">
            <a:off x="-608229" y="3077279"/>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interaction-design.org/literature/article/accessibility-usability-for-all" TargetMode="External"/><Relationship Id="rId2" Type="http://schemas.openxmlformats.org/officeDocument/2006/relationships/hyperlink" Target="https://www.usability.gov/how-to-and-tools/methods/task-analysis.html"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721" y="2971799"/>
            <a:ext cx="4853573" cy="775607"/>
          </a:xfrm>
        </p:spPr>
        <p:txBody>
          <a:bodyPr>
            <a:normAutofit/>
          </a:bodyPr>
          <a:lstStyle/>
          <a:p>
            <a:r>
              <a:rPr lang="en-US" sz="4800" b="0" dirty="0">
                <a:latin typeface="Quicksand" pitchFamily="2" charset="77"/>
              </a:rPr>
              <a:t>Interface Design</a:t>
            </a:r>
            <a:endParaRPr lang="en-IN" sz="4800" b="0" dirty="0">
              <a:latin typeface="Quicksand" pitchFamily="2" charset="77"/>
            </a:endParaRP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CF8828A2-5D33-8B45-8172-9DE6C02271D5}"/>
              </a:ext>
            </a:extLst>
          </p:cNvPr>
          <p:cNvSpPr/>
          <p:nvPr/>
        </p:nvSpPr>
        <p:spPr>
          <a:xfrm rot="16200000" flipV="1">
            <a:off x="-1939425" y="1940425"/>
            <a:ext cx="6858005" cy="297714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095AC325-4D32-8A44-A748-82DD641CEA7D}"/>
              </a:ext>
            </a:extLst>
          </p:cNvPr>
          <p:cNvCxnSpPr>
            <a:cxnSpLocks/>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Parallelogram 7">
            <a:extLst>
              <a:ext uri="{FF2B5EF4-FFF2-40B4-BE49-F238E27FC236}">
                <a16:creationId xmlns:a16="http://schemas.microsoft.com/office/drawing/2014/main" id="{4A1464B8-C2DC-314A-BD06-EA73E8CFD36D}"/>
              </a:ext>
            </a:extLst>
          </p:cNvPr>
          <p:cNvSpPr/>
          <p:nvPr/>
        </p:nvSpPr>
        <p:spPr>
          <a:xfrm rot="19958790">
            <a:off x="-608229" y="3077279"/>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IN" smtClean="0"/>
              <a:pPr/>
              <a:t>10</a:t>
            </a:fld>
            <a:endParaRPr lang="en-IN" dirty="0"/>
          </a:p>
        </p:txBody>
      </p:sp>
      <p:sp>
        <p:nvSpPr>
          <p:cNvPr id="9" name="Parallelogram 8">
            <a:extLst>
              <a:ext uri="{FF2B5EF4-FFF2-40B4-BE49-F238E27FC236}">
                <a16:creationId xmlns:a16="http://schemas.microsoft.com/office/drawing/2014/main" id="{804C9F66-641B-3F4D-BE1A-61ADA038AC3C}"/>
              </a:ext>
            </a:extLst>
          </p:cNvPr>
          <p:cNvSpPr/>
          <p:nvPr/>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21" name="Content Placeholder 6">
            <a:extLst>
              <a:ext uri="{FF2B5EF4-FFF2-40B4-BE49-F238E27FC236}">
                <a16:creationId xmlns:a16="http://schemas.microsoft.com/office/drawing/2014/main" id="{2FBB3BA2-F3D1-1241-9C5C-8ED0AB321D1C}"/>
              </a:ext>
            </a:extLst>
          </p:cNvPr>
          <p:cNvSpPr>
            <a:spLocks noGrp="1"/>
          </p:cNvSpPr>
          <p:nvPr>
            <p:ph idx="1"/>
          </p:nvPr>
        </p:nvSpPr>
        <p:spPr>
          <a:xfrm>
            <a:off x="1232807" y="1308101"/>
            <a:ext cx="9628415" cy="5048250"/>
          </a:xfrm>
        </p:spPr>
        <p:txBody>
          <a:bodyPr anchor="t">
            <a:normAutofit fontScale="92500" lnSpcReduction="20000"/>
          </a:bodyPr>
          <a:lstStyle/>
          <a:p>
            <a:pPr lvl="0">
              <a:lnSpc>
                <a:spcPct val="120000"/>
              </a:lnSpc>
            </a:pPr>
            <a:r>
              <a:rPr lang="en-US" sz="2000" dirty="0">
                <a:latin typeface="Quicksand" pitchFamily="2" charset="77"/>
              </a:rPr>
              <a:t>It’s important to make the web available to all.  This is where design with accessibility in mind come in to play.</a:t>
            </a:r>
          </a:p>
          <a:p>
            <a:pPr lvl="0">
              <a:lnSpc>
                <a:spcPct val="120000"/>
              </a:lnSpc>
            </a:pPr>
            <a:r>
              <a:rPr lang="en-US" sz="2000" dirty="0">
                <a:latin typeface="Quicksand" pitchFamily="2" charset="77"/>
              </a:rPr>
              <a:t>The following are key areas that should be considered for all designers (Interaction Design Foundation, n.d.):</a:t>
            </a:r>
          </a:p>
          <a:p>
            <a:pPr lvl="1">
              <a:lnSpc>
                <a:spcPct val="120000"/>
              </a:lnSpc>
              <a:buClr>
                <a:srgbClr val="014067"/>
              </a:buClr>
            </a:pPr>
            <a:r>
              <a:rPr lang="en-US" sz="1600" dirty="0">
                <a:latin typeface="Quicksand" pitchFamily="2" charset="77"/>
              </a:rPr>
              <a:t>Visual: Long-sightedness, blindness, color blindness, are all forms of visual disability you need to cater for in your design.</a:t>
            </a:r>
          </a:p>
          <a:p>
            <a:pPr lvl="1">
              <a:lnSpc>
                <a:spcPct val="120000"/>
              </a:lnSpc>
              <a:buClr>
                <a:srgbClr val="014067"/>
              </a:buClr>
            </a:pPr>
            <a:r>
              <a:rPr lang="en-US" sz="1600" dirty="0">
                <a:latin typeface="Quicksand" pitchFamily="2" charset="77"/>
              </a:rPr>
              <a:t>Motor/Mobility: This category doesn’t just extend to problems with the use of the hands and arms(which are very likely to cause problems with web accessibility), but also with other muscular or skeletal conditions. If, for example, your web design were to feature in a trade-show booth, you’d need to consider how someone in a wheelchair could access that booth, and turn around and exit it on completing the task.</a:t>
            </a:r>
          </a:p>
          <a:p>
            <a:pPr lvl="1">
              <a:lnSpc>
                <a:spcPct val="120000"/>
              </a:lnSpc>
              <a:buClr>
                <a:srgbClr val="014067"/>
              </a:buClr>
            </a:pPr>
            <a:r>
              <a:rPr lang="en-US" sz="1600" dirty="0">
                <a:latin typeface="Quicksand" pitchFamily="2" charset="77"/>
              </a:rPr>
              <a:t>Auditory: Auditory disabilities affect the hearing and come in varying degrees of severity, up to and including total deafness.</a:t>
            </a:r>
          </a:p>
          <a:p>
            <a:pPr lvl="1">
              <a:lnSpc>
                <a:spcPct val="120000"/>
              </a:lnSpc>
              <a:buClr>
                <a:srgbClr val="014067"/>
              </a:buClr>
            </a:pPr>
            <a:r>
              <a:rPr lang="en-US" sz="1600" dirty="0">
                <a:latin typeface="Quicksand" pitchFamily="2" charset="77"/>
              </a:rPr>
              <a:t>Seizures: Some individuals can be affected by light, motion, flickering, etc. on screen, thus triggering seizures. The most common issue in this category is photosensitive epilepsy.</a:t>
            </a:r>
          </a:p>
          <a:p>
            <a:pPr lvl="1">
              <a:lnSpc>
                <a:spcPct val="120000"/>
              </a:lnSpc>
              <a:buClr>
                <a:srgbClr val="014067"/>
              </a:buClr>
            </a:pPr>
            <a:r>
              <a:rPr lang="en-US" sz="1600" dirty="0">
                <a:latin typeface="Quicksand" pitchFamily="2" charset="77"/>
              </a:rPr>
              <a:t>Learning: It’s also important to remember that not all disabilities are physical. Learning and cognitive disabilities can also influence accessibility.</a:t>
            </a:r>
          </a:p>
        </p:txBody>
      </p:sp>
      <p:sp>
        <p:nvSpPr>
          <p:cNvPr id="14" name="Title 3">
            <a:extLst>
              <a:ext uri="{FF2B5EF4-FFF2-40B4-BE49-F238E27FC236}">
                <a16:creationId xmlns:a16="http://schemas.microsoft.com/office/drawing/2014/main" id="{3029D638-6AEF-5E42-A93A-030A4F78930C}"/>
              </a:ext>
            </a:extLst>
          </p:cNvPr>
          <p:cNvSpPr>
            <a:spLocks noGrp="1"/>
          </p:cNvSpPr>
          <p:nvPr>
            <p:ph type="title"/>
          </p:nvPr>
        </p:nvSpPr>
        <p:spPr>
          <a:xfrm>
            <a:off x="1232807" y="643566"/>
            <a:ext cx="6652909" cy="634616"/>
          </a:xfrm>
        </p:spPr>
        <p:txBody>
          <a:bodyPr>
            <a:normAutofit fontScale="90000"/>
          </a:bodyPr>
          <a:lstStyle/>
          <a:p>
            <a:r>
              <a:rPr lang="en-IN" b="0" dirty="0">
                <a:solidFill>
                  <a:schemeClr val="accent2"/>
                </a:solidFill>
                <a:latin typeface="Quicksand" pitchFamily="2" charset="77"/>
              </a:rPr>
              <a:t>Designing with Accessibility</a:t>
            </a:r>
          </a:p>
        </p:txBody>
      </p:sp>
    </p:spTree>
    <p:extLst>
      <p:ext uri="{BB962C8B-B14F-4D97-AF65-F5344CB8AC3E}">
        <p14:creationId xmlns:p14="http://schemas.microsoft.com/office/powerpoint/2010/main" val="139024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a:extLst>
              <a:ext uri="{FF2B5EF4-FFF2-40B4-BE49-F238E27FC236}">
                <a16:creationId xmlns:a16="http://schemas.microsoft.com/office/drawing/2014/main" id="{4DF95DFE-FD92-7A44-8650-2DA48B95D8A1}"/>
              </a:ext>
            </a:extLst>
          </p:cNvPr>
          <p:cNvSpPr txBox="1">
            <a:spLocks/>
          </p:cNvSpPr>
          <p:nvPr/>
        </p:nvSpPr>
        <p:spPr>
          <a:xfrm>
            <a:off x="1232807" y="1308101"/>
            <a:ext cx="9628415" cy="5048250"/>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accent2"/>
              </a:buClr>
            </a:pPr>
            <a:r>
              <a:rPr lang="en-US" sz="2000" dirty="0">
                <a:latin typeface="Quicksand" pitchFamily="2" charset="77"/>
              </a:rPr>
              <a:t>When designing with accessibility in mind, some things to consider are (Interaction Design Foundation, n.d.). :</a:t>
            </a:r>
          </a:p>
          <a:p>
            <a:pPr lvl="1">
              <a:lnSpc>
                <a:spcPct val="120000"/>
              </a:lnSpc>
              <a:buClr>
                <a:srgbClr val="014067"/>
              </a:buClr>
            </a:pPr>
            <a:r>
              <a:rPr lang="en-US" sz="1600" dirty="0">
                <a:latin typeface="Quicksand" pitchFamily="2" charset="77"/>
              </a:rPr>
              <a:t>Use header tags to create headings in your text; ideally, ensure that you use CSS to make this consistent throughout the site. Try not to skip from one heading level to the next (e.g., H1 to H4, rather H1 to H2); this can confuse screen reader software.</a:t>
            </a:r>
          </a:p>
          <a:p>
            <a:pPr lvl="1">
              <a:lnSpc>
                <a:spcPct val="120000"/>
              </a:lnSpc>
              <a:buClr>
                <a:srgbClr val="014067"/>
              </a:buClr>
            </a:pPr>
            <a:r>
              <a:rPr lang="en-US" sz="1600" dirty="0">
                <a:latin typeface="Quicksand" pitchFamily="2" charset="77"/>
              </a:rPr>
              <a:t>Use alt text on your images; if you use images to enhance content, then a screen reader will need to explain them— that’s what the alt text is for.</a:t>
            </a:r>
          </a:p>
          <a:p>
            <a:pPr lvl="1">
              <a:lnSpc>
                <a:spcPct val="120000"/>
              </a:lnSpc>
              <a:buClr>
                <a:srgbClr val="014067"/>
              </a:buClr>
            </a:pPr>
            <a:r>
              <a:rPr lang="en-US" sz="1600" dirty="0">
                <a:latin typeface="Quicksand" pitchFamily="2" charset="77"/>
              </a:rPr>
              <a:t>Choose colors carefully; if in doubt, test your color schemes with some color-blind people. The wrong palette can make it difficult for a color-blind person to read your text or navigate your site. </a:t>
            </a:r>
          </a:p>
          <a:p>
            <a:pPr lvl="1">
              <a:lnSpc>
                <a:spcPct val="120000"/>
              </a:lnSpc>
              <a:buClr>
                <a:srgbClr val="014067"/>
              </a:buClr>
            </a:pPr>
            <a:r>
              <a:rPr lang="en-US" sz="1600" dirty="0">
                <a:latin typeface="Quicksand" pitchFamily="2" charset="77"/>
              </a:rPr>
              <a:t>Offer transcriptions for audio files. Hearing-impaired users can’t use software to read voices… so, help them out and include a transcript.</a:t>
            </a:r>
          </a:p>
          <a:p>
            <a:pPr>
              <a:lnSpc>
                <a:spcPct val="120000"/>
              </a:lnSpc>
              <a:buClr>
                <a:schemeClr val="accent2"/>
              </a:buClr>
            </a:pPr>
            <a:r>
              <a:rPr lang="en-US" sz="2000" dirty="0">
                <a:latin typeface="Quicksand" pitchFamily="2" charset="77"/>
              </a:rPr>
              <a:t>When designers design with accessibility, everyone wins as these feature are also available to help make the able-bodied users experience easier, too (Interactive Design Foundation, n.d.).</a:t>
            </a:r>
          </a:p>
        </p:txBody>
      </p:sp>
      <p:sp>
        <p:nvSpPr>
          <p:cNvPr id="3" name="Title 3">
            <a:extLst>
              <a:ext uri="{FF2B5EF4-FFF2-40B4-BE49-F238E27FC236}">
                <a16:creationId xmlns:a16="http://schemas.microsoft.com/office/drawing/2014/main" id="{77C92B26-298B-8546-9DF0-0A9B8033A395}"/>
              </a:ext>
            </a:extLst>
          </p:cNvPr>
          <p:cNvSpPr txBox="1">
            <a:spLocks/>
          </p:cNvSpPr>
          <p:nvPr/>
        </p:nvSpPr>
        <p:spPr>
          <a:xfrm>
            <a:off x="1232807" y="643566"/>
            <a:ext cx="8180614" cy="634616"/>
          </a:xfrm>
          <a:prstGeom prst="rect">
            <a:avLst/>
          </a:prstGeom>
        </p:spPr>
        <p:txBody>
          <a:bodyPr anchor="ctr">
            <a:normAutofit fontScale="82500" lnSpcReduction="100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b="0" dirty="0">
                <a:solidFill>
                  <a:schemeClr val="accent2"/>
                </a:solidFill>
                <a:latin typeface="Quicksand" pitchFamily="2" charset="77"/>
              </a:rPr>
              <a:t>Designing with Accessibility (cont.) </a:t>
            </a:r>
          </a:p>
        </p:txBody>
      </p:sp>
    </p:spTree>
    <p:extLst>
      <p:ext uri="{BB962C8B-B14F-4D97-AF65-F5344CB8AC3E}">
        <p14:creationId xmlns:p14="http://schemas.microsoft.com/office/powerpoint/2010/main" val="126838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26572" y="1331039"/>
            <a:ext cx="11473542" cy="5268165"/>
          </a:xfrm>
          <a:solidFill>
            <a:schemeClr val="bg1">
              <a:alpha val="0"/>
            </a:schemeClr>
          </a:solidFill>
        </p:spPr>
        <p:txBody>
          <a:bodyPr anchor="t">
            <a:normAutofit/>
          </a:bodyPr>
          <a:lstStyle/>
          <a:p>
            <a:br>
              <a:rPr lang="en-US" sz="2000" b="0" dirty="0">
                <a:solidFill>
                  <a:schemeClr val="tx1"/>
                </a:solidFill>
                <a:latin typeface="Quicksand" pitchFamily="2" charset="77"/>
              </a:rPr>
            </a:br>
            <a:r>
              <a:rPr lang="en-US" sz="2000" b="0" dirty="0" err="1">
                <a:solidFill>
                  <a:schemeClr val="tx1"/>
                </a:solidFill>
                <a:latin typeface="Quicksand" pitchFamily="2" charset="77"/>
              </a:rPr>
              <a:t>Hackos</a:t>
            </a:r>
            <a:r>
              <a:rPr lang="en-US" sz="2000" b="0" dirty="0">
                <a:solidFill>
                  <a:schemeClr val="tx1"/>
                </a:solidFill>
                <a:latin typeface="Quicksand" pitchFamily="2" charset="77"/>
              </a:rPr>
              <a:t>, J. &amp; </a:t>
            </a:r>
            <a:r>
              <a:rPr lang="en-US" sz="2000" b="0" dirty="0" err="1">
                <a:solidFill>
                  <a:schemeClr val="tx1"/>
                </a:solidFill>
                <a:latin typeface="Quicksand" pitchFamily="2" charset="77"/>
              </a:rPr>
              <a:t>Redish</a:t>
            </a:r>
            <a:r>
              <a:rPr lang="en-US" sz="2000" b="0" dirty="0">
                <a:solidFill>
                  <a:schemeClr val="tx1"/>
                </a:solidFill>
                <a:latin typeface="Quicksand" pitchFamily="2" charset="77"/>
              </a:rPr>
              <a:t>, J. (n.d.), Task Analysis, Retrieved September 30, </a:t>
            </a:r>
            <a:r>
              <a:rPr lang="en-US" sz="2000" b="0" dirty="0">
                <a:latin typeface="Quicksand" pitchFamily="2" charset="77"/>
              </a:rPr>
              <a:t>2018 from </a:t>
            </a:r>
            <a:br>
              <a:rPr lang="en-US" sz="2000" b="0" dirty="0">
                <a:latin typeface="Quicksand" pitchFamily="2" charset="77"/>
              </a:rPr>
            </a:br>
            <a:r>
              <a:rPr lang="en-US" sz="2000" b="0" dirty="0">
                <a:latin typeface="Quicksand" pitchFamily="2" charset="77"/>
                <a:hlinkClick r:id="rId2"/>
              </a:rPr>
              <a:t>https://www.usability.gov/how-to-and-tools/methods/task-analysis.html</a:t>
            </a:r>
            <a:br>
              <a:rPr lang="en-US" sz="2000" b="0" dirty="0">
                <a:latin typeface="Quicksand" pitchFamily="2" charset="77"/>
              </a:rPr>
            </a:br>
            <a:br>
              <a:rPr lang="en-US" sz="2000" b="0" dirty="0">
                <a:latin typeface="Quicksand" pitchFamily="2" charset="77"/>
              </a:rPr>
            </a:br>
            <a:r>
              <a:rPr lang="en-US" sz="2000" b="0" dirty="0">
                <a:latin typeface="Quicksand" pitchFamily="2" charset="77"/>
              </a:rPr>
              <a:t>Silver, M. (2005). Exploring Interface Design. Australia: Thomson / Delmar Learning</a:t>
            </a:r>
            <a:br>
              <a:rPr lang="en-US" sz="2000" b="0" dirty="0">
                <a:latin typeface="Quicksand" pitchFamily="2" charset="77"/>
              </a:rPr>
            </a:br>
            <a:r>
              <a:rPr lang="en-US" sz="2000" b="0" dirty="0">
                <a:latin typeface="Quicksand" pitchFamily="2" charset="77"/>
              </a:rPr>
              <a:t> </a:t>
            </a:r>
            <a:br>
              <a:rPr lang="en-US" sz="2000" b="0" dirty="0">
                <a:latin typeface="Quicksand" pitchFamily="2" charset="77"/>
              </a:rPr>
            </a:br>
            <a:r>
              <a:rPr lang="en-US" sz="2000" b="0" dirty="0">
                <a:latin typeface="Quicksand" pitchFamily="2" charset="77"/>
              </a:rPr>
              <a:t>Interaction Design Foundation, (n.d.), Accessibility: Usability for All, Retrieved September 30, 2018, from </a:t>
            </a:r>
            <a:r>
              <a:rPr lang="en-US" sz="2000" b="0" dirty="0">
                <a:latin typeface="Quicksand" pitchFamily="2" charset="77"/>
                <a:hlinkClick r:id="rId3"/>
              </a:rPr>
              <a:t>https://www.interaction-design.org/literature/article/accessibility-usability-for-all</a:t>
            </a:r>
            <a:r>
              <a:rPr lang="en-US" sz="2000" b="0" dirty="0">
                <a:latin typeface="Quicksand" pitchFamily="2" charset="77"/>
              </a:rPr>
              <a:t> </a:t>
            </a:r>
            <a:endParaRPr lang="en-IN" sz="2000" b="0" dirty="0">
              <a:solidFill>
                <a:schemeClr val="tx1"/>
              </a:solidFill>
              <a:latin typeface="Quicksand" pitchFamily="2" charset="77"/>
              <a:cs typeface="Calibri Light" panose="020F0302020204030204" pitchFamily="34" charset="0"/>
            </a:endParaRPr>
          </a:p>
        </p:txBody>
      </p:sp>
      <p:sp>
        <p:nvSpPr>
          <p:cNvPr id="6" name="Title 3">
            <a:extLst>
              <a:ext uri="{FF2B5EF4-FFF2-40B4-BE49-F238E27FC236}">
                <a16:creationId xmlns:a16="http://schemas.microsoft.com/office/drawing/2014/main" id="{9ABED7E4-52F7-F044-B721-283F88635B22}"/>
              </a:ext>
            </a:extLst>
          </p:cNvPr>
          <p:cNvSpPr txBox="1">
            <a:spLocks/>
          </p:cNvSpPr>
          <p:nvPr/>
        </p:nvSpPr>
        <p:spPr>
          <a:xfrm>
            <a:off x="4633478" y="696423"/>
            <a:ext cx="2859730" cy="634616"/>
          </a:xfrm>
          <a:prstGeom prst="rect">
            <a:avLst/>
          </a:prstGeom>
          <a:solidFill>
            <a:schemeClr val="bg1">
              <a:alpha val="0"/>
            </a:schemeClr>
          </a:solidFill>
        </p:spPr>
        <p:txBody>
          <a:bodyPr vert="horz" lIns="288000" tIns="45720" rIns="91440" bIns="0" rtlCol="0" anchor="ctr">
            <a:normAutofit fontScale="97500"/>
          </a:bodyPr>
          <a:lstStyle>
            <a:lvl1pPr algn="l" defTabSz="914400" rtl="0" eaLnBrk="1" latinLnBrk="0" hangingPunct="1">
              <a:lnSpc>
                <a:spcPct val="90000"/>
              </a:lnSpc>
              <a:spcBef>
                <a:spcPct val="0"/>
              </a:spcBef>
              <a:buNone/>
              <a:defRPr lang="en-IN" sz="3600" b="1" kern="1200">
                <a:solidFill>
                  <a:schemeClr val="tx1"/>
                </a:solidFill>
                <a:latin typeface="+mj-lt"/>
                <a:ea typeface="+mj-ea"/>
                <a:cs typeface="+mj-cs"/>
              </a:defRPr>
            </a:lvl1pPr>
          </a:lstStyle>
          <a:p>
            <a:r>
              <a:rPr lang="en-US" b="0" dirty="0">
                <a:latin typeface="Quicksand" pitchFamily="2" charset="77"/>
              </a:rPr>
              <a:t>References</a:t>
            </a:r>
          </a:p>
        </p:txBody>
      </p:sp>
    </p:spTree>
    <p:extLst>
      <p:ext uri="{BB962C8B-B14F-4D97-AF65-F5344CB8AC3E}">
        <p14:creationId xmlns:p14="http://schemas.microsoft.com/office/powerpoint/2010/main" val="20092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1309707" y="1366697"/>
            <a:ext cx="9551515" cy="4989653"/>
          </a:xfrm>
        </p:spPr>
        <p:txBody>
          <a:bodyPr anchor="t">
            <a:normAutofit lnSpcReduction="10000"/>
          </a:bodyPr>
          <a:lstStyle/>
          <a:p>
            <a:pPr lvl="0">
              <a:lnSpc>
                <a:spcPct val="120000"/>
              </a:lnSpc>
              <a:buClr>
                <a:schemeClr val="accent1"/>
              </a:buClr>
            </a:pPr>
            <a:r>
              <a:rPr lang="en-US" sz="2000" dirty="0">
                <a:latin typeface="Quicksand" pitchFamily="2" charset="77"/>
              </a:rPr>
              <a:t>User interface (UI) design the process of making interfaces in software with a focus on design, looks, or style (Interaction Design Foundation, n.d.).</a:t>
            </a:r>
          </a:p>
          <a:p>
            <a:pPr lvl="0">
              <a:lnSpc>
                <a:spcPct val="120000"/>
              </a:lnSpc>
              <a:buClr>
                <a:schemeClr val="accent1"/>
              </a:buClr>
            </a:pPr>
            <a:r>
              <a:rPr lang="en-US" sz="2000" dirty="0">
                <a:latin typeface="Quicksand" pitchFamily="2" charset="77"/>
              </a:rPr>
              <a:t>The objective of the designer is to design a web page for the best user experience possible (Silver, M., 2005).</a:t>
            </a:r>
          </a:p>
          <a:p>
            <a:pPr lvl="0">
              <a:lnSpc>
                <a:spcPct val="120000"/>
              </a:lnSpc>
              <a:buClr>
                <a:schemeClr val="accent1"/>
              </a:buClr>
            </a:pPr>
            <a:r>
              <a:rPr lang="en-US" sz="2000" dirty="0">
                <a:latin typeface="Quicksand" pitchFamily="2" charset="77"/>
              </a:rPr>
              <a:t>To do this, the designer must take the mindset of the user (Silver, M, 2005).</a:t>
            </a:r>
          </a:p>
          <a:p>
            <a:pPr lvl="0">
              <a:lnSpc>
                <a:spcPct val="120000"/>
              </a:lnSpc>
              <a:buClr>
                <a:schemeClr val="accent1"/>
              </a:buClr>
            </a:pPr>
            <a:r>
              <a:rPr lang="en-US" sz="2000" dirty="0">
                <a:latin typeface="Quicksand" pitchFamily="2" charset="77"/>
              </a:rPr>
              <a:t>The success of the design is determined by it’s usability (Silve</a:t>
            </a:r>
            <a:r>
              <a:rPr lang="en-US" sz="2000" dirty="0">
                <a:solidFill>
                  <a:schemeClr val="bg1"/>
                </a:solidFill>
                <a:latin typeface="Quicksand" pitchFamily="2" charset="77"/>
              </a:rPr>
              <a:t>r, M., </a:t>
            </a:r>
            <a:r>
              <a:rPr lang="en-US" sz="2000" dirty="0">
                <a:latin typeface="Quicksand" pitchFamily="2" charset="77"/>
              </a:rPr>
              <a:t>2005)</a:t>
            </a:r>
          </a:p>
          <a:p>
            <a:pPr lvl="0">
              <a:lnSpc>
                <a:spcPct val="120000"/>
              </a:lnSpc>
              <a:buClr>
                <a:schemeClr val="accent1"/>
              </a:buClr>
            </a:pPr>
            <a:r>
              <a:rPr lang="en-US" sz="2000" dirty="0">
                <a:latin typeface="Quicksand" pitchFamily="2" charset="77"/>
              </a:rPr>
              <a:t>The International Organization for Standard (ISO) defines usability as the effectiveness, efficiency, and satisfaction w/ with specified users achieve specified goal in a particular environment (Silver, M., 2005)</a:t>
            </a:r>
          </a:p>
          <a:p>
            <a:pPr lvl="0">
              <a:lnSpc>
                <a:spcPct val="120000"/>
              </a:lnSpc>
              <a:buClr>
                <a:schemeClr val="accent1"/>
              </a:buClr>
            </a:pPr>
            <a:r>
              <a:rPr lang="en-US" sz="2000" dirty="0">
                <a:latin typeface="Quicksand" pitchFamily="2" charset="77"/>
              </a:rPr>
              <a:t>Designs are tested by usability engineers.  These engineers work with designers to ensure the product is being designed for the intended audience (Silver, M., 2005).</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1309707" y="642274"/>
            <a:ext cx="7342622" cy="634616"/>
          </a:xfrm>
        </p:spPr>
        <p:txBody>
          <a:bodyPr>
            <a:normAutofit fontScale="90000"/>
          </a:bodyPr>
          <a:lstStyle/>
          <a:p>
            <a:r>
              <a:rPr lang="en-IN" b="0" dirty="0">
                <a:solidFill>
                  <a:schemeClr val="accent2"/>
                </a:solidFill>
                <a:latin typeface="Quicksand" pitchFamily="2" charset="77"/>
              </a:rPr>
              <a:t>Design for the User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IN" smtClean="0"/>
              <a:pPr/>
              <a:t>2</a:t>
            </a:fld>
            <a:endParaRPr lang="en-IN" dirty="0"/>
          </a:p>
        </p:txBody>
      </p:sp>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IN" smtClean="0"/>
              <a:pPr/>
              <a:t>3</a:t>
            </a:fld>
            <a:endParaRPr lang="en-IN" dirty="0"/>
          </a:p>
        </p:txBody>
      </p:sp>
      <p:sp>
        <p:nvSpPr>
          <p:cNvPr id="14" name="Title 3">
            <a:extLst>
              <a:ext uri="{FF2B5EF4-FFF2-40B4-BE49-F238E27FC236}">
                <a16:creationId xmlns:a16="http://schemas.microsoft.com/office/drawing/2014/main" id="{3029D638-6AEF-5E42-A93A-030A4F78930C}"/>
              </a:ext>
            </a:extLst>
          </p:cNvPr>
          <p:cNvSpPr>
            <a:spLocks noGrp="1"/>
          </p:cNvSpPr>
          <p:nvPr>
            <p:ph type="title"/>
          </p:nvPr>
        </p:nvSpPr>
        <p:spPr>
          <a:xfrm>
            <a:off x="1232807" y="643566"/>
            <a:ext cx="6652909" cy="634616"/>
          </a:xfrm>
        </p:spPr>
        <p:txBody>
          <a:bodyPr>
            <a:normAutofit fontScale="90000"/>
          </a:bodyPr>
          <a:lstStyle/>
          <a:p>
            <a:r>
              <a:rPr lang="en-IN" b="0" dirty="0">
                <a:solidFill>
                  <a:schemeClr val="accent2"/>
                </a:solidFill>
                <a:latin typeface="Quicksand" pitchFamily="2" charset="77"/>
              </a:rPr>
              <a:t>Design with Consistency</a:t>
            </a:r>
          </a:p>
        </p:txBody>
      </p:sp>
      <p:sp>
        <p:nvSpPr>
          <p:cNvPr id="21" name="Content Placeholder 6">
            <a:extLst>
              <a:ext uri="{FF2B5EF4-FFF2-40B4-BE49-F238E27FC236}">
                <a16:creationId xmlns:a16="http://schemas.microsoft.com/office/drawing/2014/main" id="{2FBB3BA2-F3D1-1241-9C5C-8ED0AB321D1C}"/>
              </a:ext>
            </a:extLst>
          </p:cNvPr>
          <p:cNvSpPr>
            <a:spLocks noGrp="1"/>
          </p:cNvSpPr>
          <p:nvPr>
            <p:ph idx="1"/>
          </p:nvPr>
        </p:nvSpPr>
        <p:spPr>
          <a:xfrm>
            <a:off x="1232807" y="1278183"/>
            <a:ext cx="9628415" cy="5078168"/>
          </a:xfrm>
        </p:spPr>
        <p:txBody>
          <a:bodyPr anchor="t">
            <a:normAutofit lnSpcReduction="10000"/>
          </a:bodyPr>
          <a:lstStyle/>
          <a:p>
            <a:pPr lvl="0">
              <a:lnSpc>
                <a:spcPct val="120000"/>
              </a:lnSpc>
            </a:pPr>
            <a:r>
              <a:rPr lang="en-US" sz="2000" dirty="0">
                <a:latin typeface="Quicksand" pitchFamily="2" charset="77"/>
              </a:rPr>
              <a:t>To design with consistency means to do the same thing, the same way every time (Silver, M., 2005).</a:t>
            </a:r>
          </a:p>
          <a:p>
            <a:pPr lvl="0">
              <a:lnSpc>
                <a:spcPct val="120000"/>
              </a:lnSpc>
            </a:pPr>
            <a:r>
              <a:rPr lang="en-US" sz="2000" dirty="0">
                <a:latin typeface="Quicksand" pitchFamily="2" charset="77"/>
              </a:rPr>
              <a:t>Designers should use consistency in order to bring familiarity and comfort to the website (Silver, M., 2005).</a:t>
            </a:r>
          </a:p>
          <a:p>
            <a:pPr lvl="0">
              <a:lnSpc>
                <a:spcPct val="120000"/>
              </a:lnSpc>
            </a:pPr>
            <a:r>
              <a:rPr lang="en-US" sz="2000" dirty="0">
                <a:latin typeface="Quicksand" pitchFamily="2" charset="77"/>
              </a:rPr>
              <a:t>Consistency allows users to focus on what they’re using the website for, instead of wondering about the interface (Silver, M., 2005).</a:t>
            </a:r>
          </a:p>
          <a:p>
            <a:pPr lvl="0">
              <a:lnSpc>
                <a:spcPct val="120000"/>
              </a:lnSpc>
            </a:pPr>
            <a:r>
              <a:rPr lang="en-US" sz="2000" dirty="0">
                <a:latin typeface="Quicksand" pitchFamily="2" charset="77"/>
              </a:rPr>
              <a:t>Consistency doesn’t only matter in the visual aspects of a website, but also in operation (Silver, M., 2005).</a:t>
            </a:r>
          </a:p>
          <a:p>
            <a:pPr lvl="0">
              <a:lnSpc>
                <a:spcPct val="120000"/>
              </a:lnSpc>
            </a:pPr>
            <a:r>
              <a:rPr lang="en-US" sz="2000" dirty="0">
                <a:latin typeface="Quicksand" pitchFamily="2" charset="77"/>
              </a:rPr>
              <a:t>To help keep consistency, developers and designers can use CSS to apply the same styling across the same selectors of the website (Silver, M., 2005)</a:t>
            </a:r>
          </a:p>
          <a:p>
            <a:pPr lvl="0">
              <a:lnSpc>
                <a:spcPct val="120000"/>
              </a:lnSpc>
            </a:pPr>
            <a:r>
              <a:rPr lang="en-US" sz="2000" dirty="0">
                <a:latin typeface="Quicksand" pitchFamily="2" charset="77"/>
              </a:rPr>
              <a:t>Consistency begins with the designer and ends with the programmer (Silver, M., 2005).</a:t>
            </a:r>
          </a:p>
        </p:txBody>
      </p:sp>
    </p:spTree>
    <p:extLst>
      <p:ext uri="{BB962C8B-B14F-4D97-AF65-F5344CB8AC3E}">
        <p14:creationId xmlns:p14="http://schemas.microsoft.com/office/powerpoint/2010/main" val="32054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4</a:t>
            </a:fld>
            <a:endParaRPr lang="en-IN" dirty="0"/>
          </a:p>
        </p:txBody>
      </p:sp>
      <p:sp>
        <p:nvSpPr>
          <p:cNvPr id="22" name="Title 3">
            <a:extLst>
              <a:ext uri="{FF2B5EF4-FFF2-40B4-BE49-F238E27FC236}">
                <a16:creationId xmlns:a16="http://schemas.microsoft.com/office/drawing/2014/main" id="{8395FE54-D9D3-5945-80B2-92CDA0DE176C}"/>
              </a:ext>
            </a:extLst>
          </p:cNvPr>
          <p:cNvSpPr>
            <a:spLocks noGrp="1"/>
          </p:cNvSpPr>
          <p:nvPr>
            <p:ph type="title"/>
          </p:nvPr>
        </p:nvSpPr>
        <p:spPr>
          <a:xfrm>
            <a:off x="1232807" y="717044"/>
            <a:ext cx="6652909" cy="634616"/>
          </a:xfrm>
        </p:spPr>
        <p:txBody>
          <a:bodyPr>
            <a:normAutofit fontScale="90000"/>
          </a:bodyPr>
          <a:lstStyle/>
          <a:p>
            <a:r>
              <a:rPr lang="en-IN" b="0" dirty="0">
                <a:solidFill>
                  <a:schemeClr val="accent2"/>
                </a:solidFill>
                <a:latin typeface="Quicksand" pitchFamily="2" charset="77"/>
              </a:rPr>
              <a:t>The Agile Design Process</a:t>
            </a:r>
          </a:p>
        </p:txBody>
      </p:sp>
      <p:sp>
        <p:nvSpPr>
          <p:cNvPr id="23" name="Content Placeholder 6">
            <a:extLst>
              <a:ext uri="{FF2B5EF4-FFF2-40B4-BE49-F238E27FC236}">
                <a16:creationId xmlns:a16="http://schemas.microsoft.com/office/drawing/2014/main" id="{A5ACC3E4-95EB-D24E-A6ED-973F93849619}"/>
              </a:ext>
            </a:extLst>
          </p:cNvPr>
          <p:cNvSpPr txBox="1">
            <a:spLocks/>
          </p:cNvSpPr>
          <p:nvPr/>
        </p:nvSpPr>
        <p:spPr>
          <a:xfrm>
            <a:off x="1232807" y="1351661"/>
            <a:ext cx="9628415" cy="5004690"/>
          </a:xfrm>
          <a:prstGeom prst="rect">
            <a:avLst/>
          </a:prstGeom>
        </p:spPr>
        <p:txBody>
          <a:bodyPr anchor="t">
            <a:normAutofit lnSpcReduction="1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The Agile design process is on of the most popular types of software development process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It included several methods with it that use a repeating approach.  These are:  </a:t>
            </a:r>
          </a:p>
          <a:p>
            <a:pPr marL="800100" lvl="1" indent="-342900">
              <a:lnSpc>
                <a:spcPct val="120000"/>
              </a:lnSpc>
              <a:buClr>
                <a:schemeClr val="accent5"/>
              </a:buClr>
              <a:buFont typeface="Arial" panose="020B0604020202020204" pitchFamily="34" charset="0"/>
              <a:buChar char="•"/>
            </a:pPr>
            <a:r>
              <a:rPr lang="en-US" sz="1600" b="0" dirty="0" err="1">
                <a:latin typeface="Quicksand" pitchFamily="2" charset="77"/>
              </a:rPr>
              <a:t>eXtreme</a:t>
            </a:r>
            <a:r>
              <a:rPr lang="en-US" sz="1600" b="0" dirty="0">
                <a:latin typeface="Quicksand" pitchFamily="2" charset="77"/>
              </a:rPr>
              <a:t> Programming (XP)</a:t>
            </a:r>
          </a:p>
          <a:p>
            <a:pPr marL="800100" lvl="1" indent="-342900">
              <a:lnSpc>
                <a:spcPct val="120000"/>
              </a:lnSpc>
              <a:buClr>
                <a:schemeClr val="accent5"/>
              </a:buClr>
              <a:buFont typeface="Arial" panose="020B0604020202020204" pitchFamily="34" charset="0"/>
              <a:buChar char="•"/>
            </a:pPr>
            <a:r>
              <a:rPr lang="en-US" sz="1600" b="0" dirty="0">
                <a:latin typeface="Quicksand" pitchFamily="2" charset="77"/>
              </a:rPr>
              <a:t>Adaptive Software Development</a:t>
            </a:r>
          </a:p>
          <a:p>
            <a:pPr marL="800100" lvl="1" indent="-342900">
              <a:lnSpc>
                <a:spcPct val="120000"/>
              </a:lnSpc>
              <a:buClr>
                <a:schemeClr val="accent5"/>
              </a:buClr>
              <a:buFont typeface="Arial" panose="020B0604020202020204" pitchFamily="34" charset="0"/>
              <a:buChar char="•"/>
            </a:pPr>
            <a:r>
              <a:rPr lang="en-US" sz="1600" b="0" dirty="0">
                <a:latin typeface="Quicksand" pitchFamily="2" charset="77"/>
              </a:rPr>
              <a:t>Scrum</a:t>
            </a:r>
          </a:p>
          <a:p>
            <a:pPr marL="800100" lvl="1" indent="-342900">
              <a:lnSpc>
                <a:spcPct val="120000"/>
              </a:lnSpc>
              <a:buClr>
                <a:schemeClr val="accent5"/>
              </a:buClr>
              <a:buFont typeface="Arial" panose="020B0604020202020204" pitchFamily="34" charset="0"/>
              <a:buChar char="•"/>
            </a:pPr>
            <a:r>
              <a:rPr lang="en-US" sz="1600" b="0" dirty="0">
                <a:latin typeface="Quicksand" pitchFamily="2" charset="77"/>
              </a:rPr>
              <a:t>Crystal</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These methods emphasize verbal communication with both the development team and the client to ensure the products meets the specified requirements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Agile is intended to be use when the client is not entirely sure if the project will go on for full development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Agile is also used to get the product into the hands of the client as soon as possible (Silver, M., 2005).</a:t>
            </a:r>
          </a:p>
          <a:p>
            <a:pPr marL="342900" indent="-342900">
              <a:lnSpc>
                <a:spcPct val="120000"/>
              </a:lnSpc>
              <a:buClr>
                <a:schemeClr val="accent5"/>
              </a:buClr>
              <a:buFont typeface="Arial" panose="020B0604020202020204" pitchFamily="34" charset="0"/>
              <a:buChar char="•"/>
            </a:pPr>
            <a:endParaRPr lang="en-US" sz="2000" b="0" dirty="0">
              <a:latin typeface="Quicksand" pitchFamily="2" charset="77"/>
            </a:endParaRPr>
          </a:p>
        </p:txBody>
      </p:sp>
    </p:spTree>
    <p:extLst>
      <p:ext uri="{BB962C8B-B14F-4D97-AF65-F5344CB8AC3E}">
        <p14:creationId xmlns:p14="http://schemas.microsoft.com/office/powerpoint/2010/main" val="389151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5</a:t>
            </a:fld>
            <a:endParaRPr lang="en-IN" dirty="0"/>
          </a:p>
        </p:txBody>
      </p:sp>
      <p:sp>
        <p:nvSpPr>
          <p:cNvPr id="22" name="Title 3">
            <a:extLst>
              <a:ext uri="{FF2B5EF4-FFF2-40B4-BE49-F238E27FC236}">
                <a16:creationId xmlns:a16="http://schemas.microsoft.com/office/drawing/2014/main" id="{8395FE54-D9D3-5945-80B2-92CDA0DE176C}"/>
              </a:ext>
            </a:extLst>
          </p:cNvPr>
          <p:cNvSpPr>
            <a:spLocks noGrp="1"/>
          </p:cNvSpPr>
          <p:nvPr>
            <p:ph type="title"/>
          </p:nvPr>
        </p:nvSpPr>
        <p:spPr>
          <a:xfrm>
            <a:off x="1232807" y="717044"/>
            <a:ext cx="6652909" cy="634616"/>
          </a:xfrm>
        </p:spPr>
        <p:txBody>
          <a:bodyPr>
            <a:normAutofit fontScale="90000"/>
          </a:bodyPr>
          <a:lstStyle/>
          <a:p>
            <a:r>
              <a:rPr lang="en-IN" b="0" dirty="0">
                <a:solidFill>
                  <a:schemeClr val="accent2"/>
                </a:solidFill>
                <a:latin typeface="Quicksand" pitchFamily="2" charset="77"/>
              </a:rPr>
              <a:t>The Waterfall Model</a:t>
            </a:r>
          </a:p>
        </p:txBody>
      </p:sp>
      <p:sp>
        <p:nvSpPr>
          <p:cNvPr id="23" name="Content Placeholder 6">
            <a:extLst>
              <a:ext uri="{FF2B5EF4-FFF2-40B4-BE49-F238E27FC236}">
                <a16:creationId xmlns:a16="http://schemas.microsoft.com/office/drawing/2014/main" id="{A5ACC3E4-95EB-D24E-A6ED-973F93849619}"/>
              </a:ext>
            </a:extLst>
          </p:cNvPr>
          <p:cNvSpPr txBox="1">
            <a:spLocks/>
          </p:cNvSpPr>
          <p:nvPr/>
        </p:nvSpPr>
        <p:spPr>
          <a:xfrm>
            <a:off x="1232807" y="1351661"/>
            <a:ext cx="9628415" cy="5004690"/>
          </a:xfrm>
          <a:prstGeom prst="rect">
            <a:avLst/>
          </a:prstGeom>
        </p:spPr>
        <p:txBody>
          <a:bodyPr anchor="t">
            <a:normAutofit lnSpcReduction="100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The Waterfall Model is another popular method of development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It included the following stages (Silver, M., 2005):  </a:t>
            </a:r>
          </a:p>
          <a:p>
            <a:pPr marL="742950" lvl="1" indent="-285750">
              <a:lnSpc>
                <a:spcPct val="120000"/>
              </a:lnSpc>
              <a:buClr>
                <a:schemeClr val="accent5"/>
              </a:buClr>
              <a:buFont typeface="Arial" panose="020B0604020202020204" pitchFamily="34" charset="0"/>
              <a:buChar char="•"/>
            </a:pPr>
            <a:r>
              <a:rPr lang="en-US" sz="1400" b="0" dirty="0">
                <a:latin typeface="Quicksand" pitchFamily="2" charset="77"/>
              </a:rPr>
              <a:t>1) Project Planning 2) Requirement Definition 3) Systems Design 4) Implementation 5) Integration &amp; Testing 6) Installation &amp; Deployment 7) Maintenance</a:t>
            </a:r>
          </a:p>
          <a:p>
            <a:pPr marL="285750" indent="-285750">
              <a:lnSpc>
                <a:spcPct val="120000"/>
              </a:lnSpc>
              <a:buClr>
                <a:schemeClr val="accent5"/>
              </a:buClr>
              <a:buFont typeface="Arial" panose="020B0604020202020204" pitchFamily="34" charset="0"/>
              <a:buChar char="•"/>
            </a:pPr>
            <a:r>
              <a:rPr lang="en-US" sz="2000" b="0" dirty="0">
                <a:latin typeface="Quicksand" pitchFamily="2" charset="77"/>
              </a:rPr>
              <a:t>The Waterfall Model, though successful, reduces the role of the user, assumes all requirements are already known, and does not get code working until late in the development process (Silver, M., 2005).</a:t>
            </a:r>
          </a:p>
          <a:p>
            <a:pPr marL="285750" indent="-285750">
              <a:lnSpc>
                <a:spcPct val="120000"/>
              </a:lnSpc>
              <a:buClr>
                <a:schemeClr val="accent5"/>
              </a:buClr>
              <a:buFont typeface="Arial" panose="020B0604020202020204" pitchFamily="34" charset="0"/>
              <a:buChar char="•"/>
            </a:pPr>
            <a:r>
              <a:rPr lang="en-US" sz="2000" b="0" dirty="0">
                <a:latin typeface="Quicksand" pitchFamily="2" charset="77"/>
              </a:rPr>
              <a:t>The Waterfall Model is ca be the cheaper development process assuming there aren’t any changes to the project (Silver, M., 2005).</a:t>
            </a:r>
          </a:p>
          <a:p>
            <a:pPr marL="285750" indent="-285750">
              <a:lnSpc>
                <a:spcPct val="120000"/>
              </a:lnSpc>
              <a:buClr>
                <a:schemeClr val="accent5"/>
              </a:buClr>
              <a:buFont typeface="Arial" panose="020B0604020202020204" pitchFamily="34" charset="0"/>
              <a:buChar char="•"/>
            </a:pPr>
            <a:r>
              <a:rPr lang="en-US" sz="2000" b="0" dirty="0">
                <a:latin typeface="Quicksand" pitchFamily="2" charset="77"/>
              </a:rPr>
              <a:t>It usually has a higher success rate with regards to the interface design because the feature are known and can be accommodated (Silver, M., 2005).</a:t>
            </a:r>
          </a:p>
          <a:p>
            <a:pPr marL="285750" indent="-285750">
              <a:lnSpc>
                <a:spcPct val="120000"/>
              </a:lnSpc>
              <a:buClr>
                <a:schemeClr val="accent5"/>
              </a:buClr>
              <a:buFont typeface="Arial" panose="020B0604020202020204" pitchFamily="34" charset="0"/>
              <a:buChar char="•"/>
            </a:pPr>
            <a:r>
              <a:rPr lang="en-US" sz="2000" b="0" dirty="0">
                <a:latin typeface="Quicksand" pitchFamily="2" charset="77"/>
              </a:rPr>
              <a:t>The client approves each stage before the team can move on to the next (Silver, M., 2005).</a:t>
            </a:r>
          </a:p>
          <a:p>
            <a:pPr marL="285750" indent="-285750">
              <a:lnSpc>
                <a:spcPct val="120000"/>
              </a:lnSpc>
              <a:buClr>
                <a:schemeClr val="accent5"/>
              </a:buClr>
              <a:buFont typeface="Arial" panose="020B0604020202020204" pitchFamily="34" charset="0"/>
              <a:buChar char="•"/>
            </a:pPr>
            <a:endParaRPr lang="en-US" sz="2000" b="0" dirty="0">
              <a:latin typeface="Quicksand" pitchFamily="2" charset="77"/>
            </a:endParaRPr>
          </a:p>
          <a:p>
            <a:pPr marL="342900" indent="-342900">
              <a:lnSpc>
                <a:spcPct val="120000"/>
              </a:lnSpc>
              <a:buClr>
                <a:schemeClr val="accent5"/>
              </a:buClr>
              <a:buFont typeface="Arial" panose="020B0604020202020204" pitchFamily="34" charset="0"/>
              <a:buChar char="•"/>
            </a:pPr>
            <a:endParaRPr lang="en-US" sz="2000" b="0" dirty="0">
              <a:latin typeface="Quicksand" pitchFamily="2" charset="77"/>
            </a:endParaRPr>
          </a:p>
        </p:txBody>
      </p:sp>
    </p:spTree>
    <p:extLst>
      <p:ext uri="{BB962C8B-B14F-4D97-AF65-F5344CB8AC3E}">
        <p14:creationId xmlns:p14="http://schemas.microsoft.com/office/powerpoint/2010/main" val="289421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3">
            <a:extLst>
              <a:ext uri="{FF2B5EF4-FFF2-40B4-BE49-F238E27FC236}">
                <a16:creationId xmlns:a16="http://schemas.microsoft.com/office/drawing/2014/main" id="{9A452CBF-E57C-9E42-81C2-4585ABB9B03B}"/>
              </a:ext>
            </a:extLst>
          </p:cNvPr>
          <p:cNvSpPr txBox="1">
            <a:spLocks/>
          </p:cNvSpPr>
          <p:nvPr/>
        </p:nvSpPr>
        <p:spPr>
          <a:xfrm>
            <a:off x="1232807" y="643566"/>
            <a:ext cx="6652909" cy="634616"/>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b="0" dirty="0">
                <a:solidFill>
                  <a:srgbClr val="014067"/>
                </a:solidFill>
                <a:latin typeface="Quicksand" pitchFamily="2" charset="77"/>
              </a:rPr>
              <a:t>Designing for Every User</a:t>
            </a:r>
          </a:p>
        </p:txBody>
      </p:sp>
      <p:sp>
        <p:nvSpPr>
          <p:cNvPr id="26" name="Content Placeholder 6">
            <a:extLst>
              <a:ext uri="{FF2B5EF4-FFF2-40B4-BE49-F238E27FC236}">
                <a16:creationId xmlns:a16="http://schemas.microsoft.com/office/drawing/2014/main" id="{320C88E4-4320-9E42-9C03-6CA4B5ADE38F}"/>
              </a:ext>
            </a:extLst>
          </p:cNvPr>
          <p:cNvSpPr txBox="1">
            <a:spLocks/>
          </p:cNvSpPr>
          <p:nvPr/>
        </p:nvSpPr>
        <p:spPr>
          <a:xfrm>
            <a:off x="1232807" y="1278182"/>
            <a:ext cx="9628415" cy="5187931"/>
          </a:xfrm>
          <a:prstGeom prst="rect">
            <a:avLst/>
          </a:prstGeom>
        </p:spPr>
        <p:txBody>
          <a:bodyPr anchor="t">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rgbClr val="014067"/>
              </a:buClr>
            </a:pPr>
            <a:r>
              <a:rPr lang="en-US" sz="2000" dirty="0">
                <a:latin typeface="Quicksand" pitchFamily="2" charset="77"/>
              </a:rPr>
              <a:t>Because users come from every background, designers have a wide range of target audience (Silver, M., 2005).</a:t>
            </a:r>
          </a:p>
          <a:p>
            <a:pPr>
              <a:lnSpc>
                <a:spcPct val="120000"/>
              </a:lnSpc>
              <a:buClr>
                <a:srgbClr val="014067"/>
              </a:buClr>
            </a:pPr>
            <a:r>
              <a:rPr lang="en-US" sz="2000" dirty="0">
                <a:latin typeface="Quicksand" pitchFamily="2" charset="77"/>
              </a:rPr>
              <a:t>In order to reach this audience, personas are made to reflect the person in these audiences (Silver, M., 2005).</a:t>
            </a:r>
          </a:p>
          <a:p>
            <a:pPr>
              <a:lnSpc>
                <a:spcPct val="120000"/>
              </a:lnSpc>
              <a:buClr>
                <a:srgbClr val="014067"/>
              </a:buClr>
            </a:pPr>
            <a:r>
              <a:rPr lang="en-US" sz="2000" dirty="0">
                <a:latin typeface="Quicksand" pitchFamily="2" charset="77"/>
              </a:rPr>
              <a:t>A persona is an imaginary person created by the developer, whose characteristics match a certain type of user of a website or or product (Silver, M., 2005).</a:t>
            </a:r>
          </a:p>
          <a:p>
            <a:pPr>
              <a:lnSpc>
                <a:spcPct val="120000"/>
              </a:lnSpc>
              <a:buClr>
                <a:srgbClr val="014067"/>
              </a:buClr>
            </a:pPr>
            <a:r>
              <a:rPr lang="en-US" sz="2000" dirty="0">
                <a:latin typeface="Quicksand" pitchFamily="2" charset="77"/>
              </a:rPr>
              <a:t>The personas are made after interviewing people of different people of different backgrounds (Silver, M., 2005).</a:t>
            </a:r>
          </a:p>
          <a:p>
            <a:pPr>
              <a:lnSpc>
                <a:spcPct val="120000"/>
              </a:lnSpc>
              <a:buClr>
                <a:srgbClr val="014067"/>
              </a:buClr>
            </a:pPr>
            <a:r>
              <a:rPr lang="en-US" sz="2000" dirty="0">
                <a:latin typeface="Quicksand" pitchFamily="2" charset="77"/>
              </a:rPr>
              <a:t>To make an effective persona, stock image is used to reflect that person, then a story is made up based on the information gathered (incl. age, marital/parental status, career).</a:t>
            </a:r>
          </a:p>
          <a:p>
            <a:pPr>
              <a:lnSpc>
                <a:spcPct val="120000"/>
              </a:lnSpc>
              <a:buClr>
                <a:srgbClr val="014067"/>
              </a:buClr>
            </a:pPr>
            <a:endParaRPr lang="en-US" sz="2000" dirty="0">
              <a:latin typeface="Quicksand" pitchFamily="2" charset="77"/>
            </a:endParaRPr>
          </a:p>
        </p:txBody>
      </p:sp>
    </p:spTree>
    <p:extLst>
      <p:ext uri="{BB962C8B-B14F-4D97-AF65-F5344CB8AC3E}">
        <p14:creationId xmlns:p14="http://schemas.microsoft.com/office/powerpoint/2010/main" val="226095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7</a:t>
            </a:fld>
            <a:endParaRPr lang="en-IN" dirty="0"/>
          </a:p>
        </p:txBody>
      </p:sp>
      <p:sp>
        <p:nvSpPr>
          <p:cNvPr id="22" name="Title 3">
            <a:extLst>
              <a:ext uri="{FF2B5EF4-FFF2-40B4-BE49-F238E27FC236}">
                <a16:creationId xmlns:a16="http://schemas.microsoft.com/office/drawing/2014/main" id="{8395FE54-D9D3-5945-80B2-92CDA0DE176C}"/>
              </a:ext>
            </a:extLst>
          </p:cNvPr>
          <p:cNvSpPr>
            <a:spLocks noGrp="1"/>
          </p:cNvSpPr>
          <p:nvPr>
            <p:ph type="title"/>
          </p:nvPr>
        </p:nvSpPr>
        <p:spPr>
          <a:xfrm>
            <a:off x="1232807" y="717044"/>
            <a:ext cx="6652909" cy="634616"/>
          </a:xfrm>
        </p:spPr>
        <p:txBody>
          <a:bodyPr>
            <a:normAutofit fontScale="90000"/>
          </a:bodyPr>
          <a:lstStyle/>
          <a:p>
            <a:r>
              <a:rPr lang="en-IN" b="0" dirty="0">
                <a:solidFill>
                  <a:schemeClr val="accent2"/>
                </a:solidFill>
                <a:latin typeface="Quicksand" pitchFamily="2" charset="77"/>
              </a:rPr>
              <a:t>Web Writing</a:t>
            </a:r>
          </a:p>
        </p:txBody>
      </p:sp>
      <p:sp>
        <p:nvSpPr>
          <p:cNvPr id="23" name="Content Placeholder 6">
            <a:extLst>
              <a:ext uri="{FF2B5EF4-FFF2-40B4-BE49-F238E27FC236}">
                <a16:creationId xmlns:a16="http://schemas.microsoft.com/office/drawing/2014/main" id="{A5ACC3E4-95EB-D24E-A6ED-973F93849619}"/>
              </a:ext>
            </a:extLst>
          </p:cNvPr>
          <p:cNvSpPr txBox="1">
            <a:spLocks/>
          </p:cNvSpPr>
          <p:nvPr/>
        </p:nvSpPr>
        <p:spPr>
          <a:xfrm>
            <a:off x="1232807" y="1351661"/>
            <a:ext cx="9628415" cy="5004690"/>
          </a:xfrm>
          <a:prstGeom prst="rect">
            <a:avLst/>
          </a:prstGeom>
        </p:spPr>
        <p:txBody>
          <a:bodyPr anchor="t">
            <a:normAutofit fontScale="92500"/>
          </a:bodyPr>
          <a:lstStyle>
            <a:lvl1pPr marL="0" indent="0" algn="l" defTabSz="914400" rtl="0" eaLnBrk="1" latinLnBrk="0" hangingPunct="1">
              <a:lnSpc>
                <a:spcPct val="100000"/>
              </a:lnSpc>
              <a:spcBef>
                <a:spcPts val="0"/>
              </a:spcBef>
              <a:buClr>
                <a:srgbClr val="2E7A40"/>
              </a:buClr>
              <a:buFont typeface="Arial" panose="020B0604020202020204" pitchFamily="34" charset="0"/>
              <a:buNone/>
              <a:defRPr lang="en-US" sz="28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When visitors land on a webpage, they’re more likely to skim and scan through it to find the information they’re looking, rather than actually read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The Inverted Pyramid Structure of writing can help you get your point across to the user quicker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This method is also known as writing backwards. When you write backwards, you’re putting your conclusion (or main point) up front and your supporting ideas come at the end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See the visual aid: </a:t>
            </a:r>
          </a:p>
          <a:p>
            <a:pPr>
              <a:lnSpc>
                <a:spcPct val="120000"/>
              </a:lnSpc>
              <a:buClr>
                <a:schemeClr val="accent5"/>
              </a:buClr>
            </a:pPr>
            <a:endParaRPr lang="en-US" sz="2000" b="0" dirty="0">
              <a:latin typeface="Quicksand" pitchFamily="2" charset="77"/>
            </a:endParaRPr>
          </a:p>
          <a:p>
            <a:pPr marL="342900" indent="-342900">
              <a:lnSpc>
                <a:spcPct val="120000"/>
              </a:lnSpc>
              <a:buClr>
                <a:schemeClr val="accent5"/>
              </a:buClr>
              <a:buFont typeface="Arial" panose="020B0604020202020204" pitchFamily="34" charset="0"/>
              <a:buChar char="•"/>
            </a:pPr>
            <a:endParaRPr lang="en-US" sz="2000" b="0" dirty="0">
              <a:latin typeface="Quicksand" pitchFamily="2" charset="77"/>
            </a:endParaRP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It is also important to write concisely and succinctly, using as few words as possible (Silver, M., 2005).</a:t>
            </a:r>
          </a:p>
          <a:p>
            <a:pPr marL="342900" indent="-342900">
              <a:lnSpc>
                <a:spcPct val="120000"/>
              </a:lnSpc>
              <a:buClr>
                <a:schemeClr val="accent5"/>
              </a:buClr>
              <a:buFont typeface="Arial" panose="020B0604020202020204" pitchFamily="34" charset="0"/>
              <a:buChar char="•"/>
            </a:pPr>
            <a:r>
              <a:rPr lang="en-US" sz="2000" b="0" dirty="0">
                <a:latin typeface="Quicksand" pitchFamily="2" charset="77"/>
              </a:rPr>
              <a:t>Writing with panache and personality as well as using tag lines to grab the readers attention will help draw more visitors to your site (Silver, M., 2005).</a:t>
            </a:r>
          </a:p>
          <a:p>
            <a:pPr marL="342900" indent="-342900">
              <a:lnSpc>
                <a:spcPct val="120000"/>
              </a:lnSpc>
              <a:buClr>
                <a:schemeClr val="accent5"/>
              </a:buClr>
              <a:buFont typeface="Arial" panose="020B0604020202020204" pitchFamily="34" charset="0"/>
              <a:buChar char="•"/>
            </a:pPr>
            <a:endParaRPr lang="en-US" sz="2000" b="0" dirty="0">
              <a:latin typeface="Quicksand" pitchFamily="2" charset="77"/>
            </a:endParaRPr>
          </a:p>
        </p:txBody>
      </p:sp>
      <p:pic>
        <p:nvPicPr>
          <p:cNvPr id="3" name="Picture 2">
            <a:extLst>
              <a:ext uri="{FF2B5EF4-FFF2-40B4-BE49-F238E27FC236}">
                <a16:creationId xmlns:a16="http://schemas.microsoft.com/office/drawing/2014/main" id="{EB322A0D-F618-7F4E-BB6B-05D5C2BADF6D}"/>
              </a:ext>
            </a:extLst>
          </p:cNvPr>
          <p:cNvPicPr>
            <a:picLocks noChangeAspect="1"/>
          </p:cNvPicPr>
          <p:nvPr/>
        </p:nvPicPr>
        <p:blipFill>
          <a:blip r:embed="rId2"/>
          <a:stretch>
            <a:fillRect/>
          </a:stretch>
        </p:blipFill>
        <p:spPr>
          <a:xfrm>
            <a:off x="3796393" y="3831791"/>
            <a:ext cx="1249136" cy="1064889"/>
          </a:xfrm>
          <a:prstGeom prst="rect">
            <a:avLst/>
          </a:prstGeom>
        </p:spPr>
      </p:pic>
    </p:spTree>
    <p:extLst>
      <p:ext uri="{BB962C8B-B14F-4D97-AF65-F5344CB8AC3E}">
        <p14:creationId xmlns:p14="http://schemas.microsoft.com/office/powerpoint/2010/main" val="244349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IN" smtClean="0"/>
              <a:pPr/>
              <a:t>8</a:t>
            </a:fld>
            <a:endParaRPr lang="en-IN" dirty="0"/>
          </a:p>
        </p:txBody>
      </p:sp>
      <p:sp>
        <p:nvSpPr>
          <p:cNvPr id="14" name="Title 3">
            <a:extLst>
              <a:ext uri="{FF2B5EF4-FFF2-40B4-BE49-F238E27FC236}">
                <a16:creationId xmlns:a16="http://schemas.microsoft.com/office/drawing/2014/main" id="{3029D638-6AEF-5E42-A93A-030A4F78930C}"/>
              </a:ext>
            </a:extLst>
          </p:cNvPr>
          <p:cNvSpPr>
            <a:spLocks noGrp="1"/>
          </p:cNvSpPr>
          <p:nvPr>
            <p:ph type="title"/>
          </p:nvPr>
        </p:nvSpPr>
        <p:spPr>
          <a:xfrm>
            <a:off x="1232807" y="643566"/>
            <a:ext cx="6652909" cy="634616"/>
          </a:xfrm>
        </p:spPr>
        <p:txBody>
          <a:bodyPr>
            <a:normAutofit fontScale="90000"/>
          </a:bodyPr>
          <a:lstStyle/>
          <a:p>
            <a:r>
              <a:rPr lang="en-IN" b="0" dirty="0">
                <a:solidFill>
                  <a:schemeClr val="accent2"/>
                </a:solidFill>
                <a:latin typeface="Quicksand" pitchFamily="2" charset="77"/>
              </a:rPr>
              <a:t>Task Analysis</a:t>
            </a:r>
          </a:p>
        </p:txBody>
      </p:sp>
      <p:sp>
        <p:nvSpPr>
          <p:cNvPr id="21" name="Content Placeholder 6">
            <a:extLst>
              <a:ext uri="{FF2B5EF4-FFF2-40B4-BE49-F238E27FC236}">
                <a16:creationId xmlns:a16="http://schemas.microsoft.com/office/drawing/2014/main" id="{2FBB3BA2-F3D1-1241-9C5C-8ED0AB321D1C}"/>
              </a:ext>
            </a:extLst>
          </p:cNvPr>
          <p:cNvSpPr>
            <a:spLocks noGrp="1"/>
          </p:cNvSpPr>
          <p:nvPr>
            <p:ph idx="1"/>
          </p:nvPr>
        </p:nvSpPr>
        <p:spPr>
          <a:xfrm>
            <a:off x="1232807" y="1278183"/>
            <a:ext cx="9628415" cy="5078168"/>
          </a:xfrm>
        </p:spPr>
        <p:txBody>
          <a:bodyPr anchor="t">
            <a:normAutofit/>
          </a:bodyPr>
          <a:lstStyle/>
          <a:p>
            <a:pPr lvl="0">
              <a:lnSpc>
                <a:spcPct val="120000"/>
              </a:lnSpc>
            </a:pPr>
            <a:r>
              <a:rPr lang="en-US" sz="2000" dirty="0">
                <a:latin typeface="Quicksand" pitchFamily="2" charset="77"/>
              </a:rPr>
              <a:t>Tasks are the specific functions that the user wants to accomplish while using an application (Silver, M., 2005).</a:t>
            </a:r>
          </a:p>
          <a:p>
            <a:pPr lvl="0">
              <a:lnSpc>
                <a:spcPct val="120000"/>
              </a:lnSpc>
            </a:pPr>
            <a:r>
              <a:rPr lang="en-US" sz="2000" dirty="0">
                <a:latin typeface="Quicksand" pitchFamily="2" charset="77"/>
              </a:rPr>
              <a:t>Task Analysis is process we use to examine the functions the user performed while using an application (Silver, M., 2005).</a:t>
            </a:r>
          </a:p>
          <a:p>
            <a:pPr lvl="0">
              <a:lnSpc>
                <a:spcPct val="120000"/>
              </a:lnSpc>
            </a:pPr>
            <a:r>
              <a:rPr lang="en-US" sz="2000" dirty="0">
                <a:latin typeface="Quicksand" pitchFamily="2" charset="77"/>
              </a:rPr>
              <a:t>In order to properly understand user tasks, the following questions should be asked (</a:t>
            </a:r>
            <a:r>
              <a:rPr lang="en-US" sz="2000" dirty="0" err="1">
                <a:latin typeface="Quicksand" pitchFamily="2" charset="77"/>
              </a:rPr>
              <a:t>usability.gov</a:t>
            </a:r>
            <a:r>
              <a:rPr lang="en-US" sz="2000" dirty="0">
                <a:latin typeface="Quicksand" pitchFamily="2" charset="77"/>
              </a:rPr>
              <a:t>, n.d.): </a:t>
            </a:r>
          </a:p>
          <a:p>
            <a:pPr lvl="1">
              <a:lnSpc>
                <a:spcPct val="120000"/>
              </a:lnSpc>
            </a:pPr>
            <a:r>
              <a:rPr lang="en-US" sz="1600" dirty="0">
                <a:latin typeface="Quicksand" pitchFamily="2" charset="77"/>
              </a:rPr>
              <a:t>What your users’ goals are; what they are trying to achieve</a:t>
            </a:r>
          </a:p>
          <a:p>
            <a:pPr lvl="1">
              <a:lnSpc>
                <a:spcPct val="120000"/>
              </a:lnSpc>
            </a:pPr>
            <a:r>
              <a:rPr lang="en-US" sz="1600" dirty="0">
                <a:latin typeface="Quicksand" pitchFamily="2" charset="77"/>
              </a:rPr>
              <a:t>What users actually do to achieve those goals</a:t>
            </a:r>
          </a:p>
          <a:p>
            <a:pPr lvl="1">
              <a:lnSpc>
                <a:spcPct val="120000"/>
              </a:lnSpc>
            </a:pPr>
            <a:r>
              <a:rPr lang="en-US" sz="1600" dirty="0">
                <a:latin typeface="Quicksand" pitchFamily="2" charset="77"/>
              </a:rPr>
              <a:t>What experiences (personal, social, and cultural) users bring to the tasks</a:t>
            </a:r>
          </a:p>
          <a:p>
            <a:pPr lvl="1">
              <a:lnSpc>
                <a:spcPct val="120000"/>
              </a:lnSpc>
            </a:pPr>
            <a:r>
              <a:rPr lang="en-US" sz="1600" dirty="0">
                <a:latin typeface="Quicksand" pitchFamily="2" charset="77"/>
              </a:rPr>
              <a:t>How users are influenced by their physical environment</a:t>
            </a:r>
          </a:p>
          <a:p>
            <a:pPr lvl="1">
              <a:lnSpc>
                <a:spcPct val="120000"/>
              </a:lnSpc>
            </a:pPr>
            <a:r>
              <a:rPr lang="en-US" sz="1600" dirty="0">
                <a:latin typeface="Quicksand" pitchFamily="2" charset="77"/>
              </a:rPr>
              <a:t>How users’ previous knowledge and experience influence:</a:t>
            </a:r>
          </a:p>
          <a:p>
            <a:pPr lvl="1">
              <a:lnSpc>
                <a:spcPct val="120000"/>
              </a:lnSpc>
            </a:pPr>
            <a:r>
              <a:rPr lang="en-US" sz="1600" dirty="0">
                <a:latin typeface="Quicksand" pitchFamily="2" charset="77"/>
              </a:rPr>
              <a:t>How they think about their work</a:t>
            </a:r>
          </a:p>
          <a:p>
            <a:pPr lvl="1">
              <a:lnSpc>
                <a:spcPct val="120000"/>
              </a:lnSpc>
            </a:pPr>
            <a:r>
              <a:rPr lang="en-US" sz="1600" dirty="0">
                <a:latin typeface="Quicksand" pitchFamily="2" charset="77"/>
              </a:rPr>
              <a:t>The workflow they follow to perform their tasks  </a:t>
            </a:r>
          </a:p>
        </p:txBody>
      </p:sp>
    </p:spTree>
    <p:extLst>
      <p:ext uri="{BB962C8B-B14F-4D97-AF65-F5344CB8AC3E}">
        <p14:creationId xmlns:p14="http://schemas.microsoft.com/office/powerpoint/2010/main" val="204400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AF48F59-80D6-EA45-AC22-20B1F5AC313F}"/>
              </a:ext>
            </a:extLst>
          </p:cNvPr>
          <p:cNvSpPr txBox="1">
            <a:spLocks/>
          </p:cNvSpPr>
          <p:nvPr/>
        </p:nvSpPr>
        <p:spPr>
          <a:xfrm>
            <a:off x="1232807" y="643566"/>
            <a:ext cx="6652909" cy="634616"/>
          </a:xfrm>
          <a:prstGeom prst="rect">
            <a:avLst/>
          </a:prstGeom>
        </p:spPr>
        <p:txBody>
          <a:bodyPr>
            <a:normAutofit fontScale="90000" lnSpcReduction="100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b="0" dirty="0">
                <a:solidFill>
                  <a:schemeClr val="accent2"/>
                </a:solidFill>
                <a:latin typeface="Quicksand" pitchFamily="2" charset="77"/>
              </a:rPr>
              <a:t>Task Analysis (cont.)</a:t>
            </a:r>
          </a:p>
        </p:txBody>
      </p:sp>
      <p:sp>
        <p:nvSpPr>
          <p:cNvPr id="3" name="Content Placeholder 6">
            <a:extLst>
              <a:ext uri="{FF2B5EF4-FFF2-40B4-BE49-F238E27FC236}">
                <a16:creationId xmlns:a16="http://schemas.microsoft.com/office/drawing/2014/main" id="{B544FD4B-0099-F447-B536-572A01A8B77A}"/>
              </a:ext>
            </a:extLst>
          </p:cNvPr>
          <p:cNvSpPr txBox="1">
            <a:spLocks/>
          </p:cNvSpPr>
          <p:nvPr/>
        </p:nvSpPr>
        <p:spPr>
          <a:xfrm>
            <a:off x="1232807" y="1278183"/>
            <a:ext cx="9628415" cy="5078168"/>
          </a:xfrm>
          <a:prstGeom prst="rect">
            <a:avLst/>
          </a:prstGeom>
        </p:spPr>
        <p:txBody>
          <a:bodyPr anchor="t">
            <a:normAutofit/>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Quicksand" pitchFamily="2" charset="77"/>
              </a:rPr>
              <a:t>There are two types of task analysis (</a:t>
            </a:r>
            <a:r>
              <a:rPr lang="en-US" sz="2000" dirty="0" err="1">
                <a:latin typeface="Quicksand" pitchFamily="2" charset="77"/>
              </a:rPr>
              <a:t>usability.gov</a:t>
            </a:r>
            <a:r>
              <a:rPr lang="en-US" sz="2000" dirty="0">
                <a:latin typeface="Quicksand" pitchFamily="2" charset="77"/>
              </a:rPr>
              <a:t>, n.d.):</a:t>
            </a:r>
          </a:p>
          <a:p>
            <a:pPr lvl="1">
              <a:lnSpc>
                <a:spcPct val="120000"/>
              </a:lnSpc>
            </a:pPr>
            <a:r>
              <a:rPr lang="en-US" sz="1600" dirty="0">
                <a:latin typeface="Quicksand" pitchFamily="2" charset="77"/>
              </a:rPr>
              <a:t>Cognitive Task Analysis is focused on understanding tasks that require decision-making, problem-solving, memory, attention and judgement.</a:t>
            </a:r>
          </a:p>
          <a:p>
            <a:pPr lvl="1">
              <a:lnSpc>
                <a:spcPct val="120000"/>
              </a:lnSpc>
            </a:pPr>
            <a:r>
              <a:rPr lang="en-US" sz="1600" dirty="0">
                <a:latin typeface="Quicksand" pitchFamily="2" charset="77"/>
              </a:rPr>
              <a:t>Hierarchical Task Analysis is focused on decomposing a high-level task subtasks. </a:t>
            </a:r>
          </a:p>
          <a:p>
            <a:pPr>
              <a:lnSpc>
                <a:spcPct val="120000"/>
              </a:lnSpc>
            </a:pPr>
            <a:r>
              <a:rPr lang="en-US" sz="2000" dirty="0">
                <a:latin typeface="Quicksand" pitchFamily="2" charset="77"/>
              </a:rPr>
              <a:t>Some tasks may be high-level tasks.  In which case they down a bit more.  </a:t>
            </a:r>
            <a:r>
              <a:rPr lang="en-US" sz="2000" dirty="0" err="1">
                <a:latin typeface="Quicksand" pitchFamily="2" charset="77"/>
              </a:rPr>
              <a:t>Usability.gov</a:t>
            </a:r>
            <a:r>
              <a:rPr lang="en-US" sz="2000" dirty="0">
                <a:latin typeface="Quicksand" pitchFamily="2" charset="77"/>
              </a:rPr>
              <a:t> recommends using the following 5 steps (</a:t>
            </a:r>
            <a:r>
              <a:rPr lang="en-US" sz="2000" dirty="0" err="1">
                <a:latin typeface="Quicksand" pitchFamily="2" charset="77"/>
              </a:rPr>
              <a:t>usability.gov</a:t>
            </a:r>
            <a:r>
              <a:rPr lang="en-US" sz="2000" dirty="0">
                <a:latin typeface="Quicksand" pitchFamily="2" charset="77"/>
              </a:rPr>
              <a:t>, n.d.):</a:t>
            </a:r>
          </a:p>
          <a:p>
            <a:pPr marL="800100" lvl="1" indent="-342900">
              <a:lnSpc>
                <a:spcPct val="120000"/>
              </a:lnSpc>
              <a:buFont typeface="+mj-lt"/>
              <a:buAutoNum type="arabicPeriod"/>
            </a:pPr>
            <a:r>
              <a:rPr lang="en-US" sz="1600" dirty="0">
                <a:latin typeface="Quicksand" pitchFamily="2" charset="77"/>
              </a:rPr>
              <a:t>Identify the task to be analyzed.</a:t>
            </a:r>
          </a:p>
          <a:p>
            <a:pPr marL="800100" lvl="1" indent="-342900">
              <a:lnSpc>
                <a:spcPct val="120000"/>
              </a:lnSpc>
              <a:buFont typeface="+mj-lt"/>
              <a:buAutoNum type="arabicPeriod"/>
            </a:pPr>
            <a:r>
              <a:rPr lang="en-US" sz="1600" dirty="0">
                <a:latin typeface="Quicksand" pitchFamily="2" charset="77"/>
              </a:rPr>
              <a:t>Break this high-level task down into 4 to 8 subtasks. The subtask should be specified in terms of objectives and, between them, should cover the whole area of interest.</a:t>
            </a:r>
          </a:p>
          <a:p>
            <a:pPr marL="800100" lvl="1" indent="-342900">
              <a:lnSpc>
                <a:spcPct val="120000"/>
              </a:lnSpc>
              <a:buFont typeface="+mj-lt"/>
              <a:buAutoNum type="arabicPeriod"/>
            </a:pPr>
            <a:r>
              <a:rPr lang="en-US" sz="1600" dirty="0">
                <a:latin typeface="Quicksand" pitchFamily="2" charset="77"/>
              </a:rPr>
              <a:t>Draw a layered task diagram of each subtasks ensuring that it is complete</a:t>
            </a:r>
          </a:p>
          <a:p>
            <a:pPr marL="800100" lvl="1" indent="-342900">
              <a:lnSpc>
                <a:spcPct val="120000"/>
              </a:lnSpc>
              <a:buFont typeface="+mj-lt"/>
              <a:buAutoNum type="arabicPeriod"/>
            </a:pPr>
            <a:r>
              <a:rPr lang="en-US" sz="1600" dirty="0">
                <a:latin typeface="Quicksand" pitchFamily="2" charset="77"/>
              </a:rPr>
              <a:t>Produce a written account as well as the decomposition diagram.</a:t>
            </a:r>
          </a:p>
          <a:p>
            <a:pPr marL="800100" lvl="1" indent="-342900">
              <a:lnSpc>
                <a:spcPct val="120000"/>
              </a:lnSpc>
              <a:buFont typeface="+mj-lt"/>
              <a:buAutoNum type="arabicPeriod"/>
            </a:pPr>
            <a:r>
              <a:rPr lang="en-US" sz="1600" dirty="0">
                <a:latin typeface="Quicksand" pitchFamily="2" charset="77"/>
              </a:rPr>
              <a:t>Present the analysis to someone else who has not been involved in the decomposition but who knows the tasks well enough to check for consistency</a:t>
            </a:r>
          </a:p>
          <a:p>
            <a:pPr lvl="1">
              <a:lnSpc>
                <a:spcPct val="120000"/>
              </a:lnSpc>
            </a:pPr>
            <a:endParaRPr lang="en-US" sz="1600" dirty="0">
              <a:latin typeface="Quicksand" pitchFamily="2" charset="77"/>
            </a:endParaRPr>
          </a:p>
        </p:txBody>
      </p:sp>
    </p:spTree>
    <p:extLst>
      <p:ext uri="{BB962C8B-B14F-4D97-AF65-F5344CB8AC3E}">
        <p14:creationId xmlns:p14="http://schemas.microsoft.com/office/powerpoint/2010/main" val="887943740"/>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3 Presentation Layout_CA - v6" id="{E989BABB-6CAC-4B7A-BEDD-AC8E941209AD}" vid="{8EB46C3B-1734-4DB1-861E-420A63F4C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1163</Words>
  <Application>Microsoft Macintosh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Calibri Light</vt:lpstr>
      <vt:lpstr>CiscoSans ExtraLight</vt:lpstr>
      <vt:lpstr>Quicksand</vt:lpstr>
      <vt:lpstr>Times New Roman</vt:lpstr>
      <vt:lpstr>Office Theme</vt:lpstr>
      <vt:lpstr>Interface Design</vt:lpstr>
      <vt:lpstr>Design for the User</vt:lpstr>
      <vt:lpstr>Design with Consistency</vt:lpstr>
      <vt:lpstr>The Agile Design Process</vt:lpstr>
      <vt:lpstr>The Waterfall Model</vt:lpstr>
      <vt:lpstr>PowerPoint Presentation</vt:lpstr>
      <vt:lpstr>Web Writing</vt:lpstr>
      <vt:lpstr>Task Analysis</vt:lpstr>
      <vt:lpstr>PowerPoint Presentation</vt:lpstr>
      <vt:lpstr>Designing with Accessibility</vt:lpstr>
      <vt:lpstr>PowerPoint Presentation</vt:lpstr>
      <vt:lpstr> Hackos, J. &amp; Redish, J. (n.d.), Task Analysis, Retrieved September 30, 2018 from  https://www.usability.gov/how-to-and-tools/methods/task-analysis.html  Silver, M. (2005). Exploring Interface Design. Australia: Thomson / Delmar Learning   Interaction Design Foundation, (n.d.), Accessibility: Usability for All, Retrieved September 30, 2018, from https://www.interaction-design.org/literature/article/accessibility-usability-for-all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 Howard</dc:creator>
  <cp:lastModifiedBy/>
  <cp:revision>1</cp:revision>
  <dcterms:created xsi:type="dcterms:W3CDTF">2018-09-30T17:48:46Z</dcterms:created>
  <dcterms:modified xsi:type="dcterms:W3CDTF">2018-09-30T21:30:08Z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