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9" r:id="rId6"/>
    <p:sldId id="323" r:id="rId7"/>
    <p:sldId id="311" r:id="rId8"/>
    <p:sldId id="324" r:id="rId9"/>
    <p:sldId id="325" r:id="rId10"/>
    <p:sldId id="326" r:id="rId11"/>
    <p:sldId id="330" r:id="rId12"/>
    <p:sldId id="331" r:id="rId13"/>
    <p:sldId id="327" r:id="rId14"/>
    <p:sldId id="328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04" autoAdjust="0"/>
  </p:normalViewPr>
  <p:slideViewPr>
    <p:cSldViewPr showGuides="1">
      <p:cViewPr varScale="1">
        <p:scale>
          <a:sx n="152" d="100"/>
          <a:sy n="152" d="100"/>
        </p:scale>
        <p:origin x="224" y="26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10/11/18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10/11/18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6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10/11/18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continuous-integration" TargetMode="External"/><Relationship Id="rId2" Type="http://schemas.openxmlformats.org/officeDocument/2006/relationships/hyperlink" Target="https://martinfowler.com/articles/continuousIntegration.html#MaintainASingleSourceReposit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devops/continuous-integration/" TargetMode="External"/><Relationship Id="rId4" Type="http://schemas.openxmlformats.org/officeDocument/2006/relationships/hyperlink" Target="https://docs.microsoft.com/en-us/azure/devops/what-is-continuous-integr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AFFFD6-61B9-1E44-B80E-C3211738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612" y="2819401"/>
            <a:ext cx="8915399" cy="1371600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Quicksand" pitchFamily="2" charset="77"/>
                <a:cs typeface="Arial" panose="020B0604020202020204" pitchFamily="34" charset="0"/>
              </a:rPr>
              <a:t>DevOps:</a:t>
            </a:r>
            <a:br>
              <a:rPr lang="en-US" sz="4400" b="0" dirty="0">
                <a:latin typeface="Quicksand" pitchFamily="2" charset="77"/>
                <a:cs typeface="Arial" panose="020B0604020202020204" pitchFamily="34" charset="0"/>
              </a:rPr>
            </a:br>
            <a:r>
              <a:rPr lang="en-US" sz="4400" b="0" dirty="0">
                <a:latin typeface="Quicksand" pitchFamily="2" charset="77"/>
                <a:cs typeface="Arial" panose="020B0604020202020204" pitchFamily="34" charset="0"/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57F0-FEE4-E64E-981D-EC9CE9CD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9335"/>
            <a:ext cx="8911687" cy="699865"/>
          </a:xfrm>
        </p:spPr>
        <p:txBody>
          <a:bodyPr>
            <a:normAutofit/>
          </a:bodyPr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Best Practices (Conclusion)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FB73-9810-8748-A718-8C378703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9200"/>
            <a:ext cx="9982200" cy="54292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The following are best practices according to Martin Fowler: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Maintain a single source repository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Automate the build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Make your build self-testing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Every commit should build on an integration machine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Keep the build fast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Test in a clone of the production environment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Make it easy for anyone to get the latest executable version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Everyone can see what’s happening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Automate deployment</a:t>
            </a:r>
          </a:p>
        </p:txBody>
      </p:sp>
    </p:spTree>
    <p:extLst>
      <p:ext uri="{BB962C8B-B14F-4D97-AF65-F5344CB8AC3E}">
        <p14:creationId xmlns:p14="http://schemas.microsoft.com/office/powerpoint/2010/main" val="21114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1052-2CA5-374D-BA8B-AEFCF008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865"/>
          </a:xfrm>
        </p:spPr>
        <p:txBody>
          <a:bodyPr/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75F4-85AB-B14B-8378-C9D58DBF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3" y="1323975"/>
            <a:ext cx="10744200" cy="54292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Fowler, M. (2006, May 1). Continuous Integration. Retrieved August 2, 2018, from 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  <a:hlinkClick r:id="rId2"/>
              </a:rPr>
              <a:t>https://martinfowler.com/articles/continuousIntegration.html#MaintainASingleSourceRepository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Fowler, M. (</a:t>
            </a:r>
            <a:r>
              <a:rPr lang="en-US" sz="2000" dirty="0" err="1">
                <a:latin typeface="Quicksand" pitchFamily="2" charset="77"/>
                <a:cs typeface="Arial" panose="020B0604020202020204" pitchFamily="34" charset="0"/>
              </a:rPr>
              <a:t>n.d.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), Continuous Integration. Retrieved August 2, 2018, from 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  <a:hlinkClick r:id="rId3"/>
              </a:rPr>
              <a:t>https://www.thoughtworks.com/continuous-integration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Quicksand" pitchFamily="2" charset="77"/>
                <a:cs typeface="Arial" panose="020B0604020202020204" pitchFamily="34" charset="0"/>
              </a:rPr>
              <a:t>Guckenheimer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, S. (2017, April 4). What is Continuous Integration. Retrieved August 2, 2018, from 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  <a:hlinkClick r:id="rId4"/>
              </a:rPr>
              <a:t>https://docs.microsoft.com/en-us/azure/devops/what-is-continuous-integration</a:t>
            </a:r>
            <a:endParaRPr lang="en-US" sz="2000" dirty="0">
              <a:latin typeface="Quicksand" pitchFamily="2" charset="77"/>
              <a:cs typeface="Arial" panose="020B0604020202020204" pitchFamily="34" charset="0"/>
            </a:endParaRP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Amazon Web Services, (n.d.), What is Continuous Integration? Retrieved September 30, 2018, from 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  <a:hlinkClick r:id="rId5"/>
              </a:rPr>
              <a:t>https://aws.amazon.com/devops/continuous-integration/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 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54FC-963D-1444-84BC-E24D0AC9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427840"/>
            <a:ext cx="9144001" cy="914400"/>
          </a:xfrm>
        </p:spPr>
        <p:txBody>
          <a:bodyPr/>
          <a:lstStyle/>
          <a:p>
            <a:r>
              <a:rPr lang="en-US" b="0" dirty="0">
                <a:latin typeface="Quicksand" pitchFamily="2" charset="77"/>
              </a:rPr>
              <a:t>How Continuous Integration (CI)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62B8-418C-1445-9C17-96E4913C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342240"/>
            <a:ext cx="10058401" cy="52109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Quicksand" pitchFamily="2" charset="77"/>
              </a:rPr>
              <a:t>Continuous Integration is the process in which developers frequently commit changes to a shared repository using version control systems (AWS, n.d.).</a:t>
            </a:r>
          </a:p>
          <a:p>
            <a:r>
              <a:rPr lang="en-US" sz="2000" dirty="0">
                <a:latin typeface="Quicksand" pitchFamily="2" charset="77"/>
              </a:rPr>
              <a:t>Before each commit, developer can run unit test on their code to verify it’s validity before integrating (AWS, n.d.).</a:t>
            </a:r>
          </a:p>
          <a:p>
            <a:r>
              <a:rPr lang="en-US" sz="2000" dirty="0">
                <a:latin typeface="Quicksand" pitchFamily="2" charset="77"/>
              </a:rPr>
              <a:t>CI services can automatically build and run tests on the new code to immediately bring light to any errors (AWS, n.d.)</a:t>
            </a:r>
          </a:p>
          <a:p>
            <a:endParaRPr lang="en-US" sz="2000" dirty="0">
              <a:latin typeface="Quicksand" pitchFamily="2" charset="77"/>
            </a:endParaRPr>
          </a:p>
          <a:p>
            <a:endParaRPr lang="en-US" sz="2000" dirty="0">
              <a:latin typeface="Quicksand" pitchFamily="2" charset="77"/>
            </a:endParaRPr>
          </a:p>
          <a:p>
            <a:r>
              <a:rPr lang="en-US" sz="2000" dirty="0">
                <a:latin typeface="Quicksand" pitchFamily="2" charset="77"/>
              </a:rPr>
              <a:t>CI refers to the build and unit testing phases (combined) of the software process (</a:t>
            </a:r>
            <a:r>
              <a:rPr lang="en-US" sz="2000" dirty="0" err="1">
                <a:latin typeface="Quicksand" pitchFamily="2" charset="77"/>
              </a:rPr>
              <a:t>AWS,n.d</a:t>
            </a:r>
            <a:r>
              <a:rPr lang="en-US" sz="2000" dirty="0">
                <a:latin typeface="Quicksand" pitchFamily="2" charset="77"/>
              </a:rPr>
              <a:t>.).</a:t>
            </a:r>
          </a:p>
          <a:p>
            <a:r>
              <a:rPr lang="en-US" sz="2000" dirty="0">
                <a:latin typeface="Quicksand" pitchFamily="2" charset="77"/>
              </a:rPr>
              <a:t>Continuous delivery is the automatic building and testing of code (AWS, n.d.)</a:t>
            </a:r>
          </a:p>
          <a:p>
            <a:pPr marL="0" indent="0">
              <a:buNone/>
            </a:pPr>
            <a:endParaRPr lang="en-US" sz="2000" dirty="0">
              <a:latin typeface="Quicksand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E7AE6-668A-454B-9B65-DD0D9E70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505200"/>
            <a:ext cx="5486400" cy="11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3385E-1065-C843-805B-B518D96F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533400"/>
            <a:ext cx="8911687" cy="699865"/>
          </a:xfrm>
        </p:spPr>
        <p:txBody>
          <a:bodyPr>
            <a:normAutofit/>
          </a:bodyPr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Integrate Daily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F4D505-8E70-9D47-BD88-DDE18582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323975"/>
            <a:ext cx="10058401" cy="40100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With continuous integration, developers commit codes to shared repositories multiple times a day (Fowler, 2018).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Each commit is verified by an automatic build which allows teams to detect and fix problems early and often (Fowler, 2018).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The automated build grabs the latest code from the shared repository to build, test, and validate the full master branch (</a:t>
            </a:r>
            <a:r>
              <a:rPr lang="en-US" sz="2000" dirty="0" err="1">
                <a:latin typeface="Quicksand" pitchFamily="2" charset="77"/>
                <a:cs typeface="Arial" panose="020B0604020202020204" pitchFamily="34" charset="0"/>
              </a:rPr>
              <a:t>Guckenheimer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, 2017)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This alleviates any back-tracking to discover where things may have gone wrong and enables the developer to spend more time building (Fowler, 2018).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Without continuous integration, there are longer times between commits which means it can become more difficult to find and fix problems (Fowler, 2018).</a:t>
            </a:r>
          </a:p>
          <a:p>
            <a:pPr marL="0" indent="0">
              <a:buNone/>
            </a:pPr>
            <a:endParaRPr lang="en-US" sz="2000" dirty="0">
              <a:latin typeface="Quicksand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608B77-2F81-D547-9531-1125D837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28" y="629703"/>
            <a:ext cx="8911687" cy="699865"/>
          </a:xfrm>
        </p:spPr>
        <p:txBody>
          <a:bodyPr/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Benefits of Continuous Integration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C173DC-692A-EF44-9957-E0106C17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1" y="1323975"/>
            <a:ext cx="10591801" cy="54292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Quicksand" pitchFamily="2" charset="77"/>
                <a:cs typeface="Arial" panose="020B0604020202020204" pitchFamily="34" charset="0"/>
              </a:rPr>
              <a:t>Some benefits of continuous integration include (Fowler, 2018):</a:t>
            </a:r>
          </a:p>
          <a:p>
            <a:pPr lvl="1"/>
            <a:r>
              <a:rPr lang="en-US" sz="2400" dirty="0">
                <a:latin typeface="Quicksand" pitchFamily="2" charset="77"/>
                <a:cs typeface="Arial" panose="020B0604020202020204" pitchFamily="34" charset="0"/>
              </a:rPr>
              <a:t>No more long integrations</a:t>
            </a:r>
          </a:p>
          <a:p>
            <a:pPr lvl="1"/>
            <a:r>
              <a:rPr lang="en-US" sz="2400" dirty="0">
                <a:latin typeface="Quicksand" pitchFamily="2" charset="77"/>
                <a:cs typeface="Arial" panose="020B0604020202020204" pitchFamily="34" charset="0"/>
              </a:rPr>
              <a:t>Greater communication, due to increased visibility</a:t>
            </a:r>
          </a:p>
          <a:p>
            <a:pPr lvl="1"/>
            <a:r>
              <a:rPr lang="en-US" sz="2400" dirty="0">
                <a:latin typeface="Quicksand" pitchFamily="2" charset="77"/>
                <a:cs typeface="Arial" panose="020B0604020202020204" pitchFamily="34" charset="0"/>
              </a:rPr>
              <a:t>Code is tested as it’s built so it’s quicker to find out if it’s working.</a:t>
            </a:r>
          </a:p>
          <a:p>
            <a:r>
              <a:rPr lang="en-US" sz="2400" dirty="0">
                <a:latin typeface="Quicksand" pitchFamily="2" charset="77"/>
                <a:cs typeface="Arial" panose="020B0604020202020204" pitchFamily="34" charset="0"/>
              </a:rPr>
              <a:t>Software is delivered more quickly to the user, allowing teams to focus on developing features (Fowler, 2018).</a:t>
            </a:r>
          </a:p>
          <a:p>
            <a:r>
              <a:rPr lang="en-US" sz="2400" dirty="0">
                <a:latin typeface="Quicksand" pitchFamily="2" charset="77"/>
                <a:cs typeface="Arial" panose="020B0604020202020204" pitchFamily="34" charset="0"/>
              </a:rPr>
              <a:t>Though it doesn’t completely eliminate bugs, CI does help to dramatically reduce the amount of them (Fowler, 2018).</a:t>
            </a:r>
          </a:p>
          <a:p>
            <a:r>
              <a:rPr lang="en-US" sz="2400" dirty="0">
                <a:latin typeface="Quicksand" pitchFamily="2" charset="77"/>
                <a:cs typeface="Arial" panose="020B0604020202020204" pitchFamily="34" charset="0"/>
              </a:rPr>
              <a:t>Can be used to any programming model, including agile programming (Rouse, 2008).</a:t>
            </a:r>
          </a:p>
          <a:p>
            <a:endParaRPr lang="en-US" sz="2000" dirty="0">
              <a:latin typeface="Quicksand" pitchFamily="2" charset="77"/>
              <a:cs typeface="Arial" panose="020B0604020202020204" pitchFamily="34" charset="0"/>
            </a:endParaRPr>
          </a:p>
          <a:p>
            <a:endParaRPr lang="en-US" sz="2000" dirty="0">
              <a:latin typeface="Quicksand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5B5-E485-E748-B279-0ABB0D2E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621314"/>
            <a:ext cx="8911687" cy="699865"/>
          </a:xfrm>
        </p:spPr>
        <p:txBody>
          <a:bodyPr/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Single Source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9DF7-411C-AF4B-B859-0235AACB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23975"/>
            <a:ext cx="10058400" cy="54292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Because software project involve lots of files that have to work together, it’s best to maintain a single source repository(Fowler, 2006).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Some tools that are integral to help maintain a single source code include (Fowler, 2006):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Configuration Management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Version control systems</a:t>
            </a:r>
          </a:p>
          <a:p>
            <a:pPr lvl="1"/>
            <a:r>
              <a:rPr lang="en-US" dirty="0">
                <a:latin typeface="Quicksand" pitchFamily="2" charset="77"/>
                <a:cs typeface="Arial" panose="020B0604020202020204" pitchFamily="34" charset="0"/>
              </a:rPr>
              <a:t>Repositories 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Everything needed for the build should be included in a single repository dedicated to that build (Fowler, 2006).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One useful tool for version control includes creating multiple branches to handle different streams of development (Fowler, 2006).</a:t>
            </a:r>
          </a:p>
        </p:txBody>
      </p:sp>
    </p:spTree>
    <p:extLst>
      <p:ext uri="{BB962C8B-B14F-4D97-AF65-F5344CB8AC3E}">
        <p14:creationId xmlns:p14="http://schemas.microsoft.com/office/powerpoint/2010/main" val="18926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CDD3-3560-DA4A-B254-CF9D7DC6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519335"/>
            <a:ext cx="8911687" cy="699865"/>
          </a:xfrm>
        </p:spPr>
        <p:txBody>
          <a:bodyPr/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Automated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BBD3-3022-7F43-B562-4F954A36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219200"/>
            <a:ext cx="10363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Quicksand" pitchFamily="2" charset="77"/>
                <a:cs typeface="Arial" panose="020B0604020202020204" pitchFamily="34" charset="0"/>
              </a:rPr>
              <a:t>Automated builds are: the repeatable process that converts files and other assets under the developers' responsibility into a software product in its final or consumable form.  It requires no human interference, and is performed at any time (Agile Alliance, n.d.).</a:t>
            </a:r>
          </a:p>
          <a:p>
            <a:r>
              <a:rPr lang="en-US" sz="1900" dirty="0">
                <a:latin typeface="Quicksand" pitchFamily="2" charset="77"/>
                <a:cs typeface="Arial" panose="020B0604020202020204" pitchFamily="34" charset="0"/>
              </a:rPr>
              <a:t>This may include</a:t>
            </a:r>
            <a:r>
              <a:rPr lang="en-US" sz="1900" dirty="0">
                <a:latin typeface="Quicksand" pitchFamily="2" charset="77"/>
                <a:cs typeface="Arial" panose="020B0604020202020204" pitchFamily="34" charset="0"/>
                <a:sym typeface="Wingdings" pitchFamily="2" charset="2"/>
              </a:rPr>
              <a:t> (Agile Alliance, n.d.):</a:t>
            </a:r>
          </a:p>
          <a:p>
            <a:pPr lvl="1"/>
            <a:r>
              <a:rPr lang="en-US" sz="1500" dirty="0">
                <a:latin typeface="Quicksand" pitchFamily="2" charset="77"/>
                <a:cs typeface="Arial" panose="020B0604020202020204" pitchFamily="34" charset="0"/>
              </a:rPr>
              <a:t>compiling source files</a:t>
            </a:r>
          </a:p>
          <a:p>
            <a:pPr lvl="1"/>
            <a:r>
              <a:rPr lang="en-US" sz="1500" dirty="0">
                <a:latin typeface="Quicksand" pitchFamily="2" charset="77"/>
                <a:cs typeface="Arial" panose="020B0604020202020204" pitchFamily="34" charset="0"/>
              </a:rPr>
              <a:t>packaging compiled files into compressed formats (such as jar, zip)</a:t>
            </a:r>
          </a:p>
          <a:p>
            <a:pPr lvl="1"/>
            <a:r>
              <a:rPr lang="en-US" sz="1500" dirty="0">
                <a:latin typeface="Quicksand" pitchFamily="2" charset="77"/>
                <a:cs typeface="Arial" panose="020B0604020202020204" pitchFamily="34" charset="0"/>
              </a:rPr>
              <a:t>producing installers</a:t>
            </a:r>
          </a:p>
          <a:p>
            <a:pPr lvl="1"/>
            <a:r>
              <a:rPr lang="en-US" sz="1500" dirty="0">
                <a:latin typeface="Quicksand" pitchFamily="2" charset="77"/>
                <a:cs typeface="Arial" panose="020B0604020202020204" pitchFamily="34" charset="0"/>
              </a:rPr>
              <a:t>creating or updating of database schema or data</a:t>
            </a:r>
          </a:p>
          <a:p>
            <a:r>
              <a:rPr lang="en-US" sz="1900" dirty="0">
                <a:latin typeface="Quicksand" pitchFamily="2" charset="77"/>
                <a:cs typeface="Arial" panose="020B0604020202020204" pitchFamily="34" charset="0"/>
              </a:rPr>
              <a:t>Some parts of software development can and should be automated to help compile, move files around, and load schemas into databases (Fowler, 2006).</a:t>
            </a:r>
          </a:p>
          <a:p>
            <a:r>
              <a:rPr lang="en-US" sz="1900" dirty="0">
                <a:latin typeface="Quicksand" pitchFamily="2" charset="77"/>
                <a:cs typeface="Arial" panose="020B0604020202020204" pitchFamily="34" charset="0"/>
              </a:rPr>
              <a:t>Though they’re helpful and necessary, its best not to include everything in the automated build (Fowler, 2006).</a:t>
            </a:r>
          </a:p>
          <a:p>
            <a:r>
              <a:rPr lang="en-US" sz="1900" dirty="0">
                <a:latin typeface="Quicksand" pitchFamily="2" charset="77"/>
                <a:cs typeface="Arial" panose="020B0604020202020204" pitchFamily="34" charset="0"/>
              </a:rPr>
              <a:t>Use compilers to handle the changes to dependencies and the files that depend on those dependencies (Fowler, 2006).</a:t>
            </a:r>
          </a:p>
          <a:p>
            <a:r>
              <a:rPr lang="en-US" sz="1900" dirty="0">
                <a:latin typeface="Quicksand" pitchFamily="2" charset="77"/>
                <a:cs typeface="Arial" panose="020B0604020202020204" pitchFamily="34" charset="0"/>
              </a:rPr>
              <a:t>If using an IDE, it’s essential to have a master build that can be used on a server and can be ran with other scripts (Fowler, 2006).</a:t>
            </a:r>
          </a:p>
          <a:p>
            <a:endParaRPr lang="en-US" sz="2000" dirty="0">
              <a:latin typeface="Quicksand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5262-A2BB-BB43-BC0C-980FD9C9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19335"/>
            <a:ext cx="8911687" cy="699865"/>
          </a:xfrm>
        </p:spPr>
        <p:txBody>
          <a:bodyPr/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Self-Testing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DAD9-252D-774A-B1BB-F665202C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219200"/>
            <a:ext cx="10058400" cy="44196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A self-testing build is one that compiles and links all the additional files required to execute the program (Fowler, 2006).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The best way to catch bugs is to have automated tests in the build process (Fowler, 2006).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Self-testing code came about because of Extreme Programming (XP) and Test Driven Development (TDD) (Fowler, 2006).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Both techniques require you to write the test before writing the code (Fowler, 2006).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This makes the code more about exploring design, then about catching bugs (Fowler, 2006).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Simple commands should be set to start the self-testing code and the test should show any failed code (Fowler, 2006).</a:t>
            </a:r>
          </a:p>
        </p:txBody>
      </p:sp>
    </p:spTree>
    <p:extLst>
      <p:ext uri="{BB962C8B-B14F-4D97-AF65-F5344CB8AC3E}">
        <p14:creationId xmlns:p14="http://schemas.microsoft.com/office/powerpoint/2010/main" val="40035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C761B-2A82-B74B-BE5A-7F7DC57E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533400"/>
            <a:ext cx="8911687" cy="699865"/>
          </a:xfrm>
        </p:spPr>
        <p:txBody>
          <a:bodyPr>
            <a:normAutofit/>
          </a:bodyPr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Integrate Daily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3A1E1C-CFAA-D24B-A4F3-3588D58A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323975"/>
            <a:ext cx="10058401" cy="40100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With continuous integration, developers commit codes to shared repositories multiple times a day (Fowler, 2018).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Each commit is verified by an automatic build which allows teams to detect and fix problems early and often (Fowler, 2018).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The automated build grabs the latest code from the shared repository to build, test, and validate the full master branch (</a:t>
            </a:r>
            <a:r>
              <a:rPr lang="en-US" sz="2000" dirty="0" err="1">
                <a:latin typeface="Quicksand" pitchFamily="2" charset="77"/>
                <a:cs typeface="Arial" panose="020B0604020202020204" pitchFamily="34" charset="0"/>
              </a:rPr>
              <a:t>Guckenheimer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, 2017)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This alleviates any back-tracking to discover where things may have gone wrong and enables the developer to spend more time building (Fowler, 2018).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Without continuous integration, there are longer times between commits which means it can become more difficult to find and fix problems (Fowler, 2018).</a:t>
            </a:r>
          </a:p>
          <a:p>
            <a:pPr marL="0" indent="0">
              <a:buNone/>
            </a:pPr>
            <a:endParaRPr lang="en-US" dirty="0">
              <a:latin typeface="Quicksand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BD344-09D6-E64C-8D66-32D6086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519335"/>
            <a:ext cx="10134600" cy="699865"/>
          </a:xfrm>
        </p:spPr>
        <p:txBody>
          <a:bodyPr>
            <a:normAutofit/>
          </a:bodyPr>
          <a:lstStyle/>
          <a:p>
            <a:r>
              <a:rPr lang="en-US" b="0" dirty="0">
                <a:latin typeface="Quicksand" pitchFamily="2" charset="77"/>
                <a:cs typeface="Arial" panose="020B0604020202020204" pitchFamily="34" charset="0"/>
              </a:rPr>
              <a:t>Benefits &amp; Pitfalls of Continuous Integration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264A1C-2A1F-434C-AFD1-9B8B980E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219200"/>
            <a:ext cx="10363200" cy="4800600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CI allows the removal of a variation of sources and defects that manual builds may </a:t>
            </a:r>
            <a:r>
              <a:rPr lang="en-US" sz="2000">
                <a:latin typeface="Quicksand" pitchFamily="2" charset="77"/>
                <a:cs typeface="Arial" panose="020B0604020202020204" pitchFamily="34" charset="0"/>
              </a:rPr>
              <a:t>have missed, </a:t>
            </a:r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thus eliminating the amount of mistakes that can be made (Agile Alliance, n.d.).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Though, build automation should not be confused with continuous integration: the latter consists of "executing" the build process as frequently as possible and "verifying" the correctness of the resulting product, in particular by unit tests (Allied Alliance, n.d.).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This is ideally whenever a code change is checked into the source code control repository (Allied Alliance, n.d.).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Being able to trigger some build operations from within a development environment is usually not sufficient: as it is often the case that some build operations are not supported within the IDE, it must be possible to perform a build outside of the IDE (Allied Alliance, n.d.).</a:t>
            </a:r>
          </a:p>
          <a:p>
            <a:r>
              <a:rPr lang="en-US" sz="2000" dirty="0">
                <a:latin typeface="Quicksand" pitchFamily="2" charset="77"/>
                <a:cs typeface="Arial" panose="020B0604020202020204" pitchFamily="34" charset="0"/>
              </a:rPr>
              <a:t>The duration of a build process should be under ten minutes, including the execution of automated tests; beyond this order of magnitude it will generally be difficult for the team to achieve continuous integration (Allied Alliance, n.d.).</a:t>
            </a:r>
          </a:p>
          <a:p>
            <a:endParaRPr lang="en-US" sz="2000" dirty="0">
              <a:latin typeface="Quicksand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73</TotalTime>
  <Words>1169</Words>
  <Application>Microsoft Macintosh PowerPoint</Application>
  <PresentationFormat>Custom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Quicksand</vt:lpstr>
      <vt:lpstr>Wingdings</vt:lpstr>
      <vt:lpstr>Blue atom design template</vt:lpstr>
      <vt:lpstr>DevOps: Continuous Integration</vt:lpstr>
      <vt:lpstr>How Continuous Integration (CI) Works</vt:lpstr>
      <vt:lpstr>Integrate Daily</vt:lpstr>
      <vt:lpstr>Benefits of Continuous Integration</vt:lpstr>
      <vt:lpstr>Single Source Repository</vt:lpstr>
      <vt:lpstr>Automated Builds</vt:lpstr>
      <vt:lpstr>Self-Testing Build</vt:lpstr>
      <vt:lpstr>Integrate Daily</vt:lpstr>
      <vt:lpstr>Benefits &amp; Pitfalls of Continuous Integration</vt:lpstr>
      <vt:lpstr>Best Practices (Conclusion)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Matt Howard</dc:creator>
  <cp:lastModifiedBy>Matt Howard</cp:lastModifiedBy>
  <cp:revision>6</cp:revision>
  <dcterms:created xsi:type="dcterms:W3CDTF">2018-08-05T20:59:53Z</dcterms:created>
  <dcterms:modified xsi:type="dcterms:W3CDTF">2018-10-11T22:36:51Z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