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939" r:id="rId1"/>
  </p:sldMasterIdLst>
  <p:notesMasterIdLst>
    <p:notesMasterId r:id="rId20"/>
  </p:notesMasterIdLst>
  <p:sldIdLst>
    <p:sldId id="256" r:id="rId2"/>
    <p:sldId id="257" r:id="rId3"/>
    <p:sldId id="259" r:id="rId4"/>
    <p:sldId id="268" r:id="rId5"/>
    <p:sldId id="271" r:id="rId6"/>
    <p:sldId id="260" r:id="rId7"/>
    <p:sldId id="261" r:id="rId8"/>
    <p:sldId id="262" r:id="rId9"/>
    <p:sldId id="263" r:id="rId10"/>
    <p:sldId id="269" r:id="rId11"/>
    <p:sldId id="270" r:id="rId12"/>
    <p:sldId id="265" r:id="rId13"/>
    <p:sldId id="272" r:id="rId14"/>
    <p:sldId id="273" r:id="rId15"/>
    <p:sldId id="275" r:id="rId16"/>
    <p:sldId id="264" r:id="rId17"/>
    <p:sldId id="266"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7"/>
  </p:normalViewPr>
  <p:slideViewPr>
    <p:cSldViewPr snapToGrid="0" snapToObjects="1">
      <p:cViewPr varScale="1">
        <p:scale>
          <a:sx n="70" d="100"/>
          <a:sy n="70" d="100"/>
        </p:scale>
        <p:origin x="71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A8BA64-290B-DD48-AF23-DB15E8CFB6B3}" type="datetimeFigureOut">
              <a:rPr lang="en-US" smtClean="0"/>
              <a:t>5/16/2021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7F1C15-41AB-CD43-8D76-1958CA8F16D1}" type="slidenum">
              <a:rPr lang="en-US" smtClean="0"/>
              <a:t>‹#›</a:t>
            </a:fld>
            <a:endParaRPr lang="en-US"/>
          </a:p>
        </p:txBody>
      </p:sp>
    </p:spTree>
    <p:extLst>
      <p:ext uri="{BB962C8B-B14F-4D97-AF65-F5344CB8AC3E}">
        <p14:creationId xmlns:p14="http://schemas.microsoft.com/office/powerpoint/2010/main" val="416304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11811D-185B-3A43-B0CF-ADA5B2B655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9A5F98C8-8A2C-B24D-BBC8-CADD015800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C3EF7EB8-4E4F-2C45-8702-DD3FCAEF1973}"/>
              </a:ext>
            </a:extLst>
          </p:cNvPr>
          <p:cNvSpPr>
            <a:spLocks noGrp="1"/>
          </p:cNvSpPr>
          <p:nvPr>
            <p:ph type="dt" sz="half" idx="10"/>
          </p:nvPr>
        </p:nvSpPr>
        <p:spPr/>
        <p:txBody>
          <a:bodyPr/>
          <a:lstStyle/>
          <a:p>
            <a:fld id="{03B810E5-D8B9-E44C-B06F-A6A2B92E4978}" type="datetime1">
              <a:rPr lang="en-IN" smtClean="0"/>
              <a:t>16-05-2021</a:t>
            </a:fld>
            <a:endParaRPr lang="en-US"/>
          </a:p>
        </p:txBody>
      </p:sp>
      <p:sp>
        <p:nvSpPr>
          <p:cNvPr id="5" name="Footer Placeholder 4">
            <a:extLst>
              <a:ext uri="{FF2B5EF4-FFF2-40B4-BE49-F238E27FC236}">
                <a16:creationId xmlns:a16="http://schemas.microsoft.com/office/drawing/2014/main" xmlns="" id="{370D6CB0-ADE4-8E45-94CF-0044DEA14F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9FA2461-7ED7-1249-B662-68F64E4EA15E}"/>
              </a:ext>
            </a:extLst>
          </p:cNvPr>
          <p:cNvSpPr>
            <a:spLocks noGrp="1"/>
          </p:cNvSpPr>
          <p:nvPr>
            <p:ph type="sldNum" sz="quarter" idx="12"/>
          </p:nvPr>
        </p:nvSpPr>
        <p:spPr/>
        <p:txBody>
          <a:bodyPr/>
          <a:lstStyle/>
          <a:p>
            <a:fld id="{CA090DF8-AF30-2C41-B480-C5C8796E225F}" type="slidenum">
              <a:rPr lang="en-US" smtClean="0"/>
              <a:t>‹#›</a:t>
            </a:fld>
            <a:endParaRPr lang="en-US"/>
          </a:p>
        </p:txBody>
      </p:sp>
    </p:spTree>
    <p:extLst>
      <p:ext uri="{BB962C8B-B14F-4D97-AF65-F5344CB8AC3E}">
        <p14:creationId xmlns:p14="http://schemas.microsoft.com/office/powerpoint/2010/main" val="1377292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29FE61-733C-5A4B-92D1-DA0FC74AB5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D1F0ECD5-9FCC-6D49-BDC6-8B78C289CA5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1866B53-BBDF-4F4D-BD9D-1709D6236215}"/>
              </a:ext>
            </a:extLst>
          </p:cNvPr>
          <p:cNvSpPr>
            <a:spLocks noGrp="1"/>
          </p:cNvSpPr>
          <p:nvPr>
            <p:ph type="dt" sz="half" idx="10"/>
          </p:nvPr>
        </p:nvSpPr>
        <p:spPr/>
        <p:txBody>
          <a:bodyPr/>
          <a:lstStyle/>
          <a:p>
            <a:fld id="{4F95A203-4E5B-7C4F-BA70-481DD4DF6F5C}" type="datetime1">
              <a:rPr lang="en-IN" smtClean="0"/>
              <a:t>16-05-2021</a:t>
            </a:fld>
            <a:endParaRPr lang="en-US"/>
          </a:p>
        </p:txBody>
      </p:sp>
      <p:sp>
        <p:nvSpPr>
          <p:cNvPr id="5" name="Footer Placeholder 4">
            <a:extLst>
              <a:ext uri="{FF2B5EF4-FFF2-40B4-BE49-F238E27FC236}">
                <a16:creationId xmlns:a16="http://schemas.microsoft.com/office/drawing/2014/main" xmlns="" id="{F6E623CC-6808-0845-BD28-D67B7C5333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708F874-9307-E540-B8F3-60158D5F3268}"/>
              </a:ext>
            </a:extLst>
          </p:cNvPr>
          <p:cNvSpPr>
            <a:spLocks noGrp="1"/>
          </p:cNvSpPr>
          <p:nvPr>
            <p:ph type="sldNum" sz="quarter" idx="12"/>
          </p:nvPr>
        </p:nvSpPr>
        <p:spPr/>
        <p:txBody>
          <a:bodyPr/>
          <a:lstStyle/>
          <a:p>
            <a:fld id="{CA090DF8-AF30-2C41-B480-C5C8796E225F}" type="slidenum">
              <a:rPr lang="en-US" smtClean="0"/>
              <a:t>‹#›</a:t>
            </a:fld>
            <a:endParaRPr lang="en-US"/>
          </a:p>
        </p:txBody>
      </p:sp>
    </p:spTree>
    <p:extLst>
      <p:ext uri="{BB962C8B-B14F-4D97-AF65-F5344CB8AC3E}">
        <p14:creationId xmlns:p14="http://schemas.microsoft.com/office/powerpoint/2010/main" val="2455314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BE35ACE-67CD-FA4D-BA8E-FF2ADF7EA6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A9E86B91-892B-BC47-B720-D61C30F7204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E8A43D1-A4F7-6049-8950-FEBB573DEB25}"/>
              </a:ext>
            </a:extLst>
          </p:cNvPr>
          <p:cNvSpPr>
            <a:spLocks noGrp="1"/>
          </p:cNvSpPr>
          <p:nvPr>
            <p:ph type="dt" sz="half" idx="10"/>
          </p:nvPr>
        </p:nvSpPr>
        <p:spPr/>
        <p:txBody>
          <a:bodyPr/>
          <a:lstStyle/>
          <a:p>
            <a:fld id="{28AA9373-E5A3-3646-94F5-0C005CD8EAF1}" type="datetime1">
              <a:rPr lang="en-IN" smtClean="0"/>
              <a:t>16-05-2021</a:t>
            </a:fld>
            <a:endParaRPr lang="en-US"/>
          </a:p>
        </p:txBody>
      </p:sp>
      <p:sp>
        <p:nvSpPr>
          <p:cNvPr id="5" name="Footer Placeholder 4">
            <a:extLst>
              <a:ext uri="{FF2B5EF4-FFF2-40B4-BE49-F238E27FC236}">
                <a16:creationId xmlns:a16="http://schemas.microsoft.com/office/drawing/2014/main" xmlns="" id="{7552BF44-1EB0-1742-AD22-BE2C4730CF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DEA6F43-42DA-1248-B530-5553E772DF5B}"/>
              </a:ext>
            </a:extLst>
          </p:cNvPr>
          <p:cNvSpPr>
            <a:spLocks noGrp="1"/>
          </p:cNvSpPr>
          <p:nvPr>
            <p:ph type="sldNum" sz="quarter" idx="12"/>
          </p:nvPr>
        </p:nvSpPr>
        <p:spPr/>
        <p:txBody>
          <a:bodyPr/>
          <a:lstStyle/>
          <a:p>
            <a:fld id="{CA090DF8-AF30-2C41-B480-C5C8796E225F}" type="slidenum">
              <a:rPr lang="en-US" smtClean="0"/>
              <a:t>‹#›</a:t>
            </a:fld>
            <a:endParaRPr lang="en-US"/>
          </a:p>
        </p:txBody>
      </p:sp>
    </p:spTree>
    <p:extLst>
      <p:ext uri="{BB962C8B-B14F-4D97-AF65-F5344CB8AC3E}">
        <p14:creationId xmlns:p14="http://schemas.microsoft.com/office/powerpoint/2010/main" val="1678844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23E995-7946-5845-8EE0-E7536DC4CC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DAA6AED-32DC-3043-84A8-36B95BDFB4F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4E3EC4B-7476-D541-A88B-A7CB04ADA356}"/>
              </a:ext>
            </a:extLst>
          </p:cNvPr>
          <p:cNvSpPr>
            <a:spLocks noGrp="1"/>
          </p:cNvSpPr>
          <p:nvPr>
            <p:ph type="dt" sz="half" idx="10"/>
          </p:nvPr>
        </p:nvSpPr>
        <p:spPr/>
        <p:txBody>
          <a:bodyPr/>
          <a:lstStyle/>
          <a:p>
            <a:fld id="{87BE53AA-E8AF-4C43-AA4A-F8A01109514E}" type="datetime1">
              <a:rPr lang="en-IN" smtClean="0"/>
              <a:t>16-05-2021</a:t>
            </a:fld>
            <a:endParaRPr lang="en-US"/>
          </a:p>
        </p:txBody>
      </p:sp>
      <p:sp>
        <p:nvSpPr>
          <p:cNvPr id="5" name="Footer Placeholder 4">
            <a:extLst>
              <a:ext uri="{FF2B5EF4-FFF2-40B4-BE49-F238E27FC236}">
                <a16:creationId xmlns:a16="http://schemas.microsoft.com/office/drawing/2014/main" xmlns="" id="{FC89907E-486B-F941-9000-EB97F1B3AF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525636A-FF88-034F-8F0C-5F30E6DC61F7}"/>
              </a:ext>
            </a:extLst>
          </p:cNvPr>
          <p:cNvSpPr>
            <a:spLocks noGrp="1"/>
          </p:cNvSpPr>
          <p:nvPr>
            <p:ph type="sldNum" sz="quarter" idx="12"/>
          </p:nvPr>
        </p:nvSpPr>
        <p:spPr/>
        <p:txBody>
          <a:bodyPr/>
          <a:lstStyle/>
          <a:p>
            <a:fld id="{CA090DF8-AF30-2C41-B480-C5C8796E225F}" type="slidenum">
              <a:rPr lang="en-US" smtClean="0"/>
              <a:t>‹#›</a:t>
            </a:fld>
            <a:endParaRPr lang="en-US"/>
          </a:p>
        </p:txBody>
      </p:sp>
    </p:spTree>
    <p:extLst>
      <p:ext uri="{BB962C8B-B14F-4D97-AF65-F5344CB8AC3E}">
        <p14:creationId xmlns:p14="http://schemas.microsoft.com/office/powerpoint/2010/main" val="3982504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8644D6-BF99-664E-BF63-1FF12ECF89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4C46294-559A-3842-BDE9-5FEB9B6155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50E28EF8-C911-A34D-80CC-B1216AC2C3DD}"/>
              </a:ext>
            </a:extLst>
          </p:cNvPr>
          <p:cNvSpPr>
            <a:spLocks noGrp="1"/>
          </p:cNvSpPr>
          <p:nvPr>
            <p:ph type="dt" sz="half" idx="10"/>
          </p:nvPr>
        </p:nvSpPr>
        <p:spPr/>
        <p:txBody>
          <a:bodyPr/>
          <a:lstStyle/>
          <a:p>
            <a:fld id="{358E9080-3392-FE44-881A-731CA9A78B97}" type="datetime1">
              <a:rPr lang="en-IN" smtClean="0"/>
              <a:t>16-05-2021</a:t>
            </a:fld>
            <a:endParaRPr lang="en-US"/>
          </a:p>
        </p:txBody>
      </p:sp>
      <p:sp>
        <p:nvSpPr>
          <p:cNvPr id="5" name="Footer Placeholder 4">
            <a:extLst>
              <a:ext uri="{FF2B5EF4-FFF2-40B4-BE49-F238E27FC236}">
                <a16:creationId xmlns:a16="http://schemas.microsoft.com/office/drawing/2014/main" xmlns="" id="{C72CAB26-8547-044D-8A90-0525A2D656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64EF15E-92C0-6F44-B783-2C96238FD703}"/>
              </a:ext>
            </a:extLst>
          </p:cNvPr>
          <p:cNvSpPr>
            <a:spLocks noGrp="1"/>
          </p:cNvSpPr>
          <p:nvPr>
            <p:ph type="sldNum" sz="quarter" idx="12"/>
          </p:nvPr>
        </p:nvSpPr>
        <p:spPr/>
        <p:txBody>
          <a:bodyPr/>
          <a:lstStyle/>
          <a:p>
            <a:fld id="{CA090DF8-AF30-2C41-B480-C5C8796E225F}" type="slidenum">
              <a:rPr lang="en-US" smtClean="0"/>
              <a:t>‹#›</a:t>
            </a:fld>
            <a:endParaRPr lang="en-US"/>
          </a:p>
        </p:txBody>
      </p:sp>
    </p:spTree>
    <p:extLst>
      <p:ext uri="{BB962C8B-B14F-4D97-AF65-F5344CB8AC3E}">
        <p14:creationId xmlns:p14="http://schemas.microsoft.com/office/powerpoint/2010/main" val="4016738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0D9B60-6609-454A-ABED-FA2CA9B0A1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EC9626A-F1E3-054B-A277-F9B55F5BFE3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BE4558F3-53F1-5E4D-8EE4-EA6A7C5A9DA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320DBFBB-ABB8-9348-968C-9C526A717E63}"/>
              </a:ext>
            </a:extLst>
          </p:cNvPr>
          <p:cNvSpPr>
            <a:spLocks noGrp="1"/>
          </p:cNvSpPr>
          <p:nvPr>
            <p:ph type="dt" sz="half" idx="10"/>
          </p:nvPr>
        </p:nvSpPr>
        <p:spPr/>
        <p:txBody>
          <a:bodyPr/>
          <a:lstStyle/>
          <a:p>
            <a:fld id="{096B7255-BA56-F44A-B3CD-AA6CEB676C47}" type="datetime1">
              <a:rPr lang="en-IN" smtClean="0"/>
              <a:t>16-05-2021</a:t>
            </a:fld>
            <a:endParaRPr lang="en-US"/>
          </a:p>
        </p:txBody>
      </p:sp>
      <p:sp>
        <p:nvSpPr>
          <p:cNvPr id="6" name="Footer Placeholder 5">
            <a:extLst>
              <a:ext uri="{FF2B5EF4-FFF2-40B4-BE49-F238E27FC236}">
                <a16:creationId xmlns:a16="http://schemas.microsoft.com/office/drawing/2014/main" xmlns="" id="{9DAA3497-C965-0A42-8D6C-12A25F3759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B0C0AC3-3707-4F48-985B-4801D1F6B1F2}"/>
              </a:ext>
            </a:extLst>
          </p:cNvPr>
          <p:cNvSpPr>
            <a:spLocks noGrp="1"/>
          </p:cNvSpPr>
          <p:nvPr>
            <p:ph type="sldNum" sz="quarter" idx="12"/>
          </p:nvPr>
        </p:nvSpPr>
        <p:spPr/>
        <p:txBody>
          <a:bodyPr/>
          <a:lstStyle/>
          <a:p>
            <a:fld id="{CA090DF8-AF30-2C41-B480-C5C8796E225F}" type="slidenum">
              <a:rPr lang="en-US" smtClean="0"/>
              <a:t>‹#›</a:t>
            </a:fld>
            <a:endParaRPr lang="en-US"/>
          </a:p>
        </p:txBody>
      </p:sp>
    </p:spTree>
    <p:extLst>
      <p:ext uri="{BB962C8B-B14F-4D97-AF65-F5344CB8AC3E}">
        <p14:creationId xmlns:p14="http://schemas.microsoft.com/office/powerpoint/2010/main" val="2532464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6401CB-9A30-5841-92E6-31088A6581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3381593B-930C-F746-A710-156B1E5C75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0B1F4B6D-F8B4-AE40-B00F-18C02CCC714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5790D8BF-81A6-8848-83E0-0A3DB3754D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C92C629B-DC8D-B44E-A23C-D3366E34FC8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AF8E1169-18D5-5944-9B0F-1A355ADF2D46}"/>
              </a:ext>
            </a:extLst>
          </p:cNvPr>
          <p:cNvSpPr>
            <a:spLocks noGrp="1"/>
          </p:cNvSpPr>
          <p:nvPr>
            <p:ph type="dt" sz="half" idx="10"/>
          </p:nvPr>
        </p:nvSpPr>
        <p:spPr/>
        <p:txBody>
          <a:bodyPr/>
          <a:lstStyle/>
          <a:p>
            <a:fld id="{A2289747-1E79-8041-A160-084EBAD79B6C}" type="datetime1">
              <a:rPr lang="en-IN" smtClean="0"/>
              <a:t>16-05-2021</a:t>
            </a:fld>
            <a:endParaRPr lang="en-US"/>
          </a:p>
        </p:txBody>
      </p:sp>
      <p:sp>
        <p:nvSpPr>
          <p:cNvPr id="8" name="Footer Placeholder 7">
            <a:extLst>
              <a:ext uri="{FF2B5EF4-FFF2-40B4-BE49-F238E27FC236}">
                <a16:creationId xmlns:a16="http://schemas.microsoft.com/office/drawing/2014/main" xmlns="" id="{644391AD-5EE5-2943-8E5D-BE52AB5C46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7A8FC30D-6E7B-BE42-914D-DD4E378416D5}"/>
              </a:ext>
            </a:extLst>
          </p:cNvPr>
          <p:cNvSpPr>
            <a:spLocks noGrp="1"/>
          </p:cNvSpPr>
          <p:nvPr>
            <p:ph type="sldNum" sz="quarter" idx="12"/>
          </p:nvPr>
        </p:nvSpPr>
        <p:spPr/>
        <p:txBody>
          <a:bodyPr/>
          <a:lstStyle/>
          <a:p>
            <a:fld id="{CA090DF8-AF30-2C41-B480-C5C8796E225F}" type="slidenum">
              <a:rPr lang="en-US" smtClean="0"/>
              <a:t>‹#›</a:t>
            </a:fld>
            <a:endParaRPr lang="en-US"/>
          </a:p>
        </p:txBody>
      </p:sp>
    </p:spTree>
    <p:extLst>
      <p:ext uri="{BB962C8B-B14F-4D97-AF65-F5344CB8AC3E}">
        <p14:creationId xmlns:p14="http://schemas.microsoft.com/office/powerpoint/2010/main" val="3529927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71BF66-DD0F-F24E-8432-A651D751E4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15A0DC81-B2C9-AB4D-8AAD-3CD5AB9C5056}"/>
              </a:ext>
            </a:extLst>
          </p:cNvPr>
          <p:cNvSpPr>
            <a:spLocks noGrp="1"/>
          </p:cNvSpPr>
          <p:nvPr>
            <p:ph type="dt" sz="half" idx="10"/>
          </p:nvPr>
        </p:nvSpPr>
        <p:spPr/>
        <p:txBody>
          <a:bodyPr/>
          <a:lstStyle/>
          <a:p>
            <a:fld id="{5019C4E3-A734-744E-89DD-E939AF88222F}" type="datetime1">
              <a:rPr lang="en-IN" smtClean="0"/>
              <a:t>16-05-2021</a:t>
            </a:fld>
            <a:endParaRPr lang="en-US"/>
          </a:p>
        </p:txBody>
      </p:sp>
      <p:sp>
        <p:nvSpPr>
          <p:cNvPr id="4" name="Footer Placeholder 3">
            <a:extLst>
              <a:ext uri="{FF2B5EF4-FFF2-40B4-BE49-F238E27FC236}">
                <a16:creationId xmlns:a16="http://schemas.microsoft.com/office/drawing/2014/main" xmlns="" id="{7583F3E6-6090-6D4A-BAD6-183671002C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3CF09B48-3D55-9948-AF98-C8F818C68568}"/>
              </a:ext>
            </a:extLst>
          </p:cNvPr>
          <p:cNvSpPr>
            <a:spLocks noGrp="1"/>
          </p:cNvSpPr>
          <p:nvPr>
            <p:ph type="sldNum" sz="quarter" idx="12"/>
          </p:nvPr>
        </p:nvSpPr>
        <p:spPr/>
        <p:txBody>
          <a:bodyPr/>
          <a:lstStyle/>
          <a:p>
            <a:fld id="{CA090DF8-AF30-2C41-B480-C5C8796E225F}" type="slidenum">
              <a:rPr lang="en-US" smtClean="0"/>
              <a:t>‹#›</a:t>
            </a:fld>
            <a:endParaRPr lang="en-US"/>
          </a:p>
        </p:txBody>
      </p:sp>
    </p:spTree>
    <p:extLst>
      <p:ext uri="{BB962C8B-B14F-4D97-AF65-F5344CB8AC3E}">
        <p14:creationId xmlns:p14="http://schemas.microsoft.com/office/powerpoint/2010/main" val="3201370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D770542-EDA6-B646-B244-7384F1D63E25}"/>
              </a:ext>
            </a:extLst>
          </p:cNvPr>
          <p:cNvSpPr>
            <a:spLocks noGrp="1"/>
          </p:cNvSpPr>
          <p:nvPr>
            <p:ph type="dt" sz="half" idx="10"/>
          </p:nvPr>
        </p:nvSpPr>
        <p:spPr/>
        <p:txBody>
          <a:bodyPr/>
          <a:lstStyle/>
          <a:p>
            <a:fld id="{0875150D-0CC1-0446-B0A6-7D95C9D42A83}" type="datetime1">
              <a:rPr lang="en-IN" smtClean="0"/>
              <a:t>16-05-2021</a:t>
            </a:fld>
            <a:endParaRPr lang="en-US"/>
          </a:p>
        </p:txBody>
      </p:sp>
      <p:sp>
        <p:nvSpPr>
          <p:cNvPr id="3" name="Footer Placeholder 2">
            <a:extLst>
              <a:ext uri="{FF2B5EF4-FFF2-40B4-BE49-F238E27FC236}">
                <a16:creationId xmlns:a16="http://schemas.microsoft.com/office/drawing/2014/main" xmlns="" id="{0FF75B56-1143-1744-9927-4FCB273318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EDBC31C0-77B5-744A-A5AA-CA127A813A1B}"/>
              </a:ext>
            </a:extLst>
          </p:cNvPr>
          <p:cNvSpPr>
            <a:spLocks noGrp="1"/>
          </p:cNvSpPr>
          <p:nvPr>
            <p:ph type="sldNum" sz="quarter" idx="12"/>
          </p:nvPr>
        </p:nvSpPr>
        <p:spPr/>
        <p:txBody>
          <a:bodyPr/>
          <a:lstStyle/>
          <a:p>
            <a:fld id="{CA090DF8-AF30-2C41-B480-C5C8796E225F}" type="slidenum">
              <a:rPr lang="en-US" smtClean="0"/>
              <a:t>‹#›</a:t>
            </a:fld>
            <a:endParaRPr lang="en-US"/>
          </a:p>
        </p:txBody>
      </p:sp>
    </p:spTree>
    <p:extLst>
      <p:ext uri="{BB962C8B-B14F-4D97-AF65-F5344CB8AC3E}">
        <p14:creationId xmlns:p14="http://schemas.microsoft.com/office/powerpoint/2010/main" val="434889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B34F77-DE3C-E54E-8B6B-A7031F4F36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A45C2394-28F4-8D4B-B0AA-C7A4C93CC8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DF5421A2-336B-E640-8915-34AE9D7158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249F8587-202E-384B-9E46-F7ECC1FDD809}"/>
              </a:ext>
            </a:extLst>
          </p:cNvPr>
          <p:cNvSpPr>
            <a:spLocks noGrp="1"/>
          </p:cNvSpPr>
          <p:nvPr>
            <p:ph type="dt" sz="half" idx="10"/>
          </p:nvPr>
        </p:nvSpPr>
        <p:spPr/>
        <p:txBody>
          <a:bodyPr/>
          <a:lstStyle/>
          <a:p>
            <a:fld id="{38F8B615-CDCF-2442-9D77-7006D701BC5C}" type="datetime1">
              <a:rPr lang="en-IN" smtClean="0"/>
              <a:t>16-05-2021</a:t>
            </a:fld>
            <a:endParaRPr lang="en-US"/>
          </a:p>
        </p:txBody>
      </p:sp>
      <p:sp>
        <p:nvSpPr>
          <p:cNvPr id="6" name="Footer Placeholder 5">
            <a:extLst>
              <a:ext uri="{FF2B5EF4-FFF2-40B4-BE49-F238E27FC236}">
                <a16:creationId xmlns:a16="http://schemas.microsoft.com/office/drawing/2014/main" xmlns="" id="{7DAA987E-D818-104E-B71B-319EEC0E89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C6754DE-0297-C242-B759-339D227C9E06}"/>
              </a:ext>
            </a:extLst>
          </p:cNvPr>
          <p:cNvSpPr>
            <a:spLocks noGrp="1"/>
          </p:cNvSpPr>
          <p:nvPr>
            <p:ph type="sldNum" sz="quarter" idx="12"/>
          </p:nvPr>
        </p:nvSpPr>
        <p:spPr/>
        <p:txBody>
          <a:bodyPr/>
          <a:lstStyle/>
          <a:p>
            <a:fld id="{CA090DF8-AF30-2C41-B480-C5C8796E225F}" type="slidenum">
              <a:rPr lang="en-US" smtClean="0"/>
              <a:t>‹#›</a:t>
            </a:fld>
            <a:endParaRPr lang="en-US"/>
          </a:p>
        </p:txBody>
      </p:sp>
    </p:spTree>
    <p:extLst>
      <p:ext uri="{BB962C8B-B14F-4D97-AF65-F5344CB8AC3E}">
        <p14:creationId xmlns:p14="http://schemas.microsoft.com/office/powerpoint/2010/main" val="3220849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E259AA-C37D-1B4C-B6F4-695F430BBB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C5B25BB0-EAFB-B145-8A7C-615E522EF2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CD20E0CC-F6FE-0440-8EAF-A46814FBFA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9ECD98C1-58A2-474D-A0C7-9C2D27F51DDF}"/>
              </a:ext>
            </a:extLst>
          </p:cNvPr>
          <p:cNvSpPr>
            <a:spLocks noGrp="1"/>
          </p:cNvSpPr>
          <p:nvPr>
            <p:ph type="dt" sz="half" idx="10"/>
          </p:nvPr>
        </p:nvSpPr>
        <p:spPr/>
        <p:txBody>
          <a:bodyPr/>
          <a:lstStyle/>
          <a:p>
            <a:fld id="{13A431DE-91AE-A640-9D05-DE0C10762CA3}" type="datetime1">
              <a:rPr lang="en-IN" smtClean="0"/>
              <a:t>16-05-2021</a:t>
            </a:fld>
            <a:endParaRPr lang="en-US"/>
          </a:p>
        </p:txBody>
      </p:sp>
      <p:sp>
        <p:nvSpPr>
          <p:cNvPr id="6" name="Footer Placeholder 5">
            <a:extLst>
              <a:ext uri="{FF2B5EF4-FFF2-40B4-BE49-F238E27FC236}">
                <a16:creationId xmlns:a16="http://schemas.microsoft.com/office/drawing/2014/main" xmlns="" id="{E14CE14C-95CC-684B-932F-0C8AB757CF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5FC2632-64BC-324E-B68E-D168010D7F6C}"/>
              </a:ext>
            </a:extLst>
          </p:cNvPr>
          <p:cNvSpPr>
            <a:spLocks noGrp="1"/>
          </p:cNvSpPr>
          <p:nvPr>
            <p:ph type="sldNum" sz="quarter" idx="12"/>
          </p:nvPr>
        </p:nvSpPr>
        <p:spPr/>
        <p:txBody>
          <a:bodyPr/>
          <a:lstStyle/>
          <a:p>
            <a:fld id="{CA090DF8-AF30-2C41-B480-C5C8796E225F}" type="slidenum">
              <a:rPr lang="en-US" smtClean="0"/>
              <a:t>‹#›</a:t>
            </a:fld>
            <a:endParaRPr lang="en-US"/>
          </a:p>
        </p:txBody>
      </p:sp>
    </p:spTree>
    <p:extLst>
      <p:ext uri="{BB962C8B-B14F-4D97-AF65-F5344CB8AC3E}">
        <p14:creationId xmlns:p14="http://schemas.microsoft.com/office/powerpoint/2010/main" val="2480034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F634F21-4B93-9F4E-BA56-894F019332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5A88963D-5970-8943-9EC0-EB573F3166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2D747C6-F9D8-324C-B113-AEB9D490B2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859A4C-5AE7-BD43-ABF3-1BE7D8BEFE1C}" type="datetime1">
              <a:rPr lang="en-IN" smtClean="0"/>
              <a:t>16-05-2021</a:t>
            </a:fld>
            <a:endParaRPr lang="en-US"/>
          </a:p>
        </p:txBody>
      </p:sp>
      <p:sp>
        <p:nvSpPr>
          <p:cNvPr id="5" name="Footer Placeholder 4">
            <a:extLst>
              <a:ext uri="{FF2B5EF4-FFF2-40B4-BE49-F238E27FC236}">
                <a16:creationId xmlns:a16="http://schemas.microsoft.com/office/drawing/2014/main" xmlns="" id="{8864C10F-2539-BF4E-B81E-0B6B896FEA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519A561-4177-EE47-B097-17AC2025DA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090DF8-AF30-2C41-B480-C5C8796E225F}" type="slidenum">
              <a:rPr lang="en-US" smtClean="0"/>
              <a:t>‹#›</a:t>
            </a:fld>
            <a:endParaRPr lang="en-US"/>
          </a:p>
        </p:txBody>
      </p:sp>
    </p:spTree>
    <p:extLst>
      <p:ext uri="{BB962C8B-B14F-4D97-AF65-F5344CB8AC3E}">
        <p14:creationId xmlns:p14="http://schemas.microsoft.com/office/powerpoint/2010/main" val="180239635"/>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E4F876-BCB5-EF4B-9FC5-3CB9EA09F298}"/>
              </a:ext>
            </a:extLst>
          </p:cNvPr>
          <p:cNvSpPr>
            <a:spLocks noGrp="1"/>
          </p:cNvSpPr>
          <p:nvPr>
            <p:ph type="ctrTitle"/>
          </p:nvPr>
        </p:nvSpPr>
        <p:spPr>
          <a:xfrm>
            <a:off x="1524000" y="2534475"/>
            <a:ext cx="9144000" cy="2387600"/>
          </a:xfrm>
        </p:spPr>
        <p:txBody>
          <a:bodyPr>
            <a:noAutofit/>
          </a:bodyPr>
          <a:lstStyle/>
          <a:p>
            <a:r>
              <a:rPr lang="en-US" sz="3600" b="1" u="sng" dirty="0"/>
              <a:t>The Battle of Neighborhoods – Coursera / IBM Capstone Project (Week </a:t>
            </a:r>
            <a:r>
              <a:rPr lang="en-US" sz="3600" b="1" u="sng" dirty="0" smtClean="0"/>
              <a:t>2)</a:t>
            </a:r>
            <a:r>
              <a:rPr lang="en-US" sz="3600" dirty="0"/>
              <a:t/>
            </a:r>
            <a:br>
              <a:rPr lang="en-US" sz="3600" dirty="0"/>
            </a:br>
            <a:r>
              <a:rPr lang="en-US" sz="3600" dirty="0" smtClean="0"/>
              <a:t/>
            </a:r>
            <a:br>
              <a:rPr lang="en-US" sz="3600" dirty="0" smtClean="0"/>
            </a:br>
            <a:r>
              <a:rPr lang="en-US" sz="3600" dirty="0" smtClean="0"/>
              <a:t>by  </a:t>
            </a:r>
            <a:r>
              <a:rPr lang="en-US" sz="3600" b="1" u="sng" dirty="0" smtClean="0"/>
              <a:t>Moyinoluwa</a:t>
            </a:r>
            <a:r>
              <a:rPr lang="en-US" sz="3600" b="1" dirty="0" smtClean="0"/>
              <a:t> </a:t>
            </a:r>
            <a:r>
              <a:rPr lang="en-US" sz="3600" b="1" u="sng" dirty="0" err="1"/>
              <a:t>Adeniyi</a:t>
            </a:r>
            <a:r>
              <a:rPr lang="en-US" sz="3600" dirty="0"/>
              <a:t/>
            </a:r>
            <a:br>
              <a:rPr lang="en-US" sz="3600" dirty="0"/>
            </a:br>
            <a:r>
              <a:rPr lang="en-US" sz="3600" dirty="0" smtClean="0"/>
              <a:t/>
            </a:r>
            <a:br>
              <a:rPr lang="en-US" sz="3600" dirty="0" smtClean="0"/>
            </a:br>
            <a:r>
              <a:rPr lang="en-US" sz="3600" b="1" dirty="0" smtClean="0"/>
              <a:t>EXPLORING </a:t>
            </a:r>
            <a:r>
              <a:rPr lang="en-US" sz="3600" b="1" dirty="0"/>
              <a:t>MUMBAI NEIGHBORHOODS FOR STARTING A </a:t>
            </a:r>
            <a:r>
              <a:rPr lang="en-US" sz="3600" b="1" dirty="0" smtClean="0"/>
              <a:t>RESTAURANT</a:t>
            </a:r>
            <a:endParaRPr lang="en-US" sz="3600" dirty="0">
              <a:solidFill>
                <a:srgbClr val="C00000"/>
              </a:solidFill>
            </a:endParaRPr>
          </a:p>
        </p:txBody>
      </p:sp>
      <p:sp>
        <p:nvSpPr>
          <p:cNvPr id="3" name="Subtitle 2">
            <a:extLst>
              <a:ext uri="{FF2B5EF4-FFF2-40B4-BE49-F238E27FC236}">
                <a16:creationId xmlns:a16="http://schemas.microsoft.com/office/drawing/2014/main" xmlns="" id="{CD3D6A53-3F4C-0C46-81AB-B6D57A80E0B3}"/>
              </a:ext>
            </a:extLst>
          </p:cNvPr>
          <p:cNvSpPr>
            <a:spLocks noGrp="1"/>
          </p:cNvSpPr>
          <p:nvPr>
            <p:ph type="subTitle" idx="1"/>
          </p:nvPr>
        </p:nvSpPr>
        <p:spPr>
          <a:xfrm>
            <a:off x="1524000" y="5463353"/>
            <a:ext cx="9144000" cy="1655762"/>
          </a:xfrm>
        </p:spPr>
        <p:txBody>
          <a:bodyPr/>
          <a:lstStyle/>
          <a:p>
            <a:r>
              <a:rPr lang="en-US" dirty="0" smtClean="0"/>
              <a:t>Date</a:t>
            </a:r>
            <a:r>
              <a:rPr lang="en-US" dirty="0"/>
              <a:t>: </a:t>
            </a:r>
            <a:r>
              <a:rPr lang="en-US" dirty="0" smtClean="0"/>
              <a:t>May 16, 2021</a:t>
            </a:r>
            <a:endParaRPr lang="en-US" dirty="0"/>
          </a:p>
        </p:txBody>
      </p:sp>
    </p:spTree>
    <p:extLst>
      <p:ext uri="{BB962C8B-B14F-4D97-AF65-F5344CB8AC3E}">
        <p14:creationId xmlns:p14="http://schemas.microsoft.com/office/powerpoint/2010/main" val="2164428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2D88FE-CD43-B646-AA80-6DBD27C5C587}"/>
              </a:ext>
            </a:extLst>
          </p:cNvPr>
          <p:cNvSpPr>
            <a:spLocks noGrp="1"/>
          </p:cNvSpPr>
          <p:nvPr>
            <p:ph type="title"/>
          </p:nvPr>
        </p:nvSpPr>
        <p:spPr/>
        <p:txBody>
          <a:bodyPr/>
          <a:lstStyle/>
          <a:p>
            <a:r>
              <a:rPr lang="en-US" dirty="0">
                <a:solidFill>
                  <a:srgbClr val="C00000"/>
                </a:solidFill>
              </a:rPr>
              <a:t>Results</a:t>
            </a:r>
          </a:p>
        </p:txBody>
      </p:sp>
      <p:sp>
        <p:nvSpPr>
          <p:cNvPr id="3" name="Content Placeholder 2">
            <a:extLst>
              <a:ext uri="{FF2B5EF4-FFF2-40B4-BE49-F238E27FC236}">
                <a16:creationId xmlns:a16="http://schemas.microsoft.com/office/drawing/2014/main" xmlns="" id="{D9DC1A0F-B67B-2B45-9B7A-BEDE7B9CEE7B}"/>
              </a:ext>
            </a:extLst>
          </p:cNvPr>
          <p:cNvSpPr>
            <a:spLocks noGrp="1"/>
          </p:cNvSpPr>
          <p:nvPr>
            <p:ph idx="1"/>
          </p:nvPr>
        </p:nvSpPr>
        <p:spPr/>
        <p:txBody>
          <a:bodyPr/>
          <a:lstStyle/>
          <a:p>
            <a:r>
              <a:rPr lang="en-US" dirty="0"/>
              <a:t>Each neighborhood received a cluster label based on clustering by the </a:t>
            </a:r>
            <a:r>
              <a:rPr lang="en-US" dirty="0" smtClean="0"/>
              <a:t>K-Means </a:t>
            </a:r>
            <a:r>
              <a:rPr lang="en-US" dirty="0"/>
              <a:t>algorithm</a:t>
            </a:r>
          </a:p>
          <a:p>
            <a:r>
              <a:rPr lang="en-US" dirty="0"/>
              <a:t>The Cluster Label column along with the Location, Latitude, and Longitude columns were added to the top 10 most common venues </a:t>
            </a:r>
            <a:r>
              <a:rPr lang="en-US" dirty="0" smtClean="0"/>
              <a:t>data frame </a:t>
            </a:r>
            <a:r>
              <a:rPr lang="en-US" dirty="0"/>
              <a:t>to provide the final results</a:t>
            </a:r>
          </a:p>
          <a:p>
            <a:r>
              <a:rPr lang="en-US" dirty="0"/>
              <a:t>This </a:t>
            </a:r>
            <a:r>
              <a:rPr lang="en-US" dirty="0" smtClean="0"/>
              <a:t>data frame </a:t>
            </a:r>
            <a:r>
              <a:rPr lang="en-US" dirty="0"/>
              <a:t>is shown on the next </a:t>
            </a:r>
            <a:r>
              <a:rPr lang="en-US" dirty="0" smtClean="0"/>
              <a:t>slide.</a:t>
            </a:r>
            <a:endParaRPr lang="en-US" dirty="0"/>
          </a:p>
        </p:txBody>
      </p:sp>
      <p:sp>
        <p:nvSpPr>
          <p:cNvPr id="4" name="Slide Number Placeholder 3">
            <a:extLst>
              <a:ext uri="{FF2B5EF4-FFF2-40B4-BE49-F238E27FC236}">
                <a16:creationId xmlns:a16="http://schemas.microsoft.com/office/drawing/2014/main" xmlns="" id="{37CF7F4D-2EDA-AE4D-89B4-731A1B1A98BA}"/>
              </a:ext>
            </a:extLst>
          </p:cNvPr>
          <p:cNvSpPr>
            <a:spLocks noGrp="1"/>
          </p:cNvSpPr>
          <p:nvPr>
            <p:ph type="sldNum" sz="quarter" idx="12"/>
          </p:nvPr>
        </p:nvSpPr>
        <p:spPr/>
        <p:txBody>
          <a:bodyPr/>
          <a:lstStyle/>
          <a:p>
            <a:fld id="{CA090DF8-AF30-2C41-B480-C5C8796E225F}" type="slidenum">
              <a:rPr lang="en-US" smtClean="0"/>
              <a:t>9</a:t>
            </a:fld>
            <a:endParaRPr lang="en-US"/>
          </a:p>
        </p:txBody>
      </p:sp>
    </p:spTree>
    <p:extLst>
      <p:ext uri="{BB962C8B-B14F-4D97-AF65-F5344CB8AC3E}">
        <p14:creationId xmlns:p14="http://schemas.microsoft.com/office/powerpoint/2010/main" val="810098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1EC47B-651E-994A-A3D7-FFBE0668A089}"/>
              </a:ext>
            </a:extLst>
          </p:cNvPr>
          <p:cNvSpPr>
            <a:spLocks noGrp="1"/>
          </p:cNvSpPr>
          <p:nvPr>
            <p:ph type="title"/>
          </p:nvPr>
        </p:nvSpPr>
        <p:spPr/>
        <p:txBody>
          <a:bodyPr/>
          <a:lstStyle/>
          <a:p>
            <a:r>
              <a:rPr lang="en-US" dirty="0">
                <a:solidFill>
                  <a:srgbClr val="C00000"/>
                </a:solidFill>
              </a:rPr>
              <a:t>Results Continued</a:t>
            </a:r>
          </a:p>
        </p:txBody>
      </p:sp>
      <p:sp>
        <p:nvSpPr>
          <p:cNvPr id="4" name="Slide Number Placeholder 3">
            <a:extLst>
              <a:ext uri="{FF2B5EF4-FFF2-40B4-BE49-F238E27FC236}">
                <a16:creationId xmlns:a16="http://schemas.microsoft.com/office/drawing/2014/main" xmlns="" id="{4FB04FC5-9CF3-484A-96A9-EB3755BA785B}"/>
              </a:ext>
            </a:extLst>
          </p:cNvPr>
          <p:cNvSpPr>
            <a:spLocks noGrp="1"/>
          </p:cNvSpPr>
          <p:nvPr>
            <p:ph type="sldNum" sz="quarter" idx="12"/>
          </p:nvPr>
        </p:nvSpPr>
        <p:spPr/>
        <p:txBody>
          <a:bodyPr/>
          <a:lstStyle/>
          <a:p>
            <a:fld id="{CA090DF8-AF30-2C41-B480-C5C8796E225F}" type="slidenum">
              <a:rPr lang="en-US" smtClean="0"/>
              <a:t>10</a:t>
            </a:fld>
            <a:endParaRPr lang="en-US"/>
          </a:p>
        </p:txBody>
      </p:sp>
      <p:sp>
        <p:nvSpPr>
          <p:cNvPr id="6" name="TextBox 5">
            <a:extLst>
              <a:ext uri="{FF2B5EF4-FFF2-40B4-BE49-F238E27FC236}">
                <a16:creationId xmlns:a16="http://schemas.microsoft.com/office/drawing/2014/main" xmlns="" id="{B6E3FC44-5075-2C4F-8AEE-B68856616344}"/>
              </a:ext>
            </a:extLst>
          </p:cNvPr>
          <p:cNvSpPr txBox="1"/>
          <p:nvPr/>
        </p:nvSpPr>
        <p:spPr>
          <a:xfrm>
            <a:off x="1238491" y="5891514"/>
            <a:ext cx="9398643" cy="369332"/>
          </a:xfrm>
          <a:prstGeom prst="rect">
            <a:avLst/>
          </a:prstGeom>
          <a:noFill/>
        </p:spPr>
        <p:txBody>
          <a:bodyPr wrap="square" rtlCol="0">
            <a:spAutoFit/>
          </a:bodyPr>
          <a:lstStyle/>
          <a:p>
            <a:pPr algn="ctr"/>
            <a:r>
              <a:rPr lang="en-US" dirty="0"/>
              <a:t>Figure 8: First 10 rows of </a:t>
            </a:r>
            <a:r>
              <a:rPr lang="en-IN" dirty="0"/>
              <a:t>clustering </a:t>
            </a:r>
            <a:r>
              <a:rPr lang="en-IN" dirty="0" smtClean="0"/>
              <a:t>neighbourhoods </a:t>
            </a:r>
            <a:r>
              <a:rPr lang="en-IN" dirty="0"/>
              <a:t>in </a:t>
            </a:r>
            <a:r>
              <a:rPr lang="en-IN" dirty="0" smtClean="0"/>
              <a:t>Mumbai data frame</a:t>
            </a:r>
            <a:endParaRPr lang="en-US" dirty="0"/>
          </a:p>
        </p:txBody>
      </p:sp>
      <p:pic>
        <p:nvPicPr>
          <p:cNvPr id="7170" name="Picture 2" descr="Screenshot (137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491" y="1390105"/>
            <a:ext cx="9643281" cy="4337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0389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5912ED-085D-9F46-9839-A60500E6ADC9}"/>
              </a:ext>
            </a:extLst>
          </p:cNvPr>
          <p:cNvSpPr>
            <a:spLocks noGrp="1"/>
          </p:cNvSpPr>
          <p:nvPr>
            <p:ph type="title"/>
          </p:nvPr>
        </p:nvSpPr>
        <p:spPr/>
        <p:txBody>
          <a:bodyPr/>
          <a:lstStyle/>
          <a:p>
            <a:r>
              <a:rPr lang="en-US" dirty="0">
                <a:solidFill>
                  <a:srgbClr val="C00000"/>
                </a:solidFill>
              </a:rPr>
              <a:t>Results Continued – Cluster 1</a:t>
            </a:r>
          </a:p>
        </p:txBody>
      </p:sp>
      <p:sp>
        <p:nvSpPr>
          <p:cNvPr id="3" name="Content Placeholder 2">
            <a:extLst>
              <a:ext uri="{FF2B5EF4-FFF2-40B4-BE49-F238E27FC236}">
                <a16:creationId xmlns:a16="http://schemas.microsoft.com/office/drawing/2014/main" xmlns="" id="{1C08E46C-1C9D-BA41-A358-CDFB09D5BA2F}"/>
              </a:ext>
            </a:extLst>
          </p:cNvPr>
          <p:cNvSpPr>
            <a:spLocks noGrp="1"/>
          </p:cNvSpPr>
          <p:nvPr>
            <p:ph idx="1"/>
          </p:nvPr>
        </p:nvSpPr>
        <p:spPr>
          <a:xfrm>
            <a:off x="838200" y="1468262"/>
            <a:ext cx="10515600" cy="4351338"/>
          </a:xfrm>
        </p:spPr>
        <p:txBody>
          <a:bodyPr/>
          <a:lstStyle/>
          <a:p>
            <a:r>
              <a:rPr lang="en-US" dirty="0"/>
              <a:t>Analyzing each cluster individually</a:t>
            </a:r>
          </a:p>
          <a:p>
            <a:endParaRPr lang="en-US" dirty="0"/>
          </a:p>
        </p:txBody>
      </p:sp>
      <p:sp>
        <p:nvSpPr>
          <p:cNvPr id="9" name="TextBox 8">
            <a:extLst>
              <a:ext uri="{FF2B5EF4-FFF2-40B4-BE49-F238E27FC236}">
                <a16:creationId xmlns:a16="http://schemas.microsoft.com/office/drawing/2014/main" xmlns="" id="{F4F7FA7F-4E48-4544-8CAE-385BB47B3835}"/>
              </a:ext>
            </a:extLst>
          </p:cNvPr>
          <p:cNvSpPr txBox="1"/>
          <p:nvPr/>
        </p:nvSpPr>
        <p:spPr>
          <a:xfrm>
            <a:off x="5087137" y="6049743"/>
            <a:ext cx="2017724" cy="369332"/>
          </a:xfrm>
          <a:prstGeom prst="rect">
            <a:avLst/>
          </a:prstGeom>
          <a:noFill/>
        </p:spPr>
        <p:txBody>
          <a:bodyPr wrap="square" rtlCol="0">
            <a:spAutoFit/>
          </a:bodyPr>
          <a:lstStyle/>
          <a:p>
            <a:r>
              <a:rPr lang="en-US" dirty="0"/>
              <a:t>Figure 9: Cluster 1</a:t>
            </a:r>
          </a:p>
        </p:txBody>
      </p:sp>
      <p:sp>
        <p:nvSpPr>
          <p:cNvPr id="14" name="Slide Number Placeholder 13">
            <a:extLst>
              <a:ext uri="{FF2B5EF4-FFF2-40B4-BE49-F238E27FC236}">
                <a16:creationId xmlns:a16="http://schemas.microsoft.com/office/drawing/2014/main" xmlns="" id="{BEC93CF8-2B31-8040-A26E-149E9AEAC657}"/>
              </a:ext>
            </a:extLst>
          </p:cNvPr>
          <p:cNvSpPr>
            <a:spLocks noGrp="1"/>
          </p:cNvSpPr>
          <p:nvPr>
            <p:ph type="sldNum" sz="quarter" idx="12"/>
          </p:nvPr>
        </p:nvSpPr>
        <p:spPr/>
        <p:txBody>
          <a:bodyPr/>
          <a:lstStyle/>
          <a:p>
            <a:fld id="{CA090DF8-AF30-2C41-B480-C5C8796E225F}" type="slidenum">
              <a:rPr lang="en-US" smtClean="0"/>
              <a:t>11</a:t>
            </a:fld>
            <a:endParaRPr lang="en-US"/>
          </a:p>
        </p:txBody>
      </p:sp>
      <p:pic>
        <p:nvPicPr>
          <p:cNvPr id="8194" name="Picture 2" descr="Screenshot (13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02" y="1973174"/>
            <a:ext cx="8620622" cy="3978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5419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862AC0-DEE5-9544-A2B2-C88B1E497629}"/>
              </a:ext>
            </a:extLst>
          </p:cNvPr>
          <p:cNvSpPr>
            <a:spLocks noGrp="1"/>
          </p:cNvSpPr>
          <p:nvPr>
            <p:ph type="title"/>
          </p:nvPr>
        </p:nvSpPr>
        <p:spPr/>
        <p:txBody>
          <a:bodyPr/>
          <a:lstStyle/>
          <a:p>
            <a:r>
              <a:rPr lang="en-US" dirty="0">
                <a:solidFill>
                  <a:srgbClr val="C00000"/>
                </a:solidFill>
              </a:rPr>
              <a:t>Results Continued – Cluster </a:t>
            </a:r>
            <a:r>
              <a:rPr lang="en-US" dirty="0" smtClean="0">
                <a:solidFill>
                  <a:srgbClr val="C00000"/>
                </a:solidFill>
              </a:rPr>
              <a:t>2, 3</a:t>
            </a:r>
            <a:endParaRPr lang="en-US" dirty="0">
              <a:solidFill>
                <a:srgbClr val="C00000"/>
              </a:solidFill>
            </a:endParaRPr>
          </a:p>
        </p:txBody>
      </p:sp>
      <p:sp>
        <p:nvSpPr>
          <p:cNvPr id="4" name="Slide Number Placeholder 3">
            <a:extLst>
              <a:ext uri="{FF2B5EF4-FFF2-40B4-BE49-F238E27FC236}">
                <a16:creationId xmlns:a16="http://schemas.microsoft.com/office/drawing/2014/main" xmlns="" id="{8937C328-3541-E143-92A4-50C8D2A49AD2}"/>
              </a:ext>
            </a:extLst>
          </p:cNvPr>
          <p:cNvSpPr>
            <a:spLocks noGrp="1"/>
          </p:cNvSpPr>
          <p:nvPr>
            <p:ph type="sldNum" sz="quarter" idx="12"/>
          </p:nvPr>
        </p:nvSpPr>
        <p:spPr/>
        <p:txBody>
          <a:bodyPr/>
          <a:lstStyle/>
          <a:p>
            <a:fld id="{CA090DF8-AF30-2C41-B480-C5C8796E225F}" type="slidenum">
              <a:rPr lang="en-US" smtClean="0"/>
              <a:t>12</a:t>
            </a:fld>
            <a:endParaRPr lang="en-US"/>
          </a:p>
        </p:txBody>
      </p:sp>
      <p:sp>
        <p:nvSpPr>
          <p:cNvPr id="9" name="TextBox 8">
            <a:extLst>
              <a:ext uri="{FF2B5EF4-FFF2-40B4-BE49-F238E27FC236}">
                <a16:creationId xmlns:a16="http://schemas.microsoft.com/office/drawing/2014/main" xmlns="" id="{9D019412-8E36-6241-A2E1-CB37DCD45499}"/>
              </a:ext>
            </a:extLst>
          </p:cNvPr>
          <p:cNvSpPr txBox="1"/>
          <p:nvPr/>
        </p:nvSpPr>
        <p:spPr>
          <a:xfrm>
            <a:off x="5062959" y="5766041"/>
            <a:ext cx="2324669" cy="369332"/>
          </a:xfrm>
          <a:prstGeom prst="rect">
            <a:avLst/>
          </a:prstGeom>
          <a:noFill/>
        </p:spPr>
        <p:txBody>
          <a:bodyPr wrap="square" rtlCol="0">
            <a:spAutoFit/>
          </a:bodyPr>
          <a:lstStyle/>
          <a:p>
            <a:r>
              <a:rPr lang="en-US" dirty="0"/>
              <a:t>Figure 10: Cluster </a:t>
            </a:r>
            <a:r>
              <a:rPr lang="en-US" dirty="0" smtClean="0"/>
              <a:t>2, 3</a:t>
            </a:r>
            <a:endParaRPr lang="en-US" dirty="0"/>
          </a:p>
        </p:txBody>
      </p:sp>
      <p:pic>
        <p:nvPicPr>
          <p:cNvPr id="9218" name="Picture 2" descr="Screenshot (137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80789"/>
            <a:ext cx="9998122" cy="2205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Picture 3" descr="Screenshot (13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021417"/>
            <a:ext cx="10099038" cy="1028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4807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F2E8B6-2302-C646-88D8-98242523FD4C}"/>
              </a:ext>
            </a:extLst>
          </p:cNvPr>
          <p:cNvSpPr>
            <a:spLocks noGrp="1"/>
          </p:cNvSpPr>
          <p:nvPr>
            <p:ph type="title"/>
          </p:nvPr>
        </p:nvSpPr>
        <p:spPr/>
        <p:txBody>
          <a:bodyPr/>
          <a:lstStyle/>
          <a:p>
            <a:r>
              <a:rPr lang="en-US" dirty="0">
                <a:solidFill>
                  <a:srgbClr val="C00000"/>
                </a:solidFill>
              </a:rPr>
              <a:t>Results Continued – </a:t>
            </a:r>
            <a:r>
              <a:rPr lang="en-US" dirty="0" smtClean="0">
                <a:solidFill>
                  <a:srgbClr val="C00000"/>
                </a:solidFill>
              </a:rPr>
              <a:t>Cluster 4</a:t>
            </a:r>
            <a:endParaRPr lang="en-US" dirty="0">
              <a:solidFill>
                <a:srgbClr val="C00000"/>
              </a:solidFill>
            </a:endParaRPr>
          </a:p>
        </p:txBody>
      </p:sp>
      <p:sp>
        <p:nvSpPr>
          <p:cNvPr id="4" name="Slide Number Placeholder 3">
            <a:extLst>
              <a:ext uri="{FF2B5EF4-FFF2-40B4-BE49-F238E27FC236}">
                <a16:creationId xmlns:a16="http://schemas.microsoft.com/office/drawing/2014/main" xmlns="" id="{FF6096D6-F76D-E146-A84B-F11F0A66C459}"/>
              </a:ext>
            </a:extLst>
          </p:cNvPr>
          <p:cNvSpPr>
            <a:spLocks noGrp="1"/>
          </p:cNvSpPr>
          <p:nvPr>
            <p:ph type="sldNum" sz="quarter" idx="12"/>
          </p:nvPr>
        </p:nvSpPr>
        <p:spPr/>
        <p:txBody>
          <a:bodyPr/>
          <a:lstStyle/>
          <a:p>
            <a:fld id="{CA090DF8-AF30-2C41-B480-C5C8796E225F}" type="slidenum">
              <a:rPr lang="en-US" smtClean="0"/>
              <a:t>13</a:t>
            </a:fld>
            <a:endParaRPr lang="en-US"/>
          </a:p>
        </p:txBody>
      </p:sp>
      <p:sp>
        <p:nvSpPr>
          <p:cNvPr id="9" name="TextBox 8">
            <a:extLst>
              <a:ext uri="{FF2B5EF4-FFF2-40B4-BE49-F238E27FC236}">
                <a16:creationId xmlns:a16="http://schemas.microsoft.com/office/drawing/2014/main" xmlns="" id="{3C75EBBC-5C01-3B45-8037-CC5B4EDECBA4}"/>
              </a:ext>
            </a:extLst>
          </p:cNvPr>
          <p:cNvSpPr txBox="1"/>
          <p:nvPr/>
        </p:nvSpPr>
        <p:spPr>
          <a:xfrm>
            <a:off x="4937575" y="5987018"/>
            <a:ext cx="2129741" cy="369332"/>
          </a:xfrm>
          <a:prstGeom prst="rect">
            <a:avLst/>
          </a:prstGeom>
          <a:noFill/>
        </p:spPr>
        <p:txBody>
          <a:bodyPr wrap="square" rtlCol="0">
            <a:spAutoFit/>
          </a:bodyPr>
          <a:lstStyle/>
          <a:p>
            <a:r>
              <a:rPr lang="en-US" dirty="0"/>
              <a:t>Figure </a:t>
            </a:r>
            <a:r>
              <a:rPr lang="en-US" dirty="0" smtClean="0"/>
              <a:t>11: </a:t>
            </a:r>
            <a:r>
              <a:rPr lang="en-US" dirty="0"/>
              <a:t>Cluster 4</a:t>
            </a:r>
          </a:p>
        </p:txBody>
      </p:sp>
      <p:pic>
        <p:nvPicPr>
          <p:cNvPr id="10242" name="Picture 2" descr="Screenshot (13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9893" y="1415222"/>
            <a:ext cx="10393907" cy="447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191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F2E8B6-2302-C646-88D8-98242523FD4C}"/>
              </a:ext>
            </a:extLst>
          </p:cNvPr>
          <p:cNvSpPr>
            <a:spLocks noGrp="1"/>
          </p:cNvSpPr>
          <p:nvPr>
            <p:ph type="title"/>
          </p:nvPr>
        </p:nvSpPr>
        <p:spPr/>
        <p:txBody>
          <a:bodyPr/>
          <a:lstStyle/>
          <a:p>
            <a:r>
              <a:rPr lang="en-US" dirty="0">
                <a:solidFill>
                  <a:srgbClr val="C00000"/>
                </a:solidFill>
              </a:rPr>
              <a:t>Results Continued – </a:t>
            </a:r>
            <a:r>
              <a:rPr lang="en-US" dirty="0" smtClean="0">
                <a:solidFill>
                  <a:srgbClr val="C00000"/>
                </a:solidFill>
              </a:rPr>
              <a:t>Cluster 5</a:t>
            </a:r>
            <a:endParaRPr lang="en-US" dirty="0">
              <a:solidFill>
                <a:srgbClr val="C00000"/>
              </a:solidFill>
            </a:endParaRPr>
          </a:p>
        </p:txBody>
      </p:sp>
      <p:sp>
        <p:nvSpPr>
          <p:cNvPr id="4" name="Slide Number Placeholder 3">
            <a:extLst>
              <a:ext uri="{FF2B5EF4-FFF2-40B4-BE49-F238E27FC236}">
                <a16:creationId xmlns:a16="http://schemas.microsoft.com/office/drawing/2014/main" xmlns="" id="{FF6096D6-F76D-E146-A84B-F11F0A66C459}"/>
              </a:ext>
            </a:extLst>
          </p:cNvPr>
          <p:cNvSpPr>
            <a:spLocks noGrp="1"/>
          </p:cNvSpPr>
          <p:nvPr>
            <p:ph type="sldNum" sz="quarter" idx="12"/>
          </p:nvPr>
        </p:nvSpPr>
        <p:spPr/>
        <p:txBody>
          <a:bodyPr/>
          <a:lstStyle/>
          <a:p>
            <a:fld id="{CA090DF8-AF30-2C41-B480-C5C8796E225F}" type="slidenum">
              <a:rPr lang="en-US" smtClean="0"/>
              <a:t>14</a:t>
            </a:fld>
            <a:endParaRPr lang="en-US"/>
          </a:p>
        </p:txBody>
      </p:sp>
      <p:sp>
        <p:nvSpPr>
          <p:cNvPr id="9" name="TextBox 8">
            <a:extLst>
              <a:ext uri="{FF2B5EF4-FFF2-40B4-BE49-F238E27FC236}">
                <a16:creationId xmlns:a16="http://schemas.microsoft.com/office/drawing/2014/main" xmlns="" id="{3C75EBBC-5C01-3B45-8037-CC5B4EDECBA4}"/>
              </a:ext>
            </a:extLst>
          </p:cNvPr>
          <p:cNvSpPr txBox="1"/>
          <p:nvPr/>
        </p:nvSpPr>
        <p:spPr>
          <a:xfrm>
            <a:off x="4937575" y="5987018"/>
            <a:ext cx="2129741" cy="369332"/>
          </a:xfrm>
          <a:prstGeom prst="rect">
            <a:avLst/>
          </a:prstGeom>
          <a:noFill/>
        </p:spPr>
        <p:txBody>
          <a:bodyPr wrap="square" rtlCol="0">
            <a:spAutoFit/>
          </a:bodyPr>
          <a:lstStyle/>
          <a:p>
            <a:r>
              <a:rPr lang="en-US" dirty="0"/>
              <a:t>Figure 12: Cluster </a:t>
            </a:r>
            <a:r>
              <a:rPr lang="en-US" dirty="0" smtClean="0"/>
              <a:t>5</a:t>
            </a:r>
            <a:endParaRPr lang="en-US" dirty="0"/>
          </a:p>
        </p:txBody>
      </p:sp>
      <p:pic>
        <p:nvPicPr>
          <p:cNvPr id="11266" name="Picture 2" descr="Screenshot (138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9"/>
            <a:ext cx="10339316" cy="111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6896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00AAD7-5EA7-6D41-8C20-9FC452CB6B0E}"/>
              </a:ext>
            </a:extLst>
          </p:cNvPr>
          <p:cNvSpPr>
            <a:spLocks noGrp="1"/>
          </p:cNvSpPr>
          <p:nvPr>
            <p:ph type="title"/>
          </p:nvPr>
        </p:nvSpPr>
        <p:spPr/>
        <p:txBody>
          <a:bodyPr/>
          <a:lstStyle/>
          <a:p>
            <a:r>
              <a:rPr lang="en-US" dirty="0">
                <a:solidFill>
                  <a:srgbClr val="C00000"/>
                </a:solidFill>
              </a:rPr>
              <a:t>Results Continued</a:t>
            </a:r>
          </a:p>
        </p:txBody>
      </p:sp>
      <p:sp>
        <p:nvSpPr>
          <p:cNvPr id="3" name="Content Placeholder 2">
            <a:extLst>
              <a:ext uri="{FF2B5EF4-FFF2-40B4-BE49-F238E27FC236}">
                <a16:creationId xmlns:a16="http://schemas.microsoft.com/office/drawing/2014/main" xmlns="" id="{4F1912C1-E200-3B44-92BA-E845298A033B}"/>
              </a:ext>
            </a:extLst>
          </p:cNvPr>
          <p:cNvSpPr>
            <a:spLocks noGrp="1"/>
          </p:cNvSpPr>
          <p:nvPr>
            <p:ph idx="1"/>
          </p:nvPr>
        </p:nvSpPr>
        <p:spPr>
          <a:xfrm>
            <a:off x="838199" y="1629517"/>
            <a:ext cx="10515600" cy="4351338"/>
          </a:xfrm>
        </p:spPr>
        <p:txBody>
          <a:bodyPr>
            <a:normAutofit/>
          </a:bodyPr>
          <a:lstStyle/>
          <a:p>
            <a:r>
              <a:rPr lang="en-US" sz="2000" dirty="0"/>
              <a:t>Visualization of neighborhood clusters was done using Folium in python</a:t>
            </a:r>
          </a:p>
          <a:p>
            <a:r>
              <a:rPr lang="en-US" sz="2000" dirty="0"/>
              <a:t>Different clusters correspond to different colors</a:t>
            </a:r>
          </a:p>
        </p:txBody>
      </p:sp>
      <p:sp>
        <p:nvSpPr>
          <p:cNvPr id="5" name="TextBox 4">
            <a:extLst>
              <a:ext uri="{FF2B5EF4-FFF2-40B4-BE49-F238E27FC236}">
                <a16:creationId xmlns:a16="http://schemas.microsoft.com/office/drawing/2014/main" xmlns="" id="{9B9046EA-F5E0-0648-AB5D-3A2DBE347515}"/>
              </a:ext>
            </a:extLst>
          </p:cNvPr>
          <p:cNvSpPr txBox="1"/>
          <p:nvPr/>
        </p:nvSpPr>
        <p:spPr>
          <a:xfrm>
            <a:off x="4244050" y="6099859"/>
            <a:ext cx="3703899" cy="646331"/>
          </a:xfrm>
          <a:prstGeom prst="rect">
            <a:avLst/>
          </a:prstGeom>
          <a:noFill/>
        </p:spPr>
        <p:txBody>
          <a:bodyPr wrap="square" rtlCol="0">
            <a:spAutoFit/>
          </a:bodyPr>
          <a:lstStyle/>
          <a:p>
            <a:pPr algn="ctr"/>
            <a:r>
              <a:rPr lang="en-IN" dirty="0"/>
              <a:t>Figure </a:t>
            </a:r>
            <a:r>
              <a:rPr lang="en-IN" dirty="0" smtClean="0"/>
              <a:t>13: </a:t>
            </a:r>
            <a:r>
              <a:rPr lang="en-IN" dirty="0"/>
              <a:t>Visualizing the clustering of </a:t>
            </a:r>
            <a:r>
              <a:rPr lang="en-IN" dirty="0" smtClean="0"/>
              <a:t>neighbourhoods </a:t>
            </a:r>
            <a:r>
              <a:rPr lang="en-IN" dirty="0"/>
              <a:t>in </a:t>
            </a:r>
            <a:r>
              <a:rPr lang="en-IN" dirty="0" smtClean="0"/>
              <a:t>Mumbai</a:t>
            </a:r>
            <a:r>
              <a:rPr lang="en-IN" dirty="0" smtClean="0">
                <a:effectLst/>
              </a:rPr>
              <a:t> </a:t>
            </a:r>
            <a:endParaRPr lang="en-US" dirty="0"/>
          </a:p>
        </p:txBody>
      </p:sp>
      <p:sp>
        <p:nvSpPr>
          <p:cNvPr id="6" name="Slide Number Placeholder 5">
            <a:extLst>
              <a:ext uri="{FF2B5EF4-FFF2-40B4-BE49-F238E27FC236}">
                <a16:creationId xmlns:a16="http://schemas.microsoft.com/office/drawing/2014/main" xmlns="" id="{5C760AD1-42FD-D44B-814F-3B93B48A2ACD}"/>
              </a:ext>
            </a:extLst>
          </p:cNvPr>
          <p:cNvSpPr>
            <a:spLocks noGrp="1"/>
          </p:cNvSpPr>
          <p:nvPr>
            <p:ph type="sldNum" sz="quarter" idx="12"/>
          </p:nvPr>
        </p:nvSpPr>
        <p:spPr/>
        <p:txBody>
          <a:bodyPr/>
          <a:lstStyle/>
          <a:p>
            <a:fld id="{CA090DF8-AF30-2C41-B480-C5C8796E225F}" type="slidenum">
              <a:rPr lang="en-US" smtClean="0"/>
              <a:t>15</a:t>
            </a:fld>
            <a:endParaRPr lang="en-US"/>
          </a:p>
        </p:txBody>
      </p:sp>
      <p:pic>
        <p:nvPicPr>
          <p:cNvPr id="12290" name="Picture 2"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349" y="2560637"/>
            <a:ext cx="6470374" cy="3185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5831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989881-6135-D045-BA32-75D61740BBD0}"/>
              </a:ext>
            </a:extLst>
          </p:cNvPr>
          <p:cNvSpPr>
            <a:spLocks noGrp="1"/>
          </p:cNvSpPr>
          <p:nvPr>
            <p:ph type="title"/>
          </p:nvPr>
        </p:nvSpPr>
        <p:spPr/>
        <p:txBody>
          <a:bodyPr/>
          <a:lstStyle/>
          <a:p>
            <a:r>
              <a:rPr lang="en-US" dirty="0">
                <a:solidFill>
                  <a:srgbClr val="C00000"/>
                </a:solidFill>
              </a:rPr>
              <a:t>Discussion</a:t>
            </a:r>
          </a:p>
        </p:txBody>
      </p:sp>
      <p:sp>
        <p:nvSpPr>
          <p:cNvPr id="3" name="Content Placeholder 2">
            <a:extLst>
              <a:ext uri="{FF2B5EF4-FFF2-40B4-BE49-F238E27FC236}">
                <a16:creationId xmlns:a16="http://schemas.microsoft.com/office/drawing/2014/main" xmlns="" id="{0509C45C-647D-E149-8F01-3FB00BBD08C5}"/>
              </a:ext>
            </a:extLst>
          </p:cNvPr>
          <p:cNvSpPr>
            <a:spLocks noGrp="1"/>
          </p:cNvSpPr>
          <p:nvPr>
            <p:ph idx="1"/>
          </p:nvPr>
        </p:nvSpPr>
        <p:spPr>
          <a:xfrm>
            <a:off x="838200" y="1419367"/>
            <a:ext cx="10515600" cy="5036024"/>
          </a:xfrm>
        </p:spPr>
        <p:txBody>
          <a:bodyPr>
            <a:normAutofit/>
          </a:bodyPr>
          <a:lstStyle/>
          <a:p>
            <a:r>
              <a:rPr lang="en-US" sz="2400" dirty="0" smtClean="0"/>
              <a:t>From </a:t>
            </a:r>
            <a:r>
              <a:rPr lang="en-US" sz="2400" dirty="0"/>
              <a:t>my analyzing of the five clusters obtained, it is observed that cluster </a:t>
            </a:r>
            <a:r>
              <a:rPr lang="en-US" sz="2400" dirty="0" smtClean="0"/>
              <a:t>1 </a:t>
            </a:r>
            <a:r>
              <a:rPr lang="en-US" sz="2400" dirty="0"/>
              <a:t>has a high degree of hotels, bars, Chinese restaurants, cafes, Indian restaurants, clothing stores, etc. in its top 10 most common venues. </a:t>
            </a:r>
            <a:endParaRPr lang="en-US" sz="2400" dirty="0" smtClean="0"/>
          </a:p>
          <a:p>
            <a:r>
              <a:rPr lang="en-US" sz="2400" dirty="0" smtClean="0"/>
              <a:t>Cluster </a:t>
            </a:r>
            <a:r>
              <a:rPr lang="en-US" sz="2400" dirty="0"/>
              <a:t>2 has mainly Indian restaurants in its first most common venue. Cluster 3 has pizza place in its first most common venue. </a:t>
            </a:r>
            <a:endParaRPr lang="en-US" sz="2400" dirty="0" smtClean="0"/>
          </a:p>
          <a:p>
            <a:r>
              <a:rPr lang="en-US" sz="2400" dirty="0" smtClean="0"/>
              <a:t>Cluster </a:t>
            </a:r>
            <a:r>
              <a:rPr lang="en-US" sz="2400" dirty="0"/>
              <a:t>4 has mainly Indian restaurants in its first most common venue. </a:t>
            </a:r>
            <a:endParaRPr lang="en-US" sz="2400" dirty="0" smtClean="0"/>
          </a:p>
          <a:p>
            <a:r>
              <a:rPr lang="en-US" sz="2400" dirty="0" smtClean="0"/>
              <a:t>Cluster </a:t>
            </a:r>
            <a:r>
              <a:rPr lang="en-US" sz="2400" dirty="0"/>
              <a:t>5 has sports bar in its first most common venue. </a:t>
            </a:r>
          </a:p>
          <a:p>
            <a:r>
              <a:rPr lang="en-US" sz="2400" dirty="0"/>
              <a:t>From these analyses, since most neighborhoods in cluster 4 seem to have Indian Restaurant as their top most common venue; it is recommended that the new restaurant can be opened in the neighborhoods belonging to cluster 4 since it looks best suited for the purpose of starting a new restaurant. </a:t>
            </a:r>
          </a:p>
        </p:txBody>
      </p:sp>
      <p:sp>
        <p:nvSpPr>
          <p:cNvPr id="6" name="Slide Number Placeholder 5">
            <a:extLst>
              <a:ext uri="{FF2B5EF4-FFF2-40B4-BE49-F238E27FC236}">
                <a16:creationId xmlns:a16="http://schemas.microsoft.com/office/drawing/2014/main" xmlns="" id="{4D252C27-0C1C-C042-8D94-BA3BF088B983}"/>
              </a:ext>
            </a:extLst>
          </p:cNvPr>
          <p:cNvSpPr>
            <a:spLocks noGrp="1"/>
          </p:cNvSpPr>
          <p:nvPr>
            <p:ph type="sldNum" sz="quarter" idx="12"/>
          </p:nvPr>
        </p:nvSpPr>
        <p:spPr/>
        <p:txBody>
          <a:bodyPr/>
          <a:lstStyle/>
          <a:p>
            <a:fld id="{CA090DF8-AF30-2C41-B480-C5C8796E225F}" type="slidenum">
              <a:rPr lang="en-US" smtClean="0"/>
              <a:t>16</a:t>
            </a:fld>
            <a:endParaRPr lang="en-US"/>
          </a:p>
        </p:txBody>
      </p:sp>
    </p:spTree>
    <p:extLst>
      <p:ext uri="{BB962C8B-B14F-4D97-AF65-F5344CB8AC3E}">
        <p14:creationId xmlns:p14="http://schemas.microsoft.com/office/powerpoint/2010/main" val="3827089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88202F-D96B-904C-88C5-ED47AF6E7156}"/>
              </a:ext>
            </a:extLst>
          </p:cNvPr>
          <p:cNvSpPr>
            <a:spLocks noGrp="1"/>
          </p:cNvSpPr>
          <p:nvPr>
            <p:ph type="title"/>
          </p:nvPr>
        </p:nvSpPr>
        <p:spPr/>
        <p:txBody>
          <a:bodyPr/>
          <a:lstStyle/>
          <a:p>
            <a:r>
              <a:rPr lang="en-US" dirty="0">
                <a:solidFill>
                  <a:srgbClr val="C00000"/>
                </a:solidFill>
              </a:rPr>
              <a:t>Conclusion</a:t>
            </a:r>
          </a:p>
        </p:txBody>
      </p:sp>
      <p:sp>
        <p:nvSpPr>
          <p:cNvPr id="3" name="Content Placeholder 2">
            <a:extLst>
              <a:ext uri="{FF2B5EF4-FFF2-40B4-BE49-F238E27FC236}">
                <a16:creationId xmlns:a16="http://schemas.microsoft.com/office/drawing/2014/main" xmlns="" id="{CE87B4DE-46CE-824D-B159-49E37E7AE959}"/>
              </a:ext>
            </a:extLst>
          </p:cNvPr>
          <p:cNvSpPr>
            <a:spLocks noGrp="1"/>
          </p:cNvSpPr>
          <p:nvPr>
            <p:ph idx="1"/>
          </p:nvPr>
        </p:nvSpPr>
        <p:spPr/>
        <p:txBody>
          <a:bodyPr>
            <a:normAutofit/>
          </a:bodyPr>
          <a:lstStyle/>
          <a:p>
            <a:r>
              <a:rPr lang="en-IN" dirty="0"/>
              <a:t>In this project, the </a:t>
            </a:r>
            <a:r>
              <a:rPr lang="en-IN" dirty="0" smtClean="0"/>
              <a:t>neighbourhoods </a:t>
            </a:r>
            <a:r>
              <a:rPr lang="en-IN" dirty="0"/>
              <a:t>in </a:t>
            </a:r>
            <a:r>
              <a:rPr lang="en-IN" dirty="0" smtClean="0"/>
              <a:t>Mumbai, </a:t>
            </a:r>
            <a:r>
              <a:rPr lang="en-IN" dirty="0"/>
              <a:t>India have been successfully </a:t>
            </a:r>
            <a:r>
              <a:rPr lang="en-IN" dirty="0" smtClean="0"/>
              <a:t>analysed </a:t>
            </a:r>
            <a:r>
              <a:rPr lang="en-IN" dirty="0"/>
              <a:t>for determining which would be the best </a:t>
            </a:r>
            <a:r>
              <a:rPr lang="en-IN" dirty="0" smtClean="0"/>
              <a:t>neighbourhoods </a:t>
            </a:r>
            <a:r>
              <a:rPr lang="en-IN" dirty="0"/>
              <a:t>for opening a new restaurant</a:t>
            </a:r>
          </a:p>
          <a:p>
            <a:r>
              <a:rPr lang="en-IN" dirty="0"/>
              <a:t>Based on the analysis carried out, </a:t>
            </a:r>
            <a:r>
              <a:rPr lang="en-IN" dirty="0" smtClean="0"/>
              <a:t>neighbourhoods </a:t>
            </a:r>
            <a:r>
              <a:rPr lang="en-IN" dirty="0"/>
              <a:t>in cluster </a:t>
            </a:r>
            <a:r>
              <a:rPr lang="en-IN" dirty="0" smtClean="0"/>
              <a:t>4 </a:t>
            </a:r>
            <a:r>
              <a:rPr lang="en-IN" dirty="0"/>
              <a:t>are recommended as locations for the new restaurant</a:t>
            </a:r>
          </a:p>
          <a:p>
            <a:r>
              <a:rPr lang="en-IN" dirty="0"/>
              <a:t>The stakeholders and investors can further tune this by considering various other factors like transport, legal requirements, and costs associated which were out of the scope for this project and thus were not </a:t>
            </a:r>
            <a:r>
              <a:rPr lang="en-IN" dirty="0" smtClean="0"/>
              <a:t>considered.</a:t>
            </a:r>
            <a:endParaRPr lang="en-IN" dirty="0"/>
          </a:p>
        </p:txBody>
      </p:sp>
      <p:sp>
        <p:nvSpPr>
          <p:cNvPr id="4" name="Slide Number Placeholder 3">
            <a:extLst>
              <a:ext uri="{FF2B5EF4-FFF2-40B4-BE49-F238E27FC236}">
                <a16:creationId xmlns:a16="http://schemas.microsoft.com/office/drawing/2014/main" xmlns="" id="{229738AA-F73E-6F4E-AE5F-8FEF34F5F5CF}"/>
              </a:ext>
            </a:extLst>
          </p:cNvPr>
          <p:cNvSpPr>
            <a:spLocks noGrp="1"/>
          </p:cNvSpPr>
          <p:nvPr>
            <p:ph type="sldNum" sz="quarter" idx="12"/>
          </p:nvPr>
        </p:nvSpPr>
        <p:spPr/>
        <p:txBody>
          <a:bodyPr/>
          <a:lstStyle/>
          <a:p>
            <a:fld id="{CA090DF8-AF30-2C41-B480-C5C8796E225F}" type="slidenum">
              <a:rPr lang="en-US" smtClean="0"/>
              <a:t>17</a:t>
            </a:fld>
            <a:endParaRPr lang="en-US"/>
          </a:p>
        </p:txBody>
      </p:sp>
    </p:spTree>
    <p:extLst>
      <p:ext uri="{BB962C8B-B14F-4D97-AF65-F5344CB8AC3E}">
        <p14:creationId xmlns:p14="http://schemas.microsoft.com/office/powerpoint/2010/main" val="2189775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E41507-1BAE-684B-B872-F4AAD4CA42B3}"/>
              </a:ext>
            </a:extLst>
          </p:cNvPr>
          <p:cNvSpPr>
            <a:spLocks noGrp="1"/>
          </p:cNvSpPr>
          <p:nvPr>
            <p:ph type="title"/>
          </p:nvPr>
        </p:nvSpPr>
        <p:spPr>
          <a:xfrm>
            <a:off x="838200" y="125354"/>
            <a:ext cx="10515600" cy="1325563"/>
          </a:xfrm>
        </p:spPr>
        <p:txBody>
          <a:bodyPr/>
          <a:lstStyle/>
          <a:p>
            <a:r>
              <a:rPr lang="en-US" dirty="0">
                <a:solidFill>
                  <a:srgbClr val="C00000"/>
                </a:solidFill>
              </a:rPr>
              <a:t>Introduction</a:t>
            </a:r>
          </a:p>
        </p:txBody>
      </p:sp>
      <p:sp>
        <p:nvSpPr>
          <p:cNvPr id="3" name="Content Placeholder 2">
            <a:extLst>
              <a:ext uri="{FF2B5EF4-FFF2-40B4-BE49-F238E27FC236}">
                <a16:creationId xmlns:a16="http://schemas.microsoft.com/office/drawing/2014/main" xmlns="" id="{9DF972DB-EDF0-2346-8013-1E1DC5E0462B}"/>
              </a:ext>
            </a:extLst>
          </p:cNvPr>
          <p:cNvSpPr>
            <a:spLocks noGrp="1"/>
          </p:cNvSpPr>
          <p:nvPr>
            <p:ph idx="1"/>
          </p:nvPr>
        </p:nvSpPr>
        <p:spPr>
          <a:xfrm>
            <a:off x="838200" y="1311797"/>
            <a:ext cx="10803340" cy="4865166"/>
          </a:xfrm>
        </p:spPr>
        <p:txBody>
          <a:bodyPr>
            <a:noAutofit/>
          </a:bodyPr>
          <a:lstStyle/>
          <a:p>
            <a:pPr algn="just"/>
            <a:r>
              <a:rPr lang="en-US" sz="2400" dirty="0" smtClean="0"/>
              <a:t>Mumbai </a:t>
            </a:r>
            <a:r>
              <a:rPr lang="en-US" sz="2400" dirty="0"/>
              <a:t>is the second-most populous city in </a:t>
            </a:r>
            <a:r>
              <a:rPr lang="en-US" sz="2400" dirty="0" smtClean="0"/>
              <a:t>India and </a:t>
            </a:r>
            <a:r>
              <a:rPr lang="en-US" sz="2400" dirty="0"/>
              <a:t>the seventh-most populous city in the world with a population of roughly 20 million. </a:t>
            </a:r>
            <a:endParaRPr lang="en-US" sz="2400" dirty="0" smtClean="0"/>
          </a:p>
          <a:p>
            <a:pPr algn="just"/>
            <a:r>
              <a:rPr lang="en-IN" sz="2400" dirty="0" smtClean="0"/>
              <a:t>The multi-cultural nature of the city brings with it numerous cuisines from all over the globe</a:t>
            </a:r>
          </a:p>
          <a:p>
            <a:pPr algn="just"/>
            <a:r>
              <a:rPr lang="en-US" sz="2400" dirty="0" smtClean="0"/>
              <a:t>Business </a:t>
            </a:r>
            <a:r>
              <a:rPr lang="en-US" sz="2400" dirty="0"/>
              <a:t>owners and entrepreneurs might be looking to start a new restaurant </a:t>
            </a:r>
            <a:r>
              <a:rPr lang="en-US" sz="2400" dirty="0" smtClean="0"/>
              <a:t>in Mumbai.</a:t>
            </a:r>
            <a:endParaRPr lang="en-US" sz="2400" dirty="0"/>
          </a:p>
          <a:p>
            <a:pPr algn="just"/>
            <a:r>
              <a:rPr lang="en-US" sz="2400" dirty="0"/>
              <a:t>The task is to identify neighborhoods that have the potential of being good locations for starting a new </a:t>
            </a:r>
            <a:r>
              <a:rPr lang="en-US" sz="2400" dirty="0" smtClean="0"/>
              <a:t>restaurant.</a:t>
            </a:r>
            <a:endParaRPr lang="en-US" sz="2400" dirty="0"/>
          </a:p>
        </p:txBody>
      </p:sp>
      <p:sp>
        <p:nvSpPr>
          <p:cNvPr id="4" name="Slide Number Placeholder 3">
            <a:extLst>
              <a:ext uri="{FF2B5EF4-FFF2-40B4-BE49-F238E27FC236}">
                <a16:creationId xmlns:a16="http://schemas.microsoft.com/office/drawing/2014/main" xmlns="" id="{274A281D-55E3-784D-86AE-4564547CC082}"/>
              </a:ext>
            </a:extLst>
          </p:cNvPr>
          <p:cNvSpPr>
            <a:spLocks noGrp="1"/>
          </p:cNvSpPr>
          <p:nvPr>
            <p:ph type="sldNum" sz="quarter" idx="12"/>
          </p:nvPr>
        </p:nvSpPr>
        <p:spPr/>
        <p:txBody>
          <a:bodyPr/>
          <a:lstStyle/>
          <a:p>
            <a:fld id="{CA090DF8-AF30-2C41-B480-C5C8796E225F}" type="slidenum">
              <a:rPr lang="en-US" smtClean="0"/>
              <a:t>1</a:t>
            </a:fld>
            <a:endParaRPr lang="en-US"/>
          </a:p>
        </p:txBody>
      </p:sp>
    </p:spTree>
    <p:extLst>
      <p:ext uri="{BB962C8B-B14F-4D97-AF65-F5344CB8AC3E}">
        <p14:creationId xmlns:p14="http://schemas.microsoft.com/office/powerpoint/2010/main" val="4244656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EAA465-E05B-3A4E-A169-6F5F069E1A13}"/>
              </a:ext>
            </a:extLst>
          </p:cNvPr>
          <p:cNvSpPr>
            <a:spLocks noGrp="1"/>
          </p:cNvSpPr>
          <p:nvPr>
            <p:ph type="title"/>
          </p:nvPr>
        </p:nvSpPr>
        <p:spPr/>
        <p:txBody>
          <a:bodyPr/>
          <a:lstStyle/>
          <a:p>
            <a:r>
              <a:rPr lang="en-US" dirty="0">
                <a:solidFill>
                  <a:srgbClr val="C00000"/>
                </a:solidFill>
              </a:rPr>
              <a:t>Data Collection</a:t>
            </a:r>
          </a:p>
        </p:txBody>
      </p:sp>
      <p:sp>
        <p:nvSpPr>
          <p:cNvPr id="3" name="Content Placeholder 2">
            <a:extLst>
              <a:ext uri="{FF2B5EF4-FFF2-40B4-BE49-F238E27FC236}">
                <a16:creationId xmlns:a16="http://schemas.microsoft.com/office/drawing/2014/main" xmlns="" id="{6D504334-C0C2-CE42-9D61-5ADEB93C8A80}"/>
              </a:ext>
            </a:extLst>
          </p:cNvPr>
          <p:cNvSpPr>
            <a:spLocks noGrp="1"/>
          </p:cNvSpPr>
          <p:nvPr>
            <p:ph idx="1"/>
          </p:nvPr>
        </p:nvSpPr>
        <p:spPr/>
        <p:txBody>
          <a:bodyPr>
            <a:normAutofit/>
          </a:bodyPr>
          <a:lstStyle/>
          <a:p>
            <a:r>
              <a:rPr lang="en-US" dirty="0"/>
              <a:t>The following data was collected for this project:</a:t>
            </a:r>
          </a:p>
          <a:p>
            <a:pPr lvl="1"/>
            <a:r>
              <a:rPr lang="en-US" dirty="0"/>
              <a:t>Neighborhood data of </a:t>
            </a:r>
            <a:r>
              <a:rPr lang="en-US" dirty="0" smtClean="0"/>
              <a:t>Mumbai from</a:t>
            </a:r>
          </a:p>
          <a:p>
            <a:r>
              <a:rPr lang="en-US" dirty="0"/>
              <a:t> </a:t>
            </a:r>
            <a:r>
              <a:rPr lang="en-US" dirty="0" smtClean="0"/>
              <a:t>  </a:t>
            </a:r>
            <a:r>
              <a:rPr lang="en-US" dirty="0"/>
              <a:t>https://en.wikipedia.org/wiki/List_of_neighbourhoods_in_Mumbai</a:t>
            </a:r>
            <a:endParaRPr lang="en-US" sz="2400" dirty="0"/>
          </a:p>
          <a:p>
            <a:pPr lvl="1"/>
            <a:r>
              <a:rPr lang="en-IN" dirty="0" smtClean="0"/>
              <a:t>Geographical </a:t>
            </a:r>
            <a:r>
              <a:rPr lang="en-IN" dirty="0"/>
              <a:t>coordinates of </a:t>
            </a:r>
            <a:r>
              <a:rPr lang="en-IN" dirty="0" smtClean="0"/>
              <a:t>Mumbai </a:t>
            </a:r>
            <a:r>
              <a:rPr lang="en-IN" dirty="0"/>
              <a:t>and all </a:t>
            </a:r>
            <a:r>
              <a:rPr lang="en-IN" dirty="0" err="1"/>
              <a:t>neighborhoods</a:t>
            </a:r>
            <a:r>
              <a:rPr lang="en-IN" dirty="0"/>
              <a:t> in </a:t>
            </a:r>
            <a:r>
              <a:rPr lang="en-IN" dirty="0" smtClean="0"/>
              <a:t>Mumbai </a:t>
            </a:r>
            <a:r>
              <a:rPr lang="en-IN" dirty="0"/>
              <a:t>using </a:t>
            </a:r>
            <a:r>
              <a:rPr lang="en-IN" dirty="0" err="1"/>
              <a:t>GeoPy</a:t>
            </a:r>
            <a:r>
              <a:rPr lang="en-IN" dirty="0"/>
              <a:t> and Geocoder libraries in python</a:t>
            </a:r>
          </a:p>
          <a:p>
            <a:pPr lvl="1"/>
            <a:r>
              <a:rPr lang="en-IN" dirty="0"/>
              <a:t>Venue data for all </a:t>
            </a:r>
            <a:r>
              <a:rPr lang="en-IN" dirty="0" smtClean="0"/>
              <a:t>neighbourhoods </a:t>
            </a:r>
            <a:r>
              <a:rPr lang="en-IN" dirty="0"/>
              <a:t>in </a:t>
            </a:r>
            <a:r>
              <a:rPr lang="en-IN" dirty="0" smtClean="0"/>
              <a:t>Mumbai </a:t>
            </a:r>
            <a:r>
              <a:rPr lang="en-IN" dirty="0"/>
              <a:t>using Foursquare API</a:t>
            </a:r>
            <a:endParaRPr lang="en-US" dirty="0"/>
          </a:p>
          <a:p>
            <a:r>
              <a:rPr lang="en-US" dirty="0"/>
              <a:t>The data was then cleaned to produce the final datasets shown in the upcoming slides</a:t>
            </a:r>
          </a:p>
          <a:p>
            <a:endParaRPr lang="en-US" dirty="0"/>
          </a:p>
        </p:txBody>
      </p:sp>
      <p:sp>
        <p:nvSpPr>
          <p:cNvPr id="4" name="Slide Number Placeholder 3">
            <a:extLst>
              <a:ext uri="{FF2B5EF4-FFF2-40B4-BE49-F238E27FC236}">
                <a16:creationId xmlns:a16="http://schemas.microsoft.com/office/drawing/2014/main" xmlns="" id="{497E2680-6887-EB41-8D22-2FED3C96F169}"/>
              </a:ext>
            </a:extLst>
          </p:cNvPr>
          <p:cNvSpPr>
            <a:spLocks noGrp="1"/>
          </p:cNvSpPr>
          <p:nvPr>
            <p:ph type="sldNum" sz="quarter" idx="12"/>
          </p:nvPr>
        </p:nvSpPr>
        <p:spPr/>
        <p:txBody>
          <a:bodyPr/>
          <a:lstStyle/>
          <a:p>
            <a:fld id="{CA090DF8-AF30-2C41-B480-C5C8796E225F}" type="slidenum">
              <a:rPr lang="en-US" smtClean="0"/>
              <a:t>2</a:t>
            </a:fld>
            <a:endParaRPr lang="en-US"/>
          </a:p>
        </p:txBody>
      </p:sp>
    </p:spTree>
    <p:extLst>
      <p:ext uri="{BB962C8B-B14F-4D97-AF65-F5344CB8AC3E}">
        <p14:creationId xmlns:p14="http://schemas.microsoft.com/office/powerpoint/2010/main" val="2175826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68E89B-A7B0-D64B-A78D-5C7E64435DDC}"/>
              </a:ext>
            </a:extLst>
          </p:cNvPr>
          <p:cNvSpPr>
            <a:spLocks noGrp="1"/>
          </p:cNvSpPr>
          <p:nvPr>
            <p:ph type="title"/>
          </p:nvPr>
        </p:nvSpPr>
        <p:spPr/>
        <p:txBody>
          <a:bodyPr/>
          <a:lstStyle/>
          <a:p>
            <a:r>
              <a:rPr lang="en-US" dirty="0">
                <a:solidFill>
                  <a:srgbClr val="C00000"/>
                </a:solidFill>
              </a:rPr>
              <a:t>Dataset for </a:t>
            </a:r>
            <a:r>
              <a:rPr lang="en-US" dirty="0" smtClean="0">
                <a:solidFill>
                  <a:srgbClr val="C00000"/>
                </a:solidFill>
              </a:rPr>
              <a:t>Mumbai </a:t>
            </a:r>
            <a:r>
              <a:rPr lang="en-US" dirty="0">
                <a:solidFill>
                  <a:srgbClr val="C00000"/>
                </a:solidFill>
              </a:rPr>
              <a:t>Neighborhoods</a:t>
            </a:r>
          </a:p>
        </p:txBody>
      </p:sp>
      <p:sp>
        <p:nvSpPr>
          <p:cNvPr id="4" name="Slide Number Placeholder 3">
            <a:extLst>
              <a:ext uri="{FF2B5EF4-FFF2-40B4-BE49-F238E27FC236}">
                <a16:creationId xmlns:a16="http://schemas.microsoft.com/office/drawing/2014/main" xmlns="" id="{01F6456A-C8F0-4149-8D17-670A0741BE84}"/>
              </a:ext>
            </a:extLst>
          </p:cNvPr>
          <p:cNvSpPr>
            <a:spLocks noGrp="1"/>
          </p:cNvSpPr>
          <p:nvPr>
            <p:ph type="sldNum" sz="quarter" idx="12"/>
          </p:nvPr>
        </p:nvSpPr>
        <p:spPr/>
        <p:txBody>
          <a:bodyPr/>
          <a:lstStyle/>
          <a:p>
            <a:fld id="{CA090DF8-AF30-2C41-B480-C5C8796E225F}" type="slidenum">
              <a:rPr lang="en-US" smtClean="0"/>
              <a:t>3</a:t>
            </a:fld>
            <a:endParaRPr lang="en-US"/>
          </a:p>
        </p:txBody>
      </p:sp>
      <p:sp>
        <p:nvSpPr>
          <p:cNvPr id="10" name="TextBox 9">
            <a:extLst>
              <a:ext uri="{FF2B5EF4-FFF2-40B4-BE49-F238E27FC236}">
                <a16:creationId xmlns:a16="http://schemas.microsoft.com/office/drawing/2014/main" xmlns="" id="{8E1FBC3D-0E2E-E746-A62F-2A2DEEAAD059}"/>
              </a:ext>
            </a:extLst>
          </p:cNvPr>
          <p:cNvSpPr txBox="1"/>
          <p:nvPr/>
        </p:nvSpPr>
        <p:spPr>
          <a:xfrm>
            <a:off x="3899311" y="5710019"/>
            <a:ext cx="4393376" cy="646331"/>
          </a:xfrm>
          <a:prstGeom prst="rect">
            <a:avLst/>
          </a:prstGeom>
          <a:noFill/>
        </p:spPr>
        <p:txBody>
          <a:bodyPr wrap="square" rtlCol="0">
            <a:spAutoFit/>
          </a:bodyPr>
          <a:lstStyle/>
          <a:p>
            <a:pPr algn="ctr"/>
            <a:r>
              <a:rPr lang="en-US" dirty="0"/>
              <a:t>Figure 2: First 10 rows of </a:t>
            </a:r>
            <a:r>
              <a:rPr lang="en-US" dirty="0" smtClean="0"/>
              <a:t>Mumbai </a:t>
            </a:r>
            <a:r>
              <a:rPr lang="en-US" dirty="0" err="1" smtClean="0"/>
              <a:t>Neighbourhood</a:t>
            </a:r>
            <a:r>
              <a:rPr lang="en-US" dirty="0" smtClean="0"/>
              <a:t> Data frame</a:t>
            </a:r>
            <a:endParaRPr lang="en-US" dirty="0"/>
          </a:p>
        </p:txBody>
      </p:sp>
      <p:pic>
        <p:nvPicPr>
          <p:cNvPr id="1026" name="Picture 2" descr="Screenshot (13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907" y="1690688"/>
            <a:ext cx="6463693" cy="361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2097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8CA621-FA6C-924A-BC1D-6DC5A4DDB730}"/>
              </a:ext>
            </a:extLst>
          </p:cNvPr>
          <p:cNvSpPr>
            <a:spLocks noGrp="1"/>
          </p:cNvSpPr>
          <p:nvPr>
            <p:ph type="title"/>
          </p:nvPr>
        </p:nvSpPr>
        <p:spPr/>
        <p:txBody>
          <a:bodyPr/>
          <a:lstStyle/>
          <a:p>
            <a:r>
              <a:rPr lang="en-US" dirty="0">
                <a:solidFill>
                  <a:srgbClr val="C00000"/>
                </a:solidFill>
              </a:rPr>
              <a:t>Dataset for Top 10 Most Common Venues</a:t>
            </a:r>
          </a:p>
        </p:txBody>
      </p:sp>
      <p:sp>
        <p:nvSpPr>
          <p:cNvPr id="4" name="Slide Number Placeholder 3">
            <a:extLst>
              <a:ext uri="{FF2B5EF4-FFF2-40B4-BE49-F238E27FC236}">
                <a16:creationId xmlns:a16="http://schemas.microsoft.com/office/drawing/2014/main" xmlns="" id="{A925CACA-4C59-7047-B543-0F923DA1A1BF}"/>
              </a:ext>
            </a:extLst>
          </p:cNvPr>
          <p:cNvSpPr>
            <a:spLocks noGrp="1"/>
          </p:cNvSpPr>
          <p:nvPr>
            <p:ph type="sldNum" sz="quarter" idx="12"/>
          </p:nvPr>
        </p:nvSpPr>
        <p:spPr/>
        <p:txBody>
          <a:bodyPr/>
          <a:lstStyle/>
          <a:p>
            <a:fld id="{CA090DF8-AF30-2C41-B480-C5C8796E225F}" type="slidenum">
              <a:rPr lang="en-US" smtClean="0"/>
              <a:t>4</a:t>
            </a:fld>
            <a:endParaRPr lang="en-US"/>
          </a:p>
        </p:txBody>
      </p:sp>
      <p:sp>
        <p:nvSpPr>
          <p:cNvPr id="6" name="TextBox 5">
            <a:extLst>
              <a:ext uri="{FF2B5EF4-FFF2-40B4-BE49-F238E27FC236}">
                <a16:creationId xmlns:a16="http://schemas.microsoft.com/office/drawing/2014/main" xmlns="" id="{61C367F9-8C0C-A840-874C-6333A9ED1F9E}"/>
              </a:ext>
            </a:extLst>
          </p:cNvPr>
          <p:cNvSpPr txBox="1"/>
          <p:nvPr/>
        </p:nvSpPr>
        <p:spPr>
          <a:xfrm>
            <a:off x="2930234" y="5710019"/>
            <a:ext cx="6331532" cy="646331"/>
          </a:xfrm>
          <a:prstGeom prst="rect">
            <a:avLst/>
          </a:prstGeom>
          <a:noFill/>
        </p:spPr>
        <p:txBody>
          <a:bodyPr wrap="square" rtlCol="0">
            <a:spAutoFit/>
          </a:bodyPr>
          <a:lstStyle/>
          <a:p>
            <a:pPr algn="ctr"/>
            <a:r>
              <a:rPr lang="en-US" dirty="0"/>
              <a:t>Figure 3: </a:t>
            </a:r>
            <a:r>
              <a:rPr lang="en-IN" dirty="0"/>
              <a:t>First 10 rows of top 10 most common venues for all </a:t>
            </a:r>
            <a:r>
              <a:rPr lang="en-IN" dirty="0" smtClean="0"/>
              <a:t>neighbourhoods </a:t>
            </a:r>
            <a:endParaRPr lang="en-US" dirty="0"/>
          </a:p>
        </p:txBody>
      </p:sp>
      <p:pic>
        <p:nvPicPr>
          <p:cNvPr id="2050" name="Picture 2" descr="Screenshot (137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8422" y="1543784"/>
            <a:ext cx="8837399" cy="3974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0671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18D73D-41C9-1445-B597-A93F3BF5D8AE}"/>
              </a:ext>
            </a:extLst>
          </p:cNvPr>
          <p:cNvSpPr>
            <a:spLocks noGrp="1"/>
          </p:cNvSpPr>
          <p:nvPr>
            <p:ph type="title"/>
          </p:nvPr>
        </p:nvSpPr>
        <p:spPr>
          <a:xfrm>
            <a:off x="258217" y="273335"/>
            <a:ext cx="10515600" cy="1325563"/>
          </a:xfrm>
        </p:spPr>
        <p:txBody>
          <a:bodyPr/>
          <a:lstStyle/>
          <a:p>
            <a:r>
              <a:rPr lang="en-US" dirty="0"/>
              <a:t>Methodology</a:t>
            </a:r>
          </a:p>
        </p:txBody>
      </p:sp>
      <p:sp>
        <p:nvSpPr>
          <p:cNvPr id="3" name="Content Placeholder 2">
            <a:extLst>
              <a:ext uri="{FF2B5EF4-FFF2-40B4-BE49-F238E27FC236}">
                <a16:creationId xmlns:a16="http://schemas.microsoft.com/office/drawing/2014/main" xmlns="" id="{496370DB-44A2-B84F-A483-13E98D36032C}"/>
              </a:ext>
            </a:extLst>
          </p:cNvPr>
          <p:cNvSpPr>
            <a:spLocks noGrp="1"/>
          </p:cNvSpPr>
          <p:nvPr>
            <p:ph idx="1"/>
          </p:nvPr>
        </p:nvSpPr>
        <p:spPr>
          <a:xfrm>
            <a:off x="219635" y="1878001"/>
            <a:ext cx="5296382" cy="4351338"/>
          </a:xfrm>
        </p:spPr>
        <p:txBody>
          <a:bodyPr>
            <a:normAutofit/>
          </a:bodyPr>
          <a:lstStyle/>
          <a:p>
            <a:r>
              <a:rPr lang="en-US" b="1" dirty="0"/>
              <a:t>Data Visualization</a:t>
            </a:r>
          </a:p>
          <a:p>
            <a:pPr lvl="1"/>
            <a:r>
              <a:rPr lang="en-US" dirty="0" smtClean="0"/>
              <a:t>Mumbai </a:t>
            </a:r>
            <a:r>
              <a:rPr lang="en-US" dirty="0"/>
              <a:t>neighborhoods data was plotted for providing a better understanding</a:t>
            </a:r>
          </a:p>
          <a:p>
            <a:pPr lvl="1"/>
            <a:r>
              <a:rPr lang="en-US" dirty="0"/>
              <a:t>The graph alongside depicts the number of neighborhoods in each location of </a:t>
            </a:r>
            <a:r>
              <a:rPr lang="en-US" dirty="0" smtClean="0"/>
              <a:t>Mumbai</a:t>
            </a:r>
            <a:endParaRPr lang="en-US" dirty="0"/>
          </a:p>
        </p:txBody>
      </p:sp>
      <p:sp>
        <p:nvSpPr>
          <p:cNvPr id="5" name="TextBox 4">
            <a:extLst>
              <a:ext uri="{FF2B5EF4-FFF2-40B4-BE49-F238E27FC236}">
                <a16:creationId xmlns:a16="http://schemas.microsoft.com/office/drawing/2014/main" xmlns="" id="{74D0667C-D519-3C48-AB24-CA5D1CA86C10}"/>
              </a:ext>
            </a:extLst>
          </p:cNvPr>
          <p:cNvSpPr txBox="1"/>
          <p:nvPr/>
        </p:nvSpPr>
        <p:spPr>
          <a:xfrm>
            <a:off x="6765402" y="5798145"/>
            <a:ext cx="4207209" cy="923330"/>
          </a:xfrm>
          <a:prstGeom prst="rect">
            <a:avLst/>
          </a:prstGeom>
          <a:noFill/>
        </p:spPr>
        <p:txBody>
          <a:bodyPr wrap="square" rtlCol="0">
            <a:spAutoFit/>
          </a:bodyPr>
          <a:lstStyle/>
          <a:p>
            <a:pPr algn="ctr"/>
            <a:r>
              <a:rPr lang="en-US" dirty="0"/>
              <a:t>Figure 4: </a:t>
            </a:r>
            <a:r>
              <a:rPr lang="en-IN" dirty="0"/>
              <a:t>Number of </a:t>
            </a:r>
            <a:r>
              <a:rPr lang="en-IN" dirty="0" smtClean="0"/>
              <a:t>neighbourhoods </a:t>
            </a:r>
            <a:r>
              <a:rPr lang="en-IN" dirty="0"/>
              <a:t>grouped by location</a:t>
            </a:r>
          </a:p>
          <a:p>
            <a:endParaRPr lang="en-US" dirty="0"/>
          </a:p>
        </p:txBody>
      </p:sp>
      <p:sp>
        <p:nvSpPr>
          <p:cNvPr id="6" name="Slide Number Placeholder 5">
            <a:extLst>
              <a:ext uri="{FF2B5EF4-FFF2-40B4-BE49-F238E27FC236}">
                <a16:creationId xmlns:a16="http://schemas.microsoft.com/office/drawing/2014/main" xmlns="" id="{0C81E0BB-EE37-6142-8DF6-57B601E56B24}"/>
              </a:ext>
            </a:extLst>
          </p:cNvPr>
          <p:cNvSpPr>
            <a:spLocks noGrp="1"/>
          </p:cNvSpPr>
          <p:nvPr>
            <p:ph type="sldNum" sz="quarter" idx="12"/>
          </p:nvPr>
        </p:nvSpPr>
        <p:spPr/>
        <p:txBody>
          <a:bodyPr/>
          <a:lstStyle/>
          <a:p>
            <a:fld id="{CA090DF8-AF30-2C41-B480-C5C8796E225F}" type="slidenum">
              <a:rPr lang="en-US" smtClean="0"/>
              <a:t>5</a:t>
            </a:fld>
            <a:endParaRPr lang="en-US"/>
          </a:p>
        </p:txBody>
      </p:sp>
      <p:pic>
        <p:nvPicPr>
          <p:cNvPr id="3074" name="Picture 2"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2501" y="365125"/>
            <a:ext cx="6668305" cy="5433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4947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4437A3-F68D-874B-8E0B-A528D6ED08A2}"/>
              </a:ext>
            </a:extLst>
          </p:cNvPr>
          <p:cNvSpPr>
            <a:spLocks noGrp="1"/>
          </p:cNvSpPr>
          <p:nvPr>
            <p:ph type="title"/>
          </p:nvPr>
        </p:nvSpPr>
        <p:spPr>
          <a:xfrm>
            <a:off x="210403" y="340442"/>
            <a:ext cx="10515600" cy="1325563"/>
          </a:xfrm>
        </p:spPr>
        <p:txBody>
          <a:bodyPr/>
          <a:lstStyle/>
          <a:p>
            <a:r>
              <a:rPr lang="en-US" dirty="0">
                <a:solidFill>
                  <a:srgbClr val="C00000"/>
                </a:solidFill>
              </a:rPr>
              <a:t>Methodology Continued</a:t>
            </a:r>
          </a:p>
        </p:txBody>
      </p:sp>
      <p:sp>
        <p:nvSpPr>
          <p:cNvPr id="3" name="Content Placeholder 2">
            <a:extLst>
              <a:ext uri="{FF2B5EF4-FFF2-40B4-BE49-F238E27FC236}">
                <a16:creationId xmlns:a16="http://schemas.microsoft.com/office/drawing/2014/main" xmlns="" id="{124E8F03-AC8D-BC46-9351-A3BA4F405CB8}"/>
              </a:ext>
            </a:extLst>
          </p:cNvPr>
          <p:cNvSpPr>
            <a:spLocks noGrp="1"/>
          </p:cNvSpPr>
          <p:nvPr>
            <p:ph idx="1"/>
          </p:nvPr>
        </p:nvSpPr>
        <p:spPr>
          <a:xfrm>
            <a:off x="210403" y="1513032"/>
            <a:ext cx="5257800" cy="4351338"/>
          </a:xfrm>
        </p:spPr>
        <p:txBody>
          <a:bodyPr/>
          <a:lstStyle/>
          <a:p>
            <a:r>
              <a:rPr lang="en-US" b="1" dirty="0"/>
              <a:t>Data Visualization</a:t>
            </a:r>
          </a:p>
          <a:p>
            <a:pPr lvl="1"/>
            <a:r>
              <a:rPr lang="en-US" dirty="0"/>
              <a:t>The Folium library in python was used to visualize the spread of all neighborhoods across </a:t>
            </a:r>
            <a:r>
              <a:rPr lang="en-US" dirty="0" smtClean="0"/>
              <a:t>Mumbai</a:t>
            </a:r>
            <a:endParaRPr lang="en-US" dirty="0"/>
          </a:p>
        </p:txBody>
      </p:sp>
      <p:sp>
        <p:nvSpPr>
          <p:cNvPr id="5" name="TextBox 4">
            <a:extLst>
              <a:ext uri="{FF2B5EF4-FFF2-40B4-BE49-F238E27FC236}">
                <a16:creationId xmlns:a16="http://schemas.microsoft.com/office/drawing/2014/main" xmlns="" id="{1E43D1E6-42DE-EF4F-A8D3-821361856D1D}"/>
              </a:ext>
            </a:extLst>
          </p:cNvPr>
          <p:cNvSpPr txBox="1"/>
          <p:nvPr/>
        </p:nvSpPr>
        <p:spPr>
          <a:xfrm>
            <a:off x="6227180" y="5173884"/>
            <a:ext cx="5497974" cy="369332"/>
          </a:xfrm>
          <a:prstGeom prst="rect">
            <a:avLst/>
          </a:prstGeom>
          <a:noFill/>
        </p:spPr>
        <p:txBody>
          <a:bodyPr wrap="square" rtlCol="0">
            <a:spAutoFit/>
          </a:bodyPr>
          <a:lstStyle/>
          <a:p>
            <a:pPr algn="ctr"/>
            <a:r>
              <a:rPr lang="en-IN" dirty="0"/>
              <a:t>Figure 5: The </a:t>
            </a:r>
            <a:r>
              <a:rPr lang="en-IN" dirty="0" smtClean="0"/>
              <a:t>neighbourhood </a:t>
            </a:r>
            <a:r>
              <a:rPr lang="en-IN" dirty="0"/>
              <a:t>spread across </a:t>
            </a:r>
            <a:r>
              <a:rPr lang="en-IN" dirty="0" smtClean="0"/>
              <a:t>Mumbai</a:t>
            </a:r>
            <a:endParaRPr lang="en-US" dirty="0"/>
          </a:p>
        </p:txBody>
      </p:sp>
      <p:sp>
        <p:nvSpPr>
          <p:cNvPr id="6" name="Slide Number Placeholder 5">
            <a:extLst>
              <a:ext uri="{FF2B5EF4-FFF2-40B4-BE49-F238E27FC236}">
                <a16:creationId xmlns:a16="http://schemas.microsoft.com/office/drawing/2014/main" xmlns="" id="{7269D51B-FA81-264A-8BC9-8AE97B203BBF}"/>
              </a:ext>
            </a:extLst>
          </p:cNvPr>
          <p:cNvSpPr>
            <a:spLocks noGrp="1"/>
          </p:cNvSpPr>
          <p:nvPr>
            <p:ph type="sldNum" sz="quarter" idx="12"/>
          </p:nvPr>
        </p:nvSpPr>
        <p:spPr/>
        <p:txBody>
          <a:bodyPr/>
          <a:lstStyle/>
          <a:p>
            <a:fld id="{CA090DF8-AF30-2C41-B480-C5C8796E225F}" type="slidenum">
              <a:rPr lang="en-US" smtClean="0"/>
              <a:t>6</a:t>
            </a:fld>
            <a:endParaRPr lang="en-US"/>
          </a:p>
        </p:txBody>
      </p:sp>
      <p:pic>
        <p:nvPicPr>
          <p:cNvPr id="4098" name="Picture 2"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4254" y="321287"/>
            <a:ext cx="5930900" cy="4619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0180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8743E7-151F-4446-858C-21AD92CB24CF}"/>
              </a:ext>
            </a:extLst>
          </p:cNvPr>
          <p:cNvSpPr>
            <a:spLocks noGrp="1"/>
          </p:cNvSpPr>
          <p:nvPr>
            <p:ph type="title"/>
          </p:nvPr>
        </p:nvSpPr>
        <p:spPr/>
        <p:txBody>
          <a:bodyPr/>
          <a:lstStyle/>
          <a:p>
            <a:r>
              <a:rPr lang="en-US" dirty="0">
                <a:solidFill>
                  <a:srgbClr val="C00000"/>
                </a:solidFill>
              </a:rPr>
              <a:t>Methodology Continued</a:t>
            </a:r>
          </a:p>
        </p:txBody>
      </p:sp>
      <p:sp>
        <p:nvSpPr>
          <p:cNvPr id="3" name="Content Placeholder 2">
            <a:extLst>
              <a:ext uri="{FF2B5EF4-FFF2-40B4-BE49-F238E27FC236}">
                <a16:creationId xmlns:a16="http://schemas.microsoft.com/office/drawing/2014/main" xmlns="" id="{DE49BF3E-EF4A-454F-BDA9-10BDBDCB9F73}"/>
              </a:ext>
            </a:extLst>
          </p:cNvPr>
          <p:cNvSpPr>
            <a:spLocks noGrp="1"/>
          </p:cNvSpPr>
          <p:nvPr>
            <p:ph idx="1"/>
          </p:nvPr>
        </p:nvSpPr>
        <p:spPr>
          <a:xfrm>
            <a:off x="838200" y="1443661"/>
            <a:ext cx="10515600" cy="4351338"/>
          </a:xfrm>
        </p:spPr>
        <p:txBody>
          <a:bodyPr>
            <a:normAutofit/>
          </a:bodyPr>
          <a:lstStyle/>
          <a:p>
            <a:r>
              <a:rPr lang="en-US" sz="2000" b="1" dirty="0"/>
              <a:t>One-hot Encoding</a:t>
            </a:r>
          </a:p>
          <a:p>
            <a:pPr lvl="1"/>
            <a:r>
              <a:rPr lang="en-US" sz="1800" dirty="0"/>
              <a:t>One-hot Encoding was used to encode venue categories to numeric values with 1 if a venue belongs to a category and 0 if a venue does not belong to a category for all neighborhoods</a:t>
            </a:r>
          </a:p>
          <a:p>
            <a:pPr lvl="1"/>
            <a:r>
              <a:rPr lang="en-US" sz="1800" dirty="0"/>
              <a:t>The average is then taken for all venue categories in a neighborhood to produce the </a:t>
            </a:r>
            <a:r>
              <a:rPr lang="en-US" sz="1800" dirty="0" smtClean="0"/>
              <a:t>data frame shown.</a:t>
            </a:r>
            <a:endParaRPr lang="en-US" sz="1800" dirty="0"/>
          </a:p>
        </p:txBody>
      </p:sp>
      <p:sp>
        <p:nvSpPr>
          <p:cNvPr id="5" name="TextBox 4">
            <a:extLst>
              <a:ext uri="{FF2B5EF4-FFF2-40B4-BE49-F238E27FC236}">
                <a16:creationId xmlns:a16="http://schemas.microsoft.com/office/drawing/2014/main" xmlns="" id="{D7DCFE03-130D-DD47-9D3A-521EF85DC957}"/>
              </a:ext>
            </a:extLst>
          </p:cNvPr>
          <p:cNvSpPr txBox="1"/>
          <p:nvPr/>
        </p:nvSpPr>
        <p:spPr>
          <a:xfrm>
            <a:off x="4550779" y="6200442"/>
            <a:ext cx="3090441" cy="646331"/>
          </a:xfrm>
          <a:prstGeom prst="rect">
            <a:avLst/>
          </a:prstGeom>
          <a:noFill/>
        </p:spPr>
        <p:txBody>
          <a:bodyPr wrap="square" rtlCol="0">
            <a:spAutoFit/>
          </a:bodyPr>
          <a:lstStyle/>
          <a:p>
            <a:pPr algn="ctr"/>
            <a:r>
              <a:rPr lang="en-US" dirty="0"/>
              <a:t>Figure 6: </a:t>
            </a:r>
            <a:r>
              <a:rPr lang="en-IN" dirty="0"/>
              <a:t>One-hot Encoding resulting </a:t>
            </a:r>
            <a:r>
              <a:rPr lang="en-IN" dirty="0" err="1"/>
              <a:t>dataframe</a:t>
            </a:r>
            <a:r>
              <a:rPr lang="en-IN" dirty="0">
                <a:effectLst/>
              </a:rPr>
              <a:t> </a:t>
            </a:r>
            <a:endParaRPr lang="en-US" dirty="0"/>
          </a:p>
        </p:txBody>
      </p:sp>
      <p:sp>
        <p:nvSpPr>
          <p:cNvPr id="6" name="Slide Number Placeholder 5">
            <a:extLst>
              <a:ext uri="{FF2B5EF4-FFF2-40B4-BE49-F238E27FC236}">
                <a16:creationId xmlns:a16="http://schemas.microsoft.com/office/drawing/2014/main" xmlns="" id="{B035EF3E-34F2-4549-A8CF-10A7833FFB57}"/>
              </a:ext>
            </a:extLst>
          </p:cNvPr>
          <p:cNvSpPr>
            <a:spLocks noGrp="1"/>
          </p:cNvSpPr>
          <p:nvPr>
            <p:ph type="sldNum" sz="quarter" idx="12"/>
          </p:nvPr>
        </p:nvSpPr>
        <p:spPr/>
        <p:txBody>
          <a:bodyPr/>
          <a:lstStyle/>
          <a:p>
            <a:fld id="{CA090DF8-AF30-2C41-B480-C5C8796E225F}" type="slidenum">
              <a:rPr lang="en-US" smtClean="0"/>
              <a:t>7</a:t>
            </a:fld>
            <a:endParaRPr lang="en-US"/>
          </a:p>
        </p:txBody>
      </p:sp>
      <p:pic>
        <p:nvPicPr>
          <p:cNvPr id="5122" name="Picture 2" descr="Screenshot (13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9519" y="2769224"/>
            <a:ext cx="9042779" cy="3477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216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10AE1E-F9DC-8B4A-9AA5-C64580E560C9}"/>
              </a:ext>
            </a:extLst>
          </p:cNvPr>
          <p:cNvSpPr>
            <a:spLocks noGrp="1"/>
          </p:cNvSpPr>
          <p:nvPr>
            <p:ph type="title"/>
          </p:nvPr>
        </p:nvSpPr>
        <p:spPr/>
        <p:txBody>
          <a:bodyPr/>
          <a:lstStyle/>
          <a:p>
            <a:r>
              <a:rPr lang="en-US" dirty="0"/>
              <a:t>Methodology Continued</a:t>
            </a:r>
          </a:p>
        </p:txBody>
      </p:sp>
      <p:sp>
        <p:nvSpPr>
          <p:cNvPr id="3" name="Content Placeholder 2">
            <a:extLst>
              <a:ext uri="{FF2B5EF4-FFF2-40B4-BE49-F238E27FC236}">
                <a16:creationId xmlns:a16="http://schemas.microsoft.com/office/drawing/2014/main" xmlns="" id="{14686170-A950-B84D-A0DA-34D000EF9F11}"/>
              </a:ext>
            </a:extLst>
          </p:cNvPr>
          <p:cNvSpPr>
            <a:spLocks noGrp="1"/>
          </p:cNvSpPr>
          <p:nvPr>
            <p:ph idx="1"/>
          </p:nvPr>
        </p:nvSpPr>
        <p:spPr>
          <a:xfrm>
            <a:off x="838200" y="1825625"/>
            <a:ext cx="5014732" cy="4351338"/>
          </a:xfrm>
        </p:spPr>
        <p:txBody>
          <a:bodyPr>
            <a:normAutofit/>
          </a:bodyPr>
          <a:lstStyle/>
          <a:p>
            <a:r>
              <a:rPr lang="en-US" sz="2400" b="1" dirty="0"/>
              <a:t>Unsupervised Learning Model</a:t>
            </a:r>
          </a:p>
          <a:p>
            <a:pPr lvl="1"/>
            <a:r>
              <a:rPr lang="en-US" sz="2000" dirty="0" smtClean="0"/>
              <a:t>K-Means </a:t>
            </a:r>
            <a:r>
              <a:rPr lang="en-US" sz="2000" dirty="0"/>
              <a:t>clustering was used to cluster neighborhoods in </a:t>
            </a:r>
            <a:r>
              <a:rPr lang="en-US" sz="2000" dirty="0" smtClean="0"/>
              <a:t>Mumbai </a:t>
            </a:r>
            <a:r>
              <a:rPr lang="en-US" sz="2000" dirty="0"/>
              <a:t>based on venue </a:t>
            </a:r>
            <a:r>
              <a:rPr lang="en-US" sz="2000" dirty="0" smtClean="0"/>
              <a:t>categories</a:t>
            </a:r>
            <a:endParaRPr lang="en-US" sz="2000" dirty="0"/>
          </a:p>
        </p:txBody>
      </p:sp>
      <p:sp>
        <p:nvSpPr>
          <p:cNvPr id="5" name="TextBox 4">
            <a:extLst>
              <a:ext uri="{FF2B5EF4-FFF2-40B4-BE49-F238E27FC236}">
                <a16:creationId xmlns:a16="http://schemas.microsoft.com/office/drawing/2014/main" xmlns="" id="{7785ED53-A521-504F-93A4-E950C0D9C633}"/>
              </a:ext>
            </a:extLst>
          </p:cNvPr>
          <p:cNvSpPr txBox="1"/>
          <p:nvPr/>
        </p:nvSpPr>
        <p:spPr>
          <a:xfrm>
            <a:off x="6528122" y="5231757"/>
            <a:ext cx="4988688" cy="646331"/>
          </a:xfrm>
          <a:prstGeom prst="rect">
            <a:avLst/>
          </a:prstGeom>
          <a:noFill/>
        </p:spPr>
        <p:txBody>
          <a:bodyPr wrap="square" rtlCol="0">
            <a:spAutoFit/>
          </a:bodyPr>
          <a:lstStyle/>
          <a:p>
            <a:pPr algn="ctr"/>
            <a:r>
              <a:rPr lang="en-IN" dirty="0"/>
              <a:t>Figure 7: Silhouette scores for varying number of clusters</a:t>
            </a:r>
            <a:r>
              <a:rPr lang="en-IN" dirty="0">
                <a:effectLst/>
              </a:rPr>
              <a:t> in </a:t>
            </a:r>
            <a:r>
              <a:rPr lang="en-IN" dirty="0" smtClean="0">
                <a:effectLst/>
              </a:rPr>
              <a:t>K-Means </a:t>
            </a:r>
            <a:r>
              <a:rPr lang="en-IN" dirty="0">
                <a:effectLst/>
              </a:rPr>
              <a:t>clustering</a:t>
            </a:r>
            <a:endParaRPr lang="en-US" dirty="0"/>
          </a:p>
        </p:txBody>
      </p:sp>
      <p:sp>
        <p:nvSpPr>
          <p:cNvPr id="6" name="Slide Number Placeholder 5">
            <a:extLst>
              <a:ext uri="{FF2B5EF4-FFF2-40B4-BE49-F238E27FC236}">
                <a16:creationId xmlns:a16="http://schemas.microsoft.com/office/drawing/2014/main" xmlns="" id="{A3F0B60C-316A-024B-9E81-921DEA63A1CE}"/>
              </a:ext>
            </a:extLst>
          </p:cNvPr>
          <p:cNvSpPr>
            <a:spLocks noGrp="1"/>
          </p:cNvSpPr>
          <p:nvPr>
            <p:ph type="sldNum" sz="quarter" idx="12"/>
          </p:nvPr>
        </p:nvSpPr>
        <p:spPr/>
        <p:txBody>
          <a:bodyPr/>
          <a:lstStyle/>
          <a:p>
            <a:fld id="{CA090DF8-AF30-2C41-B480-C5C8796E225F}" type="slidenum">
              <a:rPr lang="en-US" smtClean="0"/>
              <a:t>8</a:t>
            </a:fld>
            <a:endParaRPr lang="en-US"/>
          </a:p>
        </p:txBody>
      </p:sp>
      <p:pic>
        <p:nvPicPr>
          <p:cNvPr id="6146" name="Picture 2"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88" y="586212"/>
            <a:ext cx="5444556" cy="4167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4471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206</TotalTime>
  <Words>747</Words>
  <Application>Microsoft Office PowerPoint</Application>
  <PresentationFormat>Widescreen</PresentationFormat>
  <Paragraphs>82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The Battle of Neighborhoods – Coursera / IBM Capstone Project (Week 2)  by  Moyinoluwa Adeniyi  EXPLORING MUMBAI NEIGHBORHOODS FOR STARTING A RESTAURANT</vt:lpstr>
      <vt:lpstr>Introduction</vt:lpstr>
      <vt:lpstr>Data Collection</vt:lpstr>
      <vt:lpstr>Dataset for Mumbai Neighborhoods</vt:lpstr>
      <vt:lpstr>Dataset for Top 10 Most Common Venues</vt:lpstr>
      <vt:lpstr>Methodology</vt:lpstr>
      <vt:lpstr>Methodology Continued</vt:lpstr>
      <vt:lpstr>Methodology Continued</vt:lpstr>
      <vt:lpstr>Methodology Continued</vt:lpstr>
      <vt:lpstr>Results</vt:lpstr>
      <vt:lpstr>Results Continued</vt:lpstr>
      <vt:lpstr>Results Continued – Cluster 1</vt:lpstr>
      <vt:lpstr>Results Continued – Cluster 2, 3</vt:lpstr>
      <vt:lpstr>Results Continued – Cluster 4</vt:lpstr>
      <vt:lpstr>Results Continued – Cluster 5</vt:lpstr>
      <vt:lpstr>Results Continued</vt:lpstr>
      <vt:lpstr>Discussion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Neighborhoods in Mumbai for Starting a Restaurant</dc:title>
  <dc:creator>moyinoluwa</dc:creator>
  <cp:lastModifiedBy>moyinoluwa</cp:lastModifiedBy>
  <cp:revision>25</cp:revision>
  <dcterms:created xsi:type="dcterms:W3CDTF">2020-08-04T12:52:02Z</dcterms:created>
  <dcterms:modified xsi:type="dcterms:W3CDTF">2021-05-16T20:02:53Z</dcterms:modified>
</cp:coreProperties>
</file>