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56" r:id="rId2"/>
    <p:sldId id="258" r:id="rId3"/>
    <p:sldId id="259" r:id="rId4"/>
    <p:sldId id="261" r:id="rId5"/>
    <p:sldId id="260" r:id="rId6"/>
    <p:sldId id="262" r:id="rId7"/>
    <p:sldId id="263" r:id="rId8"/>
    <p:sldId id="264" r:id="rId9"/>
    <p:sldId id="266" r:id="rId10"/>
    <p:sldId id="267" r:id="rId11"/>
    <p:sldId id="268" r:id="rId12"/>
    <p:sldId id="269" r:id="rId13"/>
    <p:sldId id="270" r:id="rId14"/>
    <p:sldId id="27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71DC-5B65-4DD7-B39F-EC4048B40BA9}" v="6" dt="2024-10-04T20:42:30.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napToGrid="0">
      <p:cViewPr varScale="1">
        <p:scale>
          <a:sx n="113" d="100"/>
          <a:sy n="113"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yt,Miranda P" userId="85371720-b46c-4ff2-b015-13f86b3a7845" providerId="ADAL" clId="{0B7671DC-5B65-4DD7-B39F-EC4048B40BA9}"/>
    <pc:docChg chg="undo redo custSel modSld">
      <pc:chgData name="Hoyt,Miranda P" userId="85371720-b46c-4ff2-b015-13f86b3a7845" providerId="ADAL" clId="{0B7671DC-5B65-4DD7-B39F-EC4048B40BA9}" dt="2024-10-04T20:46:10.560" v="3352" actId="404"/>
      <pc:docMkLst>
        <pc:docMk/>
      </pc:docMkLst>
      <pc:sldChg chg="modSp mod">
        <pc:chgData name="Hoyt,Miranda P" userId="85371720-b46c-4ff2-b015-13f86b3a7845" providerId="ADAL" clId="{0B7671DC-5B65-4DD7-B39F-EC4048B40BA9}" dt="2024-10-04T20:46:10.560" v="3352" actId="404"/>
        <pc:sldMkLst>
          <pc:docMk/>
          <pc:sldMk cId="2625086441" sldId="258"/>
        </pc:sldMkLst>
        <pc:spChg chg="mod">
          <ac:chgData name="Hoyt,Miranda P" userId="85371720-b46c-4ff2-b015-13f86b3a7845" providerId="ADAL" clId="{0B7671DC-5B65-4DD7-B39F-EC4048B40BA9}" dt="2024-10-04T20:46:10.560" v="3352" actId="404"/>
          <ac:spMkLst>
            <pc:docMk/>
            <pc:sldMk cId="2625086441" sldId="258"/>
            <ac:spMk id="2" creationId="{E1B8C2C6-0511-E1CE-BFB1-C5706E76D0FC}"/>
          </ac:spMkLst>
        </pc:spChg>
      </pc:sldChg>
      <pc:sldChg chg="modSp mod">
        <pc:chgData name="Hoyt,Miranda P" userId="85371720-b46c-4ff2-b015-13f86b3a7845" providerId="ADAL" clId="{0B7671DC-5B65-4DD7-B39F-EC4048B40BA9}" dt="2024-10-04T19:23:36.597" v="1101" actId="20577"/>
        <pc:sldMkLst>
          <pc:docMk/>
          <pc:sldMk cId="1789494577" sldId="259"/>
        </pc:sldMkLst>
        <pc:spChg chg="mod">
          <ac:chgData name="Hoyt,Miranda P" userId="85371720-b46c-4ff2-b015-13f86b3a7845" providerId="ADAL" clId="{0B7671DC-5B65-4DD7-B39F-EC4048B40BA9}" dt="2024-10-04T19:23:36.597" v="1101" actId="20577"/>
          <ac:spMkLst>
            <pc:docMk/>
            <pc:sldMk cId="1789494577" sldId="259"/>
            <ac:spMk id="2" creationId="{E1B8C2C6-0511-E1CE-BFB1-C5706E76D0FC}"/>
          </ac:spMkLst>
        </pc:spChg>
      </pc:sldChg>
      <pc:sldChg chg="modSp mod">
        <pc:chgData name="Hoyt,Miranda P" userId="85371720-b46c-4ff2-b015-13f86b3a7845" providerId="ADAL" clId="{0B7671DC-5B65-4DD7-B39F-EC4048B40BA9}" dt="2024-10-04T20:41:21.201" v="2904" actId="20577"/>
        <pc:sldMkLst>
          <pc:docMk/>
          <pc:sldMk cId="2721185136" sldId="261"/>
        </pc:sldMkLst>
        <pc:spChg chg="mod">
          <ac:chgData name="Hoyt,Miranda P" userId="85371720-b46c-4ff2-b015-13f86b3a7845" providerId="ADAL" clId="{0B7671DC-5B65-4DD7-B39F-EC4048B40BA9}" dt="2024-10-04T20:41:21.201" v="2904" actId="20577"/>
          <ac:spMkLst>
            <pc:docMk/>
            <pc:sldMk cId="2721185136" sldId="261"/>
            <ac:spMk id="2" creationId="{E1B8C2C6-0511-E1CE-BFB1-C5706E76D0FC}"/>
          </ac:spMkLst>
        </pc:spChg>
        <pc:spChg chg="mod">
          <ac:chgData name="Hoyt,Miranda P" userId="85371720-b46c-4ff2-b015-13f86b3a7845" providerId="ADAL" clId="{0B7671DC-5B65-4DD7-B39F-EC4048B40BA9}" dt="2024-10-04T19:23:05.214" v="1098" actId="20577"/>
          <ac:spMkLst>
            <pc:docMk/>
            <pc:sldMk cId="2721185136" sldId="261"/>
            <ac:spMk id="3" creationId="{80ECDEA8-5AE7-3916-4858-ABA02406B2B5}"/>
          </ac:spMkLst>
        </pc:spChg>
      </pc:sldChg>
      <pc:sldChg chg="addSp modSp mod">
        <pc:chgData name="Hoyt,Miranda P" userId="85371720-b46c-4ff2-b015-13f86b3a7845" providerId="ADAL" clId="{0B7671DC-5B65-4DD7-B39F-EC4048B40BA9}" dt="2024-10-04T19:29:53.942" v="1442" actId="14100"/>
        <pc:sldMkLst>
          <pc:docMk/>
          <pc:sldMk cId="2813930292" sldId="262"/>
        </pc:sldMkLst>
        <pc:spChg chg="mod">
          <ac:chgData name="Hoyt,Miranda P" userId="85371720-b46c-4ff2-b015-13f86b3a7845" providerId="ADAL" clId="{0B7671DC-5B65-4DD7-B39F-EC4048B40BA9}" dt="2024-10-04T19:29:53.942" v="1442" actId="14100"/>
          <ac:spMkLst>
            <pc:docMk/>
            <pc:sldMk cId="2813930292" sldId="262"/>
            <ac:spMk id="2" creationId="{E1B8C2C6-0511-E1CE-BFB1-C5706E76D0FC}"/>
          </ac:spMkLst>
        </pc:spChg>
        <pc:spChg chg="mod">
          <ac:chgData name="Hoyt,Miranda P" userId="85371720-b46c-4ff2-b015-13f86b3a7845" providerId="ADAL" clId="{0B7671DC-5B65-4DD7-B39F-EC4048B40BA9}" dt="2024-10-04T19:29:48.821" v="1441" actId="14100"/>
          <ac:spMkLst>
            <pc:docMk/>
            <pc:sldMk cId="2813930292" sldId="262"/>
            <ac:spMk id="3" creationId="{80ECDEA8-5AE7-3916-4858-ABA02406B2B5}"/>
          </ac:spMkLst>
        </pc:spChg>
        <pc:picChg chg="add mod">
          <ac:chgData name="Hoyt,Miranda P" userId="85371720-b46c-4ff2-b015-13f86b3a7845" providerId="ADAL" clId="{0B7671DC-5B65-4DD7-B39F-EC4048B40BA9}" dt="2024-10-04T19:29:41.657" v="1440" actId="208"/>
          <ac:picMkLst>
            <pc:docMk/>
            <pc:sldMk cId="2813930292" sldId="262"/>
            <ac:picMk id="9" creationId="{15F1768C-1015-4C78-79E1-E1DC006C26F8}"/>
          </ac:picMkLst>
        </pc:picChg>
      </pc:sldChg>
      <pc:sldChg chg="modSp mod">
        <pc:chgData name="Hoyt,Miranda P" userId="85371720-b46c-4ff2-b015-13f86b3a7845" providerId="ADAL" clId="{0B7671DC-5B65-4DD7-B39F-EC4048B40BA9}" dt="2024-10-04T20:40:38.270" v="2899"/>
        <pc:sldMkLst>
          <pc:docMk/>
          <pc:sldMk cId="593523311" sldId="263"/>
        </pc:sldMkLst>
        <pc:spChg chg="mod">
          <ac:chgData name="Hoyt,Miranda P" userId="85371720-b46c-4ff2-b015-13f86b3a7845" providerId="ADAL" clId="{0B7671DC-5B65-4DD7-B39F-EC4048B40BA9}" dt="2024-10-04T20:40:38.270" v="2899"/>
          <ac:spMkLst>
            <pc:docMk/>
            <pc:sldMk cId="593523311" sldId="263"/>
            <ac:spMk id="2" creationId="{E1B8C2C6-0511-E1CE-BFB1-C5706E76D0FC}"/>
          </ac:spMkLst>
        </pc:spChg>
      </pc:sldChg>
      <pc:sldChg chg="modSp mod">
        <pc:chgData name="Hoyt,Miranda P" userId="85371720-b46c-4ff2-b015-13f86b3a7845" providerId="ADAL" clId="{0B7671DC-5B65-4DD7-B39F-EC4048B40BA9}" dt="2024-10-04T20:23:31.949" v="2671" actId="404"/>
        <pc:sldMkLst>
          <pc:docMk/>
          <pc:sldMk cId="905480605" sldId="265"/>
        </pc:sldMkLst>
        <pc:spChg chg="mod">
          <ac:chgData name="Hoyt,Miranda P" userId="85371720-b46c-4ff2-b015-13f86b3a7845" providerId="ADAL" clId="{0B7671DC-5B65-4DD7-B39F-EC4048B40BA9}" dt="2024-10-04T20:23:31.949" v="2671" actId="404"/>
          <ac:spMkLst>
            <pc:docMk/>
            <pc:sldMk cId="905480605" sldId="265"/>
            <ac:spMk id="2" creationId="{E1B8C2C6-0511-E1CE-BFB1-C5706E76D0FC}"/>
          </ac:spMkLst>
        </pc:spChg>
      </pc:sldChg>
      <pc:sldChg chg="addSp delSp modSp mod">
        <pc:chgData name="Hoyt,Miranda P" userId="85371720-b46c-4ff2-b015-13f86b3a7845" providerId="ADAL" clId="{0B7671DC-5B65-4DD7-B39F-EC4048B40BA9}" dt="2024-10-04T19:37:42.370" v="1473" actId="22"/>
        <pc:sldMkLst>
          <pc:docMk/>
          <pc:sldMk cId="3121860087" sldId="266"/>
        </pc:sldMkLst>
        <pc:spChg chg="mod">
          <ac:chgData name="Hoyt,Miranda P" userId="85371720-b46c-4ff2-b015-13f86b3a7845" providerId="ADAL" clId="{0B7671DC-5B65-4DD7-B39F-EC4048B40BA9}" dt="2024-10-04T19:33:44.742" v="1465" actId="20577"/>
          <ac:spMkLst>
            <pc:docMk/>
            <pc:sldMk cId="3121860087" sldId="266"/>
            <ac:spMk id="2" creationId="{EE2ABD63-5950-DF4D-8C3B-74F0CE1BA481}"/>
          </ac:spMkLst>
        </pc:spChg>
        <pc:spChg chg="del mod">
          <ac:chgData name="Hoyt,Miranda P" userId="85371720-b46c-4ff2-b015-13f86b3a7845" providerId="ADAL" clId="{0B7671DC-5B65-4DD7-B39F-EC4048B40BA9}" dt="2024-10-04T19:37:42.370" v="1473" actId="22"/>
          <ac:spMkLst>
            <pc:docMk/>
            <pc:sldMk cId="3121860087" sldId="266"/>
            <ac:spMk id="3" creationId="{21160D54-9B72-AEBB-5BE4-29E009095B1C}"/>
          </ac:spMkLst>
        </pc:spChg>
        <pc:spChg chg="mod">
          <ac:chgData name="Hoyt,Miranda P" userId="85371720-b46c-4ff2-b015-13f86b3a7845" providerId="ADAL" clId="{0B7671DC-5B65-4DD7-B39F-EC4048B40BA9}" dt="2024-10-04T19:37:10.661" v="1472" actId="20577"/>
          <ac:spMkLst>
            <pc:docMk/>
            <pc:sldMk cId="3121860087" sldId="266"/>
            <ac:spMk id="4" creationId="{CE8F04A4-60BE-DC22-727F-B11F880E3591}"/>
          </ac:spMkLst>
        </pc:spChg>
        <pc:spChg chg="add del mod">
          <ac:chgData name="Hoyt,Miranda P" userId="85371720-b46c-4ff2-b015-13f86b3a7845" providerId="ADAL" clId="{0B7671DC-5B65-4DD7-B39F-EC4048B40BA9}" dt="2024-10-04T19:33:57.777" v="1466" actId="478"/>
          <ac:spMkLst>
            <pc:docMk/>
            <pc:sldMk cId="3121860087" sldId="266"/>
            <ac:spMk id="8" creationId="{8B59F636-3182-C47E-26E3-54CF2DFC2F3C}"/>
          </ac:spMkLst>
        </pc:spChg>
        <pc:picChg chg="add mod ord">
          <ac:chgData name="Hoyt,Miranda P" userId="85371720-b46c-4ff2-b015-13f86b3a7845" providerId="ADAL" clId="{0B7671DC-5B65-4DD7-B39F-EC4048B40BA9}" dt="2024-10-04T19:37:42.370" v="1473" actId="22"/>
          <ac:picMkLst>
            <pc:docMk/>
            <pc:sldMk cId="3121860087" sldId="266"/>
            <ac:picMk id="10" creationId="{D8874E82-B2D7-A9CF-30C8-D4E6802A0E65}"/>
          </ac:picMkLst>
        </pc:picChg>
      </pc:sldChg>
      <pc:sldChg chg="addSp delSp modSp mod">
        <pc:chgData name="Hoyt,Miranda P" userId="85371720-b46c-4ff2-b015-13f86b3a7845" providerId="ADAL" clId="{0B7671DC-5B65-4DD7-B39F-EC4048B40BA9}" dt="2024-10-04T19:42:30.799" v="1489" actId="22"/>
        <pc:sldMkLst>
          <pc:docMk/>
          <pc:sldMk cId="3491894877" sldId="267"/>
        </pc:sldMkLst>
        <pc:spChg chg="mod">
          <ac:chgData name="Hoyt,Miranda P" userId="85371720-b46c-4ff2-b015-13f86b3a7845" providerId="ADAL" clId="{0B7671DC-5B65-4DD7-B39F-EC4048B40BA9}" dt="2024-10-04T19:39:41.095" v="1486" actId="14100"/>
          <ac:spMkLst>
            <pc:docMk/>
            <pc:sldMk cId="3491894877" sldId="267"/>
            <ac:spMk id="2" creationId="{EE2ABD63-5950-DF4D-8C3B-74F0CE1BA481}"/>
          </ac:spMkLst>
        </pc:spChg>
        <pc:spChg chg="del mod">
          <ac:chgData name="Hoyt,Miranda P" userId="85371720-b46c-4ff2-b015-13f86b3a7845" providerId="ADAL" clId="{0B7671DC-5B65-4DD7-B39F-EC4048B40BA9}" dt="2024-10-04T19:42:30.799" v="1489" actId="22"/>
          <ac:spMkLst>
            <pc:docMk/>
            <pc:sldMk cId="3491894877" sldId="267"/>
            <ac:spMk id="3" creationId="{21160D54-9B72-AEBB-5BE4-29E009095B1C}"/>
          </ac:spMkLst>
        </pc:spChg>
        <pc:spChg chg="mod">
          <ac:chgData name="Hoyt,Miranda P" userId="85371720-b46c-4ff2-b015-13f86b3a7845" providerId="ADAL" clId="{0B7671DC-5B65-4DD7-B39F-EC4048B40BA9}" dt="2024-10-04T19:41:32.554" v="1487"/>
          <ac:spMkLst>
            <pc:docMk/>
            <pc:sldMk cId="3491894877" sldId="267"/>
            <ac:spMk id="4" creationId="{CE8F04A4-60BE-DC22-727F-B11F880E3591}"/>
          </ac:spMkLst>
        </pc:spChg>
        <pc:picChg chg="add mod ord">
          <ac:chgData name="Hoyt,Miranda P" userId="85371720-b46c-4ff2-b015-13f86b3a7845" providerId="ADAL" clId="{0B7671DC-5B65-4DD7-B39F-EC4048B40BA9}" dt="2024-10-04T19:42:30.799" v="1489" actId="22"/>
          <ac:picMkLst>
            <pc:docMk/>
            <pc:sldMk cId="3491894877" sldId="267"/>
            <ac:picMk id="9" creationId="{33DEB3E0-8146-2288-08A5-3F62E2B1525F}"/>
          </ac:picMkLst>
        </pc:picChg>
      </pc:sldChg>
      <pc:sldChg chg="addSp delSp modSp mod">
        <pc:chgData name="Hoyt,Miranda P" userId="85371720-b46c-4ff2-b015-13f86b3a7845" providerId="ADAL" clId="{0B7671DC-5B65-4DD7-B39F-EC4048B40BA9}" dt="2024-10-04T19:52:44.287" v="1528" actId="22"/>
        <pc:sldMkLst>
          <pc:docMk/>
          <pc:sldMk cId="1193571519" sldId="268"/>
        </pc:sldMkLst>
        <pc:spChg chg="mod">
          <ac:chgData name="Hoyt,Miranda P" userId="85371720-b46c-4ff2-b015-13f86b3a7845" providerId="ADAL" clId="{0B7671DC-5B65-4DD7-B39F-EC4048B40BA9}" dt="2024-10-04T19:43:19.247" v="1500" actId="14100"/>
          <ac:spMkLst>
            <pc:docMk/>
            <pc:sldMk cId="1193571519" sldId="268"/>
            <ac:spMk id="2" creationId="{EE2ABD63-5950-DF4D-8C3B-74F0CE1BA481}"/>
          </ac:spMkLst>
        </pc:spChg>
        <pc:spChg chg="add del mod">
          <ac:chgData name="Hoyt,Miranda P" userId="85371720-b46c-4ff2-b015-13f86b3a7845" providerId="ADAL" clId="{0B7671DC-5B65-4DD7-B39F-EC4048B40BA9}" dt="2024-10-04T19:52:44.287" v="1528" actId="22"/>
          <ac:spMkLst>
            <pc:docMk/>
            <pc:sldMk cId="1193571519" sldId="268"/>
            <ac:spMk id="3" creationId="{21160D54-9B72-AEBB-5BE4-29E009095B1C}"/>
          </ac:spMkLst>
        </pc:spChg>
        <pc:spChg chg="mod">
          <ac:chgData name="Hoyt,Miranda P" userId="85371720-b46c-4ff2-b015-13f86b3a7845" providerId="ADAL" clId="{0B7671DC-5B65-4DD7-B39F-EC4048B40BA9}" dt="2024-10-04T19:52:36.668" v="1522" actId="313"/>
          <ac:spMkLst>
            <pc:docMk/>
            <pc:sldMk cId="1193571519" sldId="268"/>
            <ac:spMk id="4" creationId="{CE8F04A4-60BE-DC22-727F-B11F880E3591}"/>
          </ac:spMkLst>
        </pc:spChg>
        <pc:picChg chg="add del mod ord">
          <ac:chgData name="Hoyt,Miranda P" userId="85371720-b46c-4ff2-b015-13f86b3a7845" providerId="ADAL" clId="{0B7671DC-5B65-4DD7-B39F-EC4048B40BA9}" dt="2024-10-04T19:52:32.374" v="1517" actId="22"/>
          <ac:picMkLst>
            <pc:docMk/>
            <pc:sldMk cId="1193571519" sldId="268"/>
            <ac:picMk id="9" creationId="{7C4EF322-D564-E4A2-54BD-769A488F0D44}"/>
          </ac:picMkLst>
        </pc:picChg>
        <pc:picChg chg="add del">
          <ac:chgData name="Hoyt,Miranda P" userId="85371720-b46c-4ff2-b015-13f86b3a7845" providerId="ADAL" clId="{0B7671DC-5B65-4DD7-B39F-EC4048B40BA9}" dt="2024-10-04T19:52:29.894" v="1516" actId="22"/>
          <ac:picMkLst>
            <pc:docMk/>
            <pc:sldMk cId="1193571519" sldId="268"/>
            <ac:picMk id="11" creationId="{58A1768F-B316-5124-7DA5-2CFCDAA514C4}"/>
          </ac:picMkLst>
        </pc:picChg>
        <pc:picChg chg="add mod ord">
          <ac:chgData name="Hoyt,Miranda P" userId="85371720-b46c-4ff2-b015-13f86b3a7845" providerId="ADAL" clId="{0B7671DC-5B65-4DD7-B39F-EC4048B40BA9}" dt="2024-10-04T19:52:44.287" v="1528" actId="22"/>
          <ac:picMkLst>
            <pc:docMk/>
            <pc:sldMk cId="1193571519" sldId="268"/>
            <ac:picMk id="13" creationId="{936C96CB-1665-362F-8198-96D4607BED31}"/>
          </ac:picMkLst>
        </pc:picChg>
      </pc:sldChg>
      <pc:sldChg chg="addSp delSp modSp mod">
        <pc:chgData name="Hoyt,Miranda P" userId="85371720-b46c-4ff2-b015-13f86b3a7845" providerId="ADAL" clId="{0B7671DC-5B65-4DD7-B39F-EC4048B40BA9}" dt="2024-10-04T19:58:08.089" v="1541"/>
        <pc:sldMkLst>
          <pc:docMk/>
          <pc:sldMk cId="3070118340" sldId="269"/>
        </pc:sldMkLst>
        <pc:spChg chg="mod">
          <ac:chgData name="Hoyt,Miranda P" userId="85371720-b46c-4ff2-b015-13f86b3a7845" providerId="ADAL" clId="{0B7671DC-5B65-4DD7-B39F-EC4048B40BA9}" dt="2024-10-04T19:53:20.697" v="1536" actId="27636"/>
          <ac:spMkLst>
            <pc:docMk/>
            <pc:sldMk cId="3070118340" sldId="269"/>
            <ac:spMk id="2" creationId="{EE2ABD63-5950-DF4D-8C3B-74F0CE1BA481}"/>
          </ac:spMkLst>
        </pc:spChg>
        <pc:spChg chg="del mod">
          <ac:chgData name="Hoyt,Miranda P" userId="85371720-b46c-4ff2-b015-13f86b3a7845" providerId="ADAL" clId="{0B7671DC-5B65-4DD7-B39F-EC4048B40BA9}" dt="2024-10-04T19:57:56.511" v="1538" actId="22"/>
          <ac:spMkLst>
            <pc:docMk/>
            <pc:sldMk cId="3070118340" sldId="269"/>
            <ac:spMk id="3" creationId="{21160D54-9B72-AEBB-5BE4-29E009095B1C}"/>
          </ac:spMkLst>
        </pc:spChg>
        <pc:spChg chg="mod">
          <ac:chgData name="Hoyt,Miranda P" userId="85371720-b46c-4ff2-b015-13f86b3a7845" providerId="ADAL" clId="{0B7671DC-5B65-4DD7-B39F-EC4048B40BA9}" dt="2024-10-04T19:58:08.089" v="1541"/>
          <ac:spMkLst>
            <pc:docMk/>
            <pc:sldMk cId="3070118340" sldId="269"/>
            <ac:spMk id="4" creationId="{CE8F04A4-60BE-DC22-727F-B11F880E3591}"/>
          </ac:spMkLst>
        </pc:spChg>
        <pc:picChg chg="add mod ord">
          <ac:chgData name="Hoyt,Miranda P" userId="85371720-b46c-4ff2-b015-13f86b3a7845" providerId="ADAL" clId="{0B7671DC-5B65-4DD7-B39F-EC4048B40BA9}" dt="2024-10-04T19:57:56.511" v="1538" actId="22"/>
          <ac:picMkLst>
            <pc:docMk/>
            <pc:sldMk cId="3070118340" sldId="269"/>
            <ac:picMk id="9" creationId="{F19F2E45-D1F8-675A-B0C3-A27B8977C384}"/>
          </ac:picMkLst>
        </pc:picChg>
      </pc:sldChg>
      <pc:sldChg chg="addSp delSp modSp mod">
        <pc:chgData name="Hoyt,Miranda P" userId="85371720-b46c-4ff2-b015-13f86b3a7845" providerId="ADAL" clId="{0B7671DC-5B65-4DD7-B39F-EC4048B40BA9}" dt="2024-10-04T20:02:36.398" v="1558" actId="22"/>
        <pc:sldMkLst>
          <pc:docMk/>
          <pc:sldMk cId="2593009455" sldId="270"/>
        </pc:sldMkLst>
        <pc:spChg chg="mod">
          <ac:chgData name="Hoyt,Miranda P" userId="85371720-b46c-4ff2-b015-13f86b3a7845" providerId="ADAL" clId="{0B7671DC-5B65-4DD7-B39F-EC4048B40BA9}" dt="2024-10-04T19:59:22.994" v="1551" actId="14100"/>
          <ac:spMkLst>
            <pc:docMk/>
            <pc:sldMk cId="2593009455" sldId="270"/>
            <ac:spMk id="2" creationId="{EE2ABD63-5950-DF4D-8C3B-74F0CE1BA481}"/>
          </ac:spMkLst>
        </pc:spChg>
        <pc:spChg chg="del mod">
          <ac:chgData name="Hoyt,Miranda P" userId="85371720-b46c-4ff2-b015-13f86b3a7845" providerId="ADAL" clId="{0B7671DC-5B65-4DD7-B39F-EC4048B40BA9}" dt="2024-10-04T20:02:36.398" v="1558" actId="22"/>
          <ac:spMkLst>
            <pc:docMk/>
            <pc:sldMk cId="2593009455" sldId="270"/>
            <ac:spMk id="3" creationId="{21160D54-9B72-AEBB-5BE4-29E009095B1C}"/>
          </ac:spMkLst>
        </pc:spChg>
        <pc:spChg chg="mod">
          <ac:chgData name="Hoyt,Miranda P" userId="85371720-b46c-4ff2-b015-13f86b3a7845" providerId="ADAL" clId="{0B7671DC-5B65-4DD7-B39F-EC4048B40BA9}" dt="2024-10-04T20:01:49.468" v="1556"/>
          <ac:spMkLst>
            <pc:docMk/>
            <pc:sldMk cId="2593009455" sldId="270"/>
            <ac:spMk id="4" creationId="{CE8F04A4-60BE-DC22-727F-B11F880E3591}"/>
          </ac:spMkLst>
        </pc:spChg>
        <pc:picChg chg="add mod ord">
          <ac:chgData name="Hoyt,Miranda P" userId="85371720-b46c-4ff2-b015-13f86b3a7845" providerId="ADAL" clId="{0B7671DC-5B65-4DD7-B39F-EC4048B40BA9}" dt="2024-10-04T20:02:36.398" v="1558" actId="22"/>
          <ac:picMkLst>
            <pc:docMk/>
            <pc:sldMk cId="2593009455" sldId="270"/>
            <ac:picMk id="9" creationId="{23936574-91B9-3287-03C0-121D386D5100}"/>
          </ac:picMkLst>
        </pc:picChg>
      </pc:sldChg>
      <pc:sldChg chg="addSp delSp modSp mod">
        <pc:chgData name="Hoyt,Miranda P" userId="85371720-b46c-4ff2-b015-13f86b3a7845" providerId="ADAL" clId="{0B7671DC-5B65-4DD7-B39F-EC4048B40BA9}" dt="2024-10-04T20:13:47.866" v="1582" actId="1076"/>
        <pc:sldMkLst>
          <pc:docMk/>
          <pc:sldMk cId="2207467939" sldId="271"/>
        </pc:sldMkLst>
        <pc:spChg chg="mod">
          <ac:chgData name="Hoyt,Miranda P" userId="85371720-b46c-4ff2-b015-13f86b3a7845" providerId="ADAL" clId="{0B7671DC-5B65-4DD7-B39F-EC4048B40BA9}" dt="2024-10-04T20:03:29.736" v="1573" actId="14100"/>
          <ac:spMkLst>
            <pc:docMk/>
            <pc:sldMk cId="2207467939" sldId="271"/>
            <ac:spMk id="2" creationId="{EE2ABD63-5950-DF4D-8C3B-74F0CE1BA481}"/>
          </ac:spMkLst>
        </pc:spChg>
        <pc:spChg chg="del mod">
          <ac:chgData name="Hoyt,Miranda P" userId="85371720-b46c-4ff2-b015-13f86b3a7845" providerId="ADAL" clId="{0B7671DC-5B65-4DD7-B39F-EC4048B40BA9}" dt="2024-10-04T20:12:24.540" v="1579" actId="22"/>
          <ac:spMkLst>
            <pc:docMk/>
            <pc:sldMk cId="2207467939" sldId="271"/>
            <ac:spMk id="3" creationId="{21160D54-9B72-AEBB-5BE4-29E009095B1C}"/>
          </ac:spMkLst>
        </pc:spChg>
        <pc:spChg chg="mod">
          <ac:chgData name="Hoyt,Miranda P" userId="85371720-b46c-4ff2-b015-13f86b3a7845" providerId="ADAL" clId="{0B7671DC-5B65-4DD7-B39F-EC4048B40BA9}" dt="2024-10-04T20:10:07.247" v="1577" actId="313"/>
          <ac:spMkLst>
            <pc:docMk/>
            <pc:sldMk cId="2207467939" sldId="271"/>
            <ac:spMk id="4" creationId="{CE8F04A4-60BE-DC22-727F-B11F880E3591}"/>
          </ac:spMkLst>
        </pc:spChg>
        <pc:picChg chg="add mod ord modCrop">
          <ac:chgData name="Hoyt,Miranda P" userId="85371720-b46c-4ff2-b015-13f86b3a7845" providerId="ADAL" clId="{0B7671DC-5B65-4DD7-B39F-EC4048B40BA9}" dt="2024-10-04T20:13:47.866" v="1582" actId="1076"/>
          <ac:picMkLst>
            <pc:docMk/>
            <pc:sldMk cId="2207467939" sldId="271"/>
            <ac:picMk id="9" creationId="{A19BBCFC-E3C0-BA0A-02FD-CA5C2C71978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261664-9222-933E-C8E6-E0E1D000C6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5 Year Higher Education Enrollment Data Analysis</a:t>
            </a:r>
          </a:p>
        </p:txBody>
      </p:sp>
      <p:sp>
        <p:nvSpPr>
          <p:cNvPr id="3" name="Date Placeholder 2">
            <a:extLst>
              <a:ext uri="{FF2B5EF4-FFF2-40B4-BE49-F238E27FC236}">
                <a16:creationId xmlns:a16="http://schemas.microsoft.com/office/drawing/2014/main" id="{C242E239-888E-73EE-12D8-A2F91EF1F1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590DCC-DE27-4595-A737-E86FE2657C32}" type="datetime1">
              <a:rPr lang="en-US" smtClean="0"/>
              <a:t>10/4/2024</a:t>
            </a:fld>
            <a:endParaRPr lang="en-US"/>
          </a:p>
        </p:txBody>
      </p:sp>
      <p:sp>
        <p:nvSpPr>
          <p:cNvPr id="4" name="Footer Placeholder 3">
            <a:extLst>
              <a:ext uri="{FF2B5EF4-FFF2-40B4-BE49-F238E27FC236}">
                <a16:creationId xmlns:a16="http://schemas.microsoft.com/office/drawing/2014/main" id="{D137DB23-3AA5-601B-00E0-278C03BAA6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Miranda Hoyt</a:t>
            </a:r>
          </a:p>
        </p:txBody>
      </p:sp>
      <p:sp>
        <p:nvSpPr>
          <p:cNvPr id="5" name="Slide Number Placeholder 4">
            <a:extLst>
              <a:ext uri="{FF2B5EF4-FFF2-40B4-BE49-F238E27FC236}">
                <a16:creationId xmlns:a16="http://schemas.microsoft.com/office/drawing/2014/main" id="{AED0D8E4-89FD-736E-4944-424E0D87FC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A5AF1F-81B4-40D8-A712-C430903EA870}" type="slidenum">
              <a:rPr lang="en-US" smtClean="0"/>
              <a:t>‹#›</a:t>
            </a:fld>
            <a:endParaRPr lang="en-US"/>
          </a:p>
        </p:txBody>
      </p:sp>
    </p:spTree>
    <p:extLst>
      <p:ext uri="{BB962C8B-B14F-4D97-AF65-F5344CB8AC3E}">
        <p14:creationId xmlns:p14="http://schemas.microsoft.com/office/powerpoint/2010/main" val="253236457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5 Year Higher Education Enrollment Data Analysis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12A9C-651A-480A-BAEF-64E2C1550FBB}" type="datetime1">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Miranda Hoyt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8EBF2-A47D-480F-8978-9AE0F7384164}" type="slidenum">
              <a:rPr lang="en-US" smtClean="0"/>
              <a:t>‹#›</a:t>
            </a:fld>
            <a:endParaRPr lang="en-US"/>
          </a:p>
        </p:txBody>
      </p:sp>
    </p:spTree>
    <p:extLst>
      <p:ext uri="{BB962C8B-B14F-4D97-AF65-F5344CB8AC3E}">
        <p14:creationId xmlns:p14="http://schemas.microsoft.com/office/powerpoint/2010/main" val="152885672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855F11-6F55-4327-96D0-AD076F398ECE}" type="datetime1">
              <a:rPr lang="en-US" smtClean="0"/>
              <a:t>10/4/2024</a:t>
            </a:fld>
            <a:endParaRPr lang="en-US"/>
          </a:p>
        </p:txBody>
      </p:sp>
      <p:sp>
        <p:nvSpPr>
          <p:cNvPr id="5" name="Footer Placeholder 4"/>
          <p:cNvSpPr>
            <a:spLocks noGrp="1"/>
          </p:cNvSpPr>
          <p:nvPr>
            <p:ph type="ftr" sz="quarter" idx="11"/>
          </p:nvPr>
        </p:nvSpPr>
        <p:spPr/>
        <p:txBody>
          <a:bodyPr/>
          <a:lstStyle/>
          <a:p>
            <a:r>
              <a:rPr lang="en-US"/>
              <a:t>Miranda Hoyt</a:t>
            </a:r>
          </a:p>
        </p:txBody>
      </p:sp>
      <p:sp>
        <p:nvSpPr>
          <p:cNvPr id="6" name="Slide Number Placeholder 5"/>
          <p:cNvSpPr>
            <a:spLocks noGrp="1"/>
          </p:cNvSpPr>
          <p:nvPr>
            <p:ph type="sldNum" sz="quarter" idx="12"/>
          </p:nvPr>
        </p:nvSpPr>
        <p:spPr/>
        <p:txBody>
          <a:bodyPr/>
          <a:lstStyle/>
          <a:p>
            <a:fld id="{187EB452-29C0-4704-B17D-1F56C91C25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54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5B31A-624F-402C-8D30-6DD29DD649D2}" type="datetime1">
              <a:rPr lang="en-US" smtClean="0"/>
              <a:t>10/4/2024</a:t>
            </a:fld>
            <a:endParaRPr lang="en-US"/>
          </a:p>
        </p:txBody>
      </p:sp>
      <p:sp>
        <p:nvSpPr>
          <p:cNvPr id="5" name="Footer Placeholder 4"/>
          <p:cNvSpPr>
            <a:spLocks noGrp="1"/>
          </p:cNvSpPr>
          <p:nvPr>
            <p:ph type="ftr" sz="quarter" idx="11"/>
          </p:nvPr>
        </p:nvSpPr>
        <p:spPr/>
        <p:txBody>
          <a:bodyPr/>
          <a:lstStyle/>
          <a:p>
            <a:r>
              <a:rPr lang="en-US"/>
              <a:t>Miranda Hoyt</a:t>
            </a:r>
          </a:p>
        </p:txBody>
      </p:sp>
      <p:sp>
        <p:nvSpPr>
          <p:cNvPr id="6" name="Slide Number Placeholder 5"/>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191640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F57E1-D851-4B4C-8560-C4768062955C}" type="datetime1">
              <a:rPr lang="en-US" smtClean="0"/>
              <a:t>10/4/2024</a:t>
            </a:fld>
            <a:endParaRPr lang="en-US"/>
          </a:p>
        </p:txBody>
      </p:sp>
      <p:sp>
        <p:nvSpPr>
          <p:cNvPr id="5" name="Footer Placeholder 4"/>
          <p:cNvSpPr>
            <a:spLocks noGrp="1"/>
          </p:cNvSpPr>
          <p:nvPr>
            <p:ph type="ftr" sz="quarter" idx="11"/>
          </p:nvPr>
        </p:nvSpPr>
        <p:spPr/>
        <p:txBody>
          <a:bodyPr/>
          <a:lstStyle/>
          <a:p>
            <a:r>
              <a:rPr lang="en-US"/>
              <a:t>Miranda Hoyt</a:t>
            </a:r>
          </a:p>
        </p:txBody>
      </p:sp>
      <p:sp>
        <p:nvSpPr>
          <p:cNvPr id="6" name="Slide Number Placeholder 5"/>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312833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2F2EC-BEDA-4138-AF5D-8EE361313691}" type="datetime1">
              <a:rPr lang="en-US" smtClean="0"/>
              <a:t>10/4/2024</a:t>
            </a:fld>
            <a:endParaRPr lang="en-US"/>
          </a:p>
        </p:txBody>
      </p:sp>
      <p:sp>
        <p:nvSpPr>
          <p:cNvPr id="5" name="Footer Placeholder 4"/>
          <p:cNvSpPr>
            <a:spLocks noGrp="1"/>
          </p:cNvSpPr>
          <p:nvPr>
            <p:ph type="ftr" sz="quarter" idx="11"/>
          </p:nvPr>
        </p:nvSpPr>
        <p:spPr/>
        <p:txBody>
          <a:bodyPr/>
          <a:lstStyle/>
          <a:p>
            <a:r>
              <a:rPr lang="en-US"/>
              <a:t>Miranda Hoyt</a:t>
            </a:r>
          </a:p>
        </p:txBody>
      </p:sp>
      <p:sp>
        <p:nvSpPr>
          <p:cNvPr id="6" name="Slide Number Placeholder 5"/>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233915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FD2F3-53E6-47FC-A8EF-439B0C755AD1}" type="datetime1">
              <a:rPr lang="en-US" smtClean="0"/>
              <a:t>10/4/2024</a:t>
            </a:fld>
            <a:endParaRPr lang="en-US"/>
          </a:p>
        </p:txBody>
      </p:sp>
      <p:sp>
        <p:nvSpPr>
          <p:cNvPr id="5" name="Footer Placeholder 4"/>
          <p:cNvSpPr>
            <a:spLocks noGrp="1"/>
          </p:cNvSpPr>
          <p:nvPr>
            <p:ph type="ftr" sz="quarter" idx="11"/>
          </p:nvPr>
        </p:nvSpPr>
        <p:spPr/>
        <p:txBody>
          <a:bodyPr/>
          <a:lstStyle/>
          <a:p>
            <a:r>
              <a:rPr lang="en-US"/>
              <a:t>Miranda Hoyt</a:t>
            </a:r>
          </a:p>
        </p:txBody>
      </p:sp>
      <p:sp>
        <p:nvSpPr>
          <p:cNvPr id="6" name="Slide Number Placeholder 5"/>
          <p:cNvSpPr>
            <a:spLocks noGrp="1"/>
          </p:cNvSpPr>
          <p:nvPr>
            <p:ph type="sldNum" sz="quarter" idx="12"/>
          </p:nvPr>
        </p:nvSpPr>
        <p:spPr/>
        <p:txBody>
          <a:bodyPr/>
          <a:lstStyle/>
          <a:p>
            <a:fld id="{187EB452-29C0-4704-B17D-1F56C91C25B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159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BA2AE1-9F96-4BCE-926A-9B0D2BDD21AF}" type="datetime1">
              <a:rPr lang="en-US" smtClean="0"/>
              <a:t>10/4/2024</a:t>
            </a:fld>
            <a:endParaRPr lang="en-US"/>
          </a:p>
        </p:txBody>
      </p:sp>
      <p:sp>
        <p:nvSpPr>
          <p:cNvPr id="6" name="Footer Placeholder 5"/>
          <p:cNvSpPr>
            <a:spLocks noGrp="1"/>
          </p:cNvSpPr>
          <p:nvPr>
            <p:ph type="ftr" sz="quarter" idx="11"/>
          </p:nvPr>
        </p:nvSpPr>
        <p:spPr/>
        <p:txBody>
          <a:bodyPr/>
          <a:lstStyle/>
          <a:p>
            <a:r>
              <a:rPr lang="en-US"/>
              <a:t>Miranda Hoyt</a:t>
            </a:r>
          </a:p>
        </p:txBody>
      </p:sp>
      <p:sp>
        <p:nvSpPr>
          <p:cNvPr id="7" name="Slide Number Placeholder 6"/>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219412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F93FA-66AD-455A-9A15-BC4121CA41FA}" type="datetime1">
              <a:rPr lang="en-US" smtClean="0"/>
              <a:t>10/4/2024</a:t>
            </a:fld>
            <a:endParaRPr lang="en-US"/>
          </a:p>
        </p:txBody>
      </p:sp>
      <p:sp>
        <p:nvSpPr>
          <p:cNvPr id="8" name="Footer Placeholder 7"/>
          <p:cNvSpPr>
            <a:spLocks noGrp="1"/>
          </p:cNvSpPr>
          <p:nvPr>
            <p:ph type="ftr" sz="quarter" idx="11"/>
          </p:nvPr>
        </p:nvSpPr>
        <p:spPr/>
        <p:txBody>
          <a:bodyPr/>
          <a:lstStyle/>
          <a:p>
            <a:r>
              <a:rPr lang="en-US"/>
              <a:t>Miranda Hoyt</a:t>
            </a:r>
          </a:p>
        </p:txBody>
      </p:sp>
      <p:sp>
        <p:nvSpPr>
          <p:cNvPr id="9" name="Slide Number Placeholder 8"/>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232684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B0C05-4656-4298-A848-8CE1314C15A6}" type="datetime1">
              <a:rPr lang="en-US" smtClean="0"/>
              <a:t>10/4/2024</a:t>
            </a:fld>
            <a:endParaRPr lang="en-US"/>
          </a:p>
        </p:txBody>
      </p:sp>
      <p:sp>
        <p:nvSpPr>
          <p:cNvPr id="4" name="Footer Placeholder 3"/>
          <p:cNvSpPr>
            <a:spLocks noGrp="1"/>
          </p:cNvSpPr>
          <p:nvPr>
            <p:ph type="ftr" sz="quarter" idx="11"/>
          </p:nvPr>
        </p:nvSpPr>
        <p:spPr/>
        <p:txBody>
          <a:bodyPr/>
          <a:lstStyle/>
          <a:p>
            <a:r>
              <a:rPr lang="en-US"/>
              <a:t>Miranda Hoyt</a:t>
            </a:r>
          </a:p>
        </p:txBody>
      </p:sp>
      <p:sp>
        <p:nvSpPr>
          <p:cNvPr id="5" name="Slide Number Placeholder 4"/>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1528754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14CFC-F6A6-4726-9E3C-16291FF67699}" type="datetime1">
              <a:rPr lang="en-US" smtClean="0"/>
              <a:t>10/4/2024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Miranda Hoyt</a:t>
            </a:r>
          </a:p>
        </p:txBody>
      </p:sp>
      <p:sp>
        <p:nvSpPr>
          <p:cNvPr id="9" name="Slide Number Placeholder 8"/>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298120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9CB862-C5B1-4AA6-9BE9-4B6C07D2FE49}" type="datetime1">
              <a:rPr lang="en-US" smtClean="0"/>
              <a:t>10/4/2024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Miranda Hoyt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87EB452-29C0-4704-B17D-1F56C91C25B7}" type="slidenum">
              <a:rPr lang="en-US" smtClean="0"/>
              <a:t>‹#›</a:t>
            </a:fld>
            <a:endParaRPr lang="en-US"/>
          </a:p>
        </p:txBody>
      </p:sp>
    </p:spTree>
    <p:extLst>
      <p:ext uri="{BB962C8B-B14F-4D97-AF65-F5344CB8AC3E}">
        <p14:creationId xmlns:p14="http://schemas.microsoft.com/office/powerpoint/2010/main" val="383960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BDDEA-1D1B-4C53-A2EC-2C1285D99F32}" type="datetime1">
              <a:rPr lang="en-US" smtClean="0"/>
              <a:t>10/4/2024</a:t>
            </a:fld>
            <a:endParaRPr lang="en-US"/>
          </a:p>
        </p:txBody>
      </p:sp>
      <p:sp>
        <p:nvSpPr>
          <p:cNvPr id="6" name="Footer Placeholder 5"/>
          <p:cNvSpPr>
            <a:spLocks noGrp="1"/>
          </p:cNvSpPr>
          <p:nvPr>
            <p:ph type="ftr" sz="quarter" idx="11"/>
          </p:nvPr>
        </p:nvSpPr>
        <p:spPr/>
        <p:txBody>
          <a:bodyPr/>
          <a:lstStyle/>
          <a:p>
            <a:r>
              <a:rPr lang="en-US"/>
              <a:t>Miranda Hoyt</a:t>
            </a:r>
          </a:p>
        </p:txBody>
      </p:sp>
      <p:sp>
        <p:nvSpPr>
          <p:cNvPr id="7" name="Slide Number Placeholder 6"/>
          <p:cNvSpPr>
            <a:spLocks noGrp="1"/>
          </p:cNvSpPr>
          <p:nvPr>
            <p:ph type="sldNum" sz="quarter" idx="12"/>
          </p:nvPr>
        </p:nvSpPr>
        <p:spPr/>
        <p:txBody>
          <a:bodyPr/>
          <a:lstStyle/>
          <a:p>
            <a:fld id="{187EB452-29C0-4704-B17D-1F56C91C25B7}" type="slidenum">
              <a:rPr lang="en-US" smtClean="0"/>
              <a:t>‹#›</a:t>
            </a:fld>
            <a:endParaRPr lang="en-US"/>
          </a:p>
        </p:txBody>
      </p:sp>
    </p:spTree>
    <p:extLst>
      <p:ext uri="{BB962C8B-B14F-4D97-AF65-F5344CB8AC3E}">
        <p14:creationId xmlns:p14="http://schemas.microsoft.com/office/powerpoint/2010/main" val="92268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DCDA4B-2F50-4DAB-A18A-3E2C1EB035D0}" type="datetime1">
              <a:rPr lang="en-US" smtClean="0"/>
              <a:t>10/4/2024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Miranda Hoyt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87EB452-29C0-4704-B17D-1F56C91C25B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3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views/Hoyt_A7/Goal1?:language=en-US&amp;publish=yes&amp;:sid=&amp;:redirect=auth&amp;:display_count=n&amp;:origin=viz_share_link" TargetMode="External"/><Relationship Id="rId2" Type="http://schemas.openxmlformats.org/officeDocument/2006/relationships/hyperlink" Target="https://github.com/mhoyt22/Hoyt_A7"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nscresearchcenter.org/current-term-enrollment-estimates/?gad_source=1&amp;gclid=EAIaIQobChMIgZjSmtDjiAMVykh_AB1r6yzbEAAYAiAAEgI81vD_BwE" TargetMode="External"/><Relationship Id="rId2" Type="http://schemas.openxmlformats.org/officeDocument/2006/relationships/hyperlink" Target="https://github.com/mhoyt22/Hoyt_A7/blob/b100187fe9b491ccaf8cf37d44a59b1b72a1b633/Original%20Data%20-%20National%20Enrollment%20Overview.xlsx" TargetMode="External"/><Relationship Id="rId1" Type="http://schemas.openxmlformats.org/officeDocument/2006/relationships/slideLayout" Target="../slideLayouts/slideLayout3.xml"/><Relationship Id="rId4" Type="http://schemas.openxmlformats.org/officeDocument/2006/relationships/hyperlink" Target="https://github.com/mhoyt22/Hoyt_A7/blob/b100187fe9b491ccaf8cf37d44a59b1b72a1b633/Enrollment%20Data.xls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hoyt22/Hoyt_A7" TargetMode="External"/><Relationship Id="rId2" Type="http://schemas.openxmlformats.org/officeDocument/2006/relationships/hyperlink" Target="https://public.tableau.com/views/Hoyt_A7/Goal1?:language=en-US&amp;publish=yes&amp;:sid=&amp;:redirect=auth&amp;:display_count=n&amp;:origin=viz_share_link"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9CDA6-A563-54F7-7EF8-ED470C40E1E2}"/>
              </a:ext>
            </a:extLst>
          </p:cNvPr>
          <p:cNvSpPr>
            <a:spLocks noGrp="1"/>
          </p:cNvSpPr>
          <p:nvPr>
            <p:ph type="ctrTitle"/>
          </p:nvPr>
        </p:nvSpPr>
        <p:spPr>
          <a:xfrm>
            <a:off x="4348952" y="643467"/>
            <a:ext cx="7172487" cy="5054008"/>
          </a:xfrm>
        </p:spPr>
        <p:txBody>
          <a:bodyPr anchor="ctr">
            <a:normAutofit/>
          </a:bodyPr>
          <a:lstStyle/>
          <a:p>
            <a:r>
              <a:rPr lang="en-US" sz="6600" dirty="0">
                <a:solidFill>
                  <a:schemeClr val="tx2"/>
                </a:solidFill>
              </a:rPr>
              <a:t>5 Year Higher Education Enrollment Data Analysis</a:t>
            </a:r>
          </a:p>
        </p:txBody>
      </p:sp>
      <p:sp>
        <p:nvSpPr>
          <p:cNvPr id="3" name="Subtitle 2">
            <a:extLst>
              <a:ext uri="{FF2B5EF4-FFF2-40B4-BE49-F238E27FC236}">
                <a16:creationId xmlns:a16="http://schemas.microsoft.com/office/drawing/2014/main" id="{BBF938FE-44F5-8516-F0DB-1BB03A0159AE}"/>
              </a:ext>
            </a:extLst>
          </p:cNvPr>
          <p:cNvSpPr>
            <a:spLocks noGrp="1"/>
          </p:cNvSpPr>
          <p:nvPr>
            <p:ph type="subTitle" idx="1"/>
          </p:nvPr>
        </p:nvSpPr>
        <p:spPr>
          <a:xfrm>
            <a:off x="423299" y="643467"/>
            <a:ext cx="3311856" cy="5054008"/>
          </a:xfrm>
        </p:spPr>
        <p:txBody>
          <a:bodyPr anchor="ctr">
            <a:normAutofit/>
          </a:bodyPr>
          <a:lstStyle/>
          <a:p>
            <a:pPr algn="r"/>
            <a:r>
              <a:rPr lang="en-US" dirty="0">
                <a:solidFill>
                  <a:schemeClr val="tx1"/>
                </a:solidFill>
              </a:rPr>
              <a:t>By</a:t>
            </a:r>
            <a:br>
              <a:rPr lang="en-US" dirty="0">
                <a:solidFill>
                  <a:schemeClr val="tx1"/>
                </a:solidFill>
              </a:rPr>
            </a:br>
            <a:r>
              <a:rPr lang="en-US" dirty="0">
                <a:solidFill>
                  <a:schemeClr val="tx1"/>
                </a:solidFill>
              </a:rPr>
              <a:t>Miranda </a:t>
            </a:r>
            <a:r>
              <a:rPr lang="en-US" dirty="0" err="1">
                <a:solidFill>
                  <a:schemeClr val="tx1"/>
                </a:solidFill>
              </a:rPr>
              <a:t>hoyt</a:t>
            </a:r>
            <a:endParaRPr lang="en-US" dirty="0">
              <a:solidFill>
                <a:schemeClr val="tx1"/>
              </a:solidFill>
            </a:endParaRPr>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Date Placeholder 3">
            <a:extLst>
              <a:ext uri="{FF2B5EF4-FFF2-40B4-BE49-F238E27FC236}">
                <a16:creationId xmlns:a16="http://schemas.microsoft.com/office/drawing/2014/main" id="{D529AADD-B678-3D75-5F43-0BFFE9928DB9}"/>
              </a:ext>
            </a:extLst>
          </p:cNvPr>
          <p:cNvSpPr>
            <a:spLocks noGrp="1"/>
          </p:cNvSpPr>
          <p:nvPr>
            <p:ph type="dt" sz="half" idx="10"/>
          </p:nvPr>
        </p:nvSpPr>
        <p:spPr>
          <a:xfrm>
            <a:off x="1097280" y="6459785"/>
            <a:ext cx="2472271" cy="365125"/>
          </a:xfrm>
        </p:spPr>
        <p:txBody>
          <a:bodyPr>
            <a:normAutofit/>
          </a:bodyPr>
          <a:lstStyle/>
          <a:p>
            <a:pPr>
              <a:spcAft>
                <a:spcPts val="600"/>
              </a:spcAft>
            </a:pPr>
            <a:fld id="{82721325-0D21-44D5-880B-A34C19F5D79A}" type="datetime1">
              <a:rPr lang="en-US">
                <a:solidFill>
                  <a:schemeClr val="tx1"/>
                </a:solidFill>
              </a:rPr>
              <a:pPr>
                <a:spcAft>
                  <a:spcPts val="600"/>
                </a:spcAft>
              </a:pPr>
              <a:t>10/4/2024</a:t>
            </a:fld>
            <a:endParaRPr lang="en-US">
              <a:solidFill>
                <a:schemeClr val="tx1"/>
              </a:solidFill>
            </a:endParaRPr>
          </a:p>
        </p:txBody>
      </p:sp>
      <p:sp>
        <p:nvSpPr>
          <p:cNvPr id="5" name="Footer Placeholder 4">
            <a:extLst>
              <a:ext uri="{FF2B5EF4-FFF2-40B4-BE49-F238E27FC236}">
                <a16:creationId xmlns:a16="http://schemas.microsoft.com/office/drawing/2014/main" id="{007C3C6C-A958-628B-17AF-2DC66691E36B}"/>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solidFill>
                  <a:schemeClr val="tx1"/>
                </a:solidFill>
              </a:rPr>
              <a:t>Miranda Hoyt</a:t>
            </a:r>
          </a:p>
        </p:txBody>
      </p:sp>
      <p:sp>
        <p:nvSpPr>
          <p:cNvPr id="6" name="Slide Number Placeholder 5">
            <a:extLst>
              <a:ext uri="{FF2B5EF4-FFF2-40B4-BE49-F238E27FC236}">
                <a16:creationId xmlns:a16="http://schemas.microsoft.com/office/drawing/2014/main" id="{2295D9D5-280D-2764-4CB6-654C77F79BB1}"/>
              </a:ext>
            </a:extLst>
          </p:cNvPr>
          <p:cNvSpPr>
            <a:spLocks noGrp="1"/>
          </p:cNvSpPr>
          <p:nvPr>
            <p:ph type="sldNum" sz="quarter" idx="12"/>
          </p:nvPr>
        </p:nvSpPr>
        <p:spPr>
          <a:xfrm>
            <a:off x="9900458" y="6459785"/>
            <a:ext cx="1312025" cy="365125"/>
          </a:xfrm>
        </p:spPr>
        <p:txBody>
          <a:bodyPr>
            <a:normAutofit/>
          </a:bodyPr>
          <a:lstStyle/>
          <a:p>
            <a:pPr>
              <a:spcAft>
                <a:spcPts val="600"/>
              </a:spcAft>
            </a:pPr>
            <a:fld id="{187EB452-29C0-4704-B17D-1F56C91C25B7}" type="slidenum">
              <a:rPr lang="en-US">
                <a:solidFill>
                  <a:schemeClr val="tx1"/>
                </a:solidFill>
              </a:rPr>
              <a:pPr>
                <a:spcAft>
                  <a:spcPts val="600"/>
                </a:spcAft>
              </a:pPr>
              <a:t>1</a:t>
            </a:fld>
            <a:endParaRPr lang="en-US">
              <a:solidFill>
                <a:schemeClr val="tx1"/>
              </a:solidFill>
            </a:endParaRPr>
          </a:p>
        </p:txBody>
      </p:sp>
    </p:spTree>
    <p:extLst>
      <p:ext uri="{BB962C8B-B14F-4D97-AF65-F5344CB8AC3E}">
        <p14:creationId xmlns:p14="http://schemas.microsoft.com/office/powerpoint/2010/main" val="33481262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a:xfrm>
            <a:off x="457200" y="594358"/>
            <a:ext cx="3200400" cy="3156375"/>
          </a:xfrm>
        </p:spPr>
        <p:txBody>
          <a:bodyPr>
            <a:normAutofit fontScale="90000"/>
          </a:bodyPr>
          <a:lstStyle/>
          <a:p>
            <a:r>
              <a:rPr lang="en-US" dirty="0"/>
              <a:t>GOAL 2</a:t>
            </a:r>
            <a:br>
              <a:rPr lang="en-US" dirty="0"/>
            </a:br>
            <a:br>
              <a:rPr lang="en-US" dirty="0"/>
            </a:br>
            <a:r>
              <a:rPr lang="en-US" dirty="0"/>
              <a:t>What is the distribution of national enrollment by state for Spring 2024?</a:t>
            </a:r>
          </a:p>
        </p:txBody>
      </p:sp>
      <p:pic>
        <p:nvPicPr>
          <p:cNvPr id="9" name="Content Placeholder 8">
            <a:extLst>
              <a:ext uri="{FF2B5EF4-FFF2-40B4-BE49-F238E27FC236}">
                <a16:creationId xmlns:a16="http://schemas.microsoft.com/office/drawing/2014/main" id="{33DEB3E0-8146-2288-08A5-3F62E2B1525F}"/>
              </a:ext>
            </a:extLst>
          </p:cNvPr>
          <p:cNvPicPr>
            <a:picLocks noGrp="1" noChangeAspect="1"/>
          </p:cNvPicPr>
          <p:nvPr>
            <p:ph idx="1"/>
          </p:nvPr>
        </p:nvPicPr>
        <p:blipFill>
          <a:blip r:embed="rId2"/>
          <a:stretch>
            <a:fillRect/>
          </a:stretch>
        </p:blipFill>
        <p:spPr>
          <a:xfrm>
            <a:off x="4860298" y="731838"/>
            <a:ext cx="6373479" cy="5257800"/>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a:xfrm>
            <a:off x="457200" y="3818466"/>
            <a:ext cx="3200400" cy="2486737"/>
          </a:xfrm>
        </p:spPr>
        <p:txBody>
          <a:bodyPr/>
          <a:lstStyle/>
          <a:p>
            <a:r>
              <a:rPr lang="en-US" dirty="0">
                <a:effectLst/>
              </a:rPr>
              <a:t>There are some clear outliers on state enrollment. The top states being Texas, California, Pennsylvania, and New York.</a:t>
            </a:r>
            <a:endParaRPr lang="en-US" dirty="0"/>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10</a:t>
            </a:fld>
            <a:endParaRPr lang="en-US"/>
          </a:p>
        </p:txBody>
      </p:sp>
    </p:spTree>
    <p:extLst>
      <p:ext uri="{BB962C8B-B14F-4D97-AF65-F5344CB8AC3E}">
        <p14:creationId xmlns:p14="http://schemas.microsoft.com/office/powerpoint/2010/main" val="349189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a:xfrm>
            <a:off x="457200" y="594359"/>
            <a:ext cx="3200400" cy="2953174"/>
          </a:xfrm>
        </p:spPr>
        <p:txBody>
          <a:bodyPr>
            <a:normAutofit fontScale="90000"/>
          </a:bodyPr>
          <a:lstStyle/>
          <a:p>
            <a:r>
              <a:rPr lang="en-US" dirty="0"/>
              <a:t>GOAL 3</a:t>
            </a:r>
            <a:br>
              <a:rPr lang="en-US" dirty="0"/>
            </a:br>
            <a:br>
              <a:rPr lang="en-US" dirty="0"/>
            </a:br>
            <a:r>
              <a:rPr lang="en-US" dirty="0"/>
              <a:t>Compare total enrollment figures with year-over-year percentage changes.</a:t>
            </a:r>
          </a:p>
        </p:txBody>
      </p:sp>
      <p:pic>
        <p:nvPicPr>
          <p:cNvPr id="13" name="Content Placeholder 12">
            <a:extLst>
              <a:ext uri="{FF2B5EF4-FFF2-40B4-BE49-F238E27FC236}">
                <a16:creationId xmlns:a16="http://schemas.microsoft.com/office/drawing/2014/main" id="{936C96CB-1665-362F-8198-96D4607BED31}"/>
              </a:ext>
            </a:extLst>
          </p:cNvPr>
          <p:cNvPicPr>
            <a:picLocks noGrp="1" noChangeAspect="1"/>
          </p:cNvPicPr>
          <p:nvPr>
            <p:ph idx="1"/>
          </p:nvPr>
        </p:nvPicPr>
        <p:blipFill>
          <a:blip r:embed="rId2"/>
          <a:stretch>
            <a:fillRect/>
          </a:stretch>
        </p:blipFill>
        <p:spPr>
          <a:xfrm>
            <a:off x="4877953" y="731838"/>
            <a:ext cx="6338169" cy="5257800"/>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a:xfrm>
            <a:off x="457200" y="3649134"/>
            <a:ext cx="3200400" cy="2656070"/>
          </a:xfrm>
        </p:spPr>
        <p:txBody>
          <a:bodyPr/>
          <a:lstStyle/>
          <a:p>
            <a:r>
              <a:rPr lang="en-US" dirty="0"/>
              <a:t>Overall enrollment has been continuing to decrease over the last 5 years until Spring 2024. From the percent change we can see that Spring 2023 is the first term that had been more consistent with post-covid numbers and Spring 2024 being a positive change. This leads us to anticipate a stable (or even increased) Spring 2025 enrollment. </a:t>
            </a:r>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11</a:t>
            </a:fld>
            <a:endParaRPr lang="en-US"/>
          </a:p>
        </p:txBody>
      </p:sp>
    </p:spTree>
    <p:extLst>
      <p:ext uri="{BB962C8B-B14F-4D97-AF65-F5344CB8AC3E}">
        <p14:creationId xmlns:p14="http://schemas.microsoft.com/office/powerpoint/2010/main" val="119357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p:txBody>
          <a:bodyPr>
            <a:normAutofit fontScale="90000"/>
          </a:bodyPr>
          <a:lstStyle/>
          <a:p>
            <a:r>
              <a:rPr lang="en-US" dirty="0"/>
              <a:t>GOAL 4</a:t>
            </a:r>
            <a:br>
              <a:rPr lang="en-US" dirty="0"/>
            </a:br>
            <a:br>
              <a:rPr lang="en-US" dirty="0"/>
            </a:br>
            <a:r>
              <a:rPr lang="en-US" dirty="0"/>
              <a:t>How is each region performing?</a:t>
            </a:r>
          </a:p>
        </p:txBody>
      </p:sp>
      <p:pic>
        <p:nvPicPr>
          <p:cNvPr id="9" name="Content Placeholder 8">
            <a:extLst>
              <a:ext uri="{FF2B5EF4-FFF2-40B4-BE49-F238E27FC236}">
                <a16:creationId xmlns:a16="http://schemas.microsoft.com/office/drawing/2014/main" id="{F19F2E45-D1F8-675A-B0C3-A27B8977C384}"/>
              </a:ext>
            </a:extLst>
          </p:cNvPr>
          <p:cNvPicPr>
            <a:picLocks noGrp="1" noChangeAspect="1"/>
          </p:cNvPicPr>
          <p:nvPr>
            <p:ph idx="1"/>
          </p:nvPr>
        </p:nvPicPr>
        <p:blipFill>
          <a:blip r:embed="rId2"/>
          <a:stretch>
            <a:fillRect/>
          </a:stretch>
        </p:blipFill>
        <p:spPr>
          <a:xfrm>
            <a:off x="4852956" y="731838"/>
            <a:ext cx="6388162" cy="5257800"/>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p:txBody>
          <a:bodyPr/>
          <a:lstStyle/>
          <a:p>
            <a:r>
              <a:rPr lang="en-US" dirty="0"/>
              <a:t>With Texas being such a strong enrollment state, I am not surprised to see that the South is leading in regional enrollment. They are followed by the West, Midwest, and Northeast, in that order. </a:t>
            </a:r>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12</a:t>
            </a:fld>
            <a:endParaRPr lang="en-US"/>
          </a:p>
        </p:txBody>
      </p:sp>
    </p:spTree>
    <p:extLst>
      <p:ext uri="{BB962C8B-B14F-4D97-AF65-F5344CB8AC3E}">
        <p14:creationId xmlns:p14="http://schemas.microsoft.com/office/powerpoint/2010/main" val="307011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a:xfrm>
            <a:off x="457200" y="594358"/>
            <a:ext cx="3200400" cy="3052591"/>
          </a:xfrm>
        </p:spPr>
        <p:txBody>
          <a:bodyPr>
            <a:normAutofit fontScale="90000"/>
          </a:bodyPr>
          <a:lstStyle/>
          <a:p>
            <a:r>
              <a:rPr lang="en-US" dirty="0"/>
              <a:t>GOAL 5</a:t>
            </a:r>
            <a:br>
              <a:rPr lang="en-US" dirty="0"/>
            </a:br>
            <a:br>
              <a:rPr lang="en-US" dirty="0"/>
            </a:br>
            <a:r>
              <a:rPr lang="en-US" dirty="0"/>
              <a:t>How does each region's Spring 2024 enrollment compare to the average?</a:t>
            </a:r>
          </a:p>
        </p:txBody>
      </p:sp>
      <p:pic>
        <p:nvPicPr>
          <p:cNvPr id="9" name="Content Placeholder 8">
            <a:extLst>
              <a:ext uri="{FF2B5EF4-FFF2-40B4-BE49-F238E27FC236}">
                <a16:creationId xmlns:a16="http://schemas.microsoft.com/office/drawing/2014/main" id="{23936574-91B9-3287-03C0-121D386D5100}"/>
              </a:ext>
            </a:extLst>
          </p:cNvPr>
          <p:cNvPicPr>
            <a:picLocks noGrp="1" noChangeAspect="1"/>
          </p:cNvPicPr>
          <p:nvPr>
            <p:ph idx="1"/>
          </p:nvPr>
        </p:nvPicPr>
        <p:blipFill>
          <a:blip r:embed="rId2"/>
          <a:stretch>
            <a:fillRect/>
          </a:stretch>
        </p:blipFill>
        <p:spPr>
          <a:xfrm>
            <a:off x="4952298" y="731838"/>
            <a:ext cx="6189479" cy="5257800"/>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a:xfrm>
            <a:off x="457200" y="3733800"/>
            <a:ext cx="3200400" cy="2571404"/>
          </a:xfrm>
        </p:spPr>
        <p:txBody>
          <a:bodyPr/>
          <a:lstStyle/>
          <a:p>
            <a:r>
              <a:rPr lang="en-US" dirty="0"/>
              <a:t>This visualization gives us a stronger idea of how much more enrollment is in the South compared to the other regions. You can see that the Midwest and the Northeast are </a:t>
            </a:r>
            <a:r>
              <a:rPr lang="en-US" dirty="0" err="1"/>
              <a:t>stuggling</a:t>
            </a:r>
            <a:r>
              <a:rPr lang="en-US" dirty="0"/>
              <a:t> to meet the average enrollment met by the other two regions. </a:t>
            </a:r>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13</a:t>
            </a:fld>
            <a:endParaRPr lang="en-US"/>
          </a:p>
        </p:txBody>
      </p:sp>
    </p:spTree>
    <p:extLst>
      <p:ext uri="{BB962C8B-B14F-4D97-AF65-F5344CB8AC3E}">
        <p14:creationId xmlns:p14="http://schemas.microsoft.com/office/powerpoint/2010/main" val="259300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a:xfrm>
            <a:off x="457200" y="594358"/>
            <a:ext cx="3200400" cy="2580641"/>
          </a:xfrm>
        </p:spPr>
        <p:txBody>
          <a:bodyPr>
            <a:normAutofit fontScale="90000"/>
          </a:bodyPr>
          <a:lstStyle/>
          <a:p>
            <a:r>
              <a:rPr lang="en-US" dirty="0"/>
              <a:t>GOAL 6</a:t>
            </a:r>
            <a:br>
              <a:rPr lang="en-US" dirty="0"/>
            </a:br>
            <a:br>
              <a:rPr lang="en-US" dirty="0"/>
            </a:br>
            <a:r>
              <a:rPr lang="en-US" dirty="0"/>
              <a:t>What is the distribution of enrollment by sector?</a:t>
            </a:r>
          </a:p>
        </p:txBody>
      </p:sp>
      <p:pic>
        <p:nvPicPr>
          <p:cNvPr id="9" name="Content Placeholder 8">
            <a:extLst>
              <a:ext uri="{FF2B5EF4-FFF2-40B4-BE49-F238E27FC236}">
                <a16:creationId xmlns:a16="http://schemas.microsoft.com/office/drawing/2014/main" id="{A19BBCFC-E3C0-BA0A-02FD-CA5C2C719786}"/>
              </a:ext>
            </a:extLst>
          </p:cNvPr>
          <p:cNvPicPr>
            <a:picLocks noGrp="1" noChangeAspect="1"/>
          </p:cNvPicPr>
          <p:nvPr>
            <p:ph idx="1"/>
          </p:nvPr>
        </p:nvPicPr>
        <p:blipFill rotWithShape="1">
          <a:blip r:embed="rId2"/>
          <a:srcRect b="9571"/>
          <a:stretch/>
        </p:blipFill>
        <p:spPr>
          <a:xfrm>
            <a:off x="5354595" y="594358"/>
            <a:ext cx="5685938" cy="5505095"/>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a:xfrm>
            <a:off x="457200" y="3174998"/>
            <a:ext cx="3200400" cy="3130205"/>
          </a:xfrm>
        </p:spPr>
        <p:txBody>
          <a:bodyPr/>
          <a:lstStyle/>
          <a:p>
            <a:r>
              <a:rPr lang="en-US" dirty="0">
                <a:effectLst/>
              </a:rPr>
              <a:t>Most of the sectors are tending consistent with overall enrollment trends from year to year (decrease in 2021, stability in 2023, increase in 2024). Most of the sectors, even when trending down, vary only slightly. This is not the case for the Public 2-year sector whose enrollment is wavering from almost 500,000 from 2020 to 2021.</a:t>
            </a:r>
            <a:endParaRPr lang="en-US" dirty="0"/>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14</a:t>
            </a:fld>
            <a:endParaRPr lang="en-US"/>
          </a:p>
        </p:txBody>
      </p:sp>
    </p:spTree>
    <p:extLst>
      <p:ext uri="{BB962C8B-B14F-4D97-AF65-F5344CB8AC3E}">
        <p14:creationId xmlns:p14="http://schemas.microsoft.com/office/powerpoint/2010/main" val="220746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0"/>
            <a:ext cx="4813935" cy="5343099"/>
          </a:xfrm>
          <a:noFill/>
          <a:ln>
            <a:noFill/>
          </a:ln>
        </p:spPr>
        <p:txBody>
          <a:bodyPr vert="horz" wrap="square" lIns="91440" tIns="45720" rIns="91440" bIns="45720" rtlCol="0" anchor="ctr">
            <a:noAutofit/>
          </a:bodyPr>
          <a:lstStyle/>
          <a:p>
            <a:r>
              <a:rPr lang="en-US" sz="2000" dirty="0"/>
              <a:t>Overall, all sectors are seeing the same enrollment trends with a dip in 2021, stability gained in 2023, and growth in 2024. Likely this pattern was caused by Covid19’s impact on high education’s ability to serve students &amp; student’s desire to obtain education beyond high school. Spring 2025 is expected to be another year of growth. </a:t>
            </a:r>
            <a:br>
              <a:rPr lang="en-US" sz="2000" dirty="0"/>
            </a:br>
            <a:br>
              <a:rPr lang="en-US" sz="2000" dirty="0"/>
            </a:br>
            <a:r>
              <a:rPr lang="en-US" sz="2000" dirty="0"/>
              <a:t>4-year institution enrollment tends to be more stable overtime while 2-year institutions can be more volatile. This can be seen with the large enrollment changes and the ability to “bounce back” quicker. Public 4-year institutions carry most of the enrollments in good and bad times. </a:t>
            </a:r>
            <a:br>
              <a:rPr lang="en-US" sz="2000" dirty="0"/>
            </a:br>
            <a:br>
              <a:rPr lang="en-US" sz="2000" dirty="0"/>
            </a:br>
            <a:r>
              <a:rPr lang="en-US" sz="2000" dirty="0"/>
              <a:t>Regionally, the south and the west a clear leaders in enrollment. This is likely because largely populated, top performing states are in those areas. </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r>
              <a:rPr lang="en-US" dirty="0">
                <a:solidFill>
                  <a:srgbClr val="FFFFFF"/>
                </a:solidFill>
              </a:rPr>
              <a:t>16. share the overall key conclusions and insights from your analysis. Our work is never done. </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15</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7. Conclusions</a:t>
            </a:r>
          </a:p>
        </p:txBody>
      </p:sp>
    </p:spTree>
    <p:extLst>
      <p:ext uri="{BB962C8B-B14F-4D97-AF65-F5344CB8AC3E}">
        <p14:creationId xmlns:p14="http://schemas.microsoft.com/office/powerpoint/2010/main" val="90548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4880518"/>
          </a:xfrm>
          <a:noFill/>
          <a:ln>
            <a:noFill/>
          </a:ln>
        </p:spPr>
        <p:txBody>
          <a:bodyPr vert="horz" wrap="square" lIns="91440" tIns="45720" rIns="91440" bIns="45720" rtlCol="0" anchor="ctr">
            <a:normAutofit/>
          </a:bodyPr>
          <a:lstStyle/>
          <a:p>
            <a:r>
              <a:rPr lang="en-US" sz="2400" dirty="0"/>
              <a:t>Enrollment in higher education is always evolving and has many external factors that influence that. I have reviewed the spring term enrollment for the last 5 years to see what trends can be seen in total enrollment, enrollment by sector, enrollment by year, and enrollment by state/region. </a:t>
            </a:r>
            <a:br>
              <a:rPr lang="en-US" sz="2400" dirty="0"/>
            </a:br>
            <a:br>
              <a:rPr lang="en-US" sz="2400" dirty="0"/>
            </a:br>
            <a:r>
              <a:rPr lang="en-US" sz="1600" dirty="0" err="1"/>
              <a:t>Github</a:t>
            </a:r>
            <a:r>
              <a:rPr lang="en-US" sz="1600" dirty="0"/>
              <a:t> repo (includes data sources &amp; tableau project): </a:t>
            </a:r>
            <a:r>
              <a:rPr lang="en-US" sz="1600" dirty="0">
                <a:hlinkClick r:id="rId2"/>
              </a:rPr>
              <a:t>https://github.com/mhoyt22/Hoyt_A7</a:t>
            </a:r>
            <a:r>
              <a:rPr lang="en-US" sz="1600" dirty="0"/>
              <a:t> </a:t>
            </a:r>
            <a:br>
              <a:rPr lang="en-US" sz="1600" dirty="0"/>
            </a:br>
            <a:br>
              <a:rPr lang="en-US" sz="1600" dirty="0"/>
            </a:br>
            <a:r>
              <a:rPr lang="en-US" sz="1600" dirty="0"/>
              <a:t>Tableau Project: </a:t>
            </a:r>
            <a:r>
              <a:rPr lang="en-US" sz="1600" dirty="0">
                <a:hlinkClick r:id="rId3"/>
              </a:rPr>
              <a:t>https://public.tableau.com/views/Hoyt_A7/Goal1?:language=en-US&amp;publish=yes&amp;:sid=&amp;:redirect=auth&amp;:display_count=n&amp;:origin=viz_share_link</a:t>
            </a:r>
            <a:endParaRPr lang="en-US" sz="2400" dirty="0"/>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pPr algn="ctr"/>
            <a:r>
              <a:rPr lang="en-US" dirty="0">
                <a:solidFill>
                  <a:srgbClr val="FFFFFF"/>
                </a:solidFill>
              </a:rPr>
              <a:t>1. Write a brief introduction of your project. Include clickable link to your published project if available. </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2</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1. Introduction </a:t>
            </a:r>
          </a:p>
        </p:txBody>
      </p:sp>
    </p:spTree>
    <p:extLst>
      <p:ext uri="{BB962C8B-B14F-4D97-AF65-F5344CB8AC3E}">
        <p14:creationId xmlns:p14="http://schemas.microsoft.com/office/powerpoint/2010/main" val="2625086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4880518"/>
          </a:xfrm>
          <a:noFill/>
          <a:ln>
            <a:noFill/>
          </a:ln>
        </p:spPr>
        <p:txBody>
          <a:bodyPr vert="horz" wrap="square" lIns="91440" tIns="45720" rIns="91440" bIns="45720" rtlCol="0" anchor="ctr">
            <a:normAutofit fontScale="90000"/>
          </a:bodyPr>
          <a:lstStyle/>
          <a:p>
            <a:r>
              <a:rPr lang="en-US" sz="2400" dirty="0"/>
              <a:t>Higher education enrollment data for the last 5 spring terms. Total enrollment is broken down by sector, year, and state. </a:t>
            </a:r>
            <a:br>
              <a:rPr lang="en-US" sz="2400" dirty="0"/>
            </a:br>
            <a:br>
              <a:rPr lang="en-US" sz="2400" dirty="0"/>
            </a:br>
            <a:br>
              <a:rPr lang="en-US" sz="2400" dirty="0"/>
            </a:br>
            <a:r>
              <a:rPr lang="en-US" sz="2400" u="sng" dirty="0"/>
              <a:t>String: </a:t>
            </a:r>
            <a:r>
              <a:rPr lang="en-US" sz="2400" dirty="0"/>
              <a:t>Terms</a:t>
            </a:r>
            <a:br>
              <a:rPr lang="en-US" sz="2400" dirty="0"/>
            </a:br>
            <a:r>
              <a:rPr lang="en-US" sz="2400" u="sng" dirty="0"/>
              <a:t>State &amp; Region: </a:t>
            </a:r>
            <a:r>
              <a:rPr lang="en-US" sz="2400" dirty="0"/>
              <a:t>Geographical </a:t>
            </a:r>
            <a:br>
              <a:rPr lang="en-US" sz="2400" dirty="0"/>
            </a:br>
            <a:r>
              <a:rPr lang="en-US" sz="2400" u="sng" dirty="0"/>
              <a:t>Numerical: </a:t>
            </a:r>
            <a:r>
              <a:rPr lang="en-US" sz="2400" dirty="0"/>
              <a:t>Total Enrollment, Total Enrollment, % Change from Previous Year, Public 4-year, Private nonprofit 4-year, Private for-profit 4-year, Public PAB, Public 2-year, Term Year (calculated), </a:t>
            </a:r>
            <a:r>
              <a:rPr lang="en-US" sz="2400" dirty="0" err="1"/>
              <a:t>p.Sectors</a:t>
            </a:r>
            <a:r>
              <a:rPr lang="en-US" sz="2400" dirty="0"/>
              <a:t> (calculated)</a:t>
            </a:r>
            <a:br>
              <a:rPr lang="en-US" sz="2400" dirty="0"/>
            </a:br>
            <a:br>
              <a:rPr lang="en-US" sz="2400" dirty="0"/>
            </a:br>
            <a:br>
              <a:rPr lang="en-US" sz="2400" dirty="0"/>
            </a:br>
            <a:r>
              <a:rPr lang="en-US" sz="2400" dirty="0"/>
              <a:t>Provided in an Excel Workbook (xlsx) format, the data is comprised of one simplified sheet of the enrollment data. </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r>
              <a:rPr lang="en-US" dirty="0">
                <a:solidFill>
                  <a:srgbClr val="FFFFFF"/>
                </a:solidFill>
              </a:rPr>
              <a:t>2. Data Description  </a:t>
            </a:r>
          </a:p>
          <a:p>
            <a:endParaRPr lang="en-US" dirty="0">
              <a:solidFill>
                <a:srgbClr val="FFFFFF"/>
              </a:solidFill>
            </a:endParaRPr>
          </a:p>
          <a:p>
            <a:endParaRPr lang="en-US" dirty="0">
              <a:solidFill>
                <a:srgbClr val="FFFFFF"/>
              </a:solidFill>
            </a:endParaRPr>
          </a:p>
          <a:p>
            <a:r>
              <a:rPr lang="en-US" dirty="0">
                <a:solidFill>
                  <a:srgbClr val="FFFFFF"/>
                </a:solidFill>
              </a:rPr>
              <a:t>3. Describe the domain of the data set</a:t>
            </a:r>
          </a:p>
          <a:p>
            <a:endParaRPr lang="en-US" dirty="0">
              <a:solidFill>
                <a:srgbClr val="FFFFFF"/>
              </a:solidFill>
            </a:endParaRPr>
          </a:p>
          <a:p>
            <a:endParaRPr lang="en-US" dirty="0">
              <a:solidFill>
                <a:srgbClr val="FFFFFF"/>
              </a:solidFill>
            </a:endParaRPr>
          </a:p>
          <a:p>
            <a:r>
              <a:rPr lang="en-US" dirty="0">
                <a:solidFill>
                  <a:srgbClr val="FFFFFF"/>
                </a:solidFill>
              </a:rPr>
              <a:t>4. Describe the data file (be specific!)</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3</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2. Data Description </a:t>
            </a:r>
          </a:p>
        </p:txBody>
      </p:sp>
    </p:spTree>
    <p:extLst>
      <p:ext uri="{BB962C8B-B14F-4D97-AF65-F5344CB8AC3E}">
        <p14:creationId xmlns:p14="http://schemas.microsoft.com/office/powerpoint/2010/main" val="178949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753534"/>
            <a:ext cx="4813935" cy="5476260"/>
          </a:xfrm>
          <a:noFill/>
          <a:ln>
            <a:noFill/>
          </a:ln>
        </p:spPr>
        <p:txBody>
          <a:bodyPr vert="horz" wrap="square" lIns="91440" tIns="45720" rIns="91440" bIns="45720" rtlCol="0" anchor="ctr">
            <a:normAutofit/>
          </a:bodyPr>
          <a:lstStyle/>
          <a:p>
            <a:r>
              <a:rPr lang="en-US" sz="2400" u="sng" dirty="0"/>
              <a:t>Rows: </a:t>
            </a:r>
            <a:r>
              <a:rPr lang="en-US" sz="2400" dirty="0"/>
              <a:t>Terms, State, Region, Term Year (Calculated), </a:t>
            </a:r>
            <a:r>
              <a:rPr lang="en-US" sz="2400" dirty="0" err="1"/>
              <a:t>p.Sectors</a:t>
            </a:r>
            <a:r>
              <a:rPr lang="en-US" sz="2400" dirty="0"/>
              <a:t> (calculated)</a:t>
            </a:r>
            <a:br>
              <a:rPr lang="en-US" sz="2400" dirty="0"/>
            </a:br>
            <a:r>
              <a:rPr lang="en-US" sz="2400" u="sng" dirty="0"/>
              <a:t>Columns: </a:t>
            </a:r>
            <a:r>
              <a:rPr lang="en-US" sz="2400" dirty="0"/>
              <a:t>Total Enrollment, Total Enrollment, % Change from Previous Year, Public 4-year, Private nonprofit 4-year, Private for-profit 4-year, Public PAB, Public 2-year</a:t>
            </a:r>
            <a:br>
              <a:rPr lang="en-US" sz="2400" dirty="0"/>
            </a:br>
            <a:br>
              <a:rPr lang="en-US" sz="2400" dirty="0"/>
            </a:br>
            <a:br>
              <a:rPr lang="en-US" sz="2400" dirty="0"/>
            </a:br>
            <a:br>
              <a:rPr lang="en-US" sz="2400" dirty="0"/>
            </a:br>
            <a:r>
              <a:rPr lang="en-US" sz="2400" dirty="0"/>
              <a:t>The original data sheet was compiled &amp; published by the National Student Clearinghouse. You can find it in my GitHub </a:t>
            </a:r>
            <a:r>
              <a:rPr lang="en-US" sz="2400" dirty="0">
                <a:hlinkClick r:id="rId2"/>
              </a:rPr>
              <a:t>here</a:t>
            </a:r>
            <a:r>
              <a:rPr lang="en-US" sz="2400" dirty="0"/>
              <a:t> as well as on their website </a:t>
            </a:r>
            <a:r>
              <a:rPr lang="en-US" sz="2400" dirty="0">
                <a:hlinkClick r:id="rId3"/>
              </a:rPr>
              <a:t>here</a:t>
            </a:r>
            <a:r>
              <a:rPr lang="en-US" sz="2400" dirty="0"/>
              <a:t>. I narrowed the data down to what I needed for my analysis and that can be found </a:t>
            </a:r>
            <a:r>
              <a:rPr lang="en-US" sz="2400" dirty="0">
                <a:hlinkClick r:id="rId4"/>
              </a:rPr>
              <a:t>here</a:t>
            </a:r>
            <a:r>
              <a:rPr lang="en-US" sz="2400" dirty="0"/>
              <a:t>.</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r>
              <a:rPr lang="en-US" dirty="0">
                <a:solidFill>
                  <a:srgbClr val="FFFFFF"/>
                </a:solidFill>
              </a:rPr>
              <a:t>5. Clearly state the number of rows and columns you are using in this project.</a:t>
            </a:r>
          </a:p>
          <a:p>
            <a:endParaRPr lang="en-US" dirty="0">
              <a:solidFill>
                <a:srgbClr val="FFFFFF"/>
              </a:solidFill>
            </a:endParaRPr>
          </a:p>
          <a:p>
            <a:endParaRPr lang="en-US" dirty="0">
              <a:solidFill>
                <a:srgbClr val="FFFFFF"/>
              </a:solidFill>
            </a:endParaRPr>
          </a:p>
          <a:p>
            <a:endParaRPr lang="en-US" dirty="0">
              <a:solidFill>
                <a:srgbClr val="FFFFFF"/>
              </a:solidFill>
            </a:endParaRPr>
          </a:p>
          <a:p>
            <a:r>
              <a:rPr lang="en-US" dirty="0">
                <a:solidFill>
                  <a:srgbClr val="FFFFFF"/>
                </a:solidFill>
              </a:rPr>
              <a:t>6. Describe the data source (be specific!)</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4</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2. Data Description Cont. </a:t>
            </a:r>
          </a:p>
        </p:txBody>
      </p:sp>
    </p:spTree>
    <p:extLst>
      <p:ext uri="{BB962C8B-B14F-4D97-AF65-F5344CB8AC3E}">
        <p14:creationId xmlns:p14="http://schemas.microsoft.com/office/powerpoint/2010/main" val="272118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4880518"/>
          </a:xfrm>
          <a:noFill/>
          <a:ln>
            <a:noFill/>
          </a:ln>
        </p:spPr>
        <p:txBody>
          <a:bodyPr vert="horz" wrap="square" lIns="91440" tIns="45720" rIns="91440" bIns="45720" rtlCol="0" anchor="ctr">
            <a:normAutofit/>
          </a:bodyPr>
          <a:lstStyle/>
          <a:p>
            <a:r>
              <a:rPr lang="en-US" sz="2400" dirty="0"/>
              <a:t>My data source had a lot of extra data that I did not utilize for this project. To make it easier to work with, I condensed it down. </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r>
              <a:rPr lang="en-US" dirty="0">
                <a:solidFill>
                  <a:srgbClr val="FFFFFF"/>
                </a:solidFill>
              </a:rPr>
              <a:t>7. what did you do to clean your data? If no cleaning was needed, state this. </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5</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3. Data Cleaning Strategies  </a:t>
            </a:r>
          </a:p>
        </p:txBody>
      </p:sp>
    </p:spTree>
    <p:extLst>
      <p:ext uri="{BB962C8B-B14F-4D97-AF65-F5344CB8AC3E}">
        <p14:creationId xmlns:p14="http://schemas.microsoft.com/office/powerpoint/2010/main" val="376908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3278388"/>
          </a:xfrm>
          <a:noFill/>
          <a:ln>
            <a:noFill/>
          </a:ln>
        </p:spPr>
        <p:txBody>
          <a:bodyPr vert="horz" wrap="square" lIns="91440" tIns="45720" rIns="91440" bIns="45720" rtlCol="0" anchor="ctr">
            <a:normAutofit/>
          </a:bodyPr>
          <a:lstStyle/>
          <a:p>
            <a:r>
              <a:rPr lang="en-US" sz="2400" dirty="0"/>
              <a:t>The higher education enrollment data I am using for visualization is broken down by term, sector, year, and state/region. The state/region data is only provided for the Spring 2024 term and is not broken down by sectors. You can view enrollment by sector(s) or as a total for the term. </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3278387"/>
          </a:xfrm>
          <a:ln w="25400" cap="sq">
            <a:noFill/>
            <a:miter lim="800000"/>
          </a:ln>
        </p:spPr>
        <p:txBody>
          <a:bodyPr vert="horz" lIns="91440" tIns="45720" rIns="91440" bIns="45720" rtlCol="0" anchor="ctr">
            <a:normAutofit/>
          </a:bodyPr>
          <a:lstStyle/>
          <a:p>
            <a:r>
              <a:rPr lang="en-US" dirty="0">
                <a:solidFill>
                  <a:srgbClr val="FFFFFF"/>
                </a:solidFill>
              </a:rPr>
              <a:t>8. Describe the clean dataset that you will visualize. Show an excerpt of the data (you don't have to show all the rows if your data set is huge).</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6</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4. Clean Dataset</a:t>
            </a:r>
          </a:p>
        </p:txBody>
      </p:sp>
      <p:pic>
        <p:nvPicPr>
          <p:cNvPr id="9" name="Picture 8">
            <a:extLst>
              <a:ext uri="{FF2B5EF4-FFF2-40B4-BE49-F238E27FC236}">
                <a16:creationId xmlns:a16="http://schemas.microsoft.com/office/drawing/2014/main" id="{15F1768C-1015-4C78-79E1-E1DC006C26F8}"/>
              </a:ext>
            </a:extLst>
          </p:cNvPr>
          <p:cNvPicPr>
            <a:picLocks noChangeAspect="1"/>
          </p:cNvPicPr>
          <p:nvPr/>
        </p:nvPicPr>
        <p:blipFill>
          <a:blip r:embed="rId2"/>
          <a:stretch>
            <a:fillRect/>
          </a:stretch>
        </p:blipFill>
        <p:spPr>
          <a:xfrm>
            <a:off x="1438656" y="4269605"/>
            <a:ext cx="10504212" cy="1867937"/>
          </a:xfrm>
          <a:prstGeom prst="rect">
            <a:avLst/>
          </a:prstGeom>
          <a:ln>
            <a:solidFill>
              <a:schemeClr val="accent1"/>
            </a:solidFill>
          </a:ln>
        </p:spPr>
      </p:pic>
    </p:spTree>
    <p:extLst>
      <p:ext uri="{BB962C8B-B14F-4D97-AF65-F5344CB8AC3E}">
        <p14:creationId xmlns:p14="http://schemas.microsoft.com/office/powerpoint/2010/main" val="281393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4880518"/>
          </a:xfrm>
          <a:noFill/>
          <a:ln>
            <a:noFill/>
          </a:ln>
        </p:spPr>
        <p:txBody>
          <a:bodyPr vert="horz" wrap="square" lIns="91440" tIns="45720" rIns="91440" bIns="45720" rtlCol="0" anchor="ctr">
            <a:normAutofit/>
          </a:bodyPr>
          <a:lstStyle/>
          <a:p>
            <a:r>
              <a:rPr lang="en-US" sz="2400" dirty="0"/>
              <a:t>I used Tableau to create the charts needed for the project and to create storyboards as I reviewed each chart. </a:t>
            </a:r>
            <a:br>
              <a:rPr lang="en-US" sz="2400" dirty="0"/>
            </a:br>
            <a:r>
              <a:rPr lang="en-US" sz="2400" dirty="0"/>
              <a:t>Tableau Project: </a:t>
            </a:r>
            <a:r>
              <a:rPr lang="en-US" sz="2400" dirty="0">
                <a:hlinkClick r:id="rId2"/>
              </a:rPr>
              <a:t>https://public.tableau.com/views/Hoyt_A7/Goal1?:language=en-US&amp;publish=yes&amp;:sid=&amp;:redirect=auth&amp;:display_count=n&amp;:origin=viz_share_link</a:t>
            </a:r>
            <a:br>
              <a:rPr lang="en-US" sz="2400" dirty="0"/>
            </a:br>
            <a:br>
              <a:rPr lang="en-US" sz="2400" dirty="0"/>
            </a:br>
            <a:r>
              <a:rPr lang="en-US" sz="2400" dirty="0"/>
              <a:t>I used GitHub to store my files in a publicly accessible place. </a:t>
            </a:r>
            <a:br>
              <a:rPr lang="en-US" sz="2400" dirty="0"/>
            </a:br>
            <a:r>
              <a:rPr lang="en-US" sz="2400" dirty="0"/>
              <a:t>GitHub Repo: </a:t>
            </a:r>
            <a:r>
              <a:rPr lang="en-US" sz="2400" dirty="0">
                <a:hlinkClick r:id="rId3"/>
              </a:rPr>
              <a:t>https://github.com/mhoyt22/Hoyt_A7</a:t>
            </a:r>
            <a:r>
              <a:rPr lang="en-US" sz="2400" dirty="0"/>
              <a:t> </a:t>
            </a:r>
            <a:br>
              <a:rPr lang="en-US" sz="2400" dirty="0"/>
            </a:br>
            <a:endParaRPr lang="en-US" sz="2400" dirty="0"/>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fontScale="92500"/>
          </a:bodyPr>
          <a:lstStyle/>
          <a:p>
            <a:r>
              <a:rPr lang="en-US" dirty="0">
                <a:solidFill>
                  <a:srgbClr val="FFFFFF"/>
                </a:solidFill>
              </a:rPr>
              <a:t>9. Tell us which tools you selected for this project. Tell us why you chose them. Include clickable links to your working files (hosting your project in GitHub is great for your portfolio). From the document - and from your repo if you make one - provide clickable links to your work in Tableau Public.</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7</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5. Visualization Tools</a:t>
            </a:r>
          </a:p>
        </p:txBody>
      </p:sp>
    </p:spTree>
    <p:extLst>
      <p:ext uri="{BB962C8B-B14F-4D97-AF65-F5344CB8AC3E}">
        <p14:creationId xmlns:p14="http://schemas.microsoft.com/office/powerpoint/2010/main" val="59352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7" name="Straight Connector 4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8C2C6-0511-E1CE-BFB1-C5706E76D0FC}"/>
              </a:ext>
            </a:extLst>
          </p:cNvPr>
          <p:cNvSpPr>
            <a:spLocks noGrp="1"/>
          </p:cNvSpPr>
          <p:nvPr>
            <p:ph type="title"/>
          </p:nvPr>
        </p:nvSpPr>
        <p:spPr>
          <a:xfrm>
            <a:off x="6573409" y="988741"/>
            <a:ext cx="4813935" cy="4880518"/>
          </a:xfrm>
          <a:noFill/>
          <a:ln>
            <a:noFill/>
          </a:ln>
        </p:spPr>
        <p:txBody>
          <a:bodyPr vert="horz" wrap="square" lIns="91440" tIns="45720" rIns="91440" bIns="45720" rtlCol="0" anchor="ctr">
            <a:normAutofit/>
          </a:bodyPr>
          <a:lstStyle/>
          <a:p>
            <a:r>
              <a:rPr lang="en-US" sz="2400" dirty="0"/>
              <a:t>Each slides in this section will include..</a:t>
            </a:r>
            <a:br>
              <a:rPr lang="en-US" sz="2400" dirty="0"/>
            </a:br>
            <a:br>
              <a:rPr lang="en-US" sz="2400" dirty="0"/>
            </a:br>
            <a:r>
              <a:rPr lang="en-US" sz="2400" dirty="0"/>
              <a:t>12. List the goal</a:t>
            </a:r>
            <a:br>
              <a:rPr lang="en-US" sz="2400" dirty="0"/>
            </a:br>
            <a:r>
              <a:rPr lang="en-US" sz="2400" dirty="0"/>
              <a:t>13. Display the chart(s) for that goal</a:t>
            </a:r>
            <a:br>
              <a:rPr lang="en-US" sz="2400" dirty="0"/>
            </a:br>
            <a:r>
              <a:rPr lang="en-US" sz="2400" dirty="0"/>
              <a:t>14. Display the story for that goal.  </a:t>
            </a:r>
            <a:br>
              <a:rPr lang="en-US" sz="2400" dirty="0"/>
            </a:br>
            <a:r>
              <a:rPr lang="en-US" sz="2400" dirty="0"/>
              <a:t>15. Take clear screenshots to include in your report. Make sure your chart title, legend, labels, and stories are clear and easy to read. </a:t>
            </a:r>
          </a:p>
        </p:txBody>
      </p:sp>
      <p:sp>
        <p:nvSpPr>
          <p:cNvPr id="51" name="Rectangle 50">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53" name="Rectangle 52">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0ECDEA8-5AE7-3916-4858-ABA02406B2B5}"/>
              </a:ext>
            </a:extLst>
          </p:cNvPr>
          <p:cNvSpPr>
            <a:spLocks noGrp="1"/>
          </p:cNvSpPr>
          <p:nvPr>
            <p:ph type="body" idx="1"/>
          </p:nvPr>
        </p:nvSpPr>
        <p:spPr>
          <a:xfrm>
            <a:off x="1919633" y="988742"/>
            <a:ext cx="3701883" cy="4880518"/>
          </a:xfrm>
          <a:ln w="25400" cap="sq">
            <a:noFill/>
            <a:miter lim="800000"/>
          </a:ln>
        </p:spPr>
        <p:txBody>
          <a:bodyPr vert="horz" lIns="91440" tIns="45720" rIns="91440" bIns="45720" rtlCol="0" anchor="ctr">
            <a:normAutofit/>
          </a:bodyPr>
          <a:lstStyle/>
          <a:p>
            <a:r>
              <a:rPr lang="en-US" dirty="0">
                <a:solidFill>
                  <a:srgbClr val="FFFFFF"/>
                </a:solidFill>
              </a:rPr>
              <a:t>11. Use Dashboards &amp; storyboards to represent your charts and findings. You should have at least 6 subsections, one for each goal. In each section (which may correspond to an associated sheet):</a:t>
            </a:r>
          </a:p>
        </p:txBody>
      </p:sp>
      <p:sp>
        <p:nvSpPr>
          <p:cNvPr id="4" name="Date Placeholder 3">
            <a:extLst>
              <a:ext uri="{FF2B5EF4-FFF2-40B4-BE49-F238E27FC236}">
                <a16:creationId xmlns:a16="http://schemas.microsoft.com/office/drawing/2014/main" id="{F585ECA4-76C9-C748-9E0B-2DCA771AD794}"/>
              </a:ext>
            </a:extLst>
          </p:cNvPr>
          <p:cNvSpPr>
            <a:spLocks noGrp="1"/>
          </p:cNvSpPr>
          <p:nvPr>
            <p:ph type="dt" sz="half" idx="10"/>
          </p:nvPr>
        </p:nvSpPr>
        <p:spPr>
          <a:xfrm>
            <a:off x="1919632" y="6316857"/>
            <a:ext cx="2513561" cy="323968"/>
          </a:xfrm>
        </p:spPr>
        <p:txBody>
          <a:bodyPr vert="horz" lIns="91440" tIns="45720" rIns="91440" bIns="45720" rtlCol="0" anchor="ctr">
            <a:normAutofit/>
          </a:bodyPr>
          <a:lstStyle/>
          <a:p>
            <a:pPr>
              <a:spcAft>
                <a:spcPts val="600"/>
              </a:spcAft>
            </a:pPr>
            <a:fld id="{8F8FD2F3-53E6-47FC-A8EF-439B0C755AD1}" type="datetime1">
              <a:rPr lang="en-US" sz="1050">
                <a:solidFill>
                  <a:srgbClr val="FFFFFF">
                    <a:alpha val="70000"/>
                  </a:srgbClr>
                </a:solidFill>
              </a:rPr>
              <a:pPr>
                <a:spcAft>
                  <a:spcPts val="600"/>
                </a:spcAft>
              </a:pPr>
              <a:t>10/4/2024</a:t>
            </a:fld>
            <a:endParaRPr lang="en-US" sz="1050">
              <a:solidFill>
                <a:srgbClr val="FFFFFF">
                  <a:alpha val="70000"/>
                </a:srgbClr>
              </a:solidFill>
            </a:endParaRPr>
          </a:p>
        </p:txBody>
      </p:sp>
      <p:sp>
        <p:nvSpPr>
          <p:cNvPr id="5" name="Footer Placeholder 4">
            <a:extLst>
              <a:ext uri="{FF2B5EF4-FFF2-40B4-BE49-F238E27FC236}">
                <a16:creationId xmlns:a16="http://schemas.microsoft.com/office/drawing/2014/main" id="{2AA84B2A-4F83-6783-5E34-E2780F8B0FC7}"/>
              </a:ext>
            </a:extLst>
          </p:cNvPr>
          <p:cNvSpPr>
            <a:spLocks noGrp="1"/>
          </p:cNvSpPr>
          <p:nvPr>
            <p:ph type="ftr" sz="quarter" idx="11"/>
          </p:nvPr>
        </p:nvSpPr>
        <p:spPr>
          <a:xfrm>
            <a:off x="6490010" y="6318821"/>
            <a:ext cx="4085165" cy="320040"/>
          </a:xfrm>
        </p:spPr>
        <p:txBody>
          <a:bodyPr vert="horz" lIns="91440" tIns="45720" rIns="91440" bIns="45720" rtlCol="0" anchor="ctr">
            <a:normAutofit/>
          </a:bodyPr>
          <a:lstStyle/>
          <a:p>
            <a:pPr algn="r">
              <a:spcAft>
                <a:spcPts val="600"/>
              </a:spcAft>
            </a:pPr>
            <a:r>
              <a:rPr lang="en-US" sz="1050" kern="1200" cap="all" baseline="0">
                <a:solidFill>
                  <a:schemeClr val="tx2"/>
                </a:solidFill>
                <a:latin typeface="+mn-lt"/>
                <a:ea typeface="+mn-ea"/>
                <a:cs typeface="+mn-cs"/>
              </a:rPr>
              <a:t>Miranda Hoyt</a:t>
            </a:r>
          </a:p>
        </p:txBody>
      </p:sp>
      <p:sp>
        <p:nvSpPr>
          <p:cNvPr id="6" name="Slide Number Placeholder 5">
            <a:extLst>
              <a:ext uri="{FF2B5EF4-FFF2-40B4-BE49-F238E27FC236}">
                <a16:creationId xmlns:a16="http://schemas.microsoft.com/office/drawing/2014/main" id="{93C166E0-859C-5ADF-E097-56212AF81DEB}"/>
              </a:ext>
            </a:extLst>
          </p:cNvPr>
          <p:cNvSpPr>
            <a:spLocks noGrp="1"/>
          </p:cNvSpPr>
          <p:nvPr>
            <p:ph type="sldNum" sz="quarter" idx="12"/>
          </p:nvPr>
        </p:nvSpPr>
        <p:spPr>
          <a:xfrm>
            <a:off x="10722820" y="6296279"/>
            <a:ext cx="630980" cy="365125"/>
          </a:xfrm>
        </p:spPr>
        <p:txBody>
          <a:bodyPr vert="horz" lIns="91440" tIns="45720" rIns="91440" bIns="45720" rtlCol="0" anchor="ctr">
            <a:normAutofit/>
          </a:bodyPr>
          <a:lstStyle/>
          <a:p>
            <a:pPr algn="l">
              <a:spcAft>
                <a:spcPts val="600"/>
              </a:spcAft>
            </a:pPr>
            <a:fld id="{187EB452-29C0-4704-B17D-1F56C91C25B7}" type="slidenum">
              <a:rPr lang="en-US">
                <a:solidFill>
                  <a:schemeClr val="tx2"/>
                </a:solidFill>
              </a:rPr>
              <a:pPr algn="l">
                <a:spcAft>
                  <a:spcPts val="600"/>
                </a:spcAft>
              </a:pPr>
              <a:t>8</a:t>
            </a:fld>
            <a:endParaRPr lang="en-US">
              <a:solidFill>
                <a:schemeClr val="tx2"/>
              </a:solidFill>
            </a:endParaRPr>
          </a:p>
        </p:txBody>
      </p:sp>
      <p:sp>
        <p:nvSpPr>
          <p:cNvPr id="8" name="Title 1">
            <a:extLst>
              <a:ext uri="{FF2B5EF4-FFF2-40B4-BE49-F238E27FC236}">
                <a16:creationId xmlns:a16="http://schemas.microsoft.com/office/drawing/2014/main" id="{C5C28341-9193-0733-2C3F-D54385B0AD64}"/>
              </a:ext>
            </a:extLst>
          </p:cNvPr>
          <p:cNvSpPr txBox="1">
            <a:spLocks/>
          </p:cNvSpPr>
          <p:nvPr/>
        </p:nvSpPr>
        <p:spPr>
          <a:xfrm rot="16200000">
            <a:off x="-2709672" y="2568047"/>
            <a:ext cx="6858001" cy="1721907"/>
          </a:xfrm>
          <a:prstGeom prst="rect">
            <a:avLst/>
          </a:prstGeom>
          <a:noFill/>
          <a:ln>
            <a:noFill/>
          </a:ln>
        </p:spPr>
        <p:txBody>
          <a:bodyPr vert="horz" wrap="square" lIns="91440" tIns="45720" rIns="91440" bIns="45720" rtlCol="0" anchor="ctr" anchorCtr="0">
            <a:normAutofit/>
          </a:bodyPr>
          <a:lstStyle>
            <a:lvl1pPr algn="l" defTabSz="914400" rtl="0" eaLnBrk="1" latinLnBrk="0" hangingPunct="1">
              <a:lnSpc>
                <a:spcPct val="85000"/>
              </a:lnSpc>
              <a:spcBef>
                <a:spcPct val="0"/>
              </a:spcBef>
              <a:buNone/>
              <a:defRPr sz="8000" b="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Section 6. Visualizations and Stories</a:t>
            </a:r>
          </a:p>
        </p:txBody>
      </p:sp>
    </p:spTree>
    <p:extLst>
      <p:ext uri="{BB962C8B-B14F-4D97-AF65-F5344CB8AC3E}">
        <p14:creationId xmlns:p14="http://schemas.microsoft.com/office/powerpoint/2010/main" val="269271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BD63-5950-DF4D-8C3B-74F0CE1BA481}"/>
              </a:ext>
            </a:extLst>
          </p:cNvPr>
          <p:cNvSpPr>
            <a:spLocks noGrp="1"/>
          </p:cNvSpPr>
          <p:nvPr>
            <p:ph type="title"/>
          </p:nvPr>
        </p:nvSpPr>
        <p:spPr/>
        <p:txBody>
          <a:bodyPr>
            <a:normAutofit fontScale="90000"/>
          </a:bodyPr>
          <a:lstStyle/>
          <a:p>
            <a:r>
              <a:rPr lang="en-US" dirty="0"/>
              <a:t>GOAL 1</a:t>
            </a:r>
            <a:br>
              <a:rPr lang="en-US" dirty="0"/>
            </a:br>
            <a:br>
              <a:rPr lang="en-US" dirty="0"/>
            </a:br>
            <a:r>
              <a:rPr lang="en-US" dirty="0"/>
              <a:t>Forecast Spring 2025 National Total Enrollment</a:t>
            </a:r>
          </a:p>
        </p:txBody>
      </p:sp>
      <p:pic>
        <p:nvPicPr>
          <p:cNvPr id="10" name="Content Placeholder 9">
            <a:extLst>
              <a:ext uri="{FF2B5EF4-FFF2-40B4-BE49-F238E27FC236}">
                <a16:creationId xmlns:a16="http://schemas.microsoft.com/office/drawing/2014/main" id="{D8874E82-B2D7-A9CF-30C8-D4E6802A0E65}"/>
              </a:ext>
            </a:extLst>
          </p:cNvPr>
          <p:cNvPicPr>
            <a:picLocks noGrp="1" noChangeAspect="1"/>
          </p:cNvPicPr>
          <p:nvPr>
            <p:ph idx="1"/>
          </p:nvPr>
        </p:nvPicPr>
        <p:blipFill>
          <a:blip r:embed="rId2"/>
          <a:stretch>
            <a:fillRect/>
          </a:stretch>
        </p:blipFill>
        <p:spPr>
          <a:xfrm>
            <a:off x="4924821" y="731838"/>
            <a:ext cx="6244433" cy="5257800"/>
          </a:xfrm>
        </p:spPr>
      </p:pic>
      <p:sp>
        <p:nvSpPr>
          <p:cNvPr id="4" name="Text Placeholder 3">
            <a:extLst>
              <a:ext uri="{FF2B5EF4-FFF2-40B4-BE49-F238E27FC236}">
                <a16:creationId xmlns:a16="http://schemas.microsoft.com/office/drawing/2014/main" id="{CE8F04A4-60BE-DC22-727F-B11F880E3591}"/>
              </a:ext>
            </a:extLst>
          </p:cNvPr>
          <p:cNvSpPr>
            <a:spLocks noGrp="1"/>
          </p:cNvSpPr>
          <p:nvPr>
            <p:ph type="body" sz="half" idx="2"/>
          </p:nvPr>
        </p:nvSpPr>
        <p:spPr/>
        <p:txBody>
          <a:bodyPr/>
          <a:lstStyle/>
          <a:p>
            <a:r>
              <a:rPr lang="en-US" dirty="0"/>
              <a:t>As you can tell from the forecasted Spring 2025 enrollment number, total enrollment is expected to increase in the next year. When breaking down the enrollment by sector, that overall 4-year institutional enrollment is expected to decline or stay constant while 2-year institutional enrollment is expected to increase. </a:t>
            </a:r>
          </a:p>
        </p:txBody>
      </p:sp>
      <p:sp>
        <p:nvSpPr>
          <p:cNvPr id="5" name="Date Placeholder 4">
            <a:extLst>
              <a:ext uri="{FF2B5EF4-FFF2-40B4-BE49-F238E27FC236}">
                <a16:creationId xmlns:a16="http://schemas.microsoft.com/office/drawing/2014/main" id="{A571E675-9B0B-CB0F-AE7D-C9B82B4B7045}"/>
              </a:ext>
            </a:extLst>
          </p:cNvPr>
          <p:cNvSpPr>
            <a:spLocks noGrp="1"/>
          </p:cNvSpPr>
          <p:nvPr>
            <p:ph type="dt" sz="half" idx="10"/>
          </p:nvPr>
        </p:nvSpPr>
        <p:spPr/>
        <p:txBody>
          <a:bodyPr/>
          <a:lstStyle/>
          <a:p>
            <a:fld id="{489CB862-C5B1-4AA6-9BE9-4B6C07D2FE49}" type="datetime1">
              <a:rPr lang="en-US" smtClean="0"/>
              <a:t>10/4/2024</a:t>
            </a:fld>
            <a:endParaRPr lang="en-US"/>
          </a:p>
        </p:txBody>
      </p:sp>
      <p:sp>
        <p:nvSpPr>
          <p:cNvPr id="6" name="Footer Placeholder 5">
            <a:extLst>
              <a:ext uri="{FF2B5EF4-FFF2-40B4-BE49-F238E27FC236}">
                <a16:creationId xmlns:a16="http://schemas.microsoft.com/office/drawing/2014/main" id="{CB7D6181-7B06-86F1-81DF-9AACE52BBBE4}"/>
              </a:ext>
            </a:extLst>
          </p:cNvPr>
          <p:cNvSpPr>
            <a:spLocks noGrp="1"/>
          </p:cNvSpPr>
          <p:nvPr>
            <p:ph type="ftr" sz="quarter" idx="11"/>
          </p:nvPr>
        </p:nvSpPr>
        <p:spPr/>
        <p:txBody>
          <a:bodyPr/>
          <a:lstStyle/>
          <a:p>
            <a:r>
              <a:rPr lang="en-US"/>
              <a:t>Miranda Hoyt</a:t>
            </a:r>
          </a:p>
        </p:txBody>
      </p:sp>
      <p:sp>
        <p:nvSpPr>
          <p:cNvPr id="7" name="Slide Number Placeholder 6">
            <a:extLst>
              <a:ext uri="{FF2B5EF4-FFF2-40B4-BE49-F238E27FC236}">
                <a16:creationId xmlns:a16="http://schemas.microsoft.com/office/drawing/2014/main" id="{77376A30-419B-5E77-1845-B833DD3F9256}"/>
              </a:ext>
            </a:extLst>
          </p:cNvPr>
          <p:cNvSpPr>
            <a:spLocks noGrp="1"/>
          </p:cNvSpPr>
          <p:nvPr>
            <p:ph type="sldNum" sz="quarter" idx="12"/>
          </p:nvPr>
        </p:nvSpPr>
        <p:spPr/>
        <p:txBody>
          <a:bodyPr/>
          <a:lstStyle/>
          <a:p>
            <a:fld id="{187EB452-29C0-4704-B17D-1F56C91C25B7}" type="slidenum">
              <a:rPr lang="en-US" smtClean="0"/>
              <a:t>9</a:t>
            </a:fld>
            <a:endParaRPr lang="en-US"/>
          </a:p>
        </p:txBody>
      </p:sp>
    </p:spTree>
    <p:extLst>
      <p:ext uri="{BB962C8B-B14F-4D97-AF65-F5344CB8AC3E}">
        <p14:creationId xmlns:p14="http://schemas.microsoft.com/office/powerpoint/2010/main" val="31218600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TotalTime>
  <Words>1457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Calibri</vt:lpstr>
      <vt:lpstr>Calibri Light</vt:lpstr>
      <vt:lpstr>Retrospect</vt:lpstr>
      <vt:lpstr>5 Year Higher Education Enrollment Data Analysis</vt:lpstr>
      <vt:lpstr>Enrollment in higher education is always evolving and has many external factors that influence that. I have reviewed the spring term enrollment for the last 5 years to see what trends can be seen in total enrollment, enrollment by sector, enrollment by year, and enrollment by state/region.   Github repo (includes data sources &amp; tableau project): https://github.com/mhoyt22/Hoyt_A7   Tableau Project: https://public.tableau.com/views/Hoyt_A7/Goal1?:language=en-US&amp;publish=yes&amp;:sid=&amp;:redirect=auth&amp;:display_count=n&amp;:origin=viz_share_link</vt:lpstr>
      <vt:lpstr>Higher education enrollment data for the last 5 spring terms. Total enrollment is broken down by sector, year, and state.    String: Terms State &amp; Region: Geographical  Numerical: Total Enrollment, Total Enrollment, % Change from Previous Year, Public 4-year, Private nonprofit 4-year, Private for-profit 4-year, Public PAB, Public 2-year, Term Year (calculated), p.Sectors (calculated)   Provided in an Excel Workbook (xlsx) format, the data is comprised of one simplified sheet of the enrollment data. </vt:lpstr>
      <vt:lpstr>Rows: Terms, State, Region, Term Year (Calculated), p.Sectors (calculated) Columns: Total Enrollment, Total Enrollment, % Change from Previous Year, Public 4-year, Private nonprofit 4-year, Private for-profit 4-year, Public PAB, Public 2-year    The original data sheet was compiled &amp; published by the National Student Clearinghouse. You can find it in my GitHub here as well as on their website here. I narrowed the data down to what I needed for my analysis and that can be found here.</vt:lpstr>
      <vt:lpstr>My data source had a lot of extra data that I did not utilize for this project. To make it easier to work with, I condensed it down. </vt:lpstr>
      <vt:lpstr>The higher education enrollment data I am using for visualization is broken down by term, sector, year, and state/region. The state/region data is only provided for the Spring 2024 term and is not broken down by sectors. You can view enrollment by sector(s) or as a total for the term. </vt:lpstr>
      <vt:lpstr>I used Tableau to create the charts needed for the project and to create storyboards as I reviewed each chart.  Tableau Project: https://public.tableau.com/views/Hoyt_A7/Goal1?:language=en-US&amp;publish=yes&amp;:sid=&amp;:redirect=auth&amp;:display_count=n&amp;:origin=viz_share_link  I used GitHub to store my files in a publicly accessible place.  GitHub Repo: https://github.com/mhoyt22/Hoyt_A7  </vt:lpstr>
      <vt:lpstr>Each slides in this section will include..  12. List the goal 13. Display the chart(s) for that goal 14. Display the story for that goal.   15. Take clear screenshots to include in your report. Make sure your chart title, legend, labels, and stories are clear and easy to read. </vt:lpstr>
      <vt:lpstr>GOAL 1  Forecast Spring 2025 National Total Enrollment</vt:lpstr>
      <vt:lpstr>GOAL 2  What is the distribution of national enrollment by state for Spring 2024?</vt:lpstr>
      <vt:lpstr>GOAL 3  Compare total enrollment figures with year-over-year percentage changes.</vt:lpstr>
      <vt:lpstr>GOAL 4  How is each region performing?</vt:lpstr>
      <vt:lpstr>GOAL 5  How does each region's Spring 2024 enrollment compare to the average?</vt:lpstr>
      <vt:lpstr>GOAL 6  What is the distribution of enrollment by sector?</vt:lpstr>
      <vt:lpstr>Overall, all sectors are seeing the same enrollment trends with a dip in 2021, stability gained in 2023, and growth in 2024. Likely this pattern was caused by Covid19’s impact on high education’s ability to serve students &amp; student’s desire to obtain education beyond high school. Spring 2025 is expected to be another year of growth.   4-year institution enrollment tends to be more stable overtime while 2-year institutions can be more volatile. This can be seen with the large enrollment changes and the ability to “bounce back” quicker. Public 4-year institutions carry most of the enrollments in good and bad times.   Regionally, the south and the west a clear leaders in enrollment. This is likely because largely populated, top performing states are in those areas.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Year Higher Education Enrollment Data Analysis</dc:title>
  <dc:creator>Hoyt,Miranda P</dc:creator>
  <cp:lastModifiedBy>Hoyt,Miranda P</cp:lastModifiedBy>
  <cp:revision>1</cp:revision>
  <dcterms:created xsi:type="dcterms:W3CDTF">2024-10-04T16:20:09Z</dcterms:created>
  <dcterms:modified xsi:type="dcterms:W3CDTF">2024-10-04T20:46:13Z</dcterms:modified>
</cp:coreProperties>
</file>