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69" r:id="rId11"/>
    <p:sldId id="26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381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33030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218776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157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13786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74732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133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702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82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43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06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55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79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39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857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07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40568-69E0-4DE1-B659-E80F16D0B2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Springboard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F49B0-6229-4E85-9A1F-D03C296D0F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Marshall Pagano</a:t>
            </a:r>
          </a:p>
          <a:p>
            <a:r>
              <a:rPr lang="en-US" dirty="0"/>
              <a:t>July 2018</a:t>
            </a:r>
          </a:p>
        </p:txBody>
      </p:sp>
    </p:spTree>
    <p:extLst>
      <p:ext uri="{BB962C8B-B14F-4D97-AF65-F5344CB8AC3E}">
        <p14:creationId xmlns:p14="http://schemas.microsoft.com/office/powerpoint/2010/main" val="225921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C3285-B888-4F90-AC88-33BBA80FC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D8A64-1D53-4206-BF52-33635E40B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Ensemble model proved to show modest increase in overall quality of model.</a:t>
            </a:r>
          </a:p>
          <a:p>
            <a:pPr lvl="1"/>
            <a:r>
              <a:rPr lang="en-US" dirty="0"/>
              <a:t>Points per game are the main determinant of a player’s future salary</a:t>
            </a:r>
          </a:p>
          <a:p>
            <a:pPr lvl="1"/>
            <a:endParaRPr lang="en-US" dirty="0"/>
          </a:p>
          <a:p>
            <a:r>
              <a:rPr lang="en-US" dirty="0"/>
              <a:t>Both models could be improved through inclusion of new data (both more variables, and more data points).</a:t>
            </a:r>
          </a:p>
          <a:p>
            <a:endParaRPr lang="en-US" dirty="0"/>
          </a:p>
          <a:p>
            <a:r>
              <a:rPr lang="en-US" dirty="0"/>
              <a:t>Existing model is has limited use given its relatively high RMSE values.</a:t>
            </a:r>
          </a:p>
          <a:p>
            <a:pPr lvl="1"/>
            <a:r>
              <a:rPr lang="en-US" dirty="0"/>
              <a:t>Models could be used as a guideline for salary determination, but further improvements would need to be made for model to have real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9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5364-B660-47BB-B0D0-A703DDAC2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6300A-B459-4EA4-B622-BA0BCEE08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8"/>
            <a:ext cx="4184035" cy="4431598"/>
          </a:xfrm>
        </p:spPr>
        <p:txBody>
          <a:bodyPr>
            <a:normAutofit fontScale="70000" lnSpcReduction="20000"/>
          </a:bodyPr>
          <a:lstStyle/>
          <a:p>
            <a:r>
              <a:rPr lang="en-US" sz="2000" dirty="0"/>
              <a:t>Age - Age</a:t>
            </a:r>
          </a:p>
          <a:p>
            <a:r>
              <a:rPr lang="en-US" sz="2000" dirty="0" err="1"/>
              <a:t>Pos</a:t>
            </a:r>
            <a:r>
              <a:rPr lang="en-US" sz="2000" dirty="0"/>
              <a:t> - Position</a:t>
            </a:r>
          </a:p>
          <a:p>
            <a:r>
              <a:rPr lang="en-US" sz="2000" dirty="0"/>
              <a:t>G – Games played</a:t>
            </a:r>
          </a:p>
          <a:p>
            <a:r>
              <a:rPr lang="en-US" sz="2000" dirty="0"/>
              <a:t>GS – Games started</a:t>
            </a:r>
          </a:p>
          <a:p>
            <a:r>
              <a:rPr lang="en-US" sz="2000" dirty="0"/>
              <a:t>MP – Minutes played</a:t>
            </a:r>
          </a:p>
          <a:p>
            <a:r>
              <a:rPr lang="en-US" sz="2000" dirty="0"/>
              <a:t>FG – Field goals made</a:t>
            </a:r>
          </a:p>
          <a:p>
            <a:r>
              <a:rPr lang="en-US" sz="2000" dirty="0"/>
              <a:t>FGA – Field goal attempts</a:t>
            </a:r>
          </a:p>
          <a:p>
            <a:r>
              <a:rPr lang="en-US" sz="2000" dirty="0"/>
              <a:t>FG% - Field goal percentage</a:t>
            </a:r>
          </a:p>
          <a:p>
            <a:r>
              <a:rPr lang="en-US" sz="2000" dirty="0"/>
              <a:t>3P – Three pointers made</a:t>
            </a:r>
          </a:p>
          <a:p>
            <a:r>
              <a:rPr lang="en-US" sz="2000" dirty="0"/>
              <a:t>3PA – Three point attempts</a:t>
            </a:r>
          </a:p>
          <a:p>
            <a:r>
              <a:rPr lang="en-US" sz="2000" dirty="0"/>
              <a:t>3P% - Three point percentage</a:t>
            </a:r>
          </a:p>
          <a:p>
            <a:r>
              <a:rPr lang="en-US" sz="2000" dirty="0"/>
              <a:t>2P – Two pointers made</a:t>
            </a:r>
          </a:p>
          <a:p>
            <a:r>
              <a:rPr lang="en-US" sz="2000" dirty="0"/>
              <a:t>2PA – Two pointers attempted</a:t>
            </a:r>
          </a:p>
          <a:p>
            <a:r>
              <a:rPr lang="en-US" sz="2000" dirty="0"/>
              <a:t>2P% - Two point percentage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789E5-B13B-4E17-AFA3-0D9D9EB72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2160590"/>
            <a:ext cx="4184034" cy="4087810"/>
          </a:xfrm>
        </p:spPr>
        <p:txBody>
          <a:bodyPr>
            <a:normAutofit fontScale="70000" lnSpcReduction="20000"/>
          </a:bodyPr>
          <a:lstStyle/>
          <a:p>
            <a:r>
              <a:rPr lang="en-US" sz="2000" dirty="0" err="1"/>
              <a:t>eFG</a:t>
            </a:r>
            <a:r>
              <a:rPr lang="en-US" sz="2000" dirty="0"/>
              <a:t>% - Effective field goal percentage</a:t>
            </a:r>
          </a:p>
          <a:p>
            <a:r>
              <a:rPr lang="en-US" sz="2000" dirty="0"/>
              <a:t>FT – Free throws made</a:t>
            </a:r>
          </a:p>
          <a:p>
            <a:r>
              <a:rPr lang="en-US" sz="2000" dirty="0"/>
              <a:t>FTA – Free throw attempts</a:t>
            </a:r>
          </a:p>
          <a:p>
            <a:r>
              <a:rPr lang="en-US" sz="2000" dirty="0"/>
              <a:t>FT% - Free throw percentage</a:t>
            </a:r>
          </a:p>
          <a:p>
            <a:r>
              <a:rPr lang="en-US" sz="2000" dirty="0"/>
              <a:t>ORB – Offensive rebounds</a:t>
            </a:r>
          </a:p>
          <a:p>
            <a:r>
              <a:rPr lang="en-US" sz="2000" dirty="0"/>
              <a:t>DRB – Defensive rebounds</a:t>
            </a:r>
          </a:p>
          <a:p>
            <a:r>
              <a:rPr lang="en-US" sz="2000" dirty="0"/>
              <a:t>TRB – Total rebounds</a:t>
            </a:r>
          </a:p>
          <a:p>
            <a:r>
              <a:rPr lang="en-US" sz="2000" dirty="0"/>
              <a:t>AST - Assists</a:t>
            </a:r>
          </a:p>
          <a:p>
            <a:r>
              <a:rPr lang="en-US" sz="2000" dirty="0"/>
              <a:t>STL - Steals</a:t>
            </a:r>
          </a:p>
          <a:p>
            <a:r>
              <a:rPr lang="en-US" sz="2000" dirty="0"/>
              <a:t>BLK - Blocks</a:t>
            </a:r>
          </a:p>
          <a:p>
            <a:r>
              <a:rPr lang="en-US" sz="2000" dirty="0"/>
              <a:t>TOV - Turnovers</a:t>
            </a:r>
          </a:p>
          <a:p>
            <a:r>
              <a:rPr lang="en-US" sz="2000" dirty="0"/>
              <a:t>PF – Personal fouls</a:t>
            </a:r>
          </a:p>
          <a:p>
            <a:r>
              <a:rPr lang="en-US" sz="2000" dirty="0"/>
              <a:t>PTS - Points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873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5364-B660-47BB-B0D0-A703DDAC2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A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6300A-B459-4EA4-B622-BA0BCEE08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8"/>
            <a:ext cx="4184035" cy="443159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PER – Player efficiency rating</a:t>
            </a:r>
          </a:p>
          <a:p>
            <a:r>
              <a:rPr lang="en-US" dirty="0"/>
              <a:t>TS% - True shooting percentage</a:t>
            </a:r>
          </a:p>
          <a:p>
            <a:r>
              <a:rPr lang="en-US" dirty="0"/>
              <a:t>3PAr – Three point attempt rate</a:t>
            </a:r>
          </a:p>
          <a:p>
            <a:r>
              <a:rPr lang="en-US" dirty="0" err="1"/>
              <a:t>FTr</a:t>
            </a:r>
            <a:r>
              <a:rPr lang="en-US" dirty="0"/>
              <a:t> – Free throws attempt rate</a:t>
            </a:r>
          </a:p>
          <a:p>
            <a:r>
              <a:rPr lang="en-US" dirty="0"/>
              <a:t>ORB% - Offensive rebound percentage</a:t>
            </a:r>
          </a:p>
          <a:p>
            <a:r>
              <a:rPr lang="en-US" dirty="0"/>
              <a:t>DRB% - Defensive rebound percentage</a:t>
            </a:r>
          </a:p>
          <a:p>
            <a:r>
              <a:rPr lang="en-US" dirty="0"/>
              <a:t>TRB% - Total rebound percentage</a:t>
            </a:r>
          </a:p>
          <a:p>
            <a:r>
              <a:rPr lang="en-US" dirty="0"/>
              <a:t>AST% - Assist percentage </a:t>
            </a:r>
          </a:p>
          <a:p>
            <a:r>
              <a:rPr lang="en-US" dirty="0"/>
              <a:t>STL% - Steal percentage</a:t>
            </a:r>
          </a:p>
          <a:p>
            <a:r>
              <a:rPr lang="en-US" dirty="0"/>
              <a:t>BLK% - Block percentage</a:t>
            </a:r>
          </a:p>
          <a:p>
            <a:r>
              <a:rPr lang="en-US" dirty="0"/>
              <a:t>TOV% - Turnover percentage</a:t>
            </a:r>
          </a:p>
          <a:p>
            <a:r>
              <a:rPr lang="en-US" dirty="0"/>
              <a:t>USG% - Usage percentage</a:t>
            </a:r>
          </a:p>
          <a:p>
            <a:r>
              <a:rPr lang="en-US" dirty="0"/>
              <a:t>OWS – Offensive win shares</a:t>
            </a:r>
          </a:p>
          <a:p>
            <a:r>
              <a:rPr lang="en-US" dirty="0"/>
              <a:t>DWS – Defensive win shares</a:t>
            </a:r>
          </a:p>
          <a:p>
            <a:r>
              <a:rPr lang="en-US" dirty="0"/>
              <a:t>WS – Win shares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789E5-B13B-4E17-AFA3-0D9D9EB72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2160590"/>
            <a:ext cx="4184034" cy="408781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WS/48 – Win shares per 48 minutes</a:t>
            </a:r>
          </a:p>
          <a:p>
            <a:r>
              <a:rPr lang="en-US" dirty="0"/>
              <a:t>OBPM – Offensive box plus-minus</a:t>
            </a:r>
          </a:p>
          <a:p>
            <a:r>
              <a:rPr lang="en-US" dirty="0"/>
              <a:t>DBPM – Defensive box plus-minus</a:t>
            </a:r>
          </a:p>
          <a:p>
            <a:r>
              <a:rPr lang="en-US" dirty="0"/>
              <a:t>BPM – Box plus- minus</a:t>
            </a:r>
          </a:p>
          <a:p>
            <a:r>
              <a:rPr lang="en-US" dirty="0"/>
              <a:t>VORP – Value over </a:t>
            </a:r>
            <a:r>
              <a:rPr lang="en-US"/>
              <a:t>replacement player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394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A8DAC-9622-44F5-ACD2-FAF15B1CE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7F493-D324-4D35-B3B1-4EF7C385D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of this project was to estimate an NBA player’s first non-rookie contract based on his NBA body of work.</a:t>
            </a:r>
          </a:p>
          <a:p>
            <a:r>
              <a:rPr lang="en-US" dirty="0"/>
              <a:t>Phases to this project were:</a:t>
            </a:r>
          </a:p>
          <a:p>
            <a:pPr lvl="1"/>
            <a:r>
              <a:rPr lang="en-US" dirty="0"/>
              <a:t>Data wrangling: locating and pulling down relevant NBA data to perform the above analysis</a:t>
            </a:r>
          </a:p>
          <a:p>
            <a:pPr lvl="1"/>
            <a:r>
              <a:rPr lang="en-US" dirty="0"/>
              <a:t>Data exploration: interrogating the data set to look for insights to help guide and shape the eventual analysis</a:t>
            </a:r>
          </a:p>
          <a:p>
            <a:pPr lvl="1"/>
            <a:r>
              <a:rPr lang="en-US" dirty="0"/>
              <a:t>Data analysis: building two models, one generic, one ensemble, to compare and contract their merits and analyze the value of the final model.</a:t>
            </a:r>
          </a:p>
        </p:txBody>
      </p:sp>
    </p:spTree>
    <p:extLst>
      <p:ext uri="{BB962C8B-B14F-4D97-AF65-F5344CB8AC3E}">
        <p14:creationId xmlns:p14="http://schemas.microsoft.com/office/powerpoint/2010/main" val="1398115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40A07-77DB-448B-823E-76A0EF674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B47DD-5436-4EC2-BF93-973B385C0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goal of this capstone project is to be able to predict an NBA player’s first non-rookie salary. </a:t>
            </a:r>
          </a:p>
          <a:p>
            <a:r>
              <a:rPr lang="en-US" dirty="0"/>
              <a:t>The hope is that the model would provide value to a potential client.  A couple scenarios in which a model of this type would be useful:</a:t>
            </a:r>
          </a:p>
          <a:p>
            <a:pPr lvl="1"/>
            <a:r>
              <a:rPr lang="en-US" dirty="0"/>
              <a:t>NBA team could use this when determining how much to pay their players (that are just coming off Rookie contracts). Allows determination of what is a “fair price” for a qualifying player.</a:t>
            </a:r>
          </a:p>
          <a:p>
            <a:pPr lvl="1"/>
            <a:r>
              <a:rPr lang="en-US" dirty="0"/>
              <a:t>NBA agents could use this as a negotiation tool to ensure that they are not being undersold by an NBA team.</a:t>
            </a:r>
          </a:p>
          <a:p>
            <a:pPr lvl="1"/>
            <a:r>
              <a:rPr lang="en-US" dirty="0"/>
              <a:t>This model could serve as a proxy for overall player quality.  Quality and salary are different things, but correlate extremely closely.</a:t>
            </a:r>
          </a:p>
        </p:txBody>
      </p:sp>
    </p:spTree>
    <p:extLst>
      <p:ext uri="{BB962C8B-B14F-4D97-AF65-F5344CB8AC3E}">
        <p14:creationId xmlns:p14="http://schemas.microsoft.com/office/powerpoint/2010/main" val="800331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05234-44D3-4BCA-A456-514281544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C69FF-DD6D-4E12-82AF-B44967BA9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80453"/>
          </a:xfrm>
        </p:spPr>
        <p:txBody>
          <a:bodyPr/>
          <a:lstStyle/>
          <a:p>
            <a:r>
              <a:rPr lang="en-US" dirty="0"/>
              <a:t>Data used for this capstone project was primarily from BasketballReference.com.</a:t>
            </a:r>
          </a:p>
          <a:p>
            <a:r>
              <a:rPr lang="en-US" dirty="0"/>
              <a:t>First, a list of players must be generated.  </a:t>
            </a:r>
          </a:p>
          <a:p>
            <a:pPr lvl="1"/>
            <a:r>
              <a:rPr lang="en-US" dirty="0"/>
              <a:t>Base list: all players drafted from 1990-2013.</a:t>
            </a:r>
          </a:p>
          <a:p>
            <a:pPr lvl="1"/>
            <a:r>
              <a:rPr lang="en-US" dirty="0"/>
              <a:t>Final list: all players from base list that played long enough in NBA to receive a second NBA contract.</a:t>
            </a:r>
          </a:p>
          <a:p>
            <a:r>
              <a:rPr lang="en-US" dirty="0"/>
              <a:t>Data from each qualifying player’s individual webpage included:</a:t>
            </a:r>
          </a:p>
          <a:p>
            <a:pPr lvl="1"/>
            <a:r>
              <a:rPr lang="en-US" dirty="0"/>
              <a:t>Traditional Per Game statistics</a:t>
            </a:r>
          </a:p>
          <a:p>
            <a:pPr lvl="1"/>
            <a:r>
              <a:rPr lang="en-US" dirty="0"/>
              <a:t>Advanced statistics</a:t>
            </a:r>
          </a:p>
          <a:p>
            <a:pPr lvl="1"/>
            <a:r>
              <a:rPr lang="en-US" dirty="0"/>
              <a:t>Contract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1899297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9FAF-FF02-4562-8A9A-9452CDF3F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75056-E4D7-4FCD-8CDA-AF6741245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Per Game Statistics: </a:t>
            </a:r>
          </a:p>
          <a:p>
            <a:pPr lvl="1"/>
            <a:r>
              <a:rPr lang="en-US" dirty="0"/>
              <a:t>Age, </a:t>
            </a:r>
            <a:r>
              <a:rPr lang="en-US" dirty="0" err="1"/>
              <a:t>Pos</a:t>
            </a:r>
            <a:r>
              <a:rPr lang="en-US" dirty="0"/>
              <a:t>, G, GS, MP, FG, FGA, FG%, 3P, 3PA, 3P%, 2P, 2PA, 2P%, </a:t>
            </a:r>
            <a:r>
              <a:rPr lang="en-US" dirty="0" err="1"/>
              <a:t>eFG</a:t>
            </a:r>
            <a:r>
              <a:rPr lang="en-US" dirty="0"/>
              <a:t>%, FT, FTA, FT%, ORB, DRB, TRB, AST, STL, BLK, TOV, PF, PTS</a:t>
            </a:r>
          </a:p>
          <a:p>
            <a:r>
              <a:rPr lang="en-US" dirty="0"/>
              <a:t>Advanced Statistics: </a:t>
            </a:r>
          </a:p>
          <a:p>
            <a:pPr lvl="1"/>
            <a:r>
              <a:rPr lang="en-US" dirty="0"/>
              <a:t>Age, </a:t>
            </a:r>
            <a:r>
              <a:rPr lang="en-US" dirty="0" err="1"/>
              <a:t>Pos</a:t>
            </a:r>
            <a:r>
              <a:rPr lang="en-US" dirty="0"/>
              <a:t>, G, MP, PER, TS%, 3PAr, </a:t>
            </a:r>
            <a:r>
              <a:rPr lang="en-US" dirty="0" err="1"/>
              <a:t>FTr</a:t>
            </a:r>
            <a:r>
              <a:rPr lang="en-US" dirty="0"/>
              <a:t>, ORB%, DRB%, TRB%, AST%, STL%, BLK%, TOV%, USG%, OWS, DWS, WS, WS/48, OBPM, DBPM, BPM, VORP</a:t>
            </a:r>
          </a:p>
          <a:p>
            <a:r>
              <a:rPr lang="en-US" dirty="0"/>
              <a:t>See Appendix A for explanation of these statistics</a:t>
            </a:r>
          </a:p>
          <a:p>
            <a:r>
              <a:rPr lang="en-US" dirty="0"/>
              <a:t>Salary cap information was gathered to normalize salaries based on the league wide salary cap which varies from year to year.  Finally all salaries were converted into 2018 dollars.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1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116BB-3215-4DF0-B482-FD9A5437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7659E-1A9F-49C7-9492-522B54992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506650" cy="3880773"/>
          </a:xfrm>
        </p:spPr>
        <p:txBody>
          <a:bodyPr/>
          <a:lstStyle/>
          <a:p>
            <a:r>
              <a:rPr lang="en-US" dirty="0"/>
              <a:t>Correlation matrices were used to find strong correlations with target variable (desired) and amongst each other (not desired)</a:t>
            </a:r>
          </a:p>
          <a:p>
            <a:endParaRPr lang="en-US" dirty="0"/>
          </a:p>
          <a:p>
            <a:r>
              <a:rPr lang="en-US" dirty="0"/>
              <a:t>Variables were individually analyzed to confirm correlation levels and look for trends in relationships to 2018 adjusted salary.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F19594-1D1E-49E4-8768-2702F0D3BC6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83984" y="609600"/>
            <a:ext cx="4282911" cy="34533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9C3528-2430-4510-B0CB-49073D87260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5999" y="4062952"/>
            <a:ext cx="4370895" cy="279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54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8F20B-1002-425C-9F94-0C92D52C1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D32AB-CED6-45D4-AE14-76180054F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605804" cy="3880773"/>
          </a:xfrm>
        </p:spPr>
        <p:txBody>
          <a:bodyPr/>
          <a:lstStyle/>
          <a:p>
            <a:r>
              <a:rPr lang="en-US" dirty="0"/>
              <a:t>Variables were analyzed and grouped by other variables, like position, to help determine structure of eventual ensemble model</a:t>
            </a:r>
          </a:p>
          <a:p>
            <a:r>
              <a:rPr lang="en-US" dirty="0"/>
              <a:t>Variables with statistically significant differences in correlation levels across position were used in the position specific portion of the ensemble model (e.g. Assists)</a:t>
            </a:r>
          </a:p>
          <a:p>
            <a:r>
              <a:rPr lang="en-US" dirty="0"/>
              <a:t>Variables without statistically significant differences correlation levels across position were used in the general portion of the ensemble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4F0D93-C2EC-4F08-A0DE-95A4610FB96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811039" y="866874"/>
            <a:ext cx="3444565" cy="23572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69C74E-F22E-419C-8C60-CD6F97B06B7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90172" y="3224115"/>
            <a:ext cx="468630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1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A48CD-73A1-4E74-8E1B-0D9E8E2B0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91D1B-5FC6-4A84-AD80-08A340B25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models were created:</a:t>
            </a:r>
          </a:p>
          <a:p>
            <a:pPr lvl="1"/>
            <a:r>
              <a:rPr lang="en-US" dirty="0"/>
              <a:t>General model – using a traditional OLS approach</a:t>
            </a:r>
          </a:p>
          <a:p>
            <a:pPr lvl="1"/>
            <a:r>
              <a:rPr lang="en-US" dirty="0"/>
              <a:t>Ensemble model – using position-specific OLS sub-models</a:t>
            </a:r>
          </a:p>
          <a:p>
            <a:r>
              <a:rPr lang="en-US" dirty="0"/>
              <a:t>Test-train split analysis was performed to ensure model was not overfitting to the data</a:t>
            </a:r>
          </a:p>
          <a:p>
            <a:r>
              <a:rPr lang="en-US" dirty="0"/>
              <a:t>Weights of general vs. position-specific sub-models were optimized to minimize overall root mean squared error</a:t>
            </a:r>
          </a:p>
          <a:p>
            <a:r>
              <a:rPr lang="en-US" dirty="0"/>
              <a:t>Ensemble model performed slightly better than General model based on root mean squared error</a:t>
            </a:r>
          </a:p>
          <a:p>
            <a:pPr lvl="1"/>
            <a:r>
              <a:rPr lang="en-US" dirty="0"/>
              <a:t>General model: RMSE = $</a:t>
            </a:r>
            <a:r>
              <a:rPr lang="en-US" b="1" dirty="0"/>
              <a:t>4,599,389</a:t>
            </a:r>
            <a:endParaRPr lang="en-US" dirty="0"/>
          </a:p>
          <a:p>
            <a:pPr lvl="1"/>
            <a:r>
              <a:rPr lang="en-US" dirty="0"/>
              <a:t>Ensemble model: RMSE = $</a:t>
            </a:r>
            <a:r>
              <a:rPr lang="en-US" b="1" dirty="0"/>
              <a:t>4,544,377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628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C88ED-F3FD-43E1-B911-D99569E5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617BD-2180-485C-877C-8069451D0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085735" cy="3880773"/>
          </a:xfrm>
        </p:spPr>
        <p:txBody>
          <a:bodyPr/>
          <a:lstStyle/>
          <a:p>
            <a:r>
              <a:rPr lang="en-US" dirty="0"/>
              <a:t>General model output explanation:</a:t>
            </a:r>
          </a:p>
          <a:p>
            <a:pPr lvl="1"/>
            <a:r>
              <a:rPr lang="en-US" dirty="0"/>
              <a:t>Each incremental Point per game increases a player’s predicted salary by $670,000</a:t>
            </a:r>
          </a:p>
          <a:p>
            <a:pPr lvl="1"/>
            <a:r>
              <a:rPr lang="en-US" dirty="0"/>
              <a:t>Each incremental Block per game increases a player’s predicted salary by $1.98M</a:t>
            </a:r>
          </a:p>
          <a:p>
            <a:pPr lvl="1"/>
            <a:r>
              <a:rPr lang="en-US" dirty="0"/>
              <a:t>Overall model explains nearly 64% of the variance of the players’ first non-rookie contract salary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3CCC4E-FDE4-4836-BA91-8642E6BB2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069" y="1616289"/>
            <a:ext cx="5944872" cy="27393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751FB1-3D79-49BC-BD48-CF7693E63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069" y="4244151"/>
            <a:ext cx="5944872" cy="223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366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1250</TotalTime>
  <Words>1015</Words>
  <Application>Microsoft Office PowerPoint</Application>
  <PresentationFormat>Widescreen</PresentationFormat>
  <Paragraphs>110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Springboard Capstone</vt:lpstr>
      <vt:lpstr>Overview</vt:lpstr>
      <vt:lpstr>Objective</vt:lpstr>
      <vt:lpstr>Data Wrangling</vt:lpstr>
      <vt:lpstr>Data Wrangling continued</vt:lpstr>
      <vt:lpstr>Data Exploration</vt:lpstr>
      <vt:lpstr>Data Exploration continued</vt:lpstr>
      <vt:lpstr>Data Analysis</vt:lpstr>
      <vt:lpstr>Data Analysis continued</vt:lpstr>
      <vt:lpstr>Conclusion</vt:lpstr>
      <vt:lpstr>Appendix A</vt:lpstr>
      <vt:lpstr>Appendix A continued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Springboard Capstone</dc:title>
  <dc:creator>Mpagano</dc:creator>
  <cp:lastModifiedBy>Mpagano</cp:lastModifiedBy>
  <cp:revision>31</cp:revision>
  <dcterms:created xsi:type="dcterms:W3CDTF">2018-06-09T22:16:30Z</dcterms:created>
  <dcterms:modified xsi:type="dcterms:W3CDTF">2018-07-11T01:27:03Z</dcterms:modified>
</cp:coreProperties>
</file>