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91B2-F89C-4C5F-91BD-6E5F84DC9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6F63B-AB14-4EC5-B0A6-26F9BAA1D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F021-1680-4BC3-9D9A-BBE4E9C5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9D6D-9300-4202-9882-E44F4263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5EF2-5CE8-4529-B88A-D7775FC1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3B04-8D4F-487D-AE60-7DA0824F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FFDD5-6984-4864-B71C-10AD15A7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C8C0-412E-4D4E-81D0-C7DF48EB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1793-0435-4ECD-8770-072064FC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6BE5-259C-43A0-B391-9E3B35F1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A839E-8E35-4E82-80AB-DC45CCCD4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D0C1E-1916-4395-BA86-B369F003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A6BA-30EA-4656-8B35-D6C20902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5EB2-8B61-4F90-9BE7-09A209CF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1248-B8B7-493A-9690-DD99D50B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7A70-202E-40C9-9562-B37A5F0B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FD16-A899-4459-A858-696B5156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1866-2163-4DFE-9F77-C74E60C4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4B48-5BD0-4B2E-A03A-F8C0094D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F2CF-E8C5-47B8-AFB2-4814471C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5FEE-E005-4B93-914E-D5A9465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1DE4-F556-467C-99B9-D2D3276C6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2450-FB19-4A72-94DF-592D8C85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7483-0142-41CF-A390-71411C4F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9667-17F3-4128-97E2-54AE69BB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1C5F-50BD-4B5E-9E73-EF9B4527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807A-BADC-41CE-A29A-1A486EC85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ABB40-F098-4F8C-8EB5-E5CFE5CA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581D5-F717-40D0-92CE-94F5472D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107FA-64C0-4433-B5EA-1A25635C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24EE-4E03-43DA-ADB7-1F976D88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6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6552-31AC-47D3-9157-C272E7DB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8DA5-AAAA-4F18-90BA-9A0A284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9BEAB-D323-4547-9E27-95D20A10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3CB95-8E5D-4C3A-A52D-6B8B0DEBB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A374F-89E5-445D-A1EB-E9820B28C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C1393-C1E6-4A74-A9DE-E9ABC2E0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6210F-A7E2-4650-94D6-0C2710A6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3E3A6-327D-4469-8497-B5801A14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92F6-6ACA-4008-9A52-DF53635D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C8BE1-5F95-4D74-87EC-B40E436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599EE-F072-475F-AFE8-A069A75C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42270-3843-47F9-BC21-3A50A2CA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5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39708-762E-4C92-B83A-062C6E3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91EAF-6C0A-47EC-A126-E52DDCD0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4EDF-D37A-4E49-8B47-485ED9C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7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CBB-5831-4853-BDF8-FA751A25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BA33-9DF1-447D-8F2A-AAE8FC2F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E3F54-F74B-4845-92D6-AB4C85FE7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DEC4E-63E8-470D-9E78-A63FA19A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761B4-7E91-4E00-886A-3DEF290D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3EA5-DC18-4F6C-887A-297EF266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8315-1CDA-45AB-8572-2FDA3C69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BD1C2-2E4D-4066-B33F-B0E508361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164D-A7F5-4A38-9E3F-E6D412561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2FDC-41BD-4095-AAF3-B418FB6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5D6A-E600-4129-850C-8F2C620C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9896-3A21-4ECD-8E0F-4F1881E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4E57B-AC23-4237-918D-412C0C72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42FB0-C858-469E-9713-557B2395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1C2A-3258-4085-BBB3-C0E680C25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727C-EFE9-430D-91FF-80861FDFD1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ABE7-E76F-4413-BF36-E8922A054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DC63-BA4F-42D3-8E5C-01435AA63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6411-334D-479E-B922-6B42D4CF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CEC5-C935-47E9-B531-94AE1F6A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Kings - AWS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A7DD-F40D-4581-921D-F7AA1539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Members:</a:t>
            </a:r>
          </a:p>
          <a:p>
            <a:pPr marL="403225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Vikram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Eleti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&gt; United Airlines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accent1"/>
                </a:solidFill>
              </a:rPr>
              <a:t>Alex Hirsbrunner</a:t>
            </a:r>
            <a:r>
              <a:rPr lang="en-US" dirty="0"/>
              <a:t> &gt; Nokia Networks</a:t>
            </a:r>
          </a:p>
          <a:p>
            <a:pPr marL="403225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Ronie</a:t>
            </a:r>
            <a:r>
              <a:rPr lang="en-US" dirty="0">
                <a:solidFill>
                  <a:schemeClr val="accent1"/>
                </a:solidFill>
              </a:rPr>
              <a:t> Lima</a:t>
            </a:r>
            <a:r>
              <a:rPr lang="en-US" dirty="0"/>
              <a:t> &gt; McDonalds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accent1"/>
                </a:solidFill>
              </a:rPr>
              <a:t>Mohammed Petiwala</a:t>
            </a:r>
            <a:r>
              <a:rPr lang="en-US" dirty="0"/>
              <a:t> &gt; Nokia Networks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accent1"/>
                </a:solidFill>
              </a:rPr>
              <a:t>Jesse Rau</a:t>
            </a:r>
            <a:r>
              <a:rPr lang="en-US" dirty="0"/>
              <a:t> &gt; United Airlines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8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47DB-1C16-4199-BD51-58323EB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Image Kings – Conclusion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2FC07-5CCC-4692-9C0E-6F43A0CC3FF4}"/>
              </a:ext>
            </a:extLst>
          </p:cNvPr>
          <p:cNvSpPr txBox="1"/>
          <p:nvPr/>
        </p:nvSpPr>
        <p:spPr>
          <a:xfrm>
            <a:off x="762000" y="1447800"/>
            <a:ext cx="1120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600" dirty="0"/>
              <a:t>We actually learned more by failing as we ended up explored both the object recognition and semantic segmentation</a:t>
            </a:r>
          </a:p>
          <a:p>
            <a:endParaRPr lang="en-US" sz="3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600" dirty="0"/>
              <a:t>Since we have two sets of two people working at Nokia and United respectively, we will both be trying to get this working after the training.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600" dirty="0"/>
              <a:t>Considering renaming team to “Burger Kings”</a:t>
            </a:r>
          </a:p>
        </p:txBody>
      </p:sp>
    </p:spTree>
    <p:extLst>
      <p:ext uri="{BB962C8B-B14F-4D97-AF65-F5344CB8AC3E}">
        <p14:creationId xmlns:p14="http://schemas.microsoft.com/office/powerpoint/2010/main" val="149918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80B9-0FD5-48A4-B045-28472C2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Kings -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4B58-6CF8-408F-B1E1-51CCACF8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Have Fun, Work in Moderation, Don’t Fail (more on this later…)</a:t>
            </a:r>
          </a:p>
          <a:p>
            <a:pPr marL="514350" indent="-514350">
              <a:buAutoNum type="arabicPeriod"/>
            </a:pPr>
            <a:r>
              <a:rPr lang="en-US" dirty="0"/>
              <a:t>Train a </a:t>
            </a:r>
            <a:r>
              <a:rPr lang="en-US" dirty="0" err="1"/>
              <a:t>SageMaker</a:t>
            </a:r>
            <a:r>
              <a:rPr lang="en-US" dirty="0"/>
              <a:t> semantic segmentation model to predict if and where one or more ships are located, given a 768 x 768 pixel .jpg as input.</a:t>
            </a:r>
          </a:p>
          <a:p>
            <a:pPr marL="517525" indent="-517525">
              <a:buNone/>
            </a:pPr>
            <a:r>
              <a:rPr lang="en-US" dirty="0"/>
              <a:t>	- The image data set is pre-provided by Airbus</a:t>
            </a:r>
          </a:p>
          <a:p>
            <a:pPr marL="517525" indent="-517525">
              <a:buAutoNum type="arabicPeriod" startAt="3"/>
            </a:pPr>
            <a:r>
              <a:rPr lang="en-US" dirty="0"/>
              <a:t>Determine if we can predict ship presence and location using random Google images of the ocean (not provided by Airbus) e.g.:</a:t>
            </a:r>
          </a:p>
          <a:p>
            <a:pPr marL="517525" indent="-517525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47834-1946-4BBE-8738-50297444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81600"/>
            <a:ext cx="2743200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6C368-9FFF-4B4C-803B-94EA478E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181600"/>
            <a:ext cx="2800350" cy="1562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25F091-D21B-475E-8AEB-6490F58E87B6}"/>
              </a:ext>
            </a:extLst>
          </p:cNvPr>
          <p:cNvSpPr/>
          <p:nvPr/>
        </p:nvSpPr>
        <p:spPr>
          <a:xfrm>
            <a:off x="914400" y="6513446"/>
            <a:ext cx="6705600" cy="331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CDA4-159F-418C-81C1-377C26AD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Kings – ETL Strategy*</a:t>
            </a:r>
            <a:br>
              <a:rPr lang="en-US" dirty="0"/>
            </a:br>
            <a:r>
              <a:rPr lang="en-US" sz="3100" dirty="0"/>
              <a:t>*selected in part due to the use of semantic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2BD0-69E1-4273-B56B-8DD07D2F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our project is part of a competition using Airbus provided aerial images of sections of the  ocean (which may contain ships)</a:t>
            </a:r>
          </a:p>
          <a:p>
            <a:r>
              <a:rPr lang="en-US" dirty="0"/>
              <a:t>The data is provided in two forms</a:t>
            </a:r>
          </a:p>
          <a:p>
            <a:pPr marL="746125" lvl="1" indent="-288925">
              <a:buAutoNum type="arabicPlain"/>
            </a:pPr>
            <a:r>
              <a:rPr lang="en-US" dirty="0"/>
              <a:t>A .jpg of the image with/without a ship present</a:t>
            </a:r>
          </a:p>
          <a:p>
            <a:pPr marL="746125" lvl="1" indent="-288925">
              <a:buAutoNum type="arabicPlain"/>
            </a:pPr>
            <a:r>
              <a:rPr lang="en-US" dirty="0"/>
              <a:t>A .csv file that includes RLE encoded representations of ground truth with respect to where a given ship is in the corresponding .jpg.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9B0E3-420F-40F5-9957-03FCBD33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19600"/>
            <a:ext cx="2333625" cy="2333625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3B7C83B-DA8B-4632-9E8F-408F3134CC61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H="1" flipV="1">
            <a:off x="1219200" y="3361083"/>
            <a:ext cx="152400" cy="2225330"/>
          </a:xfrm>
          <a:prstGeom prst="bentConnector3">
            <a:avLst>
              <a:gd name="adj1" fmla="val -1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6DE2D7-805E-4538-A398-CD5EC073B9AD}"/>
              </a:ext>
            </a:extLst>
          </p:cNvPr>
          <p:cNvSpPr/>
          <p:nvPr/>
        </p:nvSpPr>
        <p:spPr>
          <a:xfrm>
            <a:off x="1219200" y="3094383"/>
            <a:ext cx="381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3F3AE-2534-4A64-85BF-D43CB4A0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724400"/>
            <a:ext cx="7772400" cy="16668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30B29-CF70-4B9D-98B6-0200BE6289B1}"/>
              </a:ext>
            </a:extLst>
          </p:cNvPr>
          <p:cNvSpPr/>
          <p:nvPr/>
        </p:nvSpPr>
        <p:spPr>
          <a:xfrm>
            <a:off x="8365434" y="3962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97D3972-FECF-4A43-85B2-A37DA8EA4C4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22634" y="4114800"/>
            <a:ext cx="609600" cy="609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DCEC-78CE-4392-B302-70DA7E90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Kings – ETL Strategy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3A51-3858-4CDC-99F6-8844C1C5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/>
              <a:t>The RLE data representing the ground truth needs to be converted into a .</a:t>
            </a:r>
            <a:r>
              <a:rPr lang="en-US" dirty="0" err="1"/>
              <a:t>png</a:t>
            </a:r>
            <a:r>
              <a:rPr lang="en-US" dirty="0"/>
              <a:t> bit mask where black pixels = </a:t>
            </a:r>
            <a:r>
              <a:rPr lang="en-US" dirty="0" err="1"/>
              <a:t>notShip</a:t>
            </a:r>
            <a:r>
              <a:rPr lang="en-US" dirty="0"/>
              <a:t> (0) and white pixels = ship (255) – there are 200K + images and masks to use.</a:t>
            </a:r>
          </a:p>
          <a:p>
            <a:r>
              <a:rPr lang="en-US" dirty="0"/>
              <a:t>Basically this:</a:t>
            </a:r>
          </a:p>
          <a:p>
            <a:r>
              <a:rPr lang="en-US" dirty="0"/>
              <a:t>Example .</a:t>
            </a:r>
            <a:r>
              <a:rPr lang="en-US" dirty="0" err="1"/>
              <a:t>png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79BA9-EE62-43D8-B96A-134C499F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86000"/>
            <a:ext cx="7705725" cy="40957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6D36B1-AB36-4388-98F9-A3C3AAFED757}"/>
              </a:ext>
            </a:extLst>
          </p:cNvPr>
          <p:cNvCxnSpPr/>
          <p:nvPr/>
        </p:nvCxnSpPr>
        <p:spPr>
          <a:xfrm>
            <a:off x="3200400" y="24384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AF3E2E-56B5-4799-B723-BFA0571B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81400"/>
            <a:ext cx="2826304" cy="2951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663C8F-1FCA-4841-B7D9-0A6795709B5C}"/>
              </a:ext>
            </a:extLst>
          </p:cNvPr>
          <p:cNvSpPr/>
          <p:nvPr/>
        </p:nvSpPr>
        <p:spPr>
          <a:xfrm>
            <a:off x="3087759" y="2819400"/>
            <a:ext cx="152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027EE-5597-492F-9B91-A1ABE898D77E}"/>
              </a:ext>
            </a:extLst>
          </p:cNvPr>
          <p:cNvSpPr/>
          <p:nvPr/>
        </p:nvSpPr>
        <p:spPr>
          <a:xfrm flipH="1">
            <a:off x="3429000" y="3594651"/>
            <a:ext cx="33528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718BB-14F1-49E9-B270-BACD6CC4DFB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240159" y="2971800"/>
            <a:ext cx="356481" cy="622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0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DCEC-78CE-4392-B302-70DA7E90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Kings – ETL Strategy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3A51-3858-4CDC-99F6-8844C1C5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5105400" cy="4881563"/>
          </a:xfrm>
        </p:spPr>
        <p:txBody>
          <a:bodyPr>
            <a:normAutofit fontScale="92500"/>
          </a:bodyPr>
          <a:lstStyle/>
          <a:p>
            <a:r>
              <a:rPr lang="en-US" dirty="0"/>
              <a:t>Split the existing training set into two since the test data does not have any corresponding .csv file.</a:t>
            </a:r>
          </a:p>
          <a:p>
            <a:r>
              <a:rPr lang="en-US" dirty="0"/>
              <a:t>80% training 20% validation</a:t>
            </a:r>
          </a:p>
          <a:p>
            <a:r>
              <a:rPr lang="en-US" dirty="0"/>
              <a:t>The output of the NN on new data will be a segmented .</a:t>
            </a:r>
            <a:r>
              <a:rPr lang="en-US" dirty="0" err="1"/>
              <a:t>png</a:t>
            </a:r>
            <a:r>
              <a:rPr lang="en-US" dirty="0"/>
              <a:t> analogous to the training .</a:t>
            </a:r>
            <a:r>
              <a:rPr lang="en-US" dirty="0" err="1"/>
              <a:t>pngs</a:t>
            </a:r>
            <a:endParaRPr lang="en-US" dirty="0"/>
          </a:p>
          <a:p>
            <a:r>
              <a:rPr lang="en-US" dirty="0"/>
              <a:t>Extra credit is to find the bounding polygon </a:t>
            </a:r>
          </a:p>
          <a:p>
            <a:r>
              <a:rPr lang="en-US" dirty="0"/>
              <a:t>Pick the 4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points that contain min x, min y, max x, max y to create the bounding polygon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63C8F-1FCA-4841-B7D9-0A6795709B5C}"/>
              </a:ext>
            </a:extLst>
          </p:cNvPr>
          <p:cNvSpPr/>
          <p:nvPr/>
        </p:nvSpPr>
        <p:spPr>
          <a:xfrm>
            <a:off x="3087759" y="2819400"/>
            <a:ext cx="152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027EE-5597-492F-9B91-A1ABE898D77E}"/>
              </a:ext>
            </a:extLst>
          </p:cNvPr>
          <p:cNvSpPr/>
          <p:nvPr/>
        </p:nvSpPr>
        <p:spPr>
          <a:xfrm flipH="1">
            <a:off x="3429000" y="3594651"/>
            <a:ext cx="33528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66FCA-71E8-49F3-9106-15E72A62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95400"/>
            <a:ext cx="6160804" cy="4761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6D35BC9-D55C-4AE9-9954-86C050A7E93F}"/>
              </a:ext>
            </a:extLst>
          </p:cNvPr>
          <p:cNvCxnSpPr>
            <a:cxnSpLocks/>
          </p:cNvCxnSpPr>
          <p:nvPr/>
        </p:nvCxnSpPr>
        <p:spPr>
          <a:xfrm flipV="1">
            <a:off x="4876800" y="4800600"/>
            <a:ext cx="2590800" cy="1143000"/>
          </a:xfrm>
          <a:prstGeom prst="bentConnector3">
            <a:avLst>
              <a:gd name="adj1" fmla="val 338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47DB-1C16-4199-BD51-58323EB2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Kings – Modeling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6803-9331-4A37-8A41-143DD035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/>
          <a:lstStyle/>
          <a:p>
            <a:r>
              <a:rPr lang="en-US" dirty="0"/>
              <a:t>Use Amazon </a:t>
            </a:r>
            <a:r>
              <a:rPr lang="en-US" dirty="0" err="1"/>
              <a:t>SageMaker</a:t>
            </a:r>
            <a:r>
              <a:rPr lang="en-US" dirty="0"/>
              <a:t> Semantic Segmentation Algorithm Notebook</a:t>
            </a:r>
          </a:p>
          <a:p>
            <a:pPr lvl="1"/>
            <a:r>
              <a:rPr lang="en-US" dirty="0"/>
              <a:t>https://rl1.notebook.us-east-1.sagemaker.aws/notebooks/semantic_segmentation_pascalvoc_2019-01-10/semantic_segmentation_pascalvoc.ipynb</a:t>
            </a:r>
          </a:p>
          <a:p>
            <a:r>
              <a:rPr lang="en-US" dirty="0"/>
              <a:t>Retrain resnet50 CNN (set in hyperparameters) with ocean/ship .jpgs and .</a:t>
            </a:r>
            <a:r>
              <a:rPr lang="en-US" dirty="0" err="1"/>
              <a:t>png</a:t>
            </a:r>
            <a:r>
              <a:rPr lang="en-US" dirty="0"/>
              <a:t> mask as input data points.</a:t>
            </a:r>
          </a:p>
          <a:p>
            <a:r>
              <a:rPr lang="en-US" dirty="0"/>
              <a:t>Optimizer </a:t>
            </a:r>
            <a:r>
              <a:rPr lang="en-US" dirty="0" err="1"/>
              <a:t>RMSProp</a:t>
            </a:r>
            <a:r>
              <a:rPr lang="en-US" dirty="0"/>
              <a:t> (set in hyperparameters) </a:t>
            </a:r>
          </a:p>
          <a:p>
            <a:r>
              <a:rPr lang="en-US" dirty="0"/>
              <a:t>Using ml.p3.16xlarge</a:t>
            </a:r>
          </a:p>
        </p:txBody>
      </p:sp>
    </p:spTree>
    <p:extLst>
      <p:ext uri="{BB962C8B-B14F-4D97-AF65-F5344CB8AC3E}">
        <p14:creationId xmlns:p14="http://schemas.microsoft.com/office/powerpoint/2010/main" val="40035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D6EE-CDAD-4D14-89F8-84728147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Kings –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5980-8941-45DE-A885-F6F8F532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26 GB of .jpg data was too large to download from S3 to EC2 in a reasonable amount of time during training.</a:t>
            </a:r>
          </a:p>
          <a:p>
            <a:r>
              <a:rPr lang="en-US" dirty="0"/>
              <a:t>Trimmed the data down to 15% of the original data set and restarted training</a:t>
            </a:r>
          </a:p>
          <a:p>
            <a:r>
              <a:rPr lang="en-US" dirty="0"/>
              <a:t>Had to increase class count from 2 to 226 to account for white pixels of image mask being set to 225 (instead of 1)</a:t>
            </a:r>
          </a:p>
          <a:p>
            <a:r>
              <a:rPr lang="en-US" dirty="0"/>
              <a:t>Internal Server Errors could not be overcome during the afternoon once we started training.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4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DF15-773B-4F9E-8674-57A8A55B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325563"/>
          </a:xfrm>
        </p:spPr>
        <p:txBody>
          <a:bodyPr/>
          <a:lstStyle/>
          <a:p>
            <a:r>
              <a:rPr lang="en-US" dirty="0"/>
              <a:t>Image Kings - What went wrong…?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08AC9-F325-4BB7-B76A-93723A223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66800"/>
            <a:ext cx="10515600" cy="3272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3CB767-DA3C-48BA-9CB5-3F42CB30EDE7}"/>
              </a:ext>
            </a:extLst>
          </p:cNvPr>
          <p:cNvSpPr/>
          <p:nvPr/>
        </p:nvSpPr>
        <p:spPr>
          <a:xfrm>
            <a:off x="8153400" y="2743200"/>
            <a:ext cx="2895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9C008-12F2-4F5B-BDEB-9C7EB37CCD15}"/>
              </a:ext>
            </a:extLst>
          </p:cNvPr>
          <p:cNvSpPr/>
          <p:nvPr/>
        </p:nvSpPr>
        <p:spPr>
          <a:xfrm>
            <a:off x="838200" y="3048000"/>
            <a:ext cx="2438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B917D-51DB-4EB4-9ACE-69E09102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0134600" cy="22400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C5E5A6-2A64-43CE-857E-66F98540D740}"/>
              </a:ext>
            </a:extLst>
          </p:cNvPr>
          <p:cNvSpPr/>
          <p:nvPr/>
        </p:nvSpPr>
        <p:spPr>
          <a:xfrm>
            <a:off x="9601200" y="5257800"/>
            <a:ext cx="1143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F6264-5EDB-4DE7-8BFD-9676E1CB3947}"/>
              </a:ext>
            </a:extLst>
          </p:cNvPr>
          <p:cNvSpPr/>
          <p:nvPr/>
        </p:nvSpPr>
        <p:spPr>
          <a:xfrm>
            <a:off x="762000" y="5562600"/>
            <a:ext cx="6934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47DB-1C16-4199-BD51-58323EB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Image Kings – Goals for going into production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DABD9-586E-4EA7-8F4A-E21005BB4C5E}"/>
              </a:ext>
            </a:extLst>
          </p:cNvPr>
          <p:cNvSpPr/>
          <p:nvPr/>
        </p:nvSpPr>
        <p:spPr>
          <a:xfrm>
            <a:off x="914400" y="22860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.jpg ocean/ship images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6F148-04F1-44D5-A029-7EC96EADF856}"/>
              </a:ext>
            </a:extLst>
          </p:cNvPr>
          <p:cNvSpPr/>
          <p:nvPr/>
        </p:nvSpPr>
        <p:spPr>
          <a:xfrm>
            <a:off x="4953000" y="22860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 (image ingestion and conversion of .jpg to byte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CD077-3B39-4D3C-B3CC-57CABEE2B4DF}"/>
              </a:ext>
            </a:extLst>
          </p:cNvPr>
          <p:cNvSpPr/>
          <p:nvPr/>
        </p:nvSpPr>
        <p:spPr>
          <a:xfrm>
            <a:off x="9296400" y="22860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instance for inference (ml.c4.xlarge)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93795-112D-45C8-82A3-1EC14D5DA19F}"/>
              </a:ext>
            </a:extLst>
          </p:cNvPr>
          <p:cNvSpPr/>
          <p:nvPr/>
        </p:nvSpPr>
        <p:spPr>
          <a:xfrm>
            <a:off x="2667000" y="51054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 (bounding box calculation)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6E204-7FA6-480E-999F-94DEC0363868}"/>
              </a:ext>
            </a:extLst>
          </p:cNvPr>
          <p:cNvSpPr/>
          <p:nvPr/>
        </p:nvSpPr>
        <p:spPr>
          <a:xfrm>
            <a:off x="7162800" y="51054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Hosted DB (new ship locations – bounding rectangles/date of photo as key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DC98AA-9FB4-4E17-B20B-64081F13093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95600" y="2971800"/>
            <a:ext cx="21336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C2EB27-A06A-4A5F-BA9A-14F471D8D39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34200" y="2971800"/>
            <a:ext cx="24384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2997B7-447C-4706-B859-62B795715A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648200" y="5791200"/>
            <a:ext cx="25146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82B277C-BDB0-4BF9-A6F2-64E69A602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2667000" y="2971800"/>
            <a:ext cx="8610600" cy="2819400"/>
          </a:xfrm>
          <a:prstGeom prst="bentConnector5">
            <a:avLst>
              <a:gd name="adj1" fmla="val -2655"/>
              <a:gd name="adj2" fmla="val 50000"/>
              <a:gd name="adj3" fmla="val 10265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D2FC07-5CCC-4692-9C0E-6F43A0CC3FF4}"/>
              </a:ext>
            </a:extLst>
          </p:cNvPr>
          <p:cNvSpPr txBox="1"/>
          <p:nvPr/>
        </p:nvSpPr>
        <p:spPr>
          <a:xfrm>
            <a:off x="838200" y="12192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Deployed System Architecture:</a:t>
            </a:r>
          </a:p>
        </p:txBody>
      </p:sp>
    </p:spTree>
    <p:extLst>
      <p:ext uri="{BB962C8B-B14F-4D97-AF65-F5344CB8AC3E}">
        <p14:creationId xmlns:p14="http://schemas.microsoft.com/office/powerpoint/2010/main" val="35821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590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Image Kings - AWS Training</vt:lpstr>
      <vt:lpstr>Image Kings - Project Goals</vt:lpstr>
      <vt:lpstr>Image Kings – ETL Strategy* *selected in part due to the use of semantic segmentation</vt:lpstr>
      <vt:lpstr>Image Kings – ETL Strategy (cont.)</vt:lpstr>
      <vt:lpstr>Image Kings – ETL Strategy (cont.)</vt:lpstr>
      <vt:lpstr>Image Kings – Modeling strategy</vt:lpstr>
      <vt:lpstr>Image Kings – Training</vt:lpstr>
      <vt:lpstr>Image Kings - What went wrong…?</vt:lpstr>
      <vt:lpstr>Image Kings – Goals for going into production</vt:lpstr>
      <vt:lpstr>Image Kings –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Kings</dc:title>
  <dc:creator>Hirsbrunner, Alex (Nokia - US/Naperville)</dc:creator>
  <cp:lastModifiedBy>Hirsbrunner, Alex (Nokia - US/Naperville)</cp:lastModifiedBy>
  <cp:revision>34</cp:revision>
  <dcterms:created xsi:type="dcterms:W3CDTF">2019-01-10T15:49:10Z</dcterms:created>
  <dcterms:modified xsi:type="dcterms:W3CDTF">2019-01-10T20:51:11Z</dcterms:modified>
</cp:coreProperties>
</file>