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26CD-6F94-4B9D-ABBD-66B2744428D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F5CE-FC02-49E6-86E7-5CE7362E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26CD-6F94-4B9D-ABBD-66B2744428D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F5CE-FC02-49E6-86E7-5CE7362E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1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26CD-6F94-4B9D-ABBD-66B2744428D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F5CE-FC02-49E6-86E7-5CE7362E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26CD-6F94-4B9D-ABBD-66B2744428D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F5CE-FC02-49E6-86E7-5CE7362E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4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26CD-6F94-4B9D-ABBD-66B2744428D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F5CE-FC02-49E6-86E7-5CE7362E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7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26CD-6F94-4B9D-ABBD-66B2744428D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F5CE-FC02-49E6-86E7-5CE7362E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5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26CD-6F94-4B9D-ABBD-66B2744428D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F5CE-FC02-49E6-86E7-5CE7362E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7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26CD-6F94-4B9D-ABBD-66B2744428D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F5CE-FC02-49E6-86E7-5CE7362E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26CD-6F94-4B9D-ABBD-66B2744428D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F5CE-FC02-49E6-86E7-5CE7362E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9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26CD-6F94-4B9D-ABBD-66B2744428D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F5CE-FC02-49E6-86E7-5CE7362E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26CD-6F94-4B9D-ABBD-66B2744428D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F5CE-FC02-49E6-86E7-5CE7362E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526CD-6F94-4B9D-ABBD-66B2744428D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AF5CE-FC02-49E6-86E7-5CE7362E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0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98" y="368738"/>
            <a:ext cx="7453091" cy="41108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6836" y="5218545"/>
            <a:ext cx="9679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1. </a:t>
            </a:r>
            <a:r>
              <a:rPr lang="en-US" dirty="0"/>
              <a:t>Map of study sites and diagram of experimental array offshore of Maryland, USA with 10-meter depth contours. Circles denote receiver locations of the mid-shelf (blue) and nearshore (orange) sites; the triangle denotes the location of recorded wind speeds. Inset shows the study location in reference to the U.S. mid-Atlantic coast.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3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3" y="132865"/>
            <a:ext cx="9210004" cy="54181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272" y="5551053"/>
            <a:ext cx="10557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2. </a:t>
            </a:r>
            <a:r>
              <a:rPr lang="en-US" dirty="0"/>
              <a:t>Observed water temperature (surface: dashed line; and bottom: solid line), ΔT, and ambient noise in the nearshore (orange) and mid-shelf (blue) sites. Yellow line demarcates noise levels above which detection range is likely to be reduced (300 mV, [23]). Rug denotes periods of winds greater than 6 (short line) and 8 (tall line) on the Beaufort Wind Scale (&gt;10.7 m/s and &gt;17.2 m/s, respectively).</a:t>
            </a:r>
          </a:p>
        </p:txBody>
      </p:sp>
    </p:spTree>
    <p:extLst>
      <p:ext uri="{BB962C8B-B14F-4D97-AF65-F5344CB8AC3E}">
        <p14:creationId xmlns:p14="http://schemas.microsoft.com/office/powerpoint/2010/main" val="422254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233130"/>
            <a:ext cx="7362813" cy="51983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2887" y="233130"/>
            <a:ext cx="45739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3.</a:t>
            </a:r>
            <a:r>
              <a:rPr lang="en-US" dirty="0"/>
              <a:t> </a:t>
            </a:r>
            <a:r>
              <a:rPr lang="en-US" dirty="0" smtClean="0"/>
              <a:t>Predicted </a:t>
            </a:r>
            <a:r>
              <a:rPr lang="en-US" dirty="0"/>
              <a:t>detectability at a distance of 800 m as a function of ΔT or ambient noise at the nearshore (white/orange) and mid-shelf (white/blue) sites, and with the effect of site removed (black/gray). Envelopes indicate 95% confidence intervals. Panels show scenarios of A) the effect of ΔT at median levels of ambient noise (c. 220 mV); B) the effect of ΔT at a masking level of ambient noise (300 mV); C) the effect of ambient noise under moderate stratification (ΔT = 5 °C); and D) the effect of ambient noise under no stratification (ΔT = 0 °C). Rugs denote the distribution of observations within 1 °C (A, B) or 10 mV (C, D) of the given scenario.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9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44" y="323274"/>
            <a:ext cx="8522483" cy="40085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6291" y="5024582"/>
            <a:ext cx="8626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4. Modeled daily distance at 50% detectability (D</a:t>
            </a:r>
            <a:r>
              <a:rPr lang="en-US" baseline="-25000" dirty="0"/>
              <a:t>50</a:t>
            </a:r>
            <a:r>
              <a:rPr lang="en-US" dirty="0"/>
              <a:t>, lines) at mean values of noise and ΔT observed in the mid-shelf and nearshore sites. 95% confidence intervals are indicated by the shaded areas. Red lines show the posterior distribution of the estimated D</a:t>
            </a:r>
            <a:r>
              <a:rPr lang="en-US" baseline="-25000" dirty="0"/>
              <a:t>50</a:t>
            </a:r>
            <a:r>
              <a:rPr lang="en-US" dirty="0"/>
              <a:t> change points. Rug denotes periods of winds greater than 6 (short black lines) and 8 (tall black lines) on the Beaufort Wind Scale (&gt;10.7 m/s and &gt;17.2 m/s, respectively), as well as dates in which receiver tending occurred (dashed red lines).</a:t>
            </a:r>
          </a:p>
        </p:txBody>
      </p:sp>
    </p:spTree>
    <p:extLst>
      <p:ext uri="{BB962C8B-B14F-4D97-AF65-F5344CB8AC3E}">
        <p14:creationId xmlns:p14="http://schemas.microsoft.com/office/powerpoint/2010/main" val="407760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O'Brien</dc:creator>
  <cp:lastModifiedBy>Mike O'Brien</cp:lastModifiedBy>
  <cp:revision>1</cp:revision>
  <dcterms:created xsi:type="dcterms:W3CDTF">2021-01-24T23:57:24Z</dcterms:created>
  <dcterms:modified xsi:type="dcterms:W3CDTF">2021-01-25T00:04:34Z</dcterms:modified>
</cp:coreProperties>
</file>