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69" r:id="rId2"/>
    <p:sldId id="306" r:id="rId3"/>
    <p:sldId id="271" r:id="rId4"/>
    <p:sldId id="272" r:id="rId5"/>
    <p:sldId id="273" r:id="rId6"/>
    <p:sldId id="288" r:id="rId7"/>
    <p:sldId id="289" r:id="rId8"/>
    <p:sldId id="301" r:id="rId9"/>
    <p:sldId id="281" r:id="rId10"/>
    <p:sldId id="302" r:id="rId11"/>
    <p:sldId id="309" r:id="rId12"/>
    <p:sldId id="310" r:id="rId13"/>
    <p:sldId id="311" r:id="rId14"/>
    <p:sldId id="312" r:id="rId15"/>
    <p:sldId id="313" r:id="rId16"/>
    <p:sldId id="315" r:id="rId17"/>
    <p:sldId id="314" r:id="rId18"/>
    <p:sldId id="316" r:id="rId19"/>
    <p:sldId id="300" r:id="rId20"/>
    <p:sldId id="317" r:id="rId21"/>
    <p:sldId id="318" r:id="rId22"/>
    <p:sldId id="325" r:id="rId23"/>
    <p:sldId id="319" r:id="rId24"/>
    <p:sldId id="326" r:id="rId25"/>
    <p:sldId id="320" r:id="rId26"/>
    <p:sldId id="327" r:id="rId27"/>
    <p:sldId id="328" r:id="rId28"/>
    <p:sldId id="277" r:id="rId29"/>
    <p:sldId id="278" r:id="rId30"/>
    <p:sldId id="329" r:id="rId31"/>
    <p:sldId id="330" r:id="rId32"/>
    <p:sldId id="279" r:id="rId33"/>
  </p:sldIdLst>
  <p:sldSz cx="9144000" cy="6858000" type="screen4x3"/>
  <p:notesSz cx="7010400" cy="9296400"/>
  <p:defaultTextStyle>
    <a:defPPr rtl="0">
      <a:defRPr lang="ko-k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6C85E7-0A50-4D12-83EB-4636D9ECE6FF}">
          <p14:sldIdLst>
            <p14:sldId id="269"/>
            <p14:sldId id="306"/>
            <p14:sldId id="271"/>
            <p14:sldId id="272"/>
            <p14:sldId id="273"/>
            <p14:sldId id="288"/>
          </p14:sldIdLst>
        </p14:section>
        <p14:section name="제목 없는 구역" id="{4A93FE08-1765-4D31-8CBF-B127DFEB8CF5}">
          <p14:sldIdLst>
            <p14:sldId id="289"/>
            <p14:sldId id="301"/>
            <p14:sldId id="281"/>
            <p14:sldId id="302"/>
            <p14:sldId id="309"/>
            <p14:sldId id="310"/>
            <p14:sldId id="311"/>
            <p14:sldId id="312"/>
            <p14:sldId id="313"/>
            <p14:sldId id="315"/>
            <p14:sldId id="314"/>
            <p14:sldId id="316"/>
            <p14:sldId id="300"/>
            <p14:sldId id="317"/>
            <p14:sldId id="318"/>
            <p14:sldId id="325"/>
            <p14:sldId id="319"/>
            <p14:sldId id="326"/>
            <p14:sldId id="320"/>
            <p14:sldId id="327"/>
            <p14:sldId id="328"/>
            <p14:sldId id="277"/>
            <p14:sldId id="278"/>
            <p14:sldId id="329"/>
            <p14:sldId id="33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C"/>
    <a:srgbClr val="893611"/>
    <a:srgbClr val="A44114"/>
    <a:srgbClr val="F3B99F"/>
    <a:srgbClr val="B94917"/>
    <a:srgbClr val="FF6600"/>
    <a:srgbClr val="000066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84783" autoAdjust="0"/>
  </p:normalViewPr>
  <p:slideViewPr>
    <p:cSldViewPr>
      <p:cViewPr varScale="1">
        <p:scale>
          <a:sx n="86" d="100"/>
          <a:sy n="86" d="100"/>
        </p:scale>
        <p:origin x="5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직사각형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E83CD597-2254-442B-8379-80708B957C5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2020-07-31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0" name="직사각형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1" name="직사각형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27" name="직사각형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7A4291-CBF3-4EE2-92F8-8C4438A46417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26628" name="직사각형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직사각형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6630" name="직사각형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31" name="직사각형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3FACB9-4E35-4CB3-835A-2EBF55FAEDE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1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6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6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5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8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7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96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6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39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4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73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4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55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5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77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7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95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1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15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6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0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5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3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선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12" name="그룹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타원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4" name="타원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5" name="타원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6" name="타원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7" name="타원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8" name="타원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9" name="타원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0" name="타원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1" name="타원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2" name="타원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3" name="타원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4" name="타원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5" name="타원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6" name="타원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7" name="타원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8" name="타원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9" name="타원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0" name="타원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1" name="타원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2" name="타원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3" name="타원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4" name="타원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5" name="타원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6" name="타원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7" name="타원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8" name="타원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9" name="타원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0" name="타원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1" name="타원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2" name="타원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3" name="타원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44" name="선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제목 개체 틀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7108" name="텍스트 개체 틀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7109" name="날짜 개체 틀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867FE6-7FD4-4158-94A7-34B716D1C785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47110" name="바닥글 개체 틀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7111" name="슬라이드 번호 개체 틀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45280F-DE53-48B1-9FB9-96A39916642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74052F8-C339-4857-91A3-69EEF6923B20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2E90EB-6CA4-453F-8712-C339590DE034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7041D2-4C88-433D-8807-E8F9624F0E5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D251BA-4196-46F7-BF5E-DE37F6712AD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451365-84B3-405E-AD91-F1FFF5154FE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C6F290-D301-4864-9490-340EF11588D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BEFC4A-275F-4BC1-9801-2419F876DD53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208CE1-DD55-4A43-A479-EF83A2DC398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855F7C-59C8-4FC4-9984-EFF5489238CE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27AF89-6755-46F5-BBCF-E571D7F311A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315917-6F5A-47EE-A41D-90562B7C8CBA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6BE3C0-1208-4260-82C3-0EB0400271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A32B8C7-1289-4C42-8511-DF782D9189D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F02DF6-5EF1-449D-8E8F-F40E7D2FCBC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62F9A0-6AEE-4B7A-BB3F-B74645710EE9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3460AA-1533-4548-8781-A6D0EAE276D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4CC0AD-4ED0-4F95-B64E-65FFD1DAB12D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386842-FEC9-453F-B6F7-7C945F3A2D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604D3A-28F7-42E9-B584-8A0266F9FDDC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DA581-ADE3-4A40-91CB-711A776CAC2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선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088" name="그룹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타원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0" name="타원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1" name="타원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2" name="타원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3" name="타원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4" name="타원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5" name="타원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6" name="타원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7" name="타원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8" name="타원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9" name="타원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0" name="타원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1" name="타원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2" name="타원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3" name="타원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4" name="타원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5" name="타원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6" name="타원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7" name="타원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8" name="타원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9" name="타원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0" name="타원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1" name="타원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2" name="타원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3" name="타원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4" name="타원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5" name="타원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6" name="타원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7" name="타원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8" name="타원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9" name="타원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083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6084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8" rtl="0"/>
            <a:endParaRPr lang="ko-KR" altLang="en-US" noProof="0"/>
          </a:p>
          <a:p>
            <a:pPr lvl="8" rtl="0"/>
            <a:endParaRPr lang="ko-KR" altLang="en-US" noProof="0"/>
          </a:p>
        </p:txBody>
      </p:sp>
      <p:sp>
        <p:nvSpPr>
          <p:cNvPr id="46085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D73A23-FC9F-45ED-919D-447251496C32}" type="datetime1">
              <a:rPr lang="ko-KR" altLang="en-US" noProof="0" smtClean="0"/>
              <a:t>2020-07-31</a:t>
            </a:fld>
            <a:endParaRPr lang="ko-KR" altLang="en-US" noProof="0"/>
          </a:p>
        </p:txBody>
      </p:sp>
      <p:sp>
        <p:nvSpPr>
          <p:cNvPr id="46086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6087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5119E-5338-4B55-81DC-57EAC9440FD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latinLnBrk="1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92150" indent="-347663" algn="l" rtl="0" eaLnBrk="1" fontAlgn="base" latinLnBrk="1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987425" indent="-293688" algn="l" rtl="0" eaLnBrk="1" fontAlgn="base" latinLnBrk="1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92024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466725"/>
            <a:ext cx="6912768" cy="2133600"/>
          </a:xfrm>
        </p:spPr>
        <p:txBody>
          <a:bodyPr rtlCol="0"/>
          <a:lstStyle/>
          <a:p>
            <a:pPr rtl="0"/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T&amp;D Mapping Program</a:t>
            </a:r>
            <a:endParaRPr lang="ko-KR" altLang="en-US" sz="40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3115716"/>
          </a:xfrm>
        </p:spPr>
        <p:txBody>
          <a:bodyPr rtlCol="0">
            <a:normAutofit/>
          </a:bodyPr>
          <a:lstStyle/>
          <a:p>
            <a:pPr rtl="0"/>
            <a:endParaRPr lang="en-US" altLang="ko-KR" dirty="0"/>
          </a:p>
          <a:p>
            <a:pPr rtl="0"/>
            <a:endParaRPr lang="en-US" altLang="ko-KR" sz="2400" dirty="0"/>
          </a:p>
          <a:p>
            <a:pPr rtl="0"/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F54EB5-69D1-4D42-9DA5-62D06838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9550" flipH="1">
            <a:off x="659260" y="3798071"/>
            <a:ext cx="2975449" cy="22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6145" name="_x564827320">
            <a:extLst>
              <a:ext uri="{FF2B5EF4-FFF2-40B4-BE49-F238E27FC236}">
                <a16:creationId xmlns:a16="http://schemas.microsoft.com/office/drawing/2014/main" id="{313A2F81-44FA-475B-97E3-0EBAA4A3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872"/>
            <a:ext cx="866388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1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3313" name="_x565726984">
            <a:extLst>
              <a:ext uri="{FF2B5EF4-FFF2-40B4-BE49-F238E27FC236}">
                <a16:creationId xmlns:a16="http://schemas.microsoft.com/office/drawing/2014/main" id="{8C45ACF8-B111-4E10-8E60-84CBE812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276872"/>
            <a:ext cx="6350000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17CEAD-D724-4F1C-B27E-F271D8C4A0B0}"/>
              </a:ext>
            </a:extLst>
          </p:cNvPr>
          <p:cNvSpPr/>
          <p:nvPr/>
        </p:nvSpPr>
        <p:spPr>
          <a:xfrm>
            <a:off x="1185404" y="4581128"/>
            <a:ext cx="7128792" cy="170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프로그램의 인터페이스를 구성합니다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윈도우의 크기는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950x510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으로 설정하고 크기를 조절할 수 없도록 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윈도우의 생성위치는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(100,100)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으로 설정했습니다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함수들의 기능을 수행할 트리거 버튼을 윈도우에 추가했습니다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해당 함수의 기능이 실행되도록 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4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2289" name="_x565725976">
            <a:extLst>
              <a:ext uri="{FF2B5EF4-FFF2-40B4-BE49-F238E27FC236}">
                <a16:creationId xmlns:a16="http://schemas.microsoft.com/office/drawing/2014/main" id="{9B93EB47-01A6-42FA-B667-AA5F938F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15591"/>
            <a:ext cx="6010275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E60EE3-3D07-4F41-9CAC-10258379A75F}"/>
              </a:ext>
            </a:extLst>
          </p:cNvPr>
          <p:cNvSpPr/>
          <p:nvPr/>
        </p:nvSpPr>
        <p:spPr>
          <a:xfrm>
            <a:off x="1208652" y="4515928"/>
            <a:ext cx="5736096" cy="22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와 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를 사용할 수 있도록 설정합니다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D435i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의 깊이 데이터 처리과정은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Intel realsense sdk sample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을 참고했습니다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의 이동경로를 매핑할 지도를 설정합니다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매핑 지도는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matplotlib Axes 3D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라이브러리를 사용해서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그래프로 그려집니다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그래프가 그려지는 걸</a:t>
            </a:r>
            <a:r>
              <a:rPr lang="ko-KR" altLang="en-US" sz="1000" kern="0">
                <a:solidFill>
                  <a:srgbClr val="000000"/>
                </a:solidFill>
                <a:latin typeface="함초롬바탕" panose="02030604000101010101" pitchFamily="18" charset="-127"/>
              </a:rPr>
              <a:t> 확인할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 수 있도록 범례를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–1, 1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설정했습니다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마우스 좌클릭으로 그래프를 살펴볼 수 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마우스 우클릭으로 지도의 크기를 조절할 수 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29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1265" name="_x565727128">
            <a:extLst>
              <a:ext uri="{FF2B5EF4-FFF2-40B4-BE49-F238E27FC236}">
                <a16:creationId xmlns:a16="http://schemas.microsoft.com/office/drawing/2014/main" id="{57D896ED-4107-472D-9753-34D15ED8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6010275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B30E18-EA2E-4F27-A661-B66CB60C50B2}"/>
              </a:ext>
            </a:extLst>
          </p:cNvPr>
          <p:cNvSpPr/>
          <p:nvPr/>
        </p:nvSpPr>
        <p:spPr>
          <a:xfrm>
            <a:off x="1115616" y="4510069"/>
            <a:ext cx="7415113" cy="2037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전역 플래그 변수인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key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값이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1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이면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Mapping_start()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에서 진행중인 모든 작업을 중지합니다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key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값의 트리거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(stop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key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1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바뀜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Mapping_stop()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종료되는 작업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T265, D435i, image, 3D graph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와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에서 데이터를 처리합니다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와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데이터 처리과정은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Intel realsense sdk sample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을 참고했습니다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5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0241" name="_x565725760">
            <a:extLst>
              <a:ext uri="{FF2B5EF4-FFF2-40B4-BE49-F238E27FC236}">
                <a16:creationId xmlns:a16="http://schemas.microsoft.com/office/drawing/2014/main" id="{B1F487D6-789E-4FAA-9F9D-D4608CDC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75"/>
            <a:ext cx="6002337" cy="29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A93FA3-B169-4188-A5AA-EB65AA8B2657}"/>
              </a:ext>
            </a:extLst>
          </p:cNvPr>
          <p:cNvSpPr/>
          <p:nvPr/>
        </p:nvSpPr>
        <p:spPr>
          <a:xfrm>
            <a:off x="350495" y="4797152"/>
            <a:ext cx="4573136" cy="198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D435i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의 이미지를 출력합니다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b="1" kern="0">
              <a:solidFill>
                <a:srgbClr val="000000"/>
              </a:solidFill>
              <a:latin typeface="함초롬바탕" panose="02030604000101010101" pitchFamily="18" charset="-127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출력되는 이미지의 종류는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가지입니다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1) color image : RGB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표현되는 일반 이미지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2) bg_removed :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배경이 제거된 이미지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3) depth_colormap :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깊이 이미지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세 개의 이미지를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hstack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images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에 저장해서 출력했습니다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윈도우 생성 위치는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(100, 680)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입니다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1400E6-98B8-406D-82D5-17FE79461F8D}"/>
              </a:ext>
            </a:extLst>
          </p:cNvPr>
          <p:cNvSpPr/>
          <p:nvPr/>
        </p:nvSpPr>
        <p:spPr>
          <a:xfrm>
            <a:off x="4076700" y="4796061"/>
            <a:ext cx="5067300" cy="171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b="1" kern="0">
                <a:solidFill>
                  <a:srgbClr val="000000"/>
                </a:solidFill>
                <a:latin typeface="휴먼고딕"/>
                <a:ea typeface="휴먼고딕"/>
              </a:rPr>
              <a:t>의 위치 데이터를 처리합니다</a:t>
            </a:r>
            <a:r>
              <a:rPr lang="en-US" altLang="ko-KR" sz="10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b="1" kern="0">
              <a:solidFill>
                <a:srgbClr val="000000"/>
              </a:solidFill>
              <a:latin typeface="함초롬바탕" panose="02030604000101010101" pitchFamily="18" charset="-127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의 데이터는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get_pose_data()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로 얻을 수 있습니다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좌표는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개의 축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(translation.x, translation.y, translation.z)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을 가집니다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얻어온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의 좌표를 터미널에 출력하고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데이터 프레임에 저장합니다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좌표는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그래프를 사용해서 그려집니다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그래프의 생성 위치는 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(1080, 100)</a:t>
            </a:r>
            <a:r>
              <a:rPr lang="ko-KR" altLang="en-US" sz="1000" kern="0">
                <a:solidFill>
                  <a:srgbClr val="000000"/>
                </a:solidFill>
                <a:latin typeface="휴먼고딕"/>
                <a:ea typeface="휴먼고딕"/>
              </a:rPr>
              <a:t>입니다</a:t>
            </a:r>
            <a:r>
              <a:rPr lang="en-US" altLang="ko-KR" sz="10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0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15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9217" name="_x564827752">
            <a:extLst>
              <a:ext uri="{FF2B5EF4-FFF2-40B4-BE49-F238E27FC236}">
                <a16:creationId xmlns:a16="http://schemas.microsoft.com/office/drawing/2014/main" id="{C9EF5C63-140D-4D03-B982-EC35DDA3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5151437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A4CC09-A388-4874-A763-4E7C29135701}"/>
              </a:ext>
            </a:extLst>
          </p:cNvPr>
          <p:cNvSpPr/>
          <p:nvPr/>
        </p:nvSpPr>
        <p:spPr>
          <a:xfrm>
            <a:off x="1619672" y="4149080"/>
            <a:ext cx="6624736" cy="103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작업을 중단할 트리거 변수의 값을 변경합니다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key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값을 통해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Mapping_start()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에서 작동하는 모든 작업을 종료합니다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count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값을 통해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Map_load()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에서 작동하는 모든 작업을 종료합니다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5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6385" name="_x566884768">
            <a:extLst>
              <a:ext uri="{FF2B5EF4-FFF2-40B4-BE49-F238E27FC236}">
                <a16:creationId xmlns:a16="http://schemas.microsoft.com/office/drawing/2014/main" id="{6931B807-3C07-4AD7-A194-442A2FB8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259012"/>
            <a:ext cx="5400675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1C236B-939C-4590-9F17-358155A090E4}"/>
              </a:ext>
            </a:extLst>
          </p:cNvPr>
          <p:cNvSpPr/>
          <p:nvPr/>
        </p:nvSpPr>
        <p:spPr>
          <a:xfrm>
            <a:off x="1043608" y="4941168"/>
            <a:ext cx="7696200" cy="137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의 좌표가 저장된 데이터 프레임을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Excel 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파일로 저장합니다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파일을 생성할 때 파일의 이름을 현재 날짜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년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월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일 시간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_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분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_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초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생성하기 위한 작업입니다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파일이 저장될 경로와 이름을 설정하고 파일을 저장합니다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파일이 저장되면 성공적으로 저장됐음을 알립니다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8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8193" name="_x564828112">
            <a:extLst>
              <a:ext uri="{FF2B5EF4-FFF2-40B4-BE49-F238E27FC236}">
                <a16:creationId xmlns:a16="http://schemas.microsoft.com/office/drawing/2014/main" id="{A30DAB24-E957-4032-995A-190DB311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829968"/>
            <a:ext cx="55446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B4F99-AEF7-4DB3-9204-0D9511826B30}"/>
              </a:ext>
            </a:extLst>
          </p:cNvPr>
          <p:cNvSpPr/>
          <p:nvPr/>
        </p:nvSpPr>
        <p:spPr>
          <a:xfrm>
            <a:off x="1331640" y="5023448"/>
            <a:ext cx="7416824" cy="170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의 좌표가 저장된 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Excle </a:t>
            </a: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파일을 읽어옵니다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파일을 선택할 수 있는 창을 생성합니다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좌표를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그래프로 그리기 위해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Mapping_start()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처럼 동일하게 설정합니다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Mapping_start()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와 동일하게 좌표를 그리는 반복문을 수행하고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터미널에 좌표를 출력합니다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endParaRPr lang="en-US" altLang="ko-KR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count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값의 트리거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(stop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count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값이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1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바뀜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Mapping_stop()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에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0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함수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5361" name="_x564826816">
            <a:extLst>
              <a:ext uri="{FF2B5EF4-FFF2-40B4-BE49-F238E27FC236}">
                <a16:creationId xmlns:a16="http://schemas.microsoft.com/office/drawing/2014/main" id="{30B58282-B103-4D69-B5E0-BE4FEB08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9423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07F471-39CE-44A8-B433-9B7200630681}"/>
              </a:ext>
            </a:extLst>
          </p:cNvPr>
          <p:cNvSpPr/>
          <p:nvPr/>
        </p:nvSpPr>
        <p:spPr>
          <a:xfrm>
            <a:off x="1691680" y="3717032"/>
            <a:ext cx="4572000" cy="707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kern="0">
                <a:solidFill>
                  <a:srgbClr val="000000"/>
                </a:solidFill>
                <a:latin typeface="휴먼고딕"/>
                <a:ea typeface="휴먼고딕"/>
              </a:rPr>
              <a:t>윈도우 창을 종료합니다</a:t>
            </a:r>
            <a:r>
              <a:rPr lang="en-US" altLang="ko-KR" sz="1200" b="1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Exit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창이 종료됩니다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1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시작화면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7409" name="_x564827104">
            <a:extLst>
              <a:ext uri="{FF2B5EF4-FFF2-40B4-BE49-F238E27FC236}">
                <a16:creationId xmlns:a16="http://schemas.microsoft.com/office/drawing/2014/main" id="{48FD3265-BF2D-4909-985D-6568DA03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6111"/>
            <a:ext cx="5256584" cy="296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7214C88-2FCE-409F-946E-7FDE4BA076F1}"/>
              </a:ext>
            </a:extLst>
          </p:cNvPr>
          <p:cNvSpPr/>
          <p:nvPr/>
        </p:nvSpPr>
        <p:spPr>
          <a:xfrm>
            <a:off x="1079104" y="5157192"/>
            <a:ext cx="8064896" cy="137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프로그램을 실행하면 볼 수 있는 시작화면입니다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생성된 윈도우에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개의 버튼을 추가했고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윈도우 창의 이름을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T&amp;D Mapping program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으로 설정했습니다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창의 크기는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900x561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이고 크기를 조절할 수 없도록 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버튼과 연결되어 있는 함수의 기능이 실행됩니다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7154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목  차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B1B0F6-2AA6-463C-AB21-58201035FC0D}"/>
              </a:ext>
            </a:extLst>
          </p:cNvPr>
          <p:cNvGrpSpPr/>
          <p:nvPr/>
        </p:nvGrpSpPr>
        <p:grpSpPr>
          <a:xfrm>
            <a:off x="3585460" y="5313525"/>
            <a:ext cx="1956079" cy="1031318"/>
            <a:chOff x="5529685" y="2023283"/>
            <a:chExt cx="3419880" cy="1210782"/>
          </a:xfrm>
          <a:solidFill>
            <a:schemeClr val="bg1">
              <a:lumMod val="65000"/>
            </a:schemeClr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D9548BD-B7CA-450A-82F6-CDACFB7B0BB8}"/>
                </a:ext>
              </a:extLst>
            </p:cNvPr>
            <p:cNvSpPr/>
            <p:nvPr/>
          </p:nvSpPr>
          <p:spPr>
            <a:xfrm>
              <a:off x="5529685" y="2023283"/>
              <a:ext cx="3419880" cy="121078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34B5A9-B472-47AF-9DD0-CEB8786F0B32}"/>
                </a:ext>
              </a:extLst>
            </p:cNvPr>
            <p:cNvGrpSpPr/>
            <p:nvPr/>
          </p:nvGrpSpPr>
          <p:grpSpPr>
            <a:xfrm>
              <a:off x="5723711" y="2258383"/>
              <a:ext cx="3129709" cy="755806"/>
              <a:chOff x="4133902" y="2299920"/>
              <a:chExt cx="3129709" cy="755806"/>
            </a:xfrm>
            <a:grpFill/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E4BD9F-BAA8-4C2B-8248-56D4FD818EF6}"/>
                  </a:ext>
                </a:extLst>
              </p:cNvPr>
              <p:cNvSpPr txBox="1"/>
              <p:nvPr/>
            </p:nvSpPr>
            <p:spPr>
              <a:xfrm>
                <a:off x="4133902" y="2299920"/>
                <a:ext cx="2534099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4-1.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고찰 및 느낀점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42AFC6-D7A2-4277-954E-8F0184807450}"/>
                  </a:ext>
                </a:extLst>
              </p:cNvPr>
              <p:cNvSpPr txBox="1"/>
              <p:nvPr/>
            </p:nvSpPr>
            <p:spPr>
              <a:xfrm>
                <a:off x="4133903" y="2730525"/>
                <a:ext cx="3129708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4-2.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참조 사이트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BEC1CD-265F-4C8E-97FF-E5591E23A777}"/>
              </a:ext>
            </a:extLst>
          </p:cNvPr>
          <p:cNvGrpSpPr/>
          <p:nvPr/>
        </p:nvGrpSpPr>
        <p:grpSpPr>
          <a:xfrm>
            <a:off x="3454169" y="2780170"/>
            <a:ext cx="3639564" cy="1277569"/>
            <a:chOff x="5416635" y="2555589"/>
            <a:chExt cx="3000743" cy="127756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48D244-B10F-479E-ACCA-FB226A669B59}"/>
                </a:ext>
              </a:extLst>
            </p:cNvPr>
            <p:cNvGrpSpPr/>
            <p:nvPr/>
          </p:nvGrpSpPr>
          <p:grpSpPr>
            <a:xfrm>
              <a:off x="5416635" y="2555589"/>
              <a:ext cx="3000743" cy="1277569"/>
              <a:chOff x="5529685" y="2023282"/>
              <a:chExt cx="3419880" cy="1499884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042D6B8-6843-49FC-9AA3-A3C7308031B6}"/>
                  </a:ext>
                </a:extLst>
              </p:cNvPr>
              <p:cNvSpPr/>
              <p:nvPr/>
            </p:nvSpPr>
            <p:spPr>
              <a:xfrm>
                <a:off x="5529685" y="2023282"/>
                <a:ext cx="3419880" cy="149988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B57C09D-6C77-43FC-A758-3E0A35791ACA}"/>
                  </a:ext>
                </a:extLst>
              </p:cNvPr>
              <p:cNvGrpSpPr/>
              <p:nvPr/>
            </p:nvGrpSpPr>
            <p:grpSpPr>
              <a:xfrm>
                <a:off x="5723711" y="2258383"/>
                <a:ext cx="3129709" cy="755806"/>
                <a:chOff x="4133902" y="2299920"/>
                <a:chExt cx="3129709" cy="755806"/>
              </a:xfrm>
              <a:grpFill/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D6A708-C98D-4AFD-BA39-9D378D5AA102}"/>
                    </a:ext>
                  </a:extLst>
                </p:cNvPr>
                <p:cNvSpPr txBox="1"/>
                <p:nvPr/>
              </p:nvSpPr>
              <p:spPr>
                <a:xfrm>
                  <a:off x="4133902" y="2299920"/>
                  <a:ext cx="3096048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 dirty="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2</a:t>
                  </a: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-1.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개발환경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C652837-DB2A-4036-9B33-6DDA88295D6B}"/>
                    </a:ext>
                  </a:extLst>
                </p:cNvPr>
                <p:cNvSpPr txBox="1"/>
                <p:nvPr/>
              </p:nvSpPr>
              <p:spPr>
                <a:xfrm>
                  <a:off x="4133903" y="2730525"/>
                  <a:ext cx="3129708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2-2.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추진체계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C49284-3212-45D4-B7CE-888E9113BB06}"/>
                </a:ext>
              </a:extLst>
            </p:cNvPr>
            <p:cNvSpPr txBox="1"/>
            <p:nvPr/>
          </p:nvSpPr>
          <p:spPr>
            <a:xfrm>
              <a:off x="5586881" y="3454051"/>
              <a:ext cx="274613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>
                <a:buNone/>
                <a:defRPr/>
              </a:pPr>
              <a:r>
                <a:rPr lang="en-US" altLang="ko-KR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2-3. T&amp;D Mapping program </a:t>
              </a:r>
              <a:r>
                <a: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아키텍처</a:t>
              </a:r>
              <a:endParaRPr lang="ko-KR" altLang="en-US" sz="1200" dirty="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3523FE9-911A-4F6C-B291-AA60378FC3A7}"/>
              </a:ext>
            </a:extLst>
          </p:cNvPr>
          <p:cNvGrpSpPr/>
          <p:nvPr/>
        </p:nvGrpSpPr>
        <p:grpSpPr>
          <a:xfrm>
            <a:off x="3480682" y="4065503"/>
            <a:ext cx="3474907" cy="1277569"/>
            <a:chOff x="5416638" y="2555589"/>
            <a:chExt cx="3000744" cy="127756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D8E05FD-E7FC-4241-BD10-E39A1E97D1B9}"/>
                </a:ext>
              </a:extLst>
            </p:cNvPr>
            <p:cNvGrpSpPr/>
            <p:nvPr/>
          </p:nvGrpSpPr>
          <p:grpSpPr>
            <a:xfrm>
              <a:off x="5416638" y="2555589"/>
              <a:ext cx="3000744" cy="1277569"/>
              <a:chOff x="5529685" y="2023282"/>
              <a:chExt cx="3419880" cy="1499884"/>
            </a:xfrm>
            <a:solidFill>
              <a:schemeClr val="bg1">
                <a:lumMod val="65000"/>
              </a:schemeClr>
            </a:solidFill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4843DD1-3C75-44AE-929E-71CA8C0862A1}"/>
                  </a:ext>
                </a:extLst>
              </p:cNvPr>
              <p:cNvSpPr/>
              <p:nvPr/>
            </p:nvSpPr>
            <p:spPr>
              <a:xfrm>
                <a:off x="5529685" y="2023282"/>
                <a:ext cx="3419880" cy="149988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0C61E3A9-96A2-4975-8B3F-AEE695D27B5F}"/>
                  </a:ext>
                </a:extLst>
              </p:cNvPr>
              <p:cNvGrpSpPr/>
              <p:nvPr/>
            </p:nvGrpSpPr>
            <p:grpSpPr>
              <a:xfrm>
                <a:off x="5723711" y="2258383"/>
                <a:ext cx="3225853" cy="755806"/>
                <a:chOff x="4133902" y="2299920"/>
                <a:chExt cx="3225853" cy="755806"/>
              </a:xfrm>
              <a:grpFill/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A3BF8E-D8CB-488A-B66A-35F2FF6098EA}"/>
                    </a:ext>
                  </a:extLst>
                </p:cNvPr>
                <p:cNvSpPr txBox="1"/>
                <p:nvPr/>
              </p:nvSpPr>
              <p:spPr>
                <a:xfrm>
                  <a:off x="4133902" y="2299920"/>
                  <a:ext cx="3225853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3-1.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라이브러리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C6DD2E-0E01-4926-A1DD-62945690B853}"/>
                    </a:ext>
                  </a:extLst>
                </p:cNvPr>
                <p:cNvSpPr txBox="1"/>
                <p:nvPr/>
              </p:nvSpPr>
              <p:spPr>
                <a:xfrm>
                  <a:off x="4133903" y="2730525"/>
                  <a:ext cx="3129708" cy="325201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lvl="0">
                    <a:buNone/>
                    <a:defRPr/>
                  </a:pPr>
                  <a:r>
                    <a:rPr lang="en-US" altLang="ko-KR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3-2. T&amp;D Mapping program </a:t>
                  </a:r>
                  <a:r>
                    <a:rPr lang="ko-KR" altLang="en-US" sz="1200">
                      <a:solidFill>
                        <a:sysClr val="windowText" lastClr="000000"/>
                      </a:solidFill>
                      <a:latin typeface="210 맨발의청춘 L"/>
                      <a:ea typeface="210 맨발의청춘 L"/>
                    </a:rPr>
                    <a:t>함수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93A3AD-7488-438C-92D7-E7AB7302C4F1}"/>
                </a:ext>
              </a:extLst>
            </p:cNvPr>
            <p:cNvSpPr txBox="1"/>
            <p:nvPr/>
          </p:nvSpPr>
          <p:spPr>
            <a:xfrm>
              <a:off x="5586880" y="3454051"/>
              <a:ext cx="277567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>
                <a:buNone/>
                <a:defRPr/>
              </a:pPr>
              <a:r>
                <a:rPr lang="en-US" altLang="ko-KR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3-3. T&amp;D Mapping program </a:t>
              </a:r>
              <a:r>
                <a:rPr lang="ko-KR" altLang="en-US" sz="1200">
                  <a:solidFill>
                    <a:sysClr val="windowText" lastClr="000000"/>
                  </a:solidFill>
                  <a:latin typeface="210 맨발의청춘 L"/>
                  <a:ea typeface="210 맨발의청춘 L"/>
                </a:rPr>
                <a:t>실행 화면</a:t>
              </a:r>
              <a:endParaRPr lang="ko-KR" altLang="en-US" sz="1200" dirty="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2976CF-D37D-4B84-B928-B91BECB6C567}"/>
              </a:ext>
            </a:extLst>
          </p:cNvPr>
          <p:cNvGrpSpPr/>
          <p:nvPr/>
        </p:nvGrpSpPr>
        <p:grpSpPr>
          <a:xfrm>
            <a:off x="3454169" y="1761179"/>
            <a:ext cx="3300465" cy="1031318"/>
            <a:chOff x="5529685" y="2023283"/>
            <a:chExt cx="3419880" cy="1210782"/>
          </a:xfrm>
          <a:solidFill>
            <a:schemeClr val="bg1">
              <a:lumMod val="65000"/>
            </a:schemeClr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0FD9FF1-03E0-4321-841F-A416B15AA690}"/>
                </a:ext>
              </a:extLst>
            </p:cNvPr>
            <p:cNvSpPr/>
            <p:nvPr/>
          </p:nvSpPr>
          <p:spPr>
            <a:xfrm>
              <a:off x="5529685" y="2023283"/>
              <a:ext cx="3419880" cy="121078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ysClr val="windowText" lastClr="000000"/>
                </a:solidFill>
                <a:latin typeface="210 맨발의청춘 L"/>
                <a:ea typeface="210 맨발의청춘 L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3C61821-A636-4017-90AE-D599DD40DB2B}"/>
                </a:ext>
              </a:extLst>
            </p:cNvPr>
            <p:cNvGrpSpPr/>
            <p:nvPr/>
          </p:nvGrpSpPr>
          <p:grpSpPr>
            <a:xfrm>
              <a:off x="5723711" y="2258383"/>
              <a:ext cx="3129709" cy="755806"/>
              <a:chOff x="4133902" y="2299920"/>
              <a:chExt cx="3129709" cy="755806"/>
            </a:xfrm>
            <a:grpFill/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50857-7678-4C76-A919-A6600946F11F}"/>
                  </a:ext>
                </a:extLst>
              </p:cNvPr>
              <p:cNvSpPr txBox="1"/>
              <p:nvPr/>
            </p:nvSpPr>
            <p:spPr>
              <a:xfrm>
                <a:off x="4133902" y="2299920"/>
                <a:ext cx="2759256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1-1. T&amp;D Mapping program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소개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1E6170-6200-4300-BCF2-3E394EA8DDEE}"/>
                  </a:ext>
                </a:extLst>
              </p:cNvPr>
              <p:cNvSpPr txBox="1"/>
              <p:nvPr/>
            </p:nvSpPr>
            <p:spPr>
              <a:xfrm>
                <a:off x="4133903" y="2730525"/>
                <a:ext cx="3129708" cy="32520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buNone/>
                  <a:defRPr/>
                </a:pPr>
                <a:r>
                  <a:rPr lang="en-US" altLang="ko-KR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1-2. T&amp;D Mapping program </a:t>
                </a:r>
                <a:r>
                  <a:rPr lang="ko-KR" altLang="en-US" sz="1200">
                    <a:solidFill>
                      <a:sysClr val="windowText" lastClr="000000"/>
                    </a:solidFill>
                    <a:latin typeface="210 맨발의청춘 L"/>
                    <a:ea typeface="210 맨발의청춘 L"/>
                  </a:rPr>
                  <a:t>목표</a:t>
                </a:r>
                <a:endParaRPr lang="ko-KR" altLang="en-US" sz="1200" dirty="0">
                  <a:solidFill>
                    <a:sysClr val="windowText" lastClr="000000"/>
                  </a:solidFill>
                  <a:latin typeface="210 맨발의청춘 L"/>
                  <a:ea typeface="210 맨발의청춘 L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DAAE4D-6F98-425B-B421-560F558995EC}"/>
              </a:ext>
            </a:extLst>
          </p:cNvPr>
          <p:cNvSpPr txBox="1"/>
          <p:nvPr/>
        </p:nvSpPr>
        <p:spPr>
          <a:xfrm>
            <a:off x="1877651" y="2093129"/>
            <a:ext cx="1087479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 </a:t>
            </a: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1.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개요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10C52-DF7F-4651-B6CE-B1CD35B17C91}"/>
              </a:ext>
            </a:extLst>
          </p:cNvPr>
          <p:cNvSpPr txBox="1"/>
          <p:nvPr/>
        </p:nvSpPr>
        <p:spPr>
          <a:xfrm>
            <a:off x="1884781" y="3311145"/>
            <a:ext cx="1431244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2.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세부내용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CE5B0-D47E-4FAD-B453-B3C650820E8C}"/>
              </a:ext>
            </a:extLst>
          </p:cNvPr>
          <p:cNvSpPr txBox="1"/>
          <p:nvPr/>
        </p:nvSpPr>
        <p:spPr>
          <a:xfrm>
            <a:off x="1863733" y="4538749"/>
            <a:ext cx="1465109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3.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개발내용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690F4-0BB8-4518-A3D2-2F1A07C8CCBC}"/>
              </a:ext>
            </a:extLst>
          </p:cNvPr>
          <p:cNvSpPr txBox="1"/>
          <p:nvPr/>
        </p:nvSpPr>
        <p:spPr>
          <a:xfrm>
            <a:off x="1880031" y="5638418"/>
            <a:ext cx="1431244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  <a:defRPr/>
            </a:pPr>
            <a:r>
              <a:rPr lang="en-US" altLang="ko-KR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4. </a:t>
            </a:r>
            <a:r>
              <a:rPr lang="ko-KR" altLang="en-US" sz="20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특이사항</a:t>
            </a:r>
            <a:endParaRPr lang="ko-KR" altLang="en-US" sz="20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B7A5486-8C71-4934-892B-958BA6DC8162}"/>
              </a:ext>
            </a:extLst>
          </p:cNvPr>
          <p:cNvCxnSpPr>
            <a:cxnSpLocks/>
          </p:cNvCxnSpPr>
          <p:nvPr/>
        </p:nvCxnSpPr>
        <p:spPr>
          <a:xfrm>
            <a:off x="899592" y="1761179"/>
            <a:ext cx="6091818" cy="1036831"/>
          </a:xfrm>
          <a:prstGeom prst="bentConnector3">
            <a:avLst>
              <a:gd name="adj1" fmla="val -28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3D1390F-48D4-416C-8351-21FD9564C24B}"/>
              </a:ext>
            </a:extLst>
          </p:cNvPr>
          <p:cNvCxnSpPr>
            <a:cxnSpLocks/>
          </p:cNvCxnSpPr>
          <p:nvPr/>
        </p:nvCxnSpPr>
        <p:spPr>
          <a:xfrm>
            <a:off x="899592" y="2792729"/>
            <a:ext cx="6105232" cy="1350188"/>
          </a:xfrm>
          <a:prstGeom prst="bentConnector3">
            <a:avLst>
              <a:gd name="adj1" fmla="val -32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C4C3D161-5911-4D5D-B400-B55E5E4A7706}"/>
              </a:ext>
            </a:extLst>
          </p:cNvPr>
          <p:cNvCxnSpPr>
            <a:cxnSpLocks/>
          </p:cNvCxnSpPr>
          <p:nvPr/>
        </p:nvCxnSpPr>
        <p:spPr>
          <a:xfrm>
            <a:off x="886178" y="4114084"/>
            <a:ext cx="6105232" cy="1278632"/>
          </a:xfrm>
          <a:prstGeom prst="bentConnector3">
            <a:avLst>
              <a:gd name="adj1" fmla="val -17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3DAADEC-F344-4C7C-9950-E393529AC118}"/>
              </a:ext>
            </a:extLst>
          </p:cNvPr>
          <p:cNvCxnSpPr>
            <a:cxnSpLocks/>
          </p:cNvCxnSpPr>
          <p:nvPr/>
        </p:nvCxnSpPr>
        <p:spPr>
          <a:xfrm>
            <a:off x="886178" y="5373813"/>
            <a:ext cx="6104216" cy="971030"/>
          </a:xfrm>
          <a:prstGeom prst="bentConnector3">
            <a:avLst>
              <a:gd name="adj1" fmla="val -182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[start 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버튼 클릭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8433" name="_x564828256">
            <a:extLst>
              <a:ext uri="{FF2B5EF4-FFF2-40B4-BE49-F238E27FC236}">
                <a16:creationId xmlns:a16="http://schemas.microsoft.com/office/drawing/2014/main" id="{84C22A47-1183-478E-B27C-AB9A5364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434138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91BE69-47A5-41BC-AC4C-56D7DFB1A18A}"/>
              </a:ext>
            </a:extLst>
          </p:cNvPr>
          <p:cNvSpPr/>
          <p:nvPr/>
        </p:nvSpPr>
        <p:spPr>
          <a:xfrm>
            <a:off x="925018" y="5345442"/>
            <a:ext cx="6768752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start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클릭하면 사진과 같이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를 이용해서 매핑을 하는 그래프와 </a:t>
            </a:r>
            <a:endParaRPr lang="en-US" altLang="ko-KR" sz="1200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  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를 이용해서 촬영하는 화면이 생성됩니다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55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그래프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19457" name="_x564828400">
            <a:extLst>
              <a:ext uri="{FF2B5EF4-FFF2-40B4-BE49-F238E27FC236}">
                <a16:creationId xmlns:a16="http://schemas.microsoft.com/office/drawing/2014/main" id="{E009C71D-1563-4AF1-BB17-8EEA995B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96281"/>
            <a:ext cx="5815013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2CF117-A611-4234-9A25-5E87C1089997}"/>
              </a:ext>
            </a:extLst>
          </p:cNvPr>
          <p:cNvSpPr/>
          <p:nvPr/>
        </p:nvSpPr>
        <p:spPr>
          <a:xfrm>
            <a:off x="1403648" y="5334000"/>
            <a:ext cx="7110536" cy="37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위치 좌표가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그래프로 그려지며 터미널에는 업데이트되는 좌표가 출력됩니다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972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그래프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0482" name="_x566886064">
            <a:extLst>
              <a:ext uri="{FF2B5EF4-FFF2-40B4-BE49-F238E27FC236}">
                <a16:creationId xmlns:a16="http://schemas.microsoft.com/office/drawing/2014/main" id="{BA63F6DC-7D8A-4162-ADF6-8AD7F484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47" y="2294868"/>
            <a:ext cx="3402397" cy="2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_x566884840">
            <a:extLst>
              <a:ext uri="{FF2B5EF4-FFF2-40B4-BE49-F238E27FC236}">
                <a16:creationId xmlns:a16="http://schemas.microsoft.com/office/drawing/2014/main" id="{7655B7C4-57D9-4E7E-ACCA-C133CEB2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94867"/>
            <a:ext cx="3402398" cy="2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71735D-B085-42D2-8275-C2D9E7C065D6}"/>
              </a:ext>
            </a:extLst>
          </p:cNvPr>
          <p:cNvSpPr/>
          <p:nvPr/>
        </p:nvSpPr>
        <p:spPr>
          <a:xfrm>
            <a:off x="899592" y="5146415"/>
            <a:ext cx="6030416" cy="37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마우스 우클릭으로 그래프의 크기를 확대하거나 축소할 수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56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배경 제거 및 깊이 탐색 카메라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1505" name="_x566886064">
            <a:extLst>
              <a:ext uri="{FF2B5EF4-FFF2-40B4-BE49-F238E27FC236}">
                <a16:creationId xmlns:a16="http://schemas.microsoft.com/office/drawing/2014/main" id="{85643533-643C-4655-B0ED-A8182EC9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483634" cy="1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1C45B3-5B8B-4242-9105-94D20F5C57C0}"/>
              </a:ext>
            </a:extLst>
          </p:cNvPr>
          <p:cNvSpPr/>
          <p:nvPr/>
        </p:nvSpPr>
        <p:spPr>
          <a:xfrm>
            <a:off x="323528" y="4238154"/>
            <a:ext cx="4572000" cy="1039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왼쪽 프레임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원래 모습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중앙 프레임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배경을 제거한 모습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오른쪽 프레임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깊이 탐색을 적용한 모습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33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배경 제거 및 깊이 탐색 카메라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2531" name="_x565725328">
            <a:extLst>
              <a:ext uri="{FF2B5EF4-FFF2-40B4-BE49-F238E27FC236}">
                <a16:creationId xmlns:a16="http://schemas.microsoft.com/office/drawing/2014/main" id="{FECFED71-BD67-474C-A597-EBD909DB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607182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_x565726048">
            <a:extLst>
              <a:ext uri="{FF2B5EF4-FFF2-40B4-BE49-F238E27FC236}">
                <a16:creationId xmlns:a16="http://schemas.microsoft.com/office/drawing/2014/main" id="{C2CB318B-41E2-4BFB-AEF5-C2B77A8C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76" y="3435820"/>
            <a:ext cx="607182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" name="_x565726840">
            <a:extLst>
              <a:ext uri="{FF2B5EF4-FFF2-40B4-BE49-F238E27FC236}">
                <a16:creationId xmlns:a16="http://schemas.microsoft.com/office/drawing/2014/main" id="{7419E8B0-CC0F-48E1-825D-E998F613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76" y="5121208"/>
            <a:ext cx="607182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7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데이터 로드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23553" name="_x565726408">
            <a:extLst>
              <a:ext uri="{FF2B5EF4-FFF2-40B4-BE49-F238E27FC236}">
                <a16:creationId xmlns:a16="http://schemas.microsoft.com/office/drawing/2014/main" id="{D31E9C57-F213-4DC6-99DC-7E276D2A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772816"/>
            <a:ext cx="5400675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413178-388D-4321-AE0E-E72FA8302B34}"/>
              </a:ext>
            </a:extLst>
          </p:cNvPr>
          <p:cNvSpPr/>
          <p:nvPr/>
        </p:nvSpPr>
        <p:spPr>
          <a:xfrm>
            <a:off x="1475656" y="5289120"/>
            <a:ext cx="5638800" cy="37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MapLoad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버튼을 클릭해서 매핑 파일을 읽어올 수 있습니다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[</a:t>
            </a:r>
            <a:r>
              <a:rPr lang="ko-KR" altLang="en-US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매핑 데이터 로드</a:t>
            </a:r>
            <a:r>
              <a:rPr lang="en-US" altLang="ko-KR" sz="24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]</a:t>
            </a:r>
            <a:b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</a:b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실행 화면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5" name="_x565725688">
            <a:extLst>
              <a:ext uri="{FF2B5EF4-FFF2-40B4-BE49-F238E27FC236}">
                <a16:creationId xmlns:a16="http://schemas.microsoft.com/office/drawing/2014/main" id="{65F021A1-FB15-45DD-AEAA-365385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540067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4FCF95-8626-45F1-BEA1-5218852FC9CE}"/>
              </a:ext>
            </a:extLst>
          </p:cNvPr>
          <p:cNvSpPr/>
          <p:nvPr/>
        </p:nvSpPr>
        <p:spPr>
          <a:xfrm>
            <a:off x="1691680" y="5514560"/>
            <a:ext cx="4572000" cy="375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-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파일을 읽어온 모습입니다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166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/>
            <a:r>
              <a:rPr lang="ko-KR" altLang="ko-KR" sz="3200">
                <a:solidFill>
                  <a:schemeClr val="tx1"/>
                </a:solidFill>
              </a:rPr>
              <a:t>고찰 및 느낀점</a:t>
            </a:r>
            <a:endParaRPr lang="ko-KR" altLang="ko-KR" sz="3200">
              <a:solidFill>
                <a:schemeClr val="tx1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B836FD-E917-4F90-AFF4-DA2A90FB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738524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/>
            <a:r>
              <a:rPr lang="ko-KR" altLang="ko-KR" sz="3200">
                <a:solidFill>
                  <a:schemeClr val="tx1"/>
                </a:solidFill>
              </a:rPr>
              <a:t>고찰 및 느낀점</a:t>
            </a:r>
            <a:endParaRPr lang="ko-KR" altLang="ko-KR" sz="3200"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5FB5D9-C877-4992-90C2-41F4875E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72816"/>
            <a:ext cx="673716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참조 사이트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CCBCC2-CAE3-4A2E-A56E-9E00E7C82622}"/>
              </a:ext>
            </a:extLst>
          </p:cNvPr>
          <p:cNvSpPr/>
          <p:nvPr/>
        </p:nvSpPr>
        <p:spPr>
          <a:xfrm>
            <a:off x="-108520" y="2122509"/>
            <a:ext cx="4814296" cy="338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1. T265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현지화 맵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API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가져 오기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/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내보내기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# 3324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https://github.com/IntelRealSense/librealsense/pull/3324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https://gist.github.com/ev-mp/8d33fa6054f6e62639eab28da932f5e7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인텔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® RealSense ™ Visual SLAM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및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T265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추적 카메라 소개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https://dev.intelrealsense.com/docs/intel-realsensetm-visual-slam-and-the-t265-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tracking-camera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https://www.intelrealsense.com/tracking-camera-t265/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3. Sample Code for Intel® RealSense™ cameras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https://dev.intelrealsense.com/docs/code-samples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4. Visual navigation for wheeled autonomous robots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https://www.youtube.com/watch?v=62vm0_RZ1nU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5. Python Setup for Intel RealSense T265 with Jetson Nano and Ubuntu 18.04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https://www.youtube.com/watch?v=EeT-pzM8n-o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6. dpkg/lock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오류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https://enant.tistory.com/18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952FB-7AB0-46C4-B75D-DE3FAFEA0B01}"/>
              </a:ext>
            </a:extLst>
          </p:cNvPr>
          <p:cNvSpPr/>
          <p:nvPr/>
        </p:nvSpPr>
        <p:spPr>
          <a:xfrm>
            <a:off x="3923928" y="2117343"/>
            <a:ext cx="5112568" cy="44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7. pip pyrealsense2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https://github.com/IntelRealSense/librealsense/issues/3062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8.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로보 카에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Intel Realsense T265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및 </a:t>
            </a: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Jetson Nano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사용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https://diyrobocars.com/2019/12/03/using-the-intel-realsense-t265-and-the-jetson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-nano-for-a-robocar/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9. install for ubuntu kernel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http://www.yourownlinux.com/2018/12/how-to-install-linux-kernel-4-16-0.html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http://linuxg.net/how-to-install-kernel-4-15-18-on-ubuntu/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10. ubuntu pip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http://w3devlabs.net/wp/?p=24350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11. ubuntu git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https://coding-factory.tistory.com/502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12. librealsense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https://github.com/IntelRealSense/librealsense/blob/master/doc/installation.md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https://sunlab0623.tistory.com/29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https://github.com/IntelRealSense/librealsense/blob/development/doc/distribution_linux.md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13.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우분투용 장치관리자 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https://redsea23.tistory.com/324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https://qastack.kr/ubuntu/887264/does-ubuntu-have-a-device-manager-equivalent-and-what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-is-an-easy-way-to-acces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소개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57" y="1844824"/>
            <a:ext cx="7560840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T&amp;D Mapping program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이란</a:t>
            </a: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  <a:p>
            <a:pPr algn="just"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Intel Realsense tracking camera T265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depth camera D435i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사용해서 </a:t>
            </a:r>
            <a:endParaRPr lang="en-US" altLang="ko-KR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이동한 거리를  매핑할 수 있는 프로그램입니다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제목 선정</a:t>
            </a: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T265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D435i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앞글자를 따서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T&amp;D Mapping Program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이라고 지었습니다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endParaRPr lang="ko-KR" altLang="en-US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참조 사이트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65B9FB-C07C-4DA2-A0A5-EEA7A9F14753}"/>
              </a:ext>
            </a:extLst>
          </p:cNvPr>
          <p:cNvSpPr/>
          <p:nvPr/>
        </p:nvSpPr>
        <p:spPr>
          <a:xfrm>
            <a:off x="-108520" y="1988840"/>
            <a:ext cx="4824536" cy="404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14.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우분투 파이선 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https://somjang.tistory.com/entry/PythonUbuntu%EC%97%90-Python-37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-%EC%84%A4%EC%B9%98%ED%95%98%EA%B8%B0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https://devlog.jwgo.kr/2019/06/05/ctypes-error-when-installing-python37/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https://pooheaven81.tistory.com/147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https://snepbnt.tistory.com/55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https://harryp.tistory.com/820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https://stackoverflow.com/questions/48066517/python-pandas-pd-read-excel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-giving-importerror-install-xlrd-0-9-0-for-excel/56002873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15. CMake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설치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https://eehoeskrap.tistory.com/397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https://github.com/VCVRack/Rack/issues/771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16. idea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https://www.youtube.com/watch?v=ZbO61CKnxmc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https://www.intelrealsense.com/visual-inertial-tracking-case-study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https://www.intel.co.kr/content/www/kr/ko/support/articles/000032750/emerging-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technologies/intel-realsense-technology.html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3CF0D6-42FA-4729-8C5E-FA74A5D26CF7}"/>
              </a:ext>
            </a:extLst>
          </p:cNvPr>
          <p:cNvSpPr/>
          <p:nvPr/>
        </p:nvSpPr>
        <p:spPr>
          <a:xfrm>
            <a:off x="4355976" y="1988840"/>
            <a:ext cx="4500500" cy="449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17. python example code   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http://docs.ros.org/kinetic/api/librealsense2/html/dir_bb17a0c135d3f44b7ea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9e1d981b36ea1.html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https://intelrealsense.github.io/librealsense/doxygen/annotated.html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https://pastebin.com/8c5B5aYw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18. opencv example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http://www.gisdeveloper.co.kr/?p=6354 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https://docs.opencv.org/3.4/d2/d85/classcv_1_1StereoSGBM.html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https://076923.github.io/posts/Python-tkinter-32/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https://zzsza.github.io/data/2018/01/23/opencv-1/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19. include realsense cross platform api (import pyrealsense2)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https://aur.archlinux.org/packages/python-pyrealsense2-git/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20. matplotlib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https://wikidocs.net/23242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https://zzsza.github.io/development/2018/08/24/data-visualization-in-python/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https://www.delftstack.com/ko/howto/matplotlib/how-to-plot-in-real-time-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using-matplotlib/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21. tkinter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https://076923.github.io/posts/Python-tkinter-1/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https://076923.github.io/posts/Python-tkinter-15/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88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참조 사이트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01D957-10DA-4419-AFCE-F10181E80B63}"/>
              </a:ext>
            </a:extLst>
          </p:cNvPr>
          <p:cNvSpPr/>
          <p:nvPr/>
        </p:nvSpPr>
        <p:spPr>
          <a:xfrm>
            <a:off x="107504" y="2276872"/>
            <a:ext cx="4536504" cy="360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22.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버튼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https://076923.github.io/posts/Python-tkinter-3/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23.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배치 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https://076923.github.io/posts/Python-tkinter-12/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24.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메인 창에 플롯 배치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https://www.it-swarm-ko.tech/ko/python/python%ec%9d%98-tkinter-  %eb%a9%94%ec%9d%b8-%ec%b0%bd%ec%97%9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0-%ed%94%8c%eb%a1%af-%eb%b0%b0%ec%b9%98/1054567751/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25. tkinter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배경설정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https://opentutorials.org/module/3181/18797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26. tkinter update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https://stackoverrun.com/ko/q/12716890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https://www.it-swarm-ko.tech/ko/python/tkinter-%ec%9d%b4%ed%95%b4-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mainloop/1052811104/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27. tkinter create location setting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https://stackoverrun.com/ko/q/6102651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227301-1640-4DF3-A4C8-9490036CD3B8}"/>
              </a:ext>
            </a:extLst>
          </p:cNvPr>
          <p:cNvSpPr/>
          <p:nvPr/>
        </p:nvSpPr>
        <p:spPr>
          <a:xfrm>
            <a:off x="4211960" y="2244888"/>
            <a:ext cx="4536504" cy="404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28. 3d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플로팅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https://kongdols-room.tistory.com/77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https://www.galaxysofts.com/new/python-creating-a-real-time-3d-plot/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29. opencv create location setting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https://copycoding.tistory.com/153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30. bag file to avi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https://darkpgmr.tistory.com/46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https://shjz.tistory.com/26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https://github.com/UnaNancyOwen/RealSense2Sample  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https://github.com/Bammuri/Lab_project/blob/master/%5Bcode%5DRealsen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ce_multi_record/realsense.cpp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31. t265 api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사용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https://github.com/IntelRealSense/librealsense/wiki/API-How-To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https://markku.ai/post/realsense-t265/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https://github.com/markku-ai/realsenset265/blob/master</a:t>
            </a: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/defishing/capture_calib.py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32. d435i </a:t>
            </a:r>
            <a:r>
              <a:rPr lang="ko-KR" altLang="en-US" sz="800" kern="0">
                <a:solidFill>
                  <a:srgbClr val="000000"/>
                </a:solidFill>
                <a:latin typeface="휴먼고딕"/>
                <a:ea typeface="휴먼고딕"/>
              </a:rPr>
              <a:t>연결</a:t>
            </a:r>
            <a:endParaRPr lang="ko-KR" altLang="en-US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81000" marR="1905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kern="0">
                <a:solidFill>
                  <a:srgbClr val="000000"/>
                </a:solidFill>
                <a:latin typeface="휴먼고딕"/>
                <a:ea typeface="휴먼고딕"/>
              </a:rPr>
              <a:t>  https://ng1004.tistory.com/?page=3</a:t>
            </a:r>
            <a:endParaRPr lang="en-US" altLang="ko-KR" sz="8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151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107504" y="908720"/>
            <a:ext cx="7772400" cy="74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4800"/>
              <a:t>Q&amp;A</a:t>
            </a:r>
            <a:r>
              <a:rPr lang="en" sz="4800"/>
              <a:t>!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624150" y="2348880"/>
            <a:ext cx="7895700" cy="36724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깃허브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</a:t>
            </a:r>
            <a:r>
              <a:rPr lang="en-US" altLang="ko-KR" sz="1200"/>
              <a:t>- https://github.com/mhproject1/Realsense_camera-T265-D435i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  - </a:t>
            </a:r>
            <a:r>
              <a:rPr lang="ko-KR" altLang="en-US" sz="1200"/>
              <a:t>소스코드 위치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   </a:t>
            </a:r>
            <a:r>
              <a:rPr lang="en-US" altLang="ko-KR" sz="1200"/>
              <a:t>/ </a:t>
            </a:r>
            <a:r>
              <a:rPr lang="ko-KR" altLang="en-US" sz="1200"/>
              <a:t>소스코드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  - </a:t>
            </a:r>
            <a:r>
              <a:rPr lang="ko-KR" altLang="en-US" sz="1200"/>
              <a:t>발표자료 위치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  </a:t>
            </a:r>
            <a:r>
              <a:rPr lang="en-US" altLang="ko-KR" sz="1200"/>
              <a:t>/ </a:t>
            </a:r>
            <a:r>
              <a:rPr lang="ko-KR" altLang="en-US" sz="1200"/>
              <a:t>발표자료</a:t>
            </a:r>
            <a:r>
              <a:rPr lang="en-US" altLang="ko-KR" sz="1200"/>
              <a:t>,</a:t>
            </a:r>
            <a:r>
              <a:rPr lang="ko-KR" altLang="en-US" sz="1200"/>
              <a:t> 보고서 </a:t>
            </a:r>
            <a:r>
              <a:rPr lang="en-US" altLang="ko-KR" sz="1200"/>
              <a:t>/ </a:t>
            </a:r>
            <a:r>
              <a:rPr lang="ko-KR" altLang="en-US" sz="1200"/>
              <a:t>산학 </a:t>
            </a:r>
            <a:r>
              <a:rPr lang="en-US" altLang="ko-KR" sz="1200"/>
              <a:t>sw </a:t>
            </a:r>
            <a:r>
              <a:rPr lang="ko-KR" altLang="en-US" sz="1200"/>
              <a:t>프로젝트 최종발표자료</a:t>
            </a:r>
            <a:r>
              <a:rPr lang="en-US" altLang="ko-KR" sz="1200"/>
              <a:t>.pptx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    </a:t>
            </a:r>
            <a:r>
              <a:rPr lang="en-US" altLang="ko-KR" sz="1200"/>
              <a:t>/ </a:t>
            </a:r>
            <a:r>
              <a:rPr lang="ko-KR" altLang="en-US" sz="1200"/>
              <a:t>발표자료</a:t>
            </a:r>
            <a:r>
              <a:rPr lang="en-US" altLang="ko-KR" sz="1200"/>
              <a:t>,</a:t>
            </a:r>
            <a:r>
              <a:rPr lang="ko-KR" altLang="en-US" sz="1200"/>
              <a:t> 보고서 </a:t>
            </a:r>
            <a:r>
              <a:rPr lang="en-US" altLang="ko-KR" sz="1200"/>
              <a:t>/ </a:t>
            </a:r>
            <a:r>
              <a:rPr lang="ko-KR" altLang="en-US" sz="1200"/>
              <a:t>산학 </a:t>
            </a:r>
            <a:r>
              <a:rPr lang="en-US" altLang="ko-KR" sz="1200"/>
              <a:t>sw </a:t>
            </a:r>
            <a:r>
              <a:rPr lang="ko-KR" altLang="en-US" sz="1200"/>
              <a:t>프로젝트 최종보고서</a:t>
            </a:r>
            <a:r>
              <a:rPr lang="en-US" altLang="ko-KR" sz="1200"/>
              <a:t>.hwp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목표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58" y="1844824"/>
            <a:ext cx="7560840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latinLnBrk="0">
              <a:lnSpc>
                <a:spcPct val="150000"/>
              </a:lnSpc>
            </a:pP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목표</a:t>
            </a:r>
            <a:endParaRPr lang="en-US" altLang="ko-KR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이동한 거리를 매핑할 수 있고 이동하면서 장애물을 인식해서 알려주는 것입니다</a:t>
            </a: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ko-KR" altLang="en-US" sz="16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연구 및 기대효과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1)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농지 탐색 및 장애물 회피 알고리즘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2)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자동 배달 로봇의 개발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3)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드론을 사용해서 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GPS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닿지 않는 지역을 매핑할 수 있다</a:t>
            </a:r>
          </a:p>
          <a:p>
            <a:pPr latinLnBrk="0">
              <a:lnSpc>
                <a:spcPct val="150000"/>
              </a:lnSpc>
            </a:pP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4)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인공지능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로봇</a:t>
            </a:r>
            <a:r>
              <a:rPr lang="en-US" altLang="ko-KR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 비전 등의 분야</a:t>
            </a: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T&amp;D Mapping program </a:t>
            </a:r>
            <a:r>
              <a:rPr lang="ko-KR" altLang="en-US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</a:t>
            </a:r>
            <a:endParaRPr lang="ko-KR" altLang="en-US" sz="3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40C90C99-1A31-45DB-8CF5-D6F659C57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645802"/>
              </p:ext>
            </p:extLst>
          </p:nvPr>
        </p:nvGraphicFramePr>
        <p:xfrm>
          <a:off x="1043608" y="1844823"/>
          <a:ext cx="6855791" cy="4537331"/>
        </p:xfrm>
        <a:graphic>
          <a:graphicData uri="http://schemas.openxmlformats.org/drawingml/2006/table">
            <a:tbl>
              <a:tblPr/>
              <a:tblGrid>
                <a:gridCol w="1319081">
                  <a:extLst>
                    <a:ext uri="{9D8B030D-6E8A-4147-A177-3AD203B41FA5}">
                      <a16:colId xmlns:a16="http://schemas.microsoft.com/office/drawing/2014/main" val="2629510355"/>
                    </a:ext>
                  </a:extLst>
                </a:gridCol>
                <a:gridCol w="5536710">
                  <a:extLst>
                    <a:ext uri="{9D8B030D-6E8A-4147-A177-3AD203B41FA5}">
                      <a16:colId xmlns:a16="http://schemas.microsoft.com/office/drawing/2014/main" val="1108073660"/>
                    </a:ext>
                  </a:extLst>
                </a:gridCol>
              </a:tblGrid>
              <a:tr h="388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56406"/>
                  </a:ext>
                </a:extLst>
              </a:tr>
              <a:tr h="12679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 Home(64bit, x64)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ⓒ 2019 Microsoft Corporation. All rights reserved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081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Processor : AMD Ryzen5 2600 Six-Core Processor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 : Radeon RX 580 Series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 : 16.0GB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18867"/>
                  </a:ext>
                </a:extLst>
              </a:tr>
              <a:tr h="1368978"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3.7.3 (default, Apr 24 2019, 15:29:51) </a:t>
                      </a:r>
                    </a:p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[MSC v.1915 64 bit (AMD64)] :: Anaconda, Inc. on win32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0980"/>
                  </a:ext>
                </a:extLst>
              </a:tr>
            </a:tbl>
          </a:graphicData>
        </a:graphic>
      </p:graphicFrame>
      <p:pic>
        <p:nvPicPr>
          <p:cNvPr id="22" name="_x566089456">
            <a:extLst>
              <a:ext uri="{FF2B5EF4-FFF2-40B4-BE49-F238E27FC236}">
                <a16:creationId xmlns:a16="http://schemas.microsoft.com/office/drawing/2014/main" id="{9EC2D533-C62A-4D6D-BF00-13FCC7B0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21" y="3573324"/>
            <a:ext cx="10795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566089384">
            <a:extLst>
              <a:ext uri="{FF2B5EF4-FFF2-40B4-BE49-F238E27FC236}">
                <a16:creationId xmlns:a16="http://schemas.microsoft.com/office/drawing/2014/main" id="{9D4E0FB4-B01A-46E9-8536-A3F03D4B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69" y="2314044"/>
            <a:ext cx="10795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_x566089600">
            <a:extLst>
              <a:ext uri="{FF2B5EF4-FFF2-40B4-BE49-F238E27FC236}">
                <a16:creationId xmlns:a16="http://schemas.microsoft.com/office/drawing/2014/main" id="{6B280F5B-DD1E-4A3B-8E4B-F5CE8A80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5085184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/>
            <a:r>
              <a:rPr lang="en-US" altLang="ko-KR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T&amp;D Mapping program </a:t>
            </a:r>
            <a:r>
              <a:rPr lang="ko-KR" altLang="en-US" sz="3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</a:t>
            </a:r>
            <a:endParaRPr lang="ko-KR" altLang="en-US" sz="3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9" name="내용 개체 틀 12">
            <a:extLst>
              <a:ext uri="{FF2B5EF4-FFF2-40B4-BE49-F238E27FC236}">
                <a16:creationId xmlns:a16="http://schemas.microsoft.com/office/drawing/2014/main" id="{C99B5E5B-629F-4347-8F89-20D1F67C8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003115"/>
              </p:ext>
            </p:extLst>
          </p:nvPr>
        </p:nvGraphicFramePr>
        <p:xfrm>
          <a:off x="1043608" y="1844822"/>
          <a:ext cx="6855791" cy="4130597"/>
        </p:xfrm>
        <a:graphic>
          <a:graphicData uri="http://schemas.openxmlformats.org/drawingml/2006/table">
            <a:tbl>
              <a:tblPr/>
              <a:tblGrid>
                <a:gridCol w="1319081">
                  <a:extLst>
                    <a:ext uri="{9D8B030D-6E8A-4147-A177-3AD203B41FA5}">
                      <a16:colId xmlns:a16="http://schemas.microsoft.com/office/drawing/2014/main" val="2629510355"/>
                    </a:ext>
                  </a:extLst>
                </a:gridCol>
                <a:gridCol w="5536710">
                  <a:extLst>
                    <a:ext uri="{9D8B030D-6E8A-4147-A177-3AD203B41FA5}">
                      <a16:colId xmlns:a16="http://schemas.microsoft.com/office/drawing/2014/main" val="1108073660"/>
                    </a:ext>
                  </a:extLst>
                </a:gridCol>
              </a:tblGrid>
              <a:tr h="4158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B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56406"/>
                  </a:ext>
                </a:extLst>
              </a:tr>
              <a:tr h="22484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라이브러리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pyrealsense2 2.36.0.2038 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matplotlib 3.1.3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math3d 3.3.5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numpy 1.18.1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pandas 0.24.2</a:t>
                      </a:r>
                    </a:p>
                    <a:p>
                      <a:pPr marL="381000" marR="19050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opencv-python 4.3.0.36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36081"/>
                  </a:ext>
                </a:extLst>
              </a:tr>
              <a:tr h="1466299">
                <a:tc>
                  <a:txBody>
                    <a:bodyPr/>
                    <a:lstStyle/>
                    <a:p>
                      <a:pPr marL="381000" marR="19050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10741" marB="10741" anchor="ctr">
                    <a:lnL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사용한 기기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Intel Realsense T265 tracking camera</a:t>
                      </a:r>
                    </a:p>
                    <a:p>
                      <a:pPr marL="381000" marR="190500" lvl="0" indent="0" algn="l" defTabSz="914400" rtl="0" eaLnBrk="1" fontAlgn="base" latinLnBrk="0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Intel Realsense D435i depth camera</a:t>
                      </a:r>
                    </a:p>
                  </a:txBody>
                  <a:tcPr marL="38850" marR="38850" marT="10741" marB="10741" anchor="ctr">
                    <a:lnL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FC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47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0980"/>
                  </a:ext>
                </a:extLst>
              </a:tr>
            </a:tbl>
          </a:graphicData>
        </a:graphic>
      </p:graphicFrame>
      <p:pic>
        <p:nvPicPr>
          <p:cNvPr id="2050" name="_x565298248">
            <a:extLst>
              <a:ext uri="{FF2B5EF4-FFF2-40B4-BE49-F238E27FC236}">
                <a16:creationId xmlns:a16="http://schemas.microsoft.com/office/drawing/2014/main" id="{7D662E6F-B342-4FAA-8B3A-371B9AD8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95" y="2736693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565297384">
            <a:extLst>
              <a:ext uri="{FF2B5EF4-FFF2-40B4-BE49-F238E27FC236}">
                <a16:creationId xmlns:a16="http://schemas.microsoft.com/office/drawing/2014/main" id="{0E4F3889-CD26-4A57-9C0C-B12DE7E9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57" y="4869160"/>
            <a:ext cx="1062038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추진체계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pic>
        <p:nvPicPr>
          <p:cNvPr id="3074" name="_x565725328">
            <a:extLst>
              <a:ext uri="{FF2B5EF4-FFF2-40B4-BE49-F238E27FC236}">
                <a16:creationId xmlns:a16="http://schemas.microsoft.com/office/drawing/2014/main" id="{CF4E9A03-265F-4E24-BEEE-869CA19B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79460"/>
            <a:ext cx="4080006" cy="46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D6F48CB0-EA35-4394-85F4-8C3709C2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18867"/>
              </p:ext>
            </p:extLst>
          </p:nvPr>
        </p:nvGraphicFramePr>
        <p:xfrm>
          <a:off x="3851920" y="3861048"/>
          <a:ext cx="5040560" cy="2586964"/>
        </p:xfrm>
        <a:graphic>
          <a:graphicData uri="http://schemas.openxmlformats.org/drawingml/2006/table">
            <a:tbl>
              <a:tblPr/>
              <a:tblGrid>
                <a:gridCol w="1183532">
                  <a:extLst>
                    <a:ext uri="{9D8B030D-6E8A-4147-A177-3AD203B41FA5}">
                      <a16:colId xmlns:a16="http://schemas.microsoft.com/office/drawing/2014/main" val="163251942"/>
                    </a:ext>
                  </a:extLst>
                </a:gridCol>
                <a:gridCol w="3857028">
                  <a:extLst>
                    <a:ext uri="{9D8B030D-6E8A-4147-A177-3AD203B41FA5}">
                      <a16:colId xmlns:a16="http://schemas.microsoft.com/office/drawing/2014/main" val="3223981651"/>
                    </a:ext>
                  </a:extLst>
                </a:gridCol>
              </a:tblGrid>
              <a:tr h="375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세부 추진체계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06748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7/14 ~ 7/15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주제 선정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62561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7/16 ~ 7/22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Intel Realsense camera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자료수집 및 프로그램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09401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7/23 ~ 7/24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카메라 예제 수행 및 인터페이스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03807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7/25 ~ 7/28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카메라 예제 수행 및 기능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45128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차 완성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69353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7/28 ~ 7/30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미흡점 보완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0810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7/31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최종 결과보고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7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아키텍처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CC9610-7D1C-4530-89A4-B45D1D78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963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65725256">
            <a:extLst>
              <a:ext uri="{FF2B5EF4-FFF2-40B4-BE49-F238E27FC236}">
                <a16:creationId xmlns:a16="http://schemas.microsoft.com/office/drawing/2014/main" id="{182A3214-9C5F-42A7-9468-727AAFD4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4" y="2060848"/>
            <a:ext cx="8003024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4DB443-1AD5-4628-B427-E078958EEA85}"/>
              </a:ext>
            </a:extLst>
          </p:cNvPr>
          <p:cNvSpPr/>
          <p:nvPr/>
        </p:nvSpPr>
        <p:spPr>
          <a:xfrm>
            <a:off x="395536" y="479715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1.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파이썬에서 사용할 수 있는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Intel Realsense camera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크로스 플랫폼 라이브러리인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pyrealsense2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를 통해 </a:t>
            </a:r>
            <a:endParaRPr lang="en-US" altLang="ko-KR" sz="1200" kern="0">
              <a:solidFill>
                <a:srgbClr val="000000"/>
              </a:solidFill>
              <a:latin typeface="휴먼고딕"/>
              <a:ea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    T265, 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위치 데이터와 깊이 데이터를 수집합니다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2. D435i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로부터 수집한 깊이 데이터를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Opencv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영상처리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api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 배경을 제거합니다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3.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로부터 수집한 위치 데이터를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Matplotlib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의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3D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그래프를 통해 지도에 매핑합니다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kern="0">
              <a:solidFill>
                <a:srgbClr val="000000"/>
              </a:solidFill>
              <a:latin typeface="휴먼고딕"/>
            </a:endParaRPr>
          </a:p>
          <a:p>
            <a:pPr marL="381000" marR="1905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4. T265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가 기록한 데이터를 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excel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파일로 저장하고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latin typeface="휴먼고딕"/>
                <a:ea typeface="휴먼고딕"/>
              </a:rPr>
              <a:t>저장된 데이터를 읽어와서 지도에 매핑합니다</a:t>
            </a:r>
            <a:r>
              <a:rPr lang="en-US" altLang="ko-KR" sz="1200" kern="0">
                <a:solidFill>
                  <a:srgbClr val="000000"/>
                </a:solidFill>
                <a:latin typeface="휴먼고딕"/>
                <a:ea typeface="휴먼고딕"/>
              </a:rPr>
              <a:t>.</a:t>
            </a:r>
            <a:endParaRPr lang="ko-KR" altLang="en-US" sz="1200" kern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72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 algn="r">
              <a:buNone/>
              <a:defRPr/>
            </a:pPr>
            <a:r>
              <a:rPr lang="en-US" altLang="ko-KR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T&amp;D Mapping program </a:t>
            </a:r>
            <a:r>
              <a:rPr lang="ko-KR" altLang="en-US" sz="3200">
                <a:solidFill>
                  <a:sysClr val="windowText" lastClr="000000"/>
                </a:solidFill>
                <a:latin typeface="210 맨발의청춘 L"/>
                <a:ea typeface="210 맨발의청춘 L"/>
              </a:rPr>
              <a:t>라이브러리</a:t>
            </a:r>
            <a:endParaRPr lang="ko-KR" altLang="en-US" sz="3200" dirty="0">
              <a:solidFill>
                <a:sysClr val="windowText" lastClr="000000"/>
              </a:solidFill>
              <a:latin typeface="210 맨발의청춘 L"/>
              <a:ea typeface="210 맨발의청춘 L"/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D520BF8D-2911-428C-B757-C42F3F61D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392441"/>
              </p:ext>
            </p:extLst>
          </p:nvPr>
        </p:nvGraphicFramePr>
        <p:xfrm>
          <a:off x="792020" y="1988840"/>
          <a:ext cx="7098468" cy="4500610"/>
        </p:xfrm>
        <a:graphic>
          <a:graphicData uri="http://schemas.openxmlformats.org/drawingml/2006/table">
            <a:tbl>
              <a:tblPr/>
              <a:tblGrid>
                <a:gridCol w="1093393">
                  <a:extLst>
                    <a:ext uri="{9D8B030D-6E8A-4147-A177-3AD203B41FA5}">
                      <a16:colId xmlns:a16="http://schemas.microsoft.com/office/drawing/2014/main" val="163251942"/>
                    </a:ext>
                  </a:extLst>
                </a:gridCol>
                <a:gridCol w="6005075">
                  <a:extLst>
                    <a:ext uri="{9D8B030D-6E8A-4147-A177-3AD203B41FA5}">
                      <a16:colId xmlns:a16="http://schemas.microsoft.com/office/drawing/2014/main" val="3223981651"/>
                    </a:ext>
                  </a:extLst>
                </a:gridCol>
              </a:tblGrid>
              <a:tr h="434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라이브러리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06748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</a:rPr>
                        <a:t>pyrealsense2</a:t>
                      </a: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endParaRPr lang="en-US" altLang="ko-KR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sdk 2.0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camera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크로스 플랫폼 라이브러리입니다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librealsense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라이브러리를 사용해서 직접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카메라에 접근할 수 있습니다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0">
                        <a:buFontTx/>
                        <a:buChar char="-"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파이썬에서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librealsense api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사용하려면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pyrealsense2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설치해야 합니다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62561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pandas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카메라의 좌표를 처리 및 저장하기 위해 dataframe을 사용합니다.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09401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</a:rPr>
                        <a:t>opencv-python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realsense D435i camera에서 읽어온 프레임을 처리해서 출력합니다.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03807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os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디렉터리 위치를 읽어오기 위해 사용했습니다.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45128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tkinter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프로그램의 인터페이스를 구성하기 위해 사용했습니다.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69353"/>
                  </a:ext>
                </a:extLst>
              </a:tr>
              <a:tr h="6116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matplotlib</a:t>
                      </a:r>
                    </a:p>
                    <a:p>
                      <a:pPr marL="2349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카메라의 위치정보를 기반으로 3d 그래프를 그리기 위해 사용했습니다.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9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55161"/>
      </p:ext>
    </p:extLst>
  </p:cSld>
  <p:clrMapOvr>
    <a:masterClrMapping/>
  </p:clrMapOvr>
</p:sld>
</file>

<file path=ppt/theme/theme1.xml><?xml version="1.0" encoding="utf-8"?>
<a:theme xmlns:a="http://schemas.openxmlformats.org/drawingml/2006/main" name="판매 교육 프레젠테이션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647_TF02819076" id="{2C2B7AC7-7510-4BDF-B697-8359152688AC}" vid="{A6A0B83A-8CD0-4161-8DBF-EE98F8F8C3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928</TotalTime>
  <Words>2584</Words>
  <Application>Microsoft Office PowerPoint</Application>
  <PresentationFormat>화면 슬라이드 쇼(4:3)</PresentationFormat>
  <Paragraphs>339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210 맨발의청춘 L</vt:lpstr>
      <vt:lpstr>맑은 고딕</vt:lpstr>
      <vt:lpstr>함초롬바탕</vt:lpstr>
      <vt:lpstr>휴먼고딕</vt:lpstr>
      <vt:lpstr>Arial</vt:lpstr>
      <vt:lpstr>Wingdings</vt:lpstr>
      <vt:lpstr>판매 교육 프레젠테이션</vt:lpstr>
      <vt:lpstr>      T&amp;D Mapping Program</vt:lpstr>
      <vt:lpstr>목  차</vt:lpstr>
      <vt:lpstr>T&amp;D Mapping program 소개</vt:lpstr>
      <vt:lpstr>T&amp;D Mapping program 목표</vt:lpstr>
      <vt:lpstr>T&amp;D Mapping program 개발환경</vt:lpstr>
      <vt:lpstr>T&amp;D Mapping program 개발환경</vt:lpstr>
      <vt:lpstr>T&amp;D Mapping program 추진체계</vt:lpstr>
      <vt:lpstr>T&amp;D Mapping program 아키텍처</vt:lpstr>
      <vt:lpstr>T&amp;D Mapping program 라이브러리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T&amp;D Mapping program 함수</vt:lpstr>
      <vt:lpstr>       [시작화면] T&amp;D Mapping program 실행 화면</vt:lpstr>
      <vt:lpstr>[start 버튼 클릭] T&amp;D Mapping program 실행 화면</vt:lpstr>
      <vt:lpstr>[매핑 그래프] T&amp;D Mapping program 실행 화면</vt:lpstr>
      <vt:lpstr>[매핑 그래프] T&amp;D Mapping program 실행 화면</vt:lpstr>
      <vt:lpstr>[배경 제거 및 깊이 탐색 카메라] T&amp;D Mapping program 실행 화면</vt:lpstr>
      <vt:lpstr>[배경 제거 및 깊이 탐색 카메라] T&amp;D Mapping program 실행 화면</vt:lpstr>
      <vt:lpstr>[매핑 데이터 로드] T&amp;D Mapping program 실행 화면</vt:lpstr>
      <vt:lpstr>[매핑 데이터 로드] T&amp;D Mapping program 실행 화면</vt:lpstr>
      <vt:lpstr>고찰 및 느낀점</vt:lpstr>
      <vt:lpstr>고찰 및 느낀점</vt:lpstr>
      <vt:lpstr>참조 사이트</vt:lpstr>
      <vt:lpstr>참조 사이트</vt:lpstr>
      <vt:lpstr>참조 사이트</vt:lpstr>
      <vt:lpstr>Q&amp;A!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판매 교육</dc:title>
  <dc:creator>명회 구</dc:creator>
  <cp:lastModifiedBy>명회 구</cp:lastModifiedBy>
  <cp:revision>294</cp:revision>
  <dcterms:created xsi:type="dcterms:W3CDTF">2019-12-07T08:57:54Z</dcterms:created>
  <dcterms:modified xsi:type="dcterms:W3CDTF">2020-07-30T20:49:11Z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