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3" r:id="rId2"/>
    <p:sldId id="308" r:id="rId3"/>
    <p:sldId id="309" r:id="rId4"/>
    <p:sldId id="310" r:id="rId5"/>
    <p:sldId id="31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3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2460-C3AC-43A0-A7B1-61E1CB069F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C510-FDDA-4796-9735-B020847C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2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84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26D7E8F-4FA6-D457-ECE6-8AC5AEC2E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533C32DD-6A56-DAD2-196A-A8ECE7058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280E7B8B-2740-493A-7135-500A041A9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6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8135E30D-94D2-0E5A-5AD1-E7587DBC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1B3EE1B4-EBC6-2E2E-561A-B946F228D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7143B7CB-52F4-6C8D-F0B9-B1F42DD3F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2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D6900A63-B2E2-AE05-F1E2-F6516473E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DA61FF71-2DBF-E671-78A8-B59B99322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F1B3C690-259A-9A7E-2BA7-53D37821CC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64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B36A-FA6A-CD7B-DB8B-C0B0B944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4CC3-F0A7-B914-3B2A-AD9A79E3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C1D0-3901-B17D-6D16-739BCBCF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81F6-6DA0-6F11-5B29-DF93418A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8507-C001-0D21-2756-699EB59B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7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D183-3131-3837-D3BD-2E7FE786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7F77-6211-E8D9-F8B1-FF2B949F2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18D0-BC64-921E-E2D4-BFEDBA34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C38C-89E5-797B-AA93-9014CDFB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D4A2-F11E-9C56-527D-5D58A579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1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315A5-7E43-1E13-9E86-369370B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E1C49-F9FD-039A-3D9D-9AAF5D789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FF61-A617-D6CA-0FB4-4BE51892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DDD6-A1D8-4754-84F1-CAC5EFF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A7D38-4FDE-9F49-8355-A1E9212A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6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567D-6AFE-047E-D312-ED7F73CB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86D2-9ED6-CACF-0D9D-F6019495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E979-0BC3-DDF9-5D2F-DE69E3E4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7D06-9A20-55A7-4412-23E492EC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8C7C-35AF-274E-B998-56F26CF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9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1027-3D6C-1289-DD69-5C5D4F45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E243-1768-B162-409A-0374495E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A621-4559-00FF-4F74-25A0D3F0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E022-14AE-2812-89D7-B23CC760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78A5-5CF9-A72C-2FC6-60FFE88D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0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E8B-9279-75EA-2D69-6868E90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1F6A-2827-3EBF-7144-2EEE35EA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4FEF0-9542-0EDB-DBB9-461A0E13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9C340-7311-AEF9-47C3-5BAD2180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04F11-BE69-7F66-FBA7-3515EDE4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372E5-90C9-C77F-951D-113CA945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423D-10AB-641D-0F2E-C5CF98CA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9125-4C91-11D1-1605-05109AF8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CCE50-BF43-FB5C-C59C-31B829D27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C0D2A-5D03-0A60-1C9A-0FE1C781A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97BEF-A430-2CE2-1D60-2D52292F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68742-096E-DA08-2D44-228E340C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CA2E0-2D10-F674-6846-EF8E9196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2CB23-38E5-9E03-38C2-FC62962E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D5D9-653F-ABB9-5C38-19BD7E4E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C83DF-4316-1461-391A-14F5CB20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D534D-88D0-7EE9-AE66-0ED16F80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4C977-E0B2-883D-623C-0B315D33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EB122-89F7-83AE-96F0-75DA3EE5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F89B8-132C-2D70-82DD-CD865FE8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FCA02-82D8-AAD4-939E-7685ECC8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6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E8AA-B1A4-548B-0E12-6A84BD30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3D3B-D6CD-40C1-07D9-AD0488F3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A1FA5-2D2B-9863-8B99-338C0745A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37770-9100-DEEC-ADEF-6212274E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B515-1B50-23C5-39B4-342929E7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C1E4-41D1-7208-3007-14110DB8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6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CF41-E8D6-FBEF-A6AD-D97B108A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5C6A-67CA-55C1-47FC-92E40AD27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4610-D166-94C0-8A15-F9DA0014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DDEC-5CFD-A6CB-8D9D-80D803E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F67E-6F6A-2571-16C9-6D553E3C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FE0C-D69A-6B38-BB5F-629B2364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5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9C05D-BC57-DBAD-18D3-DD4F0DAC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61D0-99A7-A593-10D3-0271FA53F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6F9C-0F8D-22B7-7181-195063122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41C97-386C-4D51-860E-0800A7C6DAC6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AFCF-689C-FA82-9807-F07573943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4CA0-0433-6CCE-419E-5688D14FD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58498-A183-4275-8932-F87CBDAF7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hqqysh1.github.io/" TargetMode="External"/><Relationship Id="rId5" Type="http://schemas.openxmlformats.org/officeDocument/2006/relationships/hyperlink" Target="https://github.com/MLNLP-World/MIT-Linear-Algebra-Notes?tab=readme-ov-file" TargetMode="External"/><Relationship Id="rId4" Type="http://schemas.openxmlformats.org/officeDocument/2006/relationships/hyperlink" Target="https://www.bilibili.com/video/BV1fLWkeKE13/?vd_source=7484d7eea46e65621560c3b91450e5b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C1FA7C40-A5CF-024C-8FE8-5396C6906587}"/>
              </a:ext>
            </a:extLst>
          </p:cNvPr>
          <p:cNvSpPr/>
          <p:nvPr/>
        </p:nvSpPr>
        <p:spPr>
          <a:xfrm rot="10800000" flipH="1">
            <a:off x="-1" y="816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B4284"/>
              </a:gs>
              <a:gs pos="100000">
                <a:srgbClr val="13294B"/>
              </a:gs>
            </a:gsLst>
            <a:lin ang="189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249122D5-F0B6-6948-B395-9DF02DCB4E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218562" y="-266156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230678" y="2910803"/>
            <a:ext cx="992392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bg1"/>
                </a:solidFill>
              </a:rPr>
              <a:t>MAT</a:t>
            </a:r>
            <a:r>
              <a:rPr lang="en-US" altLang="zh-CN" sz="4500" dirty="0">
                <a:solidFill>
                  <a:schemeClr val="bg1"/>
                </a:solidFill>
              </a:rPr>
              <a:t>H257 Discussion 1</a:t>
            </a: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袁诗鸿</a:t>
            </a:r>
            <a:endParaRPr lang="en-US" altLang="zh-CN" sz="24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2025.02.19</a:t>
            </a:r>
            <a:endParaRPr lang="en-US" sz="10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F0B3F0-86FD-2F8E-2C33-A0F568B44078}"/>
              </a:ext>
            </a:extLst>
          </p:cNvPr>
          <p:cNvSpPr txBox="1"/>
          <p:nvPr/>
        </p:nvSpPr>
        <p:spPr>
          <a:xfrm>
            <a:off x="558800" y="98404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2000" b="0" i="0" u="none" strike="noStrike" cap="none">
              <a:solidFill>
                <a:srgbClr val="13294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1" name="Google Shape;145;p7">
            <a:extLst>
              <a:ext uri="{FF2B5EF4-FFF2-40B4-BE49-F238E27FC236}">
                <a16:creationId xmlns:a16="http://schemas.microsoft.com/office/drawing/2014/main" id="{614C97B7-5CDB-E748-9964-18DA2B80CC66}"/>
              </a:ext>
            </a:extLst>
          </p:cNvPr>
          <p:cNvSpPr/>
          <p:nvPr/>
        </p:nvSpPr>
        <p:spPr>
          <a:xfrm rot="10800000" flipH="1">
            <a:off x="0" y="-7695"/>
            <a:ext cx="12192000" cy="868218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2000" b="0" i="0" u="none" strike="noStrike" cap="none">
              <a:solidFill>
                <a:srgbClr val="13294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D9EC8C9-6293-D94F-BB71-5442E333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85A69606-3816-5244-A5CD-EC3EA84F3070}"/>
              </a:ext>
            </a:extLst>
          </p:cNvPr>
          <p:cNvSpPr txBox="1"/>
          <p:nvPr/>
        </p:nvSpPr>
        <p:spPr>
          <a:xfrm>
            <a:off x="359884" y="228014"/>
            <a:ext cx="4089453" cy="4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1.</a:t>
            </a:r>
            <a:r>
              <a:rPr lang="zh-CN" alt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建议</a:t>
            </a:r>
            <a:endParaRPr lang="en-US" sz="20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7C1AC-586C-F558-3DC3-EC11C3B8946B}"/>
              </a:ext>
            </a:extLst>
          </p:cNvPr>
          <p:cNvSpPr txBox="1">
            <a:spLocks/>
          </p:cNvSpPr>
          <p:nvPr/>
        </p:nvSpPr>
        <p:spPr>
          <a:xfrm>
            <a:off x="359884" y="1120676"/>
            <a:ext cx="1170511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1. </a:t>
            </a:r>
            <a:r>
              <a:rPr lang="zh-CN" alt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书</a:t>
            </a:r>
            <a:r>
              <a:rPr lang="en-US" altLang="zh-CN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I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ntroduction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to Linear Algebra-GILBERT STRANG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eriod"/>
              <a:tabLst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这本书的套路是先提出要解决的问题，然后逐渐思考到一个比较成熟的方法，可以让你更理解一些概念定理为什么要被提出。例如为什么要用到四个子空间，就是为了解决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Ax=b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这个问题逐渐演变而来的。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eriod"/>
              <a:tabLst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缺点是少一些很直白的定义。例如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SVD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分解没有说的很明确，可能对考试不方便。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eriod"/>
              <a:tabLst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缺点是缺少有关存在性，唯一性的证明。例如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LU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分解的充要条件。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2. Mit</a:t>
            </a:r>
            <a:r>
              <a:rPr lang="zh-CN" alt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线性代数视频</a:t>
            </a:r>
            <a:r>
              <a:rPr lang="en-US" altLang="zh-CN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+</a:t>
            </a:r>
            <a:r>
              <a:rPr lang="zh-CN" alt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中文笔记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4"/>
              </a:rPr>
              <a:t>https://www.bilibili.com/video/BV1fLWkeKE13/?vd_source=7484d7eea46e65621560c3b91450e5b3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书你说字多不想看就算了，这个视频一定要好好看好好学，救你大命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eriod"/>
              <a:tabLst/>
              <a:defRPr/>
            </a:pPr>
            <a:r>
              <a:rPr lang="en-US" altLang="zh-CN" sz="1600" dirty="0">
                <a:hlinkClick r:id="rId5"/>
              </a:rPr>
              <a:t>https://github.com/MLNLP-World/MIT-Linear-Algebra-Notes?tab=readme-ov-file</a:t>
            </a:r>
            <a:endParaRPr lang="en-US" altLang="zh-CN" sz="16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eriod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eriod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3. </a:t>
            </a:r>
            <a:r>
              <a:rPr lang="zh-CN" alt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我汇总的一些文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件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6"/>
              </a:rPr>
              <a:t>https://mhqqysh1.github.io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（需要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vpn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林毓笔记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书电子版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老白的遗产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800100" lvl="1" indent="-342900">
              <a:buClr>
                <a:srgbClr val="000000"/>
              </a:buClr>
              <a:buFont typeface="+mj-lt"/>
              <a:buAutoNum type="alphaLcPeriod"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Exam</a:t>
            </a:r>
          </a:p>
          <a:p>
            <a:pPr marL="800100" lvl="1" indent="-342900">
              <a:buClr>
                <a:srgbClr val="000000"/>
              </a:buClr>
              <a:buFont typeface="+mj-lt"/>
              <a:buAutoNum type="alphaLcPeriod"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Slide 884</a:t>
            </a:r>
          </a:p>
          <a:p>
            <a:pPr marL="800100" lvl="1" indent="-342900">
              <a:buClr>
                <a:srgbClr val="000000"/>
              </a:buClr>
              <a:buFont typeface="+mj-lt"/>
              <a:buAutoNum type="alphaLcPeriod"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Homework/discussion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54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E3984788-9B84-55DB-6F10-723CBF44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61B69578-BAAD-6E50-BA44-B85472BC63D4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2000" b="0" i="0" u="none" strike="noStrike" cap="none">
              <a:solidFill>
                <a:srgbClr val="13294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1" name="Google Shape;145;p7">
            <a:extLst>
              <a:ext uri="{FF2B5EF4-FFF2-40B4-BE49-F238E27FC236}">
                <a16:creationId xmlns:a16="http://schemas.microsoft.com/office/drawing/2014/main" id="{0CF70ABA-A995-13F5-D966-BEB1FB7041B5}"/>
              </a:ext>
            </a:extLst>
          </p:cNvPr>
          <p:cNvSpPr/>
          <p:nvPr/>
        </p:nvSpPr>
        <p:spPr>
          <a:xfrm rot="10800000" flipH="1">
            <a:off x="0" y="-7695"/>
            <a:ext cx="12192000" cy="868218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2000" b="0" i="0" u="none" strike="noStrike" cap="none">
              <a:solidFill>
                <a:srgbClr val="13294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B84CC487-E3E3-2FD0-8F75-98EA3E7C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061ABECF-A509-861C-F3C3-2FC72F965B1A}"/>
              </a:ext>
            </a:extLst>
          </p:cNvPr>
          <p:cNvSpPr txBox="1"/>
          <p:nvPr/>
        </p:nvSpPr>
        <p:spPr>
          <a:xfrm>
            <a:off x="359884" y="228014"/>
            <a:ext cx="4089453" cy="4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2. </a:t>
            </a:r>
            <a:r>
              <a:rPr lang="en-US" altLang="zh-CN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Dicussion</a:t>
            </a:r>
            <a:r>
              <a:rPr lang="zh-CN" alt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满分要求</a:t>
            </a:r>
            <a:endParaRPr lang="en-US" sz="20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782BC-6005-FA73-6F1A-1EB5C7F9259F}"/>
              </a:ext>
            </a:extLst>
          </p:cNvPr>
          <p:cNvSpPr txBox="1">
            <a:spLocks/>
          </p:cNvSpPr>
          <p:nvPr/>
        </p:nvSpPr>
        <p:spPr>
          <a:xfrm>
            <a:off x="359884" y="1120676"/>
            <a:ext cx="1170511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1. worksheet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我会中午提前发到群里，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固定三个人一组做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自行分工，每节课下课前每个组交一份即可，标明三个人的姓名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2. </a:t>
            </a:r>
            <a:r>
              <a:rPr lang="zh-CN" alt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讲题</a:t>
            </a:r>
            <a:endParaRPr lang="en-US" altLang="zh-CN" sz="16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每个人在学期结束前讲一个题（大题），讲完在群里扣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，群内请标注自己本名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3.</a:t>
            </a:r>
            <a:r>
              <a:rPr lang="en-US" altLang="zh-CN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Homework</a:t>
            </a:r>
          </a:p>
          <a:p>
            <a:pPr>
              <a:buClr>
                <a:srgbClr val="000000"/>
              </a:buClr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自行打印，讨论课上课前上交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我看完就会等级分数到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bb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上，有问题的可以找我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argue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要点分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4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 Code</a:t>
            </a:r>
          </a:p>
          <a:p>
            <a:pPr>
              <a:buClr>
                <a:srgbClr val="000000"/>
              </a:buClr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后续有两个代码作业，挺有意思挺简单的，发现抄袭会被打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分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2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28D6123D-5BC2-B7AA-9C1E-331F5F5AA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9B352145-95B0-DB56-AF30-CD71F41264F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2000" b="0" i="0" u="none" strike="noStrike" cap="none">
              <a:solidFill>
                <a:srgbClr val="13294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1" name="Google Shape;145;p7">
            <a:extLst>
              <a:ext uri="{FF2B5EF4-FFF2-40B4-BE49-F238E27FC236}">
                <a16:creationId xmlns:a16="http://schemas.microsoft.com/office/drawing/2014/main" id="{F9F2C251-4EE8-C608-38CC-64B85965E834}"/>
              </a:ext>
            </a:extLst>
          </p:cNvPr>
          <p:cNvSpPr/>
          <p:nvPr/>
        </p:nvSpPr>
        <p:spPr>
          <a:xfrm rot="10800000" flipH="1">
            <a:off x="0" y="-7695"/>
            <a:ext cx="12192000" cy="868218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2000" b="0" i="0" u="none" strike="noStrike" cap="none">
              <a:solidFill>
                <a:srgbClr val="13294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B8D79741-1239-54D9-99D2-F9A5EBB9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83A6D4C8-772C-D2F4-F06F-31332C44C807}"/>
              </a:ext>
            </a:extLst>
          </p:cNvPr>
          <p:cNvSpPr txBox="1"/>
          <p:nvPr/>
        </p:nvSpPr>
        <p:spPr>
          <a:xfrm>
            <a:off x="359884" y="228014"/>
            <a:ext cx="4089453" cy="4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3. </a:t>
            </a:r>
            <a:r>
              <a:rPr lang="zh-CN" alt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课程大纲</a:t>
            </a:r>
            <a:r>
              <a:rPr lang="en-US" altLang="zh-CN" sz="20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+</a:t>
            </a:r>
            <a:r>
              <a:rPr lang="zh-CN" alt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基本题型</a:t>
            </a:r>
            <a:endParaRPr lang="en-US" sz="20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FADD6-8D50-B776-A309-21A89E94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01" y="2052171"/>
            <a:ext cx="4016285" cy="3193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6A2B6-5236-7A33-E811-7F1546B77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894" y="1476567"/>
            <a:ext cx="4574258" cy="45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B5C091D5-B281-9641-1710-FB653BA6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9CEA1A3F-09F4-4409-8EE8-7845428A6836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2000" b="0" i="0" u="none" strike="noStrike" cap="none">
              <a:solidFill>
                <a:srgbClr val="13294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1" name="Google Shape;145;p7">
            <a:extLst>
              <a:ext uri="{FF2B5EF4-FFF2-40B4-BE49-F238E27FC236}">
                <a16:creationId xmlns:a16="http://schemas.microsoft.com/office/drawing/2014/main" id="{8FDE3F56-2EFB-50E4-18CE-EE88B1B95770}"/>
              </a:ext>
            </a:extLst>
          </p:cNvPr>
          <p:cNvSpPr/>
          <p:nvPr/>
        </p:nvSpPr>
        <p:spPr>
          <a:xfrm rot="10800000" flipH="1">
            <a:off x="0" y="-7695"/>
            <a:ext cx="12192000" cy="868218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2000" b="0" i="0" u="none" strike="noStrike" cap="none">
              <a:solidFill>
                <a:srgbClr val="13294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EDDE40D-EB06-DEF9-9949-6722500E7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52ACB5E4-F56F-905D-8C5E-A247C0C47B37}"/>
              </a:ext>
            </a:extLst>
          </p:cNvPr>
          <p:cNvSpPr txBox="1"/>
          <p:nvPr/>
        </p:nvSpPr>
        <p:spPr>
          <a:xfrm>
            <a:off x="359884" y="228014"/>
            <a:ext cx="408945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4. </a:t>
            </a:r>
            <a:r>
              <a:rPr lang="zh-CN" altLang="en-US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时间</a:t>
            </a:r>
            <a:r>
              <a:rPr lang="zh-CN" alt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 Neue Light"/>
              </a:rPr>
              <a:t>安排</a:t>
            </a:r>
            <a:endParaRPr lang="en-US" altLang="zh-CN" sz="20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5F0A9-F37C-0AAE-73C6-671929F7A5B8}"/>
              </a:ext>
            </a:extLst>
          </p:cNvPr>
          <p:cNvSpPr txBox="1">
            <a:spLocks/>
          </p:cNvSpPr>
          <p:nvPr/>
        </p:nvSpPr>
        <p:spPr>
          <a:xfrm>
            <a:off x="359884" y="1120676"/>
            <a:ext cx="1170511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1.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课程大纲</a:t>
            </a:r>
            <a:r>
              <a:rPr lang="en-US" altLang="zh-CN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+</a:t>
            </a:r>
            <a:r>
              <a:rPr lang="zh-CN" alt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基本题型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我会先过一下最近学的基本内容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+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基本题型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2. </a:t>
            </a:r>
            <a:r>
              <a:rPr lang="zh-CN" alt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拓展</a:t>
            </a:r>
            <a:endParaRPr lang="en-US" altLang="zh-CN" sz="16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我会拓展一些老白讲的内容，听就行了，肯定是对你好的，对你不好的话我就不讲了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3.</a:t>
            </a:r>
            <a:r>
              <a:rPr lang="en-US" altLang="zh-CN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Worksheet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留下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20-30min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“分工”完成一下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worksheet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然后简单题讲的人黑板上写过程就可以，难的题稍微讲讲。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因为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worksheet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内容主要是线性变换，几何意义相关，跟平时上课讲的内容题型关系不大，所以大家都可以做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后续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线性变换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有一些抽象的，会推荐大家看一些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youtube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3Blue1Brown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视频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Clr>
                <a:srgbClr val="000000"/>
              </a:buClr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4.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有问题可以课后或者微信问我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5.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后续可能请别的同学给大家拓展一点国内体系下的线性代数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89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698</Words>
  <Application>Microsoft Office PowerPoint</Application>
  <PresentationFormat>Widescreen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Helvetica Neue</vt:lpstr>
      <vt:lpstr>等线</vt:lpstr>
      <vt:lpstr>等线 Light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Yuan, Shihong</dc:creator>
  <cp:lastModifiedBy>Yuan, Shihong</cp:lastModifiedBy>
  <cp:revision>5</cp:revision>
  <dcterms:created xsi:type="dcterms:W3CDTF">2025-02-19T03:29:58Z</dcterms:created>
  <dcterms:modified xsi:type="dcterms:W3CDTF">2025-02-19T10:18:50Z</dcterms:modified>
</cp:coreProperties>
</file>