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315" r:id="rId2"/>
    <p:sldId id="258" r:id="rId3"/>
    <p:sldId id="257" r:id="rId4"/>
    <p:sldId id="319" r:id="rId5"/>
    <p:sldId id="262" r:id="rId6"/>
    <p:sldId id="306" r:id="rId7"/>
    <p:sldId id="316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285" r:id="rId16"/>
    <p:sldId id="327" r:id="rId17"/>
    <p:sldId id="328" r:id="rId18"/>
    <p:sldId id="286" r:id="rId19"/>
    <p:sldId id="312" r:id="rId20"/>
    <p:sldId id="314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hivo" panose="020B0604020202020204" charset="0"/>
      <p:regular r:id="rId27"/>
      <p:bold r:id="rId28"/>
      <p:italic r:id="rId29"/>
      <p:boldItalic r:id="rId30"/>
    </p:embeddedFont>
    <p:embeddedFont>
      <p:font typeface="Fahkwang" panose="00000500000000000000" pitchFamily="2" charset="-34"/>
      <p:regular r:id="rId31"/>
      <p:bold r:id="rId32"/>
      <p:italic r:id="rId33"/>
      <p:boldItalic r:id="rId34"/>
    </p:embeddedFont>
    <p:embeddedFont>
      <p:font typeface="Raleway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035B89-A36F-45F7-8DA3-B3AB4854C84E}">
  <a:tblStyle styleId="{9F035B89-A36F-45F7-8DA3-B3AB4854C8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187DB-1D10-430B-9EFC-F131717644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06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152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562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846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94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06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12937d05419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12937d05419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305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067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12937d05419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12937d05419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12937d05419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12937d05419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48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bc263f502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bc263f502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12937d05419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12937d05419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40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07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04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831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568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95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170166" y="152606"/>
            <a:ext cx="896100" cy="206100"/>
            <a:chOff x="5733519" y="960358"/>
            <a:chExt cx="896100" cy="206100"/>
          </a:xfrm>
        </p:grpSpPr>
        <p:grpSp>
          <p:nvGrpSpPr>
            <p:cNvPr id="36" name="Google Shape;36;p4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" name="Google Shape;42;p4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43" name="Google Shape;43;p4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4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946528" y="-702125"/>
            <a:ext cx="1784400" cy="17844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8484738" y="4489900"/>
            <a:ext cx="579625" cy="557161"/>
            <a:chOff x="304275" y="275275"/>
            <a:chExt cx="579625" cy="557161"/>
          </a:xfrm>
        </p:grpSpPr>
        <p:sp>
          <p:nvSpPr>
            <p:cNvPr id="59" name="Google Shape;59;p6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6"/>
          <p:cNvSpPr/>
          <p:nvPr/>
        </p:nvSpPr>
        <p:spPr>
          <a:xfrm>
            <a:off x="6572250" y="-281925"/>
            <a:ext cx="2279100" cy="557100"/>
          </a:xfrm>
          <a:prstGeom prst="roundRect">
            <a:avLst>
              <a:gd name="adj" fmla="val 39324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199507" y="4741645"/>
            <a:ext cx="896100" cy="206100"/>
            <a:chOff x="5733519" y="960358"/>
            <a:chExt cx="896100" cy="206100"/>
          </a:xfrm>
        </p:grpSpPr>
        <p:grpSp>
          <p:nvGrpSpPr>
            <p:cNvPr id="70" name="Google Shape;70;p6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71" name="Google Shape;71;p6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6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3" name="Google Shape;73;p6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6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6" name="Google Shape;76;p6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77" name="Google Shape;77;p6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6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4696800" cy="738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2"/>
          </p:nvPr>
        </p:nvSpPr>
        <p:spPr>
          <a:xfrm>
            <a:off x="720125" y="19037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720125" y="233328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3"/>
          </p:nvPr>
        </p:nvSpPr>
        <p:spPr>
          <a:xfrm>
            <a:off x="3266675" y="19037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4"/>
          </p:nvPr>
        </p:nvSpPr>
        <p:spPr>
          <a:xfrm>
            <a:off x="3266675" y="233328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5"/>
          </p:nvPr>
        </p:nvSpPr>
        <p:spPr>
          <a:xfrm>
            <a:off x="720125" y="3558961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6"/>
          </p:nvPr>
        </p:nvSpPr>
        <p:spPr>
          <a:xfrm>
            <a:off x="720125" y="39885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7"/>
          </p:nvPr>
        </p:nvSpPr>
        <p:spPr>
          <a:xfrm>
            <a:off x="3266675" y="3558961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8"/>
          </p:nvPr>
        </p:nvSpPr>
        <p:spPr>
          <a:xfrm>
            <a:off x="3266675" y="39885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9" hasCustomPrompt="1"/>
          </p:nvPr>
        </p:nvSpPr>
        <p:spPr>
          <a:xfrm>
            <a:off x="720124" y="1481550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124" y="313676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4" hasCustomPrompt="1"/>
          </p:nvPr>
        </p:nvSpPr>
        <p:spPr>
          <a:xfrm>
            <a:off x="3266675" y="1481550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15" hasCustomPrompt="1"/>
          </p:nvPr>
        </p:nvSpPr>
        <p:spPr>
          <a:xfrm>
            <a:off x="3266675" y="313677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16"/>
          </p:nvPr>
        </p:nvSpPr>
        <p:spPr>
          <a:xfrm>
            <a:off x="5813225" y="19037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7"/>
          </p:nvPr>
        </p:nvSpPr>
        <p:spPr>
          <a:xfrm>
            <a:off x="5813225" y="233328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8"/>
          </p:nvPr>
        </p:nvSpPr>
        <p:spPr>
          <a:xfrm>
            <a:off x="5813225" y="3558961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9"/>
          </p:nvPr>
        </p:nvSpPr>
        <p:spPr>
          <a:xfrm>
            <a:off x="5813225" y="39885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20" hasCustomPrompt="1"/>
          </p:nvPr>
        </p:nvSpPr>
        <p:spPr>
          <a:xfrm>
            <a:off x="5813225" y="1481550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1" hasCustomPrompt="1"/>
          </p:nvPr>
        </p:nvSpPr>
        <p:spPr>
          <a:xfrm>
            <a:off x="5813225" y="313677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/>
          <p:nvPr/>
        </p:nvSpPr>
        <p:spPr>
          <a:xfrm>
            <a:off x="7467725" y="-632300"/>
            <a:ext cx="1926000" cy="1926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754575" y="1422425"/>
            <a:ext cx="1237200" cy="1806600"/>
          </a:xfrm>
          <a:prstGeom prst="roundRect">
            <a:avLst>
              <a:gd name="adj" fmla="val 2146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-1305200" y="3988500"/>
            <a:ext cx="1926000" cy="1926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972550" y="4792000"/>
            <a:ext cx="1926000" cy="1806600"/>
          </a:xfrm>
          <a:prstGeom prst="plaque">
            <a:avLst>
              <a:gd name="adj" fmla="val 310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title" idx="2"/>
          </p:nvPr>
        </p:nvSpPr>
        <p:spPr>
          <a:xfrm>
            <a:off x="713400" y="32650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ubTitle" idx="1"/>
          </p:nvPr>
        </p:nvSpPr>
        <p:spPr>
          <a:xfrm>
            <a:off x="713400" y="3694600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title" idx="3"/>
          </p:nvPr>
        </p:nvSpPr>
        <p:spPr>
          <a:xfrm>
            <a:off x="3369386" y="32650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ubTitle" idx="4"/>
          </p:nvPr>
        </p:nvSpPr>
        <p:spPr>
          <a:xfrm>
            <a:off x="3369375" y="3694600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title" idx="5"/>
          </p:nvPr>
        </p:nvSpPr>
        <p:spPr>
          <a:xfrm>
            <a:off x="6025372" y="32650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6"/>
          </p:nvPr>
        </p:nvSpPr>
        <p:spPr>
          <a:xfrm>
            <a:off x="6025368" y="3694600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-489549" y="-56200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F600C7D-27D3-4B92-8A06-366ED45D91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7610" y="1428750"/>
            <a:ext cx="5488781" cy="1177529"/>
          </a:xfrm>
        </p:spPr>
        <p:txBody>
          <a:bodyPr anchor="ctr"/>
          <a:lstStyle>
            <a:lvl1pPr algn="ctr">
              <a:lnSpc>
                <a:spcPct val="100000"/>
              </a:lnSpc>
              <a:buNone/>
              <a:defRPr sz="72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278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8" r:id="rId3"/>
    <p:sldLayoutId id="2147483659" r:id="rId4"/>
    <p:sldLayoutId id="2147483668" r:id="rId5"/>
    <p:sldLayoutId id="2147483674" r:id="rId6"/>
    <p:sldLayoutId id="2147483675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6BCB9BC-51EA-47AA-B1DB-D076B5C07F91}"/>
              </a:ext>
            </a:extLst>
          </p:cNvPr>
          <p:cNvSpPr/>
          <p:nvPr/>
        </p:nvSpPr>
        <p:spPr>
          <a:xfrm flipV="1">
            <a:off x="3670299" y="3211906"/>
            <a:ext cx="1588904" cy="35639"/>
          </a:xfrm>
          <a:prstGeom prst="rect">
            <a:avLst/>
          </a:prstGeom>
          <a:solidFill>
            <a:srgbClr val="006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350" kern="1200">
              <a:solidFill>
                <a:schemeClr val="accent6"/>
              </a:solidFill>
              <a:latin typeface="Calibri" panose="020F050202020403020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63" y="226973"/>
            <a:ext cx="1619288" cy="1619288"/>
          </a:xfrm>
          <a:prstGeom prst="rect">
            <a:avLst/>
          </a:prstGeom>
        </p:spPr>
      </p:pic>
      <p:sp>
        <p:nvSpPr>
          <p:cNvPr id="31" name="Rectángulo 6">
            <a:extLst>
              <a:ext uri="{FF2B5EF4-FFF2-40B4-BE49-F238E27FC236}">
                <a16:creationId xmlns:a16="http://schemas.microsoft.com/office/drawing/2014/main" id="{78DCFF27-7A9E-B943-B9B4-1AFC0E6D2E70}"/>
              </a:ext>
            </a:extLst>
          </p:cNvPr>
          <p:cNvSpPr/>
          <p:nvPr/>
        </p:nvSpPr>
        <p:spPr>
          <a:xfrm>
            <a:off x="2259792" y="1508622"/>
            <a:ext cx="436331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800" b="1" dirty="0">
                <a:solidFill>
                  <a:schemeClr val="accent6"/>
                </a:solidFill>
                <a:latin typeface="Raleway" panose="020B0503030101060003" pitchFamily="34" charset="0"/>
                <a:cs typeface="Times New Roman" panose="02020603050405020304" pitchFamily="18" charset="0"/>
              </a:rPr>
              <a:t>Green  University of Bangladesh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C8D7F97A-537F-E949-AC1A-3B65BFB833AF}"/>
              </a:ext>
            </a:extLst>
          </p:cNvPr>
          <p:cNvSpPr txBox="1">
            <a:spLocks noChangeArrowheads="1"/>
          </p:cNvSpPr>
          <p:nvPr/>
        </p:nvSpPr>
        <p:spPr>
          <a:xfrm>
            <a:off x="1650027" y="1993010"/>
            <a:ext cx="5843945" cy="3258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altLang="en-US" sz="1500" b="1" dirty="0">
                <a:solidFill>
                  <a:schemeClr val="accent6"/>
                </a:solidFill>
                <a:latin typeface="Raleway" panose="020B0503030101060003" pitchFamily="34" charset="0"/>
                <a:ea typeface="ＭＳ Ｐゴシック" panose="020B0600070205080204" pitchFamily="34" charset="-128"/>
              </a:rPr>
              <a:t>Project name: Assistant of Traveler</a:t>
            </a:r>
            <a:endParaRPr lang="en-GB" sz="1500" dirty="0">
              <a:solidFill>
                <a:schemeClr val="accent6"/>
              </a:solidFill>
              <a:latin typeface="Raleway" panose="020B0503030101060003" pitchFamily="34" charset="0"/>
            </a:endParaRPr>
          </a:p>
        </p:txBody>
      </p:sp>
      <p:sp>
        <p:nvSpPr>
          <p:cNvPr id="33" name="Rectángulo 6">
            <a:extLst>
              <a:ext uri="{FF2B5EF4-FFF2-40B4-BE49-F238E27FC236}">
                <a16:creationId xmlns:a16="http://schemas.microsoft.com/office/drawing/2014/main" id="{78DCFF27-7A9E-B943-B9B4-1AFC0E6D2E70}"/>
              </a:ext>
            </a:extLst>
          </p:cNvPr>
          <p:cNvSpPr/>
          <p:nvPr/>
        </p:nvSpPr>
        <p:spPr>
          <a:xfrm>
            <a:off x="3506815" y="2730690"/>
            <a:ext cx="1884124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6"/>
                </a:solidFill>
                <a:latin typeface="Raleway" panose="020B0503030101060003" pitchFamily="34" charset="0"/>
                <a:cs typeface="Times New Roman" panose="02020603050405020304" pitchFamily="18" charset="0"/>
              </a:rPr>
              <a:t>Presented by:</a:t>
            </a:r>
            <a:endParaRPr lang="es-ES" sz="1800" b="1" dirty="0">
              <a:solidFill>
                <a:schemeClr val="accent6"/>
              </a:solidFill>
              <a:latin typeface="Raleway" panose="020B0503030101060003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ángulo 6">
            <a:extLst>
              <a:ext uri="{FF2B5EF4-FFF2-40B4-BE49-F238E27FC236}">
                <a16:creationId xmlns:a16="http://schemas.microsoft.com/office/drawing/2014/main" id="{78DCFF27-7A9E-B943-B9B4-1AFC0E6D2E70}"/>
              </a:ext>
            </a:extLst>
          </p:cNvPr>
          <p:cNvSpPr/>
          <p:nvPr/>
        </p:nvSpPr>
        <p:spPr>
          <a:xfrm>
            <a:off x="2323588" y="3403825"/>
            <a:ext cx="3072356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Md. Hosain Rohman Noyon</a:t>
            </a:r>
            <a:endParaRPr lang="es-ES" sz="1500" dirty="0">
              <a:solidFill>
                <a:schemeClr val="accent6"/>
              </a:solidFill>
              <a:cs typeface="Times New Roman" panose="02020603050405020304" pitchFamily="18" charset="0"/>
            </a:endParaRPr>
          </a:p>
        </p:txBody>
      </p:sp>
      <p:sp>
        <p:nvSpPr>
          <p:cNvPr id="50" name="Rectángulo 6">
            <a:extLst>
              <a:ext uri="{FF2B5EF4-FFF2-40B4-BE49-F238E27FC236}">
                <a16:creationId xmlns:a16="http://schemas.microsoft.com/office/drawing/2014/main" id="{78DCFF27-7A9E-B943-B9B4-1AFC0E6D2E70}"/>
              </a:ext>
            </a:extLst>
          </p:cNvPr>
          <p:cNvSpPr/>
          <p:nvPr/>
        </p:nvSpPr>
        <p:spPr>
          <a:xfrm>
            <a:off x="4855536" y="3403825"/>
            <a:ext cx="2207052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----   221902370</a:t>
            </a:r>
            <a:endParaRPr lang="es-ES" sz="1500" dirty="0">
              <a:solidFill>
                <a:schemeClr val="accent6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6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3;p39">
            <a:extLst>
              <a:ext uri="{FF2B5EF4-FFF2-40B4-BE49-F238E27FC236}">
                <a16:creationId xmlns:a16="http://schemas.microsoft.com/office/drawing/2014/main" id="{6534FE85-4865-F5F7-5F0E-0E348F20C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304372"/>
            <a:ext cx="7717500" cy="738900"/>
          </a:xfrm>
          <a:prstGeom prst="rect">
            <a:avLst/>
          </a:prstGeom>
          <a:ln w="19050"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2" name="Rectángulo 6">
            <a:extLst>
              <a:ext uri="{FF2B5EF4-FFF2-40B4-BE49-F238E27FC236}">
                <a16:creationId xmlns:a16="http://schemas.microsoft.com/office/drawing/2014/main" id="{33AF4090-79EB-E027-6D01-95671C18C134}"/>
              </a:ext>
            </a:extLst>
          </p:cNvPr>
          <p:cNvSpPr/>
          <p:nvPr/>
        </p:nvSpPr>
        <p:spPr>
          <a:xfrm>
            <a:off x="109585" y="4410317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" name="Google Shape;2394;p62">
            <a:extLst>
              <a:ext uri="{FF2B5EF4-FFF2-40B4-BE49-F238E27FC236}">
                <a16:creationId xmlns:a16="http://schemas.microsoft.com/office/drawing/2014/main" id="{5BDE7F34-AFA2-F927-9FA9-5D6BE2F10B83}"/>
              </a:ext>
            </a:extLst>
          </p:cNvPr>
          <p:cNvSpPr txBox="1"/>
          <p:nvPr/>
        </p:nvSpPr>
        <p:spPr>
          <a:xfrm>
            <a:off x="3123961" y="1150879"/>
            <a:ext cx="3066197" cy="262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b="1" u="sng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ADMIN Panel  </a:t>
            </a: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	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1. Add New Bus Record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2. Update Bus Path &amp; Cost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3. Delete Bus Path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4. Show Buying Ticket History</a:t>
            </a:r>
            <a:endParaRPr sz="1600" dirty="0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  <p:extLst>
      <p:ext uri="{BB962C8B-B14F-4D97-AF65-F5344CB8AC3E}">
        <p14:creationId xmlns:p14="http://schemas.microsoft.com/office/powerpoint/2010/main" val="362604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3;p39">
            <a:extLst>
              <a:ext uri="{FF2B5EF4-FFF2-40B4-BE49-F238E27FC236}">
                <a16:creationId xmlns:a16="http://schemas.microsoft.com/office/drawing/2014/main" id="{6534FE85-4865-F5F7-5F0E-0E348F20C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782" y="131886"/>
            <a:ext cx="7717500" cy="738900"/>
          </a:xfrm>
          <a:prstGeom prst="rect">
            <a:avLst/>
          </a:prstGeom>
          <a:ln w="19050"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19" name="Google Shape;2394;p62">
            <a:extLst>
              <a:ext uri="{FF2B5EF4-FFF2-40B4-BE49-F238E27FC236}">
                <a16:creationId xmlns:a16="http://schemas.microsoft.com/office/drawing/2014/main" id="{E7CF2DAA-5D50-5AF9-C9D9-88C6B981159D}"/>
              </a:ext>
            </a:extLst>
          </p:cNvPr>
          <p:cNvSpPr txBox="1"/>
          <p:nvPr/>
        </p:nvSpPr>
        <p:spPr>
          <a:xfrm>
            <a:off x="1471315" y="870786"/>
            <a:ext cx="6311717" cy="3927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b="1" u="sng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ADMIN Panel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b="1" u="sng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Add  Bus :  </a:t>
            </a: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		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Read Bus Name, Cost, Stoppage Places, Distance from starting place 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After clicking ‘Add’ button it will able to take more stoppage place and destination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After clicking ‘Confirm’ button the Bus records will be updated to database</a:t>
            </a:r>
          </a:p>
        </p:txBody>
      </p:sp>
      <p:sp>
        <p:nvSpPr>
          <p:cNvPr id="2" name="Rectángulo 6">
            <a:extLst>
              <a:ext uri="{FF2B5EF4-FFF2-40B4-BE49-F238E27FC236}">
                <a16:creationId xmlns:a16="http://schemas.microsoft.com/office/drawing/2014/main" id="{D959F244-4C29-6AF9-8262-98B09BD0540D}"/>
              </a:ext>
            </a:extLst>
          </p:cNvPr>
          <p:cNvSpPr/>
          <p:nvPr/>
        </p:nvSpPr>
        <p:spPr>
          <a:xfrm>
            <a:off x="124192" y="4402218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4540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3;p39">
            <a:extLst>
              <a:ext uri="{FF2B5EF4-FFF2-40B4-BE49-F238E27FC236}">
                <a16:creationId xmlns:a16="http://schemas.microsoft.com/office/drawing/2014/main" id="{6534FE85-4865-F5F7-5F0E-0E348F20C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782" y="131886"/>
            <a:ext cx="7717500" cy="738900"/>
          </a:xfrm>
          <a:prstGeom prst="rect">
            <a:avLst/>
          </a:prstGeom>
          <a:ln w="19050"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19" name="Google Shape;2394;p62">
            <a:extLst>
              <a:ext uri="{FF2B5EF4-FFF2-40B4-BE49-F238E27FC236}">
                <a16:creationId xmlns:a16="http://schemas.microsoft.com/office/drawing/2014/main" id="{E7CF2DAA-5D50-5AF9-C9D9-88C6B981159D}"/>
              </a:ext>
            </a:extLst>
          </p:cNvPr>
          <p:cNvSpPr txBox="1"/>
          <p:nvPr/>
        </p:nvSpPr>
        <p:spPr>
          <a:xfrm>
            <a:off x="1471315" y="870786"/>
            <a:ext cx="6311717" cy="3927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b="1" u="sng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ADMIN Panel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b="1" u="sng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Update  Bus Path:  </a:t>
            </a: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		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Read Bus Name, Stoppage Places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If ‘Delete’ button is clicked </a:t>
            </a: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The stoppage name  will be deleted from the Bus records.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If ‘Update’ button is clicked </a:t>
            </a: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the stoppage and destination will be replaced</a:t>
            </a:r>
          </a:p>
        </p:txBody>
      </p:sp>
      <p:sp>
        <p:nvSpPr>
          <p:cNvPr id="2" name="Rectángulo 6">
            <a:extLst>
              <a:ext uri="{FF2B5EF4-FFF2-40B4-BE49-F238E27FC236}">
                <a16:creationId xmlns:a16="http://schemas.microsoft.com/office/drawing/2014/main" id="{D959F244-4C29-6AF9-8262-98B09BD0540D}"/>
              </a:ext>
            </a:extLst>
          </p:cNvPr>
          <p:cNvSpPr/>
          <p:nvPr/>
        </p:nvSpPr>
        <p:spPr>
          <a:xfrm>
            <a:off x="124192" y="4402218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180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3;p39">
            <a:extLst>
              <a:ext uri="{FF2B5EF4-FFF2-40B4-BE49-F238E27FC236}">
                <a16:creationId xmlns:a16="http://schemas.microsoft.com/office/drawing/2014/main" id="{6534FE85-4865-F5F7-5F0E-0E348F20C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782" y="131886"/>
            <a:ext cx="7717500" cy="738900"/>
          </a:xfrm>
          <a:prstGeom prst="rect">
            <a:avLst/>
          </a:prstGeom>
          <a:ln w="19050"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19" name="Google Shape;2394;p62">
            <a:extLst>
              <a:ext uri="{FF2B5EF4-FFF2-40B4-BE49-F238E27FC236}">
                <a16:creationId xmlns:a16="http://schemas.microsoft.com/office/drawing/2014/main" id="{E7CF2DAA-5D50-5AF9-C9D9-88C6B981159D}"/>
              </a:ext>
            </a:extLst>
          </p:cNvPr>
          <p:cNvSpPr txBox="1"/>
          <p:nvPr/>
        </p:nvSpPr>
        <p:spPr>
          <a:xfrm>
            <a:off x="1471316" y="870786"/>
            <a:ext cx="5404406" cy="353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b="1" u="sng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ADMIN Panel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endParaRPr lang="en-US" sz="1600" b="1" u="sng" dirty="0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b="1" u="sng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Update  Bus Cost(/KM):  </a:t>
            </a: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		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Read Bus Name, new Cost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If ‘bus name’ </a:t>
            </a:r>
            <a:r>
              <a:rPr lang="en-US" sz="1600" dirty="0" err="1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exists</a:t>
            </a:r>
            <a:r>
              <a:rPr lang="en-US" sz="1600" dirty="0" err="1">
                <a:solidFill>
                  <a:schemeClr val="accent2"/>
                </a:solidFill>
                <a:latin typeface="Chivo"/>
                <a:ea typeface="Chivo"/>
                <a:cs typeface="Chivo"/>
                <a:sym typeface="Wingdings" panose="05000000000000000000" pitchFamily="2" charset="2"/>
              </a:rPr>
              <a:t></a:t>
            </a:r>
            <a:r>
              <a:rPr lang="en-US" sz="1600" dirty="0" err="1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The</a:t>
            </a: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 cost will be updated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Else -&gt;show exception</a:t>
            </a:r>
          </a:p>
        </p:txBody>
      </p:sp>
      <p:sp>
        <p:nvSpPr>
          <p:cNvPr id="2" name="Rectángulo 6">
            <a:extLst>
              <a:ext uri="{FF2B5EF4-FFF2-40B4-BE49-F238E27FC236}">
                <a16:creationId xmlns:a16="http://schemas.microsoft.com/office/drawing/2014/main" id="{D959F244-4C29-6AF9-8262-98B09BD0540D}"/>
              </a:ext>
            </a:extLst>
          </p:cNvPr>
          <p:cNvSpPr/>
          <p:nvPr/>
        </p:nvSpPr>
        <p:spPr>
          <a:xfrm>
            <a:off x="124192" y="4402218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4517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3;p39">
            <a:extLst>
              <a:ext uri="{FF2B5EF4-FFF2-40B4-BE49-F238E27FC236}">
                <a16:creationId xmlns:a16="http://schemas.microsoft.com/office/drawing/2014/main" id="{6534FE85-4865-F5F7-5F0E-0E348F20C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782" y="131886"/>
            <a:ext cx="7717500" cy="738900"/>
          </a:xfrm>
          <a:prstGeom prst="rect">
            <a:avLst/>
          </a:prstGeom>
          <a:ln w="19050"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19" name="Google Shape;2394;p62">
            <a:extLst>
              <a:ext uri="{FF2B5EF4-FFF2-40B4-BE49-F238E27FC236}">
                <a16:creationId xmlns:a16="http://schemas.microsoft.com/office/drawing/2014/main" id="{E7CF2DAA-5D50-5AF9-C9D9-88C6B981159D}"/>
              </a:ext>
            </a:extLst>
          </p:cNvPr>
          <p:cNvSpPr txBox="1"/>
          <p:nvPr/>
        </p:nvSpPr>
        <p:spPr>
          <a:xfrm>
            <a:off x="1471316" y="870786"/>
            <a:ext cx="5404406" cy="353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b="1" u="sng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ADMIN Panel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endParaRPr lang="en-US" sz="1600" b="1" u="sng" dirty="0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b="1" u="sng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Show  Ticket Buying Data:</a:t>
            </a: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		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Connect to database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Read data from the required table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Show the data to </a:t>
            </a:r>
            <a:r>
              <a:rPr lang="en-US" sz="1600" dirty="0" err="1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JTable</a:t>
            </a:r>
            <a:endParaRPr lang="en-US" sz="1600" dirty="0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" name="Rectángulo 6">
            <a:extLst>
              <a:ext uri="{FF2B5EF4-FFF2-40B4-BE49-F238E27FC236}">
                <a16:creationId xmlns:a16="http://schemas.microsoft.com/office/drawing/2014/main" id="{D959F244-4C29-6AF9-8262-98B09BD0540D}"/>
              </a:ext>
            </a:extLst>
          </p:cNvPr>
          <p:cNvSpPr/>
          <p:nvPr/>
        </p:nvSpPr>
        <p:spPr>
          <a:xfrm>
            <a:off x="124192" y="4402218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2184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6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2394" name="Google Shape;2394;p62"/>
          <p:cNvSpPr txBox="1"/>
          <p:nvPr/>
        </p:nvSpPr>
        <p:spPr>
          <a:xfrm>
            <a:off x="1224264" y="1183925"/>
            <a:ext cx="4928443" cy="349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Encapsulation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Exception Handling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Final, static keywords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String, </a:t>
            </a:r>
            <a:r>
              <a:rPr lang="en-US" sz="1800" dirty="0" err="1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Hashmap</a:t>
            </a:r>
            <a:r>
              <a:rPr lang="en-US" sz="18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, if-else, loop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User-defined function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Built in packages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Swing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MySql</a:t>
            </a:r>
            <a:r>
              <a:rPr lang="en-US" sz="18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 Database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endParaRPr sz="1800" dirty="0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" name="Rectángulo 6">
            <a:extLst>
              <a:ext uri="{FF2B5EF4-FFF2-40B4-BE49-F238E27FC236}">
                <a16:creationId xmlns:a16="http://schemas.microsoft.com/office/drawing/2014/main" id="{AE2CD12B-1BBC-19DD-49B7-BAEBC469DC58}"/>
              </a:ext>
            </a:extLst>
          </p:cNvPr>
          <p:cNvSpPr/>
          <p:nvPr/>
        </p:nvSpPr>
        <p:spPr>
          <a:xfrm>
            <a:off x="99311" y="4453589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290A5-D833-1C44-30D4-301E53C14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3" y="1287178"/>
            <a:ext cx="2781548" cy="27815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3;p39">
            <a:extLst>
              <a:ext uri="{FF2B5EF4-FFF2-40B4-BE49-F238E27FC236}">
                <a16:creationId xmlns:a16="http://schemas.microsoft.com/office/drawing/2014/main" id="{6534FE85-4865-F5F7-5F0E-0E348F20C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782" y="131886"/>
            <a:ext cx="7717500" cy="738900"/>
          </a:xfrm>
          <a:prstGeom prst="rect">
            <a:avLst/>
          </a:prstGeom>
          <a:ln w="19050"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</a:t>
            </a:r>
            <a:endParaRPr dirty="0"/>
          </a:p>
        </p:txBody>
      </p:sp>
      <p:sp>
        <p:nvSpPr>
          <p:cNvPr id="19" name="Google Shape;2394;p62">
            <a:extLst>
              <a:ext uri="{FF2B5EF4-FFF2-40B4-BE49-F238E27FC236}">
                <a16:creationId xmlns:a16="http://schemas.microsoft.com/office/drawing/2014/main" id="{E7CF2DAA-5D50-5AF9-C9D9-88C6B981159D}"/>
              </a:ext>
            </a:extLst>
          </p:cNvPr>
          <p:cNvSpPr txBox="1"/>
          <p:nvPr/>
        </p:nvSpPr>
        <p:spPr>
          <a:xfrm>
            <a:off x="4646906" y="1265838"/>
            <a:ext cx="3944201" cy="2611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Ticket printing problem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Inserting a stoppage problem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Online Payment system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Changing user data is not possible except password</a:t>
            </a:r>
          </a:p>
        </p:txBody>
      </p:sp>
      <p:sp>
        <p:nvSpPr>
          <p:cNvPr id="2" name="Rectángulo 6">
            <a:extLst>
              <a:ext uri="{FF2B5EF4-FFF2-40B4-BE49-F238E27FC236}">
                <a16:creationId xmlns:a16="http://schemas.microsoft.com/office/drawing/2014/main" id="{D959F244-4C29-6AF9-8262-98B09BD0540D}"/>
              </a:ext>
            </a:extLst>
          </p:cNvPr>
          <p:cNvSpPr/>
          <p:nvPr/>
        </p:nvSpPr>
        <p:spPr>
          <a:xfrm>
            <a:off x="124192" y="4402218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16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7CD9BD-D25E-3E84-FA46-F213BE70B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96"/>
          <a:stretch/>
        </p:blipFill>
        <p:spPr>
          <a:xfrm>
            <a:off x="904882" y="1215534"/>
            <a:ext cx="3197516" cy="23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6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3;p39">
            <a:extLst>
              <a:ext uri="{FF2B5EF4-FFF2-40B4-BE49-F238E27FC236}">
                <a16:creationId xmlns:a16="http://schemas.microsoft.com/office/drawing/2014/main" id="{6534FE85-4865-F5F7-5F0E-0E348F20C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782" y="131886"/>
            <a:ext cx="7717500" cy="738900"/>
          </a:xfrm>
          <a:prstGeom prst="rect">
            <a:avLst/>
          </a:prstGeom>
          <a:ln w="19050"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19" name="Google Shape;2394;p62">
            <a:extLst>
              <a:ext uri="{FF2B5EF4-FFF2-40B4-BE49-F238E27FC236}">
                <a16:creationId xmlns:a16="http://schemas.microsoft.com/office/drawing/2014/main" id="{E7CF2DAA-5D50-5AF9-C9D9-88C6B981159D}"/>
              </a:ext>
            </a:extLst>
          </p:cNvPr>
          <p:cNvSpPr txBox="1"/>
          <p:nvPr/>
        </p:nvSpPr>
        <p:spPr>
          <a:xfrm>
            <a:off x="535331" y="1542284"/>
            <a:ext cx="3944201" cy="2611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Create a process of ‘Inserting’ stoppages.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Connect online payment system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Create a system to change user data</a:t>
            </a:r>
          </a:p>
        </p:txBody>
      </p:sp>
      <p:sp>
        <p:nvSpPr>
          <p:cNvPr id="2" name="Rectángulo 6">
            <a:extLst>
              <a:ext uri="{FF2B5EF4-FFF2-40B4-BE49-F238E27FC236}">
                <a16:creationId xmlns:a16="http://schemas.microsoft.com/office/drawing/2014/main" id="{D959F244-4C29-6AF9-8262-98B09BD0540D}"/>
              </a:ext>
            </a:extLst>
          </p:cNvPr>
          <p:cNvSpPr/>
          <p:nvPr/>
        </p:nvSpPr>
        <p:spPr>
          <a:xfrm>
            <a:off x="124192" y="4402218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59151-CEB0-582D-3BC7-E253D7366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736" y="1159191"/>
            <a:ext cx="4474865" cy="279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15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63"/>
          <p:cNvSpPr txBox="1">
            <a:spLocks noGrp="1"/>
          </p:cNvSpPr>
          <p:nvPr>
            <p:ph type="body" idx="1"/>
          </p:nvPr>
        </p:nvSpPr>
        <p:spPr>
          <a:xfrm>
            <a:off x="1432467" y="1546096"/>
            <a:ext cx="5389574" cy="1991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Save time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User friendly</a:t>
            </a:r>
            <a:endParaRPr lang="en-GB" sz="2000" dirty="0">
              <a:solidFill>
                <a:schemeClr val="accent6"/>
              </a:solidFill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000" i="0" u="none" strike="noStrike" baseline="0" dirty="0">
                <a:solidFill>
                  <a:schemeClr val="accent6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Easier management system</a:t>
            </a:r>
          </a:p>
        </p:txBody>
      </p:sp>
      <p:sp>
        <p:nvSpPr>
          <p:cNvPr id="2" name="Google Shape;709;p38">
            <a:extLst>
              <a:ext uri="{FF2B5EF4-FFF2-40B4-BE49-F238E27FC236}">
                <a16:creationId xmlns:a16="http://schemas.microsoft.com/office/drawing/2014/main" id="{4C04BB62-0BF6-0032-8C24-B066DB39C37B}"/>
              </a:ext>
            </a:extLst>
          </p:cNvPr>
          <p:cNvSpPr txBox="1">
            <a:spLocks/>
          </p:cNvSpPr>
          <p:nvPr/>
        </p:nvSpPr>
        <p:spPr>
          <a:xfrm>
            <a:off x="2840027" y="622696"/>
            <a:ext cx="428788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 i="0" u="none" strike="noStrike" cap="non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3" name="Rectángulo 6">
            <a:extLst>
              <a:ext uri="{FF2B5EF4-FFF2-40B4-BE49-F238E27FC236}">
                <a16:creationId xmlns:a16="http://schemas.microsoft.com/office/drawing/2014/main" id="{D2BD1DCA-4F78-D60B-A13D-F475F1A66D57}"/>
              </a:ext>
            </a:extLst>
          </p:cNvPr>
          <p:cNvSpPr/>
          <p:nvPr/>
        </p:nvSpPr>
        <p:spPr>
          <a:xfrm>
            <a:off x="109585" y="4590855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63"/>
          <p:cNvSpPr txBox="1">
            <a:spLocks noGrp="1"/>
          </p:cNvSpPr>
          <p:nvPr>
            <p:ph type="body" idx="1"/>
          </p:nvPr>
        </p:nvSpPr>
        <p:spPr>
          <a:xfrm>
            <a:off x="2963317" y="1284829"/>
            <a:ext cx="2985420" cy="2573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Any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Question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996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5"/>
          <p:cNvSpPr/>
          <p:nvPr/>
        </p:nvSpPr>
        <p:spPr>
          <a:xfrm>
            <a:off x="-713100" y="-944300"/>
            <a:ext cx="7390200" cy="1806600"/>
          </a:xfrm>
          <a:prstGeom prst="plaque">
            <a:avLst>
              <a:gd name="adj" fmla="val 310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5"/>
          <p:cNvSpPr txBox="1">
            <a:spLocks noGrp="1"/>
          </p:cNvSpPr>
          <p:nvPr>
            <p:ph type="title"/>
          </p:nvPr>
        </p:nvSpPr>
        <p:spPr>
          <a:xfrm>
            <a:off x="713231" y="405214"/>
            <a:ext cx="4696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grpSp>
        <p:nvGrpSpPr>
          <p:cNvPr id="570" name="Google Shape;570;p35"/>
          <p:cNvGrpSpPr/>
          <p:nvPr/>
        </p:nvGrpSpPr>
        <p:grpSpPr>
          <a:xfrm>
            <a:off x="7341847" y="539377"/>
            <a:ext cx="1088919" cy="884930"/>
            <a:chOff x="2395620" y="664415"/>
            <a:chExt cx="387750" cy="315101"/>
          </a:xfrm>
        </p:grpSpPr>
        <p:sp>
          <p:nvSpPr>
            <p:cNvPr id="571" name="Google Shape;571;p35"/>
            <p:cNvSpPr/>
            <p:nvPr/>
          </p:nvSpPr>
          <p:spPr>
            <a:xfrm>
              <a:off x="2395620" y="664415"/>
              <a:ext cx="371404" cy="311391"/>
            </a:xfrm>
            <a:custGeom>
              <a:avLst/>
              <a:gdLst/>
              <a:ahLst/>
              <a:cxnLst/>
              <a:rect l="l" t="t" r="r" b="b"/>
              <a:pathLst>
                <a:path w="11610" h="9734" extrusionOk="0">
                  <a:moveTo>
                    <a:pt x="4789" y="1"/>
                  </a:moveTo>
                  <a:cubicBezTo>
                    <a:pt x="4481" y="1"/>
                    <a:pt x="4134" y="103"/>
                    <a:pt x="3763" y="316"/>
                  </a:cubicBezTo>
                  <a:cubicBezTo>
                    <a:pt x="2501" y="1054"/>
                    <a:pt x="1477" y="2816"/>
                    <a:pt x="1477" y="4281"/>
                  </a:cubicBezTo>
                  <a:cubicBezTo>
                    <a:pt x="1477" y="4495"/>
                    <a:pt x="1501" y="4697"/>
                    <a:pt x="1548" y="4876"/>
                  </a:cubicBezTo>
                  <a:cubicBezTo>
                    <a:pt x="679" y="5483"/>
                    <a:pt x="0" y="6733"/>
                    <a:pt x="0" y="7757"/>
                  </a:cubicBezTo>
                  <a:cubicBezTo>
                    <a:pt x="0" y="8305"/>
                    <a:pt x="203" y="8698"/>
                    <a:pt x="512" y="8876"/>
                  </a:cubicBezTo>
                  <a:lnTo>
                    <a:pt x="1985" y="9731"/>
                  </a:lnTo>
                  <a:lnTo>
                    <a:pt x="1985" y="9731"/>
                  </a:lnTo>
                  <a:cubicBezTo>
                    <a:pt x="1678" y="9552"/>
                    <a:pt x="1477" y="9160"/>
                    <a:pt x="1477" y="8614"/>
                  </a:cubicBezTo>
                  <a:cubicBezTo>
                    <a:pt x="1477" y="7579"/>
                    <a:pt x="2155" y="6340"/>
                    <a:pt x="3025" y="5733"/>
                  </a:cubicBezTo>
                  <a:cubicBezTo>
                    <a:pt x="2977" y="5554"/>
                    <a:pt x="2953" y="5352"/>
                    <a:pt x="2953" y="5138"/>
                  </a:cubicBezTo>
                  <a:cubicBezTo>
                    <a:pt x="2953" y="3673"/>
                    <a:pt x="3977" y="1899"/>
                    <a:pt x="5239" y="1173"/>
                  </a:cubicBezTo>
                  <a:cubicBezTo>
                    <a:pt x="5607" y="967"/>
                    <a:pt x="5945" y="860"/>
                    <a:pt x="6254" y="860"/>
                  </a:cubicBezTo>
                  <a:cubicBezTo>
                    <a:pt x="6285" y="860"/>
                    <a:pt x="6316" y="861"/>
                    <a:pt x="6346" y="863"/>
                  </a:cubicBezTo>
                  <a:cubicBezTo>
                    <a:pt x="6227" y="959"/>
                    <a:pt x="6120" y="1054"/>
                    <a:pt x="6025" y="1173"/>
                  </a:cubicBezTo>
                  <a:lnTo>
                    <a:pt x="7501" y="2030"/>
                  </a:lnTo>
                  <a:cubicBezTo>
                    <a:pt x="7728" y="1780"/>
                    <a:pt x="7978" y="1566"/>
                    <a:pt x="8240" y="1411"/>
                  </a:cubicBezTo>
                  <a:cubicBezTo>
                    <a:pt x="8442" y="1292"/>
                    <a:pt x="8632" y="1221"/>
                    <a:pt x="8811" y="1197"/>
                  </a:cubicBezTo>
                  <a:lnTo>
                    <a:pt x="9895" y="1828"/>
                  </a:lnTo>
                  <a:cubicBezTo>
                    <a:pt x="10049" y="1685"/>
                    <a:pt x="10204" y="1566"/>
                    <a:pt x="10371" y="1471"/>
                  </a:cubicBezTo>
                  <a:cubicBezTo>
                    <a:pt x="10654" y="1312"/>
                    <a:pt x="10921" y="1237"/>
                    <a:pt x="11155" y="1237"/>
                  </a:cubicBezTo>
                  <a:cubicBezTo>
                    <a:pt x="11326" y="1237"/>
                    <a:pt x="11479" y="1276"/>
                    <a:pt x="11609" y="1352"/>
                  </a:cubicBezTo>
                  <a:lnTo>
                    <a:pt x="10133" y="494"/>
                  </a:lnTo>
                  <a:cubicBezTo>
                    <a:pt x="10003" y="419"/>
                    <a:pt x="9849" y="380"/>
                    <a:pt x="9679" y="380"/>
                  </a:cubicBezTo>
                  <a:cubicBezTo>
                    <a:pt x="9444" y="380"/>
                    <a:pt x="9177" y="455"/>
                    <a:pt x="8894" y="613"/>
                  </a:cubicBezTo>
                  <a:cubicBezTo>
                    <a:pt x="8799" y="673"/>
                    <a:pt x="8716" y="732"/>
                    <a:pt x="8632" y="792"/>
                  </a:cubicBezTo>
                  <a:lnTo>
                    <a:pt x="8001" y="435"/>
                  </a:lnTo>
                  <a:cubicBezTo>
                    <a:pt x="7866" y="360"/>
                    <a:pt x="7712" y="320"/>
                    <a:pt x="7543" y="320"/>
                  </a:cubicBezTo>
                  <a:cubicBezTo>
                    <a:pt x="7309" y="320"/>
                    <a:pt x="7046" y="395"/>
                    <a:pt x="6763" y="554"/>
                  </a:cubicBezTo>
                  <a:cubicBezTo>
                    <a:pt x="6656" y="613"/>
                    <a:pt x="6549" y="697"/>
                    <a:pt x="6454" y="768"/>
                  </a:cubicBezTo>
                  <a:lnTo>
                    <a:pt x="5394" y="161"/>
                  </a:lnTo>
                  <a:cubicBezTo>
                    <a:pt x="5218" y="55"/>
                    <a:pt x="5014" y="1"/>
                    <a:pt x="4789" y="1"/>
                  </a:cubicBezTo>
                  <a:close/>
                  <a:moveTo>
                    <a:pt x="1985" y="9731"/>
                  </a:moveTo>
                  <a:lnTo>
                    <a:pt x="1985" y="9731"/>
                  </a:lnTo>
                  <a:cubicBezTo>
                    <a:pt x="1986" y="9732"/>
                    <a:pt x="1987" y="9733"/>
                    <a:pt x="1989" y="9734"/>
                  </a:cubicBezTo>
                  <a:lnTo>
                    <a:pt x="1985" y="97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442837" y="691926"/>
              <a:ext cx="340534" cy="287590"/>
            </a:xfrm>
            <a:custGeom>
              <a:avLst/>
              <a:gdLst/>
              <a:ahLst/>
              <a:cxnLst/>
              <a:rect l="l" t="t" r="r" b="b"/>
              <a:pathLst>
                <a:path w="10645" h="8990" extrusionOk="0">
                  <a:moveTo>
                    <a:pt x="4790" y="1"/>
                  </a:moveTo>
                  <a:cubicBezTo>
                    <a:pt x="4480" y="1"/>
                    <a:pt x="4131" y="101"/>
                    <a:pt x="3763" y="313"/>
                  </a:cubicBezTo>
                  <a:cubicBezTo>
                    <a:pt x="2501" y="1051"/>
                    <a:pt x="1477" y="2813"/>
                    <a:pt x="1477" y="4278"/>
                  </a:cubicBezTo>
                  <a:cubicBezTo>
                    <a:pt x="1477" y="4492"/>
                    <a:pt x="1501" y="4694"/>
                    <a:pt x="1549" y="4873"/>
                  </a:cubicBezTo>
                  <a:cubicBezTo>
                    <a:pt x="668" y="5480"/>
                    <a:pt x="1" y="6719"/>
                    <a:pt x="1" y="7754"/>
                  </a:cubicBezTo>
                  <a:cubicBezTo>
                    <a:pt x="1" y="8540"/>
                    <a:pt x="396" y="8989"/>
                    <a:pt x="970" y="8989"/>
                  </a:cubicBezTo>
                  <a:cubicBezTo>
                    <a:pt x="1205" y="8989"/>
                    <a:pt x="1471" y="8914"/>
                    <a:pt x="1751" y="8754"/>
                  </a:cubicBezTo>
                  <a:lnTo>
                    <a:pt x="8907" y="4623"/>
                  </a:lnTo>
                  <a:cubicBezTo>
                    <a:pt x="9871" y="4063"/>
                    <a:pt x="10645" y="2718"/>
                    <a:pt x="10645" y="1611"/>
                  </a:cubicBezTo>
                  <a:cubicBezTo>
                    <a:pt x="10645" y="826"/>
                    <a:pt x="10250" y="376"/>
                    <a:pt x="9676" y="376"/>
                  </a:cubicBezTo>
                  <a:cubicBezTo>
                    <a:pt x="9441" y="376"/>
                    <a:pt x="9175" y="451"/>
                    <a:pt x="8895" y="611"/>
                  </a:cubicBezTo>
                  <a:cubicBezTo>
                    <a:pt x="8728" y="706"/>
                    <a:pt x="8573" y="825"/>
                    <a:pt x="8419" y="968"/>
                  </a:cubicBezTo>
                  <a:cubicBezTo>
                    <a:pt x="8267" y="545"/>
                    <a:pt x="7953" y="313"/>
                    <a:pt x="7546" y="313"/>
                  </a:cubicBezTo>
                  <a:cubicBezTo>
                    <a:pt x="7312" y="313"/>
                    <a:pt x="7046" y="390"/>
                    <a:pt x="6764" y="551"/>
                  </a:cubicBezTo>
                  <a:cubicBezTo>
                    <a:pt x="6502" y="706"/>
                    <a:pt x="6252" y="920"/>
                    <a:pt x="6025" y="1170"/>
                  </a:cubicBezTo>
                  <a:cubicBezTo>
                    <a:pt x="5890" y="419"/>
                    <a:pt x="5421" y="1"/>
                    <a:pt x="479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5"/>
          <p:cNvGrpSpPr/>
          <p:nvPr/>
        </p:nvGrpSpPr>
        <p:grpSpPr>
          <a:xfrm>
            <a:off x="7718352" y="761281"/>
            <a:ext cx="466436" cy="661137"/>
            <a:chOff x="2529689" y="743430"/>
            <a:chExt cx="166092" cy="235414"/>
          </a:xfrm>
        </p:grpSpPr>
        <p:sp>
          <p:nvSpPr>
            <p:cNvPr id="574" name="Google Shape;574;p35"/>
            <p:cNvSpPr/>
            <p:nvPr/>
          </p:nvSpPr>
          <p:spPr>
            <a:xfrm>
              <a:off x="2645459" y="841702"/>
              <a:ext cx="50320" cy="28983"/>
            </a:xfrm>
            <a:custGeom>
              <a:avLst/>
              <a:gdLst/>
              <a:ahLst/>
              <a:cxnLst/>
              <a:rect l="l" t="t" r="r" b="b"/>
              <a:pathLst>
                <a:path w="1573" h="906" extrusionOk="0">
                  <a:moveTo>
                    <a:pt x="918" y="1"/>
                  </a:moveTo>
                  <a:lnTo>
                    <a:pt x="1" y="524"/>
                  </a:lnTo>
                  <a:lnTo>
                    <a:pt x="644" y="905"/>
                  </a:lnTo>
                  <a:lnTo>
                    <a:pt x="1573" y="370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2529689" y="743430"/>
              <a:ext cx="136373" cy="193923"/>
            </a:xfrm>
            <a:custGeom>
              <a:avLst/>
              <a:gdLst/>
              <a:ahLst/>
              <a:cxnLst/>
              <a:rect l="l" t="t" r="r" b="b"/>
              <a:pathLst>
                <a:path w="4263" h="6062" extrusionOk="0">
                  <a:moveTo>
                    <a:pt x="3608" y="1"/>
                  </a:moveTo>
                  <a:lnTo>
                    <a:pt x="905" y="1572"/>
                  </a:lnTo>
                  <a:lnTo>
                    <a:pt x="917" y="5156"/>
                  </a:lnTo>
                  <a:lnTo>
                    <a:pt x="0" y="5692"/>
                  </a:lnTo>
                  <a:lnTo>
                    <a:pt x="643" y="6061"/>
                  </a:lnTo>
                  <a:lnTo>
                    <a:pt x="1560" y="5537"/>
                  </a:lnTo>
                  <a:lnTo>
                    <a:pt x="1548" y="1941"/>
                  </a:lnTo>
                  <a:lnTo>
                    <a:pt x="4263" y="382"/>
                  </a:lnTo>
                  <a:lnTo>
                    <a:pt x="360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2550258" y="755618"/>
              <a:ext cx="145523" cy="223226"/>
            </a:xfrm>
            <a:custGeom>
              <a:avLst/>
              <a:gdLst/>
              <a:ahLst/>
              <a:cxnLst/>
              <a:rect l="l" t="t" r="r" b="b"/>
              <a:pathLst>
                <a:path w="4549" h="6978" extrusionOk="0">
                  <a:moveTo>
                    <a:pt x="3620" y="1"/>
                  </a:moveTo>
                  <a:lnTo>
                    <a:pt x="905" y="1560"/>
                  </a:lnTo>
                  <a:lnTo>
                    <a:pt x="917" y="5156"/>
                  </a:lnTo>
                  <a:lnTo>
                    <a:pt x="0" y="5680"/>
                  </a:lnTo>
                  <a:lnTo>
                    <a:pt x="2274" y="6978"/>
                  </a:lnTo>
                  <a:lnTo>
                    <a:pt x="4549" y="3061"/>
                  </a:lnTo>
                  <a:lnTo>
                    <a:pt x="3620" y="3596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5"/>
          <p:cNvGrpSpPr/>
          <p:nvPr/>
        </p:nvGrpSpPr>
        <p:grpSpPr>
          <a:xfrm>
            <a:off x="8075663" y="1600225"/>
            <a:ext cx="355063" cy="557161"/>
            <a:chOff x="528838" y="275275"/>
            <a:chExt cx="355063" cy="557161"/>
          </a:xfrm>
        </p:grpSpPr>
        <p:sp>
          <p:nvSpPr>
            <p:cNvPr id="578" name="Google Shape;578;p35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5"/>
          <p:cNvGrpSpPr/>
          <p:nvPr/>
        </p:nvGrpSpPr>
        <p:grpSpPr>
          <a:xfrm>
            <a:off x="824029" y="1229758"/>
            <a:ext cx="896100" cy="206100"/>
            <a:chOff x="5733519" y="960358"/>
            <a:chExt cx="896100" cy="206100"/>
          </a:xfrm>
        </p:grpSpPr>
        <p:grpSp>
          <p:nvGrpSpPr>
            <p:cNvPr id="584" name="Google Shape;584;p35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585" name="Google Shape;585;p35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35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7" name="Google Shape;587;p35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588" name="Google Shape;588;p35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35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90" name="Google Shape;590;p35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591" name="Google Shape;591;p35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35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712F57-D036-7E16-A048-2B37897B14D8}"/>
              </a:ext>
            </a:extLst>
          </p:cNvPr>
          <p:cNvSpPr txBox="1"/>
          <p:nvPr/>
        </p:nvSpPr>
        <p:spPr>
          <a:xfrm>
            <a:off x="1998243" y="1033588"/>
            <a:ext cx="3307316" cy="3884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" sz="1800" dirty="0">
                <a:solidFill>
                  <a:schemeClr val="accent6"/>
                </a:solidFill>
              </a:rPr>
              <a:t>Introduction</a:t>
            </a:r>
          </a:p>
          <a:p>
            <a:pPr marL="285750" indent="-285750">
              <a:lnSpc>
                <a:spcPct val="200000"/>
              </a:lnSpc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" sz="1800" dirty="0">
                <a:solidFill>
                  <a:schemeClr val="accent6"/>
                </a:solidFill>
              </a:rPr>
              <a:t>Objectives</a:t>
            </a:r>
          </a:p>
          <a:p>
            <a:pPr marL="285750" indent="-285750">
              <a:lnSpc>
                <a:spcPct val="200000"/>
              </a:lnSpc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accent6"/>
                </a:solidFill>
              </a:rPr>
              <a:t>Advantages</a:t>
            </a:r>
          </a:p>
          <a:p>
            <a:pPr marL="285750" indent="-285750">
              <a:lnSpc>
                <a:spcPct val="200000"/>
              </a:lnSpc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/>
                </a:solidFill>
              </a:rPr>
              <a:t>Algorithm &amp; Flowchart</a:t>
            </a:r>
          </a:p>
          <a:p>
            <a:pPr marL="285750" indent="-285750">
              <a:lnSpc>
                <a:spcPct val="200000"/>
              </a:lnSpc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/>
                </a:solidFill>
              </a:rPr>
              <a:t>Methodology</a:t>
            </a:r>
          </a:p>
          <a:p>
            <a:pPr marL="285750" indent="-285750">
              <a:lnSpc>
                <a:spcPct val="200000"/>
              </a:lnSpc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/>
                </a:solidFill>
              </a:rPr>
              <a:t>Limitations and Future work</a:t>
            </a:r>
          </a:p>
          <a:p>
            <a:pPr marL="285750" indent="-285750">
              <a:lnSpc>
                <a:spcPct val="200000"/>
              </a:lnSpc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accent6"/>
                </a:solidFill>
              </a:rPr>
              <a:t>Conclusion</a:t>
            </a:r>
            <a:endParaRPr lang="en-US" sz="1800" dirty="0"/>
          </a:p>
        </p:txBody>
      </p:sp>
      <p:sp>
        <p:nvSpPr>
          <p:cNvPr id="2" name="Rectángulo 6">
            <a:extLst>
              <a:ext uri="{FF2B5EF4-FFF2-40B4-BE49-F238E27FC236}">
                <a16:creationId xmlns:a16="http://schemas.microsoft.com/office/drawing/2014/main" id="{23559D40-3B7B-F9ED-3822-BF87E201F26A}"/>
              </a:ext>
            </a:extLst>
          </p:cNvPr>
          <p:cNvSpPr/>
          <p:nvPr/>
        </p:nvSpPr>
        <p:spPr>
          <a:xfrm>
            <a:off x="109585" y="4662774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63"/>
          <p:cNvSpPr txBox="1">
            <a:spLocks noGrp="1"/>
          </p:cNvSpPr>
          <p:nvPr>
            <p:ph type="body" idx="1"/>
          </p:nvPr>
        </p:nvSpPr>
        <p:spPr>
          <a:xfrm>
            <a:off x="3423474" y="1895417"/>
            <a:ext cx="2297052" cy="1053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900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43" name="Google Shape;543;p34"/>
          <p:cNvSpPr txBox="1"/>
          <p:nvPr/>
        </p:nvSpPr>
        <p:spPr>
          <a:xfrm>
            <a:off x="572611" y="1471602"/>
            <a:ext cx="3226755" cy="265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000" i="0" u="none" strike="noStrike" baseline="0" dirty="0">
                <a:solidFill>
                  <a:schemeClr val="accent6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An online Bus ticket buying system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endParaRPr lang="en-GB" sz="2000" i="0" u="none" strike="noStrike" baseline="0" dirty="0">
              <a:solidFill>
                <a:schemeClr val="accent6"/>
              </a:solidFill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6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A</a:t>
            </a:r>
            <a:r>
              <a:rPr lang="en-GB" sz="2000" i="0" u="none" strike="noStrike" baseline="0" dirty="0">
                <a:solidFill>
                  <a:schemeClr val="accent6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 simple automated system</a:t>
            </a:r>
          </a:p>
        </p:txBody>
      </p:sp>
      <p:sp>
        <p:nvSpPr>
          <p:cNvPr id="4" name="Rectángulo 6">
            <a:extLst>
              <a:ext uri="{FF2B5EF4-FFF2-40B4-BE49-F238E27FC236}">
                <a16:creationId xmlns:a16="http://schemas.microsoft.com/office/drawing/2014/main" id="{ECF1DEA1-BAB3-D185-8848-D8A24AAE59CE}"/>
              </a:ext>
            </a:extLst>
          </p:cNvPr>
          <p:cNvSpPr/>
          <p:nvPr/>
        </p:nvSpPr>
        <p:spPr>
          <a:xfrm>
            <a:off x="76022" y="4415946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6FE33-802A-CD8A-C389-108039E7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074" y="1508280"/>
            <a:ext cx="4720028" cy="23903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543" name="Google Shape;543;p34"/>
          <p:cNvSpPr txBox="1"/>
          <p:nvPr/>
        </p:nvSpPr>
        <p:spPr>
          <a:xfrm>
            <a:off x="1646226" y="1025106"/>
            <a:ext cx="5851547" cy="367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2857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000" i="0" u="none" strike="noStrike" baseline="0" dirty="0">
                <a:solidFill>
                  <a:schemeClr val="accent6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To know the required bus name</a:t>
            </a:r>
          </a:p>
          <a:p>
            <a:pPr marL="2857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000" i="0" u="none" strike="noStrike" baseline="0" dirty="0">
                <a:solidFill>
                  <a:schemeClr val="accent6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To </a:t>
            </a:r>
            <a:r>
              <a:rPr lang="en-GB" sz="2000" dirty="0">
                <a:solidFill>
                  <a:schemeClr val="accent6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know the available bus path to reach destination</a:t>
            </a:r>
          </a:p>
          <a:p>
            <a:pPr marL="2857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000" i="0" u="none" strike="noStrike" baseline="0" dirty="0">
                <a:solidFill>
                  <a:schemeClr val="accent6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To buy bus ticket eas</a:t>
            </a:r>
            <a:r>
              <a:rPr lang="en-GB" sz="2000" dirty="0">
                <a:solidFill>
                  <a:schemeClr val="accent6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ily</a:t>
            </a:r>
          </a:p>
          <a:p>
            <a:pPr marL="2857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GB" sz="2000" i="0" u="none" strike="noStrike" baseline="0" dirty="0">
                <a:solidFill>
                  <a:schemeClr val="accent6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To make admin manage the whole system easily</a:t>
            </a:r>
          </a:p>
        </p:txBody>
      </p:sp>
      <p:sp>
        <p:nvSpPr>
          <p:cNvPr id="2" name="Rectángulo 6">
            <a:extLst>
              <a:ext uri="{FF2B5EF4-FFF2-40B4-BE49-F238E27FC236}">
                <a16:creationId xmlns:a16="http://schemas.microsoft.com/office/drawing/2014/main" id="{24A30169-3A59-9764-B0AC-DEA8E23DBB47}"/>
              </a:ext>
            </a:extLst>
          </p:cNvPr>
          <p:cNvSpPr/>
          <p:nvPr/>
        </p:nvSpPr>
        <p:spPr>
          <a:xfrm>
            <a:off x="119859" y="4375098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6011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grpSp>
        <p:nvGrpSpPr>
          <p:cNvPr id="879" name="Google Shape;879;p39"/>
          <p:cNvGrpSpPr/>
          <p:nvPr/>
        </p:nvGrpSpPr>
        <p:grpSpPr>
          <a:xfrm>
            <a:off x="229895" y="266645"/>
            <a:ext cx="579625" cy="557161"/>
            <a:chOff x="304275" y="275275"/>
            <a:chExt cx="579625" cy="557161"/>
          </a:xfrm>
        </p:grpSpPr>
        <p:sp>
          <p:nvSpPr>
            <p:cNvPr id="880" name="Google Shape;880;p39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39"/>
          <p:cNvGrpSpPr/>
          <p:nvPr/>
        </p:nvGrpSpPr>
        <p:grpSpPr>
          <a:xfrm>
            <a:off x="8253275" y="4354650"/>
            <a:ext cx="355063" cy="343825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39"/>
          <p:cNvSpPr/>
          <p:nvPr/>
        </p:nvSpPr>
        <p:spPr>
          <a:xfrm>
            <a:off x="8253275" y="2038296"/>
            <a:ext cx="354900" cy="4041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9"/>
          <p:cNvSpPr/>
          <p:nvPr/>
        </p:nvSpPr>
        <p:spPr>
          <a:xfrm>
            <a:off x="8253275" y="2694513"/>
            <a:ext cx="354900" cy="4041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43;p34">
            <a:extLst>
              <a:ext uri="{FF2B5EF4-FFF2-40B4-BE49-F238E27FC236}">
                <a16:creationId xmlns:a16="http://schemas.microsoft.com/office/drawing/2014/main" id="{24449345-50B7-EBC7-5193-9102D35D8DE9}"/>
              </a:ext>
            </a:extLst>
          </p:cNvPr>
          <p:cNvSpPr txBox="1"/>
          <p:nvPr/>
        </p:nvSpPr>
        <p:spPr>
          <a:xfrm>
            <a:off x="535825" y="1678543"/>
            <a:ext cx="5388862" cy="257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GB" sz="2000" i="0" u="none" strike="noStrike" baseline="0" dirty="0">
                <a:solidFill>
                  <a:schemeClr val="accent6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Easy way to buy ticket</a:t>
            </a:r>
          </a:p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GB" sz="2000" i="0" u="none" strike="noStrike" baseline="0" dirty="0">
                <a:solidFill>
                  <a:schemeClr val="accent6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Easier management system</a:t>
            </a:r>
          </a:p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GB" sz="2000" i="0" u="none" strike="noStrike" baseline="0" dirty="0">
                <a:solidFill>
                  <a:schemeClr val="accent6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rPr>
              <a:t>Can be used from anywhere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endParaRPr lang="en-GB" sz="2000" i="0" u="none" strike="noStrike" baseline="0" dirty="0">
              <a:solidFill>
                <a:schemeClr val="accent6"/>
              </a:solidFill>
              <a:latin typeface="Chivo" panose="020B0604020202020204" charset="0"/>
              <a:ea typeface="Chivo" panose="020B0604020202020204" charset="0"/>
              <a:cs typeface="Chiv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071285-45EC-EC64-085C-EE0768E8C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79" y="1880383"/>
            <a:ext cx="3072741" cy="1382733"/>
          </a:xfrm>
          <a:prstGeom prst="rect">
            <a:avLst/>
          </a:prstGeom>
        </p:spPr>
      </p:pic>
      <p:sp>
        <p:nvSpPr>
          <p:cNvPr id="4" name="Rectángulo 6">
            <a:extLst>
              <a:ext uri="{FF2B5EF4-FFF2-40B4-BE49-F238E27FC236}">
                <a16:creationId xmlns:a16="http://schemas.microsoft.com/office/drawing/2014/main" id="{A1A87636-B0E2-EFB2-2D63-1193559A0578}"/>
              </a:ext>
            </a:extLst>
          </p:cNvPr>
          <p:cNvSpPr/>
          <p:nvPr/>
        </p:nvSpPr>
        <p:spPr>
          <a:xfrm>
            <a:off x="112100" y="4408677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3;p39">
            <a:extLst>
              <a:ext uri="{FF2B5EF4-FFF2-40B4-BE49-F238E27FC236}">
                <a16:creationId xmlns:a16="http://schemas.microsoft.com/office/drawing/2014/main" id="{6534FE85-4865-F5F7-5F0E-0E348F20C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304372"/>
            <a:ext cx="7717500" cy="738900"/>
          </a:xfrm>
          <a:prstGeom prst="rect">
            <a:avLst/>
          </a:prstGeom>
          <a:ln w="19050"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19" name="Google Shape;2394;p62">
            <a:extLst>
              <a:ext uri="{FF2B5EF4-FFF2-40B4-BE49-F238E27FC236}">
                <a16:creationId xmlns:a16="http://schemas.microsoft.com/office/drawing/2014/main" id="{E7CF2DAA-5D50-5AF9-C9D9-88C6B981159D}"/>
              </a:ext>
            </a:extLst>
          </p:cNvPr>
          <p:cNvSpPr txBox="1"/>
          <p:nvPr/>
        </p:nvSpPr>
        <p:spPr>
          <a:xfrm>
            <a:off x="1451724" y="1043272"/>
            <a:ext cx="6348113" cy="102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#start-&gt; Display the home page showing: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	 </a:t>
            </a:r>
            <a:r>
              <a:rPr lang="en-US" sz="1600" dirty="0" err="1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i</a:t>
            </a: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. Log In As Admin,  	ii. log in as User</a:t>
            </a:r>
          </a:p>
        </p:txBody>
      </p:sp>
      <p:sp>
        <p:nvSpPr>
          <p:cNvPr id="2" name="Rectángulo 6">
            <a:extLst>
              <a:ext uri="{FF2B5EF4-FFF2-40B4-BE49-F238E27FC236}">
                <a16:creationId xmlns:a16="http://schemas.microsoft.com/office/drawing/2014/main" id="{33AF4090-79EB-E027-6D01-95671C18C134}"/>
              </a:ext>
            </a:extLst>
          </p:cNvPr>
          <p:cNvSpPr/>
          <p:nvPr/>
        </p:nvSpPr>
        <p:spPr>
          <a:xfrm>
            <a:off x="109585" y="4410317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3" name="Google Shape;2394;p62">
            <a:extLst>
              <a:ext uri="{FF2B5EF4-FFF2-40B4-BE49-F238E27FC236}">
                <a16:creationId xmlns:a16="http://schemas.microsoft.com/office/drawing/2014/main" id="{5BDE7F34-AFA2-F927-9FA9-5D6BE2F10B83}"/>
              </a:ext>
            </a:extLst>
          </p:cNvPr>
          <p:cNvSpPr txBox="1"/>
          <p:nvPr/>
        </p:nvSpPr>
        <p:spPr>
          <a:xfrm>
            <a:off x="3053078" y="2171605"/>
            <a:ext cx="3037843" cy="209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b="1" u="sng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Log In as USER:  </a:t>
            </a: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	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1. Find Bus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2. Change Password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3. History of Buying Ticket</a:t>
            </a:r>
            <a:endParaRPr sz="1600" dirty="0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  <p:extLst>
      <p:ext uri="{BB962C8B-B14F-4D97-AF65-F5344CB8AC3E}">
        <p14:creationId xmlns:p14="http://schemas.microsoft.com/office/powerpoint/2010/main" val="358325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3;p39">
            <a:extLst>
              <a:ext uri="{FF2B5EF4-FFF2-40B4-BE49-F238E27FC236}">
                <a16:creationId xmlns:a16="http://schemas.microsoft.com/office/drawing/2014/main" id="{6534FE85-4865-F5F7-5F0E-0E348F20C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3914"/>
            <a:ext cx="7717500" cy="738900"/>
          </a:xfrm>
          <a:prstGeom prst="rect">
            <a:avLst/>
          </a:prstGeom>
          <a:ln w="19050"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19" name="Google Shape;2394;p62">
            <a:extLst>
              <a:ext uri="{FF2B5EF4-FFF2-40B4-BE49-F238E27FC236}">
                <a16:creationId xmlns:a16="http://schemas.microsoft.com/office/drawing/2014/main" id="{E7CF2DAA-5D50-5AF9-C9D9-88C6B981159D}"/>
              </a:ext>
            </a:extLst>
          </p:cNvPr>
          <p:cNvSpPr txBox="1"/>
          <p:nvPr/>
        </p:nvSpPr>
        <p:spPr>
          <a:xfrm>
            <a:off x="1520933" y="626525"/>
            <a:ext cx="6311717" cy="422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b="1" u="sng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LOG IN AS USER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b="1" u="sng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Find Bus:  </a:t>
            </a: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		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1. Take the present and destination stoppage name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 	If present &amp; destination is matched with any bus path,</a:t>
            </a:r>
          </a:p>
          <a:p>
            <a:pPr>
              <a:lnSpc>
                <a:spcPct val="200000"/>
              </a:lnSpc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	 	--&gt;Display the buses name</a:t>
            </a:r>
          </a:p>
          <a:p>
            <a:pPr>
              <a:lnSpc>
                <a:spcPct val="200000"/>
              </a:lnSpc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2. Take bus name and Go For Next Frame</a:t>
            </a:r>
          </a:p>
          <a:p>
            <a:pPr>
              <a:lnSpc>
                <a:spcPct val="200000"/>
              </a:lnSpc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3. Go Confirmation process</a:t>
            </a:r>
          </a:p>
          <a:p>
            <a:pPr>
              <a:lnSpc>
                <a:spcPct val="200000"/>
              </a:lnSpc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4. After being done payment process Display the ticket</a:t>
            </a:r>
          </a:p>
          <a:p>
            <a:pPr>
              <a:lnSpc>
                <a:spcPct val="200000"/>
              </a:lnSpc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5. Add Buying history to database</a:t>
            </a:r>
          </a:p>
        </p:txBody>
      </p:sp>
      <p:sp>
        <p:nvSpPr>
          <p:cNvPr id="2" name="Rectángulo 6">
            <a:extLst>
              <a:ext uri="{FF2B5EF4-FFF2-40B4-BE49-F238E27FC236}">
                <a16:creationId xmlns:a16="http://schemas.microsoft.com/office/drawing/2014/main" id="{D959F244-4C29-6AF9-8262-98B09BD0540D}"/>
              </a:ext>
            </a:extLst>
          </p:cNvPr>
          <p:cNvSpPr/>
          <p:nvPr/>
        </p:nvSpPr>
        <p:spPr>
          <a:xfrm>
            <a:off x="124192" y="4402218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91366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3;p39">
            <a:extLst>
              <a:ext uri="{FF2B5EF4-FFF2-40B4-BE49-F238E27FC236}">
                <a16:creationId xmlns:a16="http://schemas.microsoft.com/office/drawing/2014/main" id="{6534FE85-4865-F5F7-5F0E-0E348F20C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782" y="131886"/>
            <a:ext cx="7717500" cy="738900"/>
          </a:xfrm>
          <a:prstGeom prst="rect">
            <a:avLst/>
          </a:prstGeom>
          <a:ln w="19050"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19" name="Google Shape;2394;p62">
            <a:extLst>
              <a:ext uri="{FF2B5EF4-FFF2-40B4-BE49-F238E27FC236}">
                <a16:creationId xmlns:a16="http://schemas.microsoft.com/office/drawing/2014/main" id="{E7CF2DAA-5D50-5AF9-C9D9-88C6B981159D}"/>
              </a:ext>
            </a:extLst>
          </p:cNvPr>
          <p:cNvSpPr txBox="1"/>
          <p:nvPr/>
        </p:nvSpPr>
        <p:spPr>
          <a:xfrm>
            <a:off x="1416141" y="1129800"/>
            <a:ext cx="6311717" cy="277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b="1" u="sng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LOG IN AS USER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b="1" u="sng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Change Password:  </a:t>
            </a: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		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1. Take the current password and new password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 	If current password is matched with the user data,</a:t>
            </a:r>
          </a:p>
          <a:p>
            <a:pPr>
              <a:lnSpc>
                <a:spcPct val="200000"/>
              </a:lnSpc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	 	--&gt; Password may be changed in database</a:t>
            </a:r>
          </a:p>
        </p:txBody>
      </p:sp>
      <p:sp>
        <p:nvSpPr>
          <p:cNvPr id="2" name="Rectángulo 6">
            <a:extLst>
              <a:ext uri="{FF2B5EF4-FFF2-40B4-BE49-F238E27FC236}">
                <a16:creationId xmlns:a16="http://schemas.microsoft.com/office/drawing/2014/main" id="{D959F244-4C29-6AF9-8262-98B09BD0540D}"/>
              </a:ext>
            </a:extLst>
          </p:cNvPr>
          <p:cNvSpPr/>
          <p:nvPr/>
        </p:nvSpPr>
        <p:spPr>
          <a:xfrm>
            <a:off x="124192" y="4402218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409919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53;p39">
            <a:extLst>
              <a:ext uri="{FF2B5EF4-FFF2-40B4-BE49-F238E27FC236}">
                <a16:creationId xmlns:a16="http://schemas.microsoft.com/office/drawing/2014/main" id="{6534FE85-4865-F5F7-5F0E-0E348F20C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782" y="131886"/>
            <a:ext cx="7717500" cy="738900"/>
          </a:xfrm>
          <a:prstGeom prst="rect">
            <a:avLst/>
          </a:prstGeom>
          <a:ln w="19050"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19" name="Google Shape;2394;p62">
            <a:extLst>
              <a:ext uri="{FF2B5EF4-FFF2-40B4-BE49-F238E27FC236}">
                <a16:creationId xmlns:a16="http://schemas.microsoft.com/office/drawing/2014/main" id="{E7CF2DAA-5D50-5AF9-C9D9-88C6B981159D}"/>
              </a:ext>
            </a:extLst>
          </p:cNvPr>
          <p:cNvSpPr txBox="1"/>
          <p:nvPr/>
        </p:nvSpPr>
        <p:spPr>
          <a:xfrm>
            <a:off x="1471315" y="1016386"/>
            <a:ext cx="6311717" cy="277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b="1" u="sng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LOG IN AS USER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b="1" u="sng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Show History of buying Tickets:  </a:t>
            </a: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		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Connect to database</a:t>
            </a:r>
          </a:p>
          <a:p>
            <a:pPr marL="3429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Match the Ticket buying data with logged in user name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 	If matched,</a:t>
            </a:r>
          </a:p>
          <a:p>
            <a:pPr>
              <a:lnSpc>
                <a:spcPct val="200000"/>
              </a:lnSpc>
              <a:buClr>
                <a:schemeClr val="accent6"/>
              </a:buClr>
            </a:pPr>
            <a:r>
              <a:rPr lang="en-US" sz="1600" dirty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	 	--&gt; add object row to </a:t>
            </a:r>
            <a:r>
              <a:rPr lang="en-US" sz="1600" dirty="0" err="1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JTable</a:t>
            </a:r>
            <a:endParaRPr lang="en-US" sz="1600" dirty="0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" name="Rectángulo 6">
            <a:extLst>
              <a:ext uri="{FF2B5EF4-FFF2-40B4-BE49-F238E27FC236}">
                <a16:creationId xmlns:a16="http://schemas.microsoft.com/office/drawing/2014/main" id="{D959F244-4C29-6AF9-8262-98B09BD0540D}"/>
              </a:ext>
            </a:extLst>
          </p:cNvPr>
          <p:cNvSpPr/>
          <p:nvPr/>
        </p:nvSpPr>
        <p:spPr>
          <a:xfrm>
            <a:off x="124192" y="4402218"/>
            <a:ext cx="496590" cy="395814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accent6"/>
                </a:solidFill>
                <a:cs typeface="Times New Roman" panose="02020603050405020304" pitchFamily="18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174744469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Technology Investments Project Proposal by Slidesgo">
  <a:themeElements>
    <a:clrScheme name="Simple Light">
      <a:dk1>
        <a:srgbClr val="97ACDE"/>
      </a:dk1>
      <a:lt1>
        <a:srgbClr val="050B31"/>
      </a:lt1>
      <a:dk2>
        <a:srgbClr val="322457"/>
      </a:dk2>
      <a:lt2>
        <a:srgbClr val="57428A"/>
      </a:lt2>
      <a:accent1>
        <a:srgbClr val="A1FF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566</Words>
  <Application>Microsoft Office PowerPoint</Application>
  <PresentationFormat>On-screen Show (16:9)</PresentationFormat>
  <Paragraphs>132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Chivo</vt:lpstr>
      <vt:lpstr>Raleway</vt:lpstr>
      <vt:lpstr>Arial</vt:lpstr>
      <vt:lpstr>Calibri</vt:lpstr>
      <vt:lpstr>Fahkwang</vt:lpstr>
      <vt:lpstr>Wingdings</vt:lpstr>
      <vt:lpstr>Global Technology Investments Project Proposal by Slidesgo</vt:lpstr>
      <vt:lpstr>PowerPoint Presentation</vt:lpstr>
      <vt:lpstr>Outline</vt:lpstr>
      <vt:lpstr>Introduction</vt:lpstr>
      <vt:lpstr>Objectives</vt:lpstr>
      <vt:lpstr>Advantages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Methodology</vt:lpstr>
      <vt:lpstr>Limitations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Technology Investments Project Proposal</dc:title>
  <dc:creator>User</dc:creator>
  <cp:lastModifiedBy>Mhr Noyon</cp:lastModifiedBy>
  <cp:revision>53</cp:revision>
  <dcterms:modified xsi:type="dcterms:W3CDTF">2023-06-21T11:20:22Z</dcterms:modified>
</cp:coreProperties>
</file>