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58" r:id="rId7"/>
    <p:sldId id="261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2" r:id="rId36"/>
    <p:sldId id="293" r:id="rId37"/>
    <p:sldId id="290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686605-4976-4CD3-A207-4C8063BC3EE8}">
          <p14:sldIdLst>
            <p14:sldId id="256"/>
            <p14:sldId id="257"/>
            <p14:sldId id="260"/>
            <p14:sldId id="259"/>
            <p14:sldId id="262"/>
            <p14:sldId id="258"/>
            <p14:sldId id="261"/>
            <p14:sldId id="263"/>
            <p14:sldId id="266"/>
            <p14:sldId id="267"/>
            <p14:sldId id="264"/>
            <p14:sldId id="265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6"/>
            <p14:sldId id="289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无标题节" id="{C49AC26E-6F7A-43CE-BA3F-5A2267200C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6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4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2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1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E549-1A15-42C1-A501-39F6A46DA39E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2AA7-19E0-48EF-8D3A-0BBD7DE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zh-CN" dirty="0"/>
              <a:t>数据可视化基础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51" y="860865"/>
            <a:ext cx="10348857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不同之处总</a:t>
            </a:r>
            <a:r>
              <a:rPr lang="zh-CN" altLang="en-US" dirty="0" smtClean="0"/>
              <a:t>结（续）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数值计算：</a:t>
            </a:r>
            <a:r>
              <a:rPr lang="en-US" altLang="zh-CN" dirty="0" err="1"/>
              <a:t>ndarray</a:t>
            </a:r>
            <a:r>
              <a:rPr lang="zh-CN" altLang="en-US" dirty="0"/>
              <a:t>支持向量化操作，可以对整个数组进行数值计算，而不需要使用循环。这使得在</a:t>
            </a:r>
            <a:r>
              <a:rPr lang="en-US" altLang="zh-CN" dirty="0" err="1"/>
              <a:t>NumPy</a:t>
            </a:r>
            <a:r>
              <a:rPr lang="zh-CN" altLang="en-US" dirty="0"/>
              <a:t>中进行数值计算比在</a:t>
            </a:r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/>
              <a:t>list</a:t>
            </a:r>
            <a:r>
              <a:rPr lang="zh-CN" altLang="en-US" dirty="0"/>
              <a:t>更高效。</a:t>
            </a:r>
          </a:p>
          <a:p>
            <a:r>
              <a:rPr lang="zh-CN" altLang="en-US" dirty="0"/>
              <a:t>扩展性：</a:t>
            </a:r>
            <a:r>
              <a:rPr lang="en-US" altLang="zh-CN" dirty="0" err="1"/>
              <a:t>ndarray</a:t>
            </a:r>
            <a:r>
              <a:rPr lang="zh-CN" altLang="en-US" dirty="0"/>
              <a:t>具有丰富的数值计算和线性代数函数，可以进行向量化计算、矩阵运算、广播等操作。而</a:t>
            </a:r>
            <a:r>
              <a:rPr lang="en-US" altLang="zh-CN" dirty="0"/>
              <a:t>list</a:t>
            </a:r>
            <a:r>
              <a:rPr lang="zh-CN" altLang="en-US" dirty="0"/>
              <a:t>在这些方面的功能较弱。</a:t>
            </a:r>
          </a:p>
          <a:p>
            <a:r>
              <a:rPr lang="zh-CN" altLang="en-US" dirty="0"/>
              <a:t>综上所述，</a:t>
            </a:r>
            <a:r>
              <a:rPr lang="en-US" altLang="zh-CN" dirty="0" err="1"/>
              <a:t>ndarray</a:t>
            </a:r>
            <a:r>
              <a:rPr lang="zh-CN" altLang="en-US" dirty="0"/>
              <a:t>适用于数值计算、科学计算和大规模数据处理，而</a:t>
            </a:r>
            <a:r>
              <a:rPr lang="en-US" altLang="zh-CN" dirty="0"/>
              <a:t>list</a:t>
            </a:r>
            <a:r>
              <a:rPr lang="zh-CN" altLang="en-US" dirty="0"/>
              <a:t>适用于存储和处理一般的数据对象。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6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dirty="0"/>
              <a:t>主要</a:t>
            </a:r>
            <a:r>
              <a:rPr lang="zh-CN" altLang="en-US" dirty="0" smtClean="0"/>
              <a:t>内</a:t>
            </a:r>
            <a:r>
              <a:rPr lang="zh-CN" altLang="en-US" dirty="0"/>
              <a:t>容分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b="1" dirty="0" smtClean="0"/>
              <a:t>向</a:t>
            </a:r>
            <a:r>
              <a:rPr lang="zh-CN" altLang="en-US" b="1" dirty="0"/>
              <a:t>量</a:t>
            </a:r>
            <a:r>
              <a:rPr lang="zh-CN" altLang="en-US" dirty="0"/>
              <a:t> （一维数组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r>
              <a:rPr lang="zh-CN" altLang="en-US" b="1" dirty="0" smtClean="0"/>
              <a:t>矩</a:t>
            </a:r>
            <a:r>
              <a:rPr lang="zh-CN" altLang="en-US" b="1" dirty="0"/>
              <a:t>阵</a:t>
            </a:r>
            <a:r>
              <a:rPr lang="zh-CN" altLang="en-US" dirty="0"/>
              <a:t> （二维数组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r>
              <a:rPr lang="zh-CN" altLang="en-US" b="1" dirty="0" smtClean="0"/>
              <a:t>三</a:t>
            </a:r>
            <a:r>
              <a:rPr lang="zh-CN" altLang="en-US" b="1" dirty="0"/>
              <a:t>维与更高维数组</a:t>
            </a:r>
            <a:r>
              <a:rPr lang="en-US" altLang="zh-CN" dirty="0"/>
              <a:t>3</a:t>
            </a:r>
            <a:r>
              <a:rPr lang="zh-CN" altLang="en-US" dirty="0"/>
              <a:t>个部分。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向量运算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NumPy</a:t>
            </a:r>
            <a:r>
              <a:rPr lang="zh-CN" altLang="en-US" dirty="0"/>
              <a:t>数组的一种方法是从</a:t>
            </a:r>
            <a:r>
              <a:rPr lang="en-US" altLang="zh-CN" dirty="0"/>
              <a:t>Python</a:t>
            </a:r>
            <a:r>
              <a:rPr lang="zh-CN" altLang="en-US" dirty="0"/>
              <a:t>列表直接转换，数组元素的类型与列表元素类型相同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123398" cy="15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7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57" y="20516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NumPy</a:t>
            </a:r>
            <a:r>
              <a:rPr lang="zh-CN" altLang="en-US" dirty="0"/>
              <a:t>数组无法像</a:t>
            </a:r>
            <a:r>
              <a:rPr lang="en-US" altLang="zh-CN" dirty="0"/>
              <a:t>Python</a:t>
            </a:r>
            <a:r>
              <a:rPr lang="zh-CN" altLang="en-US" dirty="0"/>
              <a:t>列表那样加长，因为在数组末尾没有保留空间。</a:t>
            </a:r>
          </a:p>
          <a:p>
            <a:r>
              <a:rPr lang="zh-CN" altLang="en-US" dirty="0"/>
              <a:t>因此，常见的做法是定义一个</a:t>
            </a:r>
            <a:r>
              <a:rPr lang="en-US" altLang="zh-CN" dirty="0"/>
              <a:t>Python</a:t>
            </a:r>
            <a:r>
              <a:rPr lang="zh-CN" altLang="en-US" dirty="0"/>
              <a:t>列表，对它进行操作，然后再转换为</a:t>
            </a:r>
            <a:r>
              <a:rPr lang="en-US" altLang="zh-CN" dirty="0" err="1"/>
              <a:t>NumPy</a:t>
            </a:r>
            <a:r>
              <a:rPr lang="zh-CN" altLang="en-US" dirty="0"/>
              <a:t>数组，或者用</a:t>
            </a:r>
            <a:r>
              <a:rPr lang="en-US" altLang="zh-CN" b="1" dirty="0" err="1"/>
              <a:t>np.zeros</a:t>
            </a:r>
            <a:r>
              <a:rPr lang="zh-CN" altLang="en-US" dirty="0"/>
              <a:t>和</a:t>
            </a:r>
            <a:r>
              <a:rPr lang="en-US" altLang="zh-CN" b="1" dirty="0" err="1"/>
              <a:t>np.empty</a:t>
            </a:r>
            <a:r>
              <a:rPr lang="zh-CN" altLang="en-US" dirty="0"/>
              <a:t>初始化数组，预分配必要的空间：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2" y="4556507"/>
            <a:ext cx="11226456" cy="11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zh-CN" altLang="en-US" dirty="0"/>
              <a:t>有时我们需要创建一个空数组，大小和元素类型与现有数组相同：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0" y="1851949"/>
            <a:ext cx="11346369" cy="16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chemeClr val="tx1"/>
                </a:solidFill>
              </a:rPr>
              <a:t>实际上，所有用常量填充创建的数组的函数都有一个</a:t>
            </a:r>
            <a:r>
              <a:rPr lang="en-US" altLang="zh-CN" dirty="0">
                <a:solidFill>
                  <a:schemeClr val="tx1"/>
                </a:solidFill>
              </a:rPr>
              <a:t>_like</a:t>
            </a:r>
            <a:r>
              <a:rPr lang="zh-CN" altLang="en-US" b="0" dirty="0">
                <a:solidFill>
                  <a:schemeClr val="tx1"/>
                </a:solidFill>
              </a:rPr>
              <a:t>对应项，来创建相同类型的常数数组：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56" y="1919353"/>
            <a:ext cx="9885288" cy="46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246" y="426394"/>
            <a:ext cx="10515600" cy="643160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a= </a:t>
            </a:r>
            <a:r>
              <a:rPr lang="en-US" altLang="zh-CN" dirty="0" err="1"/>
              <a:t>np.array</a:t>
            </a:r>
            <a:r>
              <a:rPr lang="en-US" altLang="zh-CN" dirty="0"/>
              <a:t>([1,2,3],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c= </a:t>
            </a:r>
            <a:r>
              <a:rPr lang="en-US" altLang="zh-CN" dirty="0" err="1"/>
              <a:t>np.zeros_like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print(c)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np.ones</a:t>
            </a:r>
            <a:r>
              <a:rPr lang="en-US" altLang="zh-CN" dirty="0"/>
              <a:t>(3))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np.ones_like</a:t>
            </a:r>
            <a:r>
              <a:rPr lang="en-US" altLang="zh-CN" dirty="0"/>
              <a:t>(a))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np.zeros</a:t>
            </a:r>
            <a:r>
              <a:rPr lang="en-US" altLang="zh-CN" dirty="0"/>
              <a:t>(3))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np.full</a:t>
            </a:r>
            <a:r>
              <a:rPr lang="en-US" altLang="zh-CN" dirty="0"/>
              <a:t>(3,7</a:t>
            </a:r>
            <a:r>
              <a:rPr lang="en-US" altLang="zh-CN" dirty="0" smtClean="0"/>
              <a:t>))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69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08343"/>
            <a:ext cx="10515600" cy="1899032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NumPy</a:t>
            </a:r>
            <a:r>
              <a:rPr lang="zh-CN" altLang="en-US" dirty="0"/>
              <a:t>中，可以用</a:t>
            </a:r>
            <a:r>
              <a:rPr lang="en-US" altLang="zh-CN" dirty="0" err="1"/>
              <a:t>arange</a:t>
            </a:r>
            <a:r>
              <a:rPr lang="zh-CN" altLang="en-US" dirty="0"/>
              <a:t>或者</a:t>
            </a:r>
            <a:r>
              <a:rPr lang="en-US" altLang="zh-CN" dirty="0" err="1"/>
              <a:t>linspace</a:t>
            </a:r>
            <a:r>
              <a:rPr lang="zh-CN" altLang="en-US" dirty="0"/>
              <a:t>来初始化单调序列数组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479" y="2374283"/>
            <a:ext cx="717104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177" y="509287"/>
            <a:ext cx="10515600" cy="6095940"/>
          </a:xfrm>
        </p:spPr>
        <p:txBody>
          <a:bodyPr>
            <a:normAutofit/>
          </a:bodyPr>
          <a:lstStyle/>
          <a:p>
            <a:r>
              <a:rPr lang="zh-CN" altLang="en-US" dirty="0"/>
              <a:t>如果需要类似</a:t>
            </a:r>
            <a:r>
              <a:rPr lang="en-US" altLang="zh-CN" dirty="0"/>
              <a:t>[0., 1., 2.]</a:t>
            </a:r>
            <a:r>
              <a:rPr lang="zh-CN" altLang="en-US" dirty="0"/>
              <a:t>的浮点数组，可以更改</a:t>
            </a:r>
            <a:r>
              <a:rPr lang="en-US" altLang="zh-CN" dirty="0" err="1"/>
              <a:t>arange</a:t>
            </a:r>
            <a:r>
              <a:rPr lang="zh-CN" altLang="en-US" dirty="0"/>
              <a:t>输出的类型：</a:t>
            </a:r>
            <a:r>
              <a:rPr lang="en-US" altLang="zh-CN" dirty="0" err="1"/>
              <a:t>arange</a:t>
            </a:r>
            <a:r>
              <a:rPr lang="en-US" altLang="zh-CN" dirty="0"/>
              <a:t>(3).</a:t>
            </a:r>
            <a:r>
              <a:rPr lang="en-US" altLang="zh-CN" dirty="0" err="1"/>
              <a:t>astype</a:t>
            </a:r>
            <a:r>
              <a:rPr lang="en-US" altLang="zh-CN" dirty="0"/>
              <a:t>(float)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但是有更好的方法：</a:t>
            </a:r>
            <a:r>
              <a:rPr lang="en-US" altLang="zh-CN" dirty="0" err="1"/>
              <a:t>arange</a:t>
            </a:r>
            <a:r>
              <a:rPr lang="zh-CN" altLang="en-US" dirty="0"/>
              <a:t>函数对数据类型敏感，如果将整数作为参数，生成整数数组；如果输入浮点数（例如</a:t>
            </a:r>
            <a:r>
              <a:rPr lang="en-US" altLang="zh-CN" dirty="0" err="1"/>
              <a:t>arange</a:t>
            </a:r>
            <a:r>
              <a:rPr lang="en-US" altLang="zh-CN" dirty="0"/>
              <a:t>(3.)</a:t>
            </a:r>
            <a:r>
              <a:rPr lang="zh-CN" altLang="en-US" dirty="0"/>
              <a:t>），则生成浮点数组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6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4257"/>
            <a:ext cx="10515600" cy="53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numpy</a:t>
            </a:r>
            <a:r>
              <a:rPr lang="en-US" altLang="zh-CN" dirty="0"/>
              <a:t>(Numerical Python)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数据科学计算库，</a:t>
            </a:r>
            <a:r>
              <a:rPr lang="zh-CN" altLang="en-US" dirty="0">
                <a:solidFill>
                  <a:srgbClr val="FF0000"/>
                </a:solidFill>
              </a:rPr>
              <a:t>支持对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维数组和矩阵的操作</a:t>
            </a:r>
            <a:r>
              <a:rPr lang="zh-CN" altLang="en-US" dirty="0"/>
              <a:t>，用于快速处理任意维度的数组。</a:t>
            </a:r>
          </a:p>
          <a:p>
            <a:r>
              <a:rPr lang="en-US" altLang="zh-CN" dirty="0" err="1" smtClean="0"/>
              <a:t>numpy</a:t>
            </a:r>
            <a:r>
              <a:rPr lang="zh-CN" altLang="en-US" dirty="0"/>
              <a:t>主要使用</a:t>
            </a:r>
            <a:r>
              <a:rPr lang="en-US" altLang="zh-CN" dirty="0" err="1"/>
              <a:t>ndarray</a:t>
            </a:r>
            <a:r>
              <a:rPr lang="zh-CN" altLang="en-US" dirty="0"/>
              <a:t>来处理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 err="1"/>
              <a:t>numpy</a:t>
            </a:r>
            <a:r>
              <a:rPr lang="zh-CN" altLang="en-US" dirty="0"/>
              <a:t>中的大部分属性和方法都是为</a:t>
            </a:r>
            <a:r>
              <a:rPr lang="en-US" altLang="zh-CN" dirty="0" err="1"/>
              <a:t>ndarray</a:t>
            </a:r>
            <a:r>
              <a:rPr lang="zh-CN" altLang="en-US" dirty="0"/>
              <a:t>服务的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8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通常需要生成随机数组，</a:t>
            </a:r>
            <a:r>
              <a:rPr lang="en-US" altLang="zh-CN" b="0" dirty="0" err="1"/>
              <a:t>NumPy</a:t>
            </a:r>
            <a:r>
              <a:rPr lang="zh-CN" altLang="en-US" b="0" dirty="0"/>
              <a:t>提供随机整数、均匀分布、正态分布等几种随机数形式：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np.random.randn</a:t>
            </a:r>
            <a:r>
              <a:rPr lang="zh-CN" altLang="en-US" dirty="0"/>
              <a:t>函数是</a:t>
            </a:r>
            <a:r>
              <a:rPr lang="en-US" altLang="zh-CN" dirty="0" err="1"/>
              <a:t>NumPy</a:t>
            </a:r>
            <a:r>
              <a:rPr lang="zh-CN" altLang="en-US" dirty="0"/>
              <a:t>库中用于生成符合标准正态分布（均值为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）的随机数的函数。它可以生成一个或多个随机数。</a:t>
            </a:r>
          </a:p>
          <a:p>
            <a:r>
              <a:rPr lang="en-US" altLang="zh-CN" dirty="0" err="1"/>
              <a:t>np.random.rand</a:t>
            </a:r>
            <a:r>
              <a:rPr lang="zh-CN" altLang="en-US" dirty="0"/>
              <a:t>函数是</a:t>
            </a:r>
            <a:r>
              <a:rPr lang="en-US" altLang="zh-CN" dirty="0" err="1"/>
              <a:t>NumPy</a:t>
            </a:r>
            <a:r>
              <a:rPr lang="zh-CN" altLang="en-US" dirty="0"/>
              <a:t>库中用于生成指定形状的在</a:t>
            </a:r>
            <a:r>
              <a:rPr lang="en-US" altLang="zh-CN" dirty="0"/>
              <a:t>[0, 1)</a:t>
            </a:r>
            <a:r>
              <a:rPr lang="zh-CN" altLang="en-US" dirty="0"/>
              <a:t>区间内均匀分布的随机数的函数。它可以生成一个或多个随机数。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75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26" y="637392"/>
            <a:ext cx="10445547" cy="48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36" y="40487"/>
            <a:ext cx="10000528" cy="68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24" y="365125"/>
            <a:ext cx="8775973" cy="59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458"/>
            <a:ext cx="10515600" cy="5563505"/>
          </a:xfrm>
        </p:spPr>
        <p:txBody>
          <a:bodyPr/>
          <a:lstStyle/>
          <a:p>
            <a:r>
              <a:rPr lang="en-US" altLang="zh-CN" dirty="0" err="1"/>
              <a:t>np.random.uniform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库中的一个随机数生成函数，用于生成在给定范围内均匀分布的随机数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np.random.normal</a:t>
            </a:r>
            <a:r>
              <a:rPr lang="zh-CN" altLang="en-US" dirty="0"/>
              <a:t>是</a:t>
            </a:r>
            <a:r>
              <a:rPr lang="en-US" altLang="zh-CN" dirty="0" err="1"/>
              <a:t>NumPy</a:t>
            </a:r>
            <a:r>
              <a:rPr lang="zh-CN" altLang="en-US" dirty="0"/>
              <a:t>库中用于生成符合正态分布（高斯分布）的随机数的函数。</a:t>
            </a:r>
          </a:p>
        </p:txBody>
      </p:sp>
    </p:spTree>
    <p:extLst>
      <p:ext uri="{BB962C8B-B14F-4D97-AF65-F5344CB8AC3E}">
        <p14:creationId xmlns:p14="http://schemas.microsoft.com/office/powerpoint/2010/main" val="353441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8" y="197490"/>
            <a:ext cx="10601152" cy="57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9" y="267306"/>
            <a:ext cx="11457418" cy="61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向量索</a:t>
            </a:r>
            <a:r>
              <a:rPr lang="zh-CN" altLang="en-US" dirty="0" smtClean="0"/>
              <a:t>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59" y="1431289"/>
            <a:ext cx="10829081" cy="51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4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上面展示了各式各样的索引，例如取出某个特定区间，从右往左索引、只取出奇数位等等。</a:t>
            </a:r>
          </a:p>
          <a:p>
            <a:r>
              <a:rPr lang="zh-CN" altLang="en-US" dirty="0"/>
              <a:t>但它们都是所谓的</a:t>
            </a:r>
            <a:r>
              <a:rPr lang="en-US" altLang="zh-CN" dirty="0"/>
              <a:t>view</a:t>
            </a:r>
            <a:r>
              <a:rPr lang="zh-CN" altLang="en-US" dirty="0"/>
              <a:t>，也就是不存储原始数据。并且如果原始数组在被索引后进行更改，则不会反映原始数组的改变。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00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1494"/>
            <a:ext cx="10515600" cy="5945469"/>
          </a:xfrm>
        </p:spPr>
        <p:txBody>
          <a:bodyPr/>
          <a:lstStyle/>
          <a:p>
            <a:r>
              <a:rPr lang="zh-CN" altLang="en-US" dirty="0"/>
              <a:t>这些索引方法允许分配修改原始数组的内容，因此需要特别注意：只有下面最后一种方法才是复制数组，如果用其他方法都可能破坏原始数据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535" y="3287210"/>
            <a:ext cx="12561069" cy="26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2.Ndarray</a:t>
            </a:r>
            <a:r>
              <a:rPr lang="zh-CN" altLang="en-US" dirty="0"/>
              <a:t>与</a:t>
            </a:r>
            <a:r>
              <a:rPr lang="en-US" altLang="zh-CN" dirty="0"/>
              <a:t>list</a:t>
            </a:r>
            <a:r>
              <a:rPr lang="zh-CN" altLang="en-US" dirty="0"/>
              <a:t>对比之相同点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数组类似于</a:t>
            </a:r>
            <a:r>
              <a:rPr lang="en-US" altLang="zh-CN" dirty="0"/>
              <a:t>Python</a:t>
            </a:r>
            <a:r>
              <a:rPr lang="zh-CN" altLang="en-US" dirty="0"/>
              <a:t>列表。它们都可以用作容器，具有获取（</a:t>
            </a:r>
            <a:r>
              <a:rPr lang="en-US" altLang="zh-CN" dirty="0"/>
              <a:t>getting</a:t>
            </a:r>
            <a:r>
              <a:rPr lang="zh-CN" altLang="en-US" dirty="0"/>
              <a:t>）和设置（</a:t>
            </a:r>
            <a:r>
              <a:rPr lang="en-US" altLang="zh-CN" dirty="0"/>
              <a:t>setting</a:t>
            </a:r>
            <a:r>
              <a:rPr lang="zh-CN" altLang="en-US" dirty="0"/>
              <a:t>）元素以及插入和移除元素的功能。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42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布尔索引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NumPy</a:t>
            </a:r>
            <a:r>
              <a:rPr lang="zh-CN" altLang="en-US" dirty="0"/>
              <a:t>数组中获取数据的另一种超级有用的方法是布尔索引，它允许使用各种逻辑运算符，来检索符合条件的元素：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3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144" y="151801"/>
            <a:ext cx="7840440" cy="67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69" y="0"/>
            <a:ext cx="7012380" cy="70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58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5" y="272528"/>
            <a:ext cx="10890565" cy="58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1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Python</a:t>
            </a:r>
            <a:r>
              <a:rPr lang="zh-CN" altLang="en-US" dirty="0"/>
              <a:t>中的三元比较</a:t>
            </a:r>
            <a:r>
              <a:rPr lang="en-US" altLang="zh-CN" dirty="0"/>
              <a:t>3&lt;=a&lt;=5</a:t>
            </a:r>
            <a:r>
              <a:rPr lang="zh-CN" altLang="en-US" dirty="0"/>
              <a:t>在</a:t>
            </a:r>
            <a:r>
              <a:rPr lang="en-US" altLang="zh-CN" dirty="0" err="1"/>
              <a:t>NumPy</a:t>
            </a:r>
            <a:r>
              <a:rPr lang="zh-CN" altLang="en-US" dirty="0"/>
              <a:t>数组中不起作用。</a:t>
            </a:r>
          </a:p>
          <a:p>
            <a:r>
              <a:rPr lang="zh-CN" altLang="en-US" dirty="0"/>
              <a:t>如上所述，布尔索引也会改写数组。它有两个常见的函数，分别是</a:t>
            </a:r>
            <a:r>
              <a:rPr lang="en-US" altLang="zh-CN" b="1" dirty="0" err="1"/>
              <a:t>np.where</a:t>
            </a:r>
            <a:r>
              <a:rPr lang="zh-CN" altLang="en-US" dirty="0"/>
              <a:t>和</a:t>
            </a:r>
            <a:r>
              <a:rPr lang="en-US" altLang="zh-CN" b="1" dirty="0" err="1"/>
              <a:t>np.clip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395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2" y="264371"/>
            <a:ext cx="9374908" cy="64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np.clip</a:t>
            </a:r>
            <a:r>
              <a:rPr lang="en-US" altLang="zh-CN" dirty="0"/>
              <a:t>() </a:t>
            </a:r>
            <a:r>
              <a:rPr lang="zh-CN" altLang="en-US" dirty="0"/>
              <a:t>是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库中的一个函数，用于将数组中的元素限制在指定的范围内。它接受三个参数：第一个是待处理数组 </a:t>
            </a:r>
            <a:r>
              <a:rPr lang="en-US" altLang="zh-CN" dirty="0"/>
              <a:t>a</a:t>
            </a:r>
            <a:r>
              <a:rPr lang="zh-CN" altLang="en-US" dirty="0"/>
              <a:t>，第二个是限制范围的最小值 </a:t>
            </a:r>
            <a:r>
              <a:rPr lang="en-US" altLang="zh-CN" dirty="0" err="1"/>
              <a:t>a_min</a:t>
            </a:r>
            <a:r>
              <a:rPr lang="zh-CN" altLang="en-US" dirty="0"/>
              <a:t>，第三个是限制范围的最大值 </a:t>
            </a:r>
            <a:r>
              <a:rPr lang="en-US" altLang="zh-CN" dirty="0" err="1"/>
              <a:t>a_max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309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123"/>
            <a:ext cx="9254067" cy="63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9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195"/>
            <a:ext cx="10515600" cy="59917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生成示例数组</a:t>
            </a:r>
          </a:p>
          <a:p>
            <a:pPr marL="0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np.array</a:t>
            </a:r>
            <a:r>
              <a:rPr lang="en-US" altLang="zh-CN" dirty="0"/>
              <a:t>([1, 2, 3, 4, 5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使用 </a:t>
            </a:r>
            <a:r>
              <a:rPr lang="en-US" altLang="zh-CN" dirty="0" err="1"/>
              <a:t>np.clip</a:t>
            </a:r>
            <a:r>
              <a:rPr lang="en-US" altLang="zh-CN" dirty="0"/>
              <a:t>() </a:t>
            </a:r>
            <a:r>
              <a:rPr lang="zh-CN" altLang="en-US" dirty="0"/>
              <a:t>函数将元素限制在范围 </a:t>
            </a:r>
            <a:r>
              <a:rPr lang="en-US" altLang="zh-CN" dirty="0"/>
              <a:t>[2, 4] </a:t>
            </a:r>
            <a:r>
              <a:rPr lang="zh-CN" altLang="en-US" dirty="0"/>
              <a:t>内</a:t>
            </a:r>
          </a:p>
          <a:p>
            <a:pPr marL="0" indent="0"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np.clip</a:t>
            </a:r>
            <a:r>
              <a:rPr lang="en-US" altLang="zh-CN" dirty="0"/>
              <a:t>(x, 2, 4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输出结果</a:t>
            </a:r>
          </a:p>
          <a:p>
            <a:pPr marL="0" indent="0">
              <a:buNone/>
            </a:pPr>
            <a:r>
              <a:rPr lang="en-US" altLang="zh-CN" dirty="0"/>
              <a:t>print(y)  # </a:t>
            </a:r>
            <a:r>
              <a:rPr lang="zh-CN" altLang="en-US" dirty="0"/>
              <a:t>输出 </a:t>
            </a:r>
            <a:r>
              <a:rPr lang="en-US" altLang="zh-CN" dirty="0"/>
              <a:t>[2 2 3 4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247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向量运</a:t>
            </a:r>
            <a:r>
              <a:rPr lang="zh-CN" altLang="en-US" dirty="0" smtClean="0"/>
              <a:t>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算术运算是</a:t>
            </a:r>
            <a:r>
              <a:rPr lang="en-US" altLang="zh-CN" dirty="0" err="1"/>
              <a:t>NumPy</a:t>
            </a:r>
            <a:r>
              <a:rPr lang="zh-CN" altLang="en-US" dirty="0"/>
              <a:t>速度最引入注目的地方之一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NumPy</a:t>
            </a:r>
            <a:r>
              <a:rPr lang="zh-CN" altLang="en-US" dirty="0"/>
              <a:t>允许像普通数字一样操作整个数组（加减乘除、整除、幂）：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20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Ndarray</a:t>
            </a:r>
            <a:r>
              <a:rPr lang="zh-CN" altLang="en-US" dirty="0"/>
              <a:t>与</a:t>
            </a:r>
            <a:r>
              <a:rPr lang="en-US" altLang="zh-CN" dirty="0"/>
              <a:t>list</a:t>
            </a:r>
            <a:r>
              <a:rPr lang="zh-CN" altLang="en-US" dirty="0"/>
              <a:t>对</a:t>
            </a:r>
            <a:r>
              <a:rPr lang="zh-CN" altLang="en-US" dirty="0" smtClean="0"/>
              <a:t>比之相同点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48" y="1783284"/>
            <a:ext cx="5702052" cy="2360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21" y="1783284"/>
            <a:ext cx="5702479" cy="1770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48" y="4236331"/>
            <a:ext cx="5526820" cy="2333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521" y="4236331"/>
            <a:ext cx="5677848" cy="20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1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1" y="365125"/>
            <a:ext cx="11729330" cy="51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4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大多数的数学函数都有</a:t>
            </a:r>
            <a:r>
              <a:rPr lang="en-US" altLang="zh-CN" b="0" dirty="0" err="1"/>
              <a:t>NumPy</a:t>
            </a:r>
            <a:r>
              <a:rPr lang="zh-CN" altLang="en-US" b="0" dirty="0"/>
              <a:t>对应项用于处理向量：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40" y="1991612"/>
            <a:ext cx="9390520" cy="41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1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向量的点积、叉积也有运算符：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2" y="2137888"/>
            <a:ext cx="11091499" cy="32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4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矩阵运算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752" y="1034756"/>
            <a:ext cx="9695278" cy="51953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2495" y="6045407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这里需要双括号，因为第二个位置参数是为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dtype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保留的。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427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随机矩阵的生成也类似于向量的生成：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168" y="1461919"/>
            <a:ext cx="10375631" cy="50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0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切片操作：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6" y="1806435"/>
            <a:ext cx="11027803" cy="46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8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7" y="-91145"/>
            <a:ext cx="5898693" cy="69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8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我们创建了一个</a:t>
            </a:r>
            <a:r>
              <a:rPr lang="en-US" altLang="zh-CN" dirty="0"/>
              <a:t>4x4</a:t>
            </a:r>
            <a:r>
              <a:rPr lang="zh-CN" altLang="en-US" dirty="0"/>
              <a:t>的二维数组</a:t>
            </a:r>
            <a:r>
              <a:rPr lang="en-US" altLang="zh-CN" dirty="0"/>
              <a:t>a</a:t>
            </a:r>
            <a:r>
              <a:rPr lang="zh-CN" altLang="en-US" dirty="0"/>
              <a:t>。然后，我们使用</a:t>
            </a:r>
            <a:r>
              <a:rPr lang="en-US" altLang="zh-CN" dirty="0"/>
              <a:t>a[::2, 1::2]</a:t>
            </a:r>
            <a:r>
              <a:rPr lang="zh-CN" altLang="en-US" dirty="0"/>
              <a:t>对数组进行切片操作，选择了偶数行和奇数列的元素。结果存储在</a:t>
            </a:r>
            <a:r>
              <a:rPr lang="en-US" altLang="zh-CN" dirty="0"/>
              <a:t>result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977598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axis</a:t>
            </a:r>
            <a:r>
              <a:rPr lang="zh-CN" altLang="en-US" dirty="0"/>
              <a:t>参数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引入了</a:t>
            </a:r>
            <a:r>
              <a:rPr lang="en-US" altLang="zh-CN" b="1" dirty="0"/>
              <a:t>axis</a:t>
            </a:r>
            <a:r>
              <a:rPr lang="zh-CN" altLang="en-US" dirty="0"/>
              <a:t>的概念</a:t>
            </a:r>
            <a:r>
              <a:rPr lang="zh-CN" altLang="en-US" dirty="0" smtClean="0"/>
              <a:t>：如</a:t>
            </a:r>
            <a:r>
              <a:rPr lang="zh-CN" altLang="en-US" dirty="0"/>
              <a:t>果</a:t>
            </a:r>
            <a:r>
              <a:rPr lang="en-US" altLang="zh-CN" dirty="0"/>
              <a:t>axis=0</a:t>
            </a:r>
            <a:r>
              <a:rPr lang="zh-CN" altLang="en-US" dirty="0"/>
              <a:t>是按列，那么</a:t>
            </a:r>
            <a:r>
              <a:rPr lang="en-US" altLang="zh-CN" dirty="0"/>
              <a:t>axis=1</a:t>
            </a:r>
            <a:r>
              <a:rPr lang="zh-CN" altLang="en-US" dirty="0"/>
              <a:t>就是按行。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66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83857" cy="58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8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更紧凑，尤其是在一维以上的维度；向量化操作时比</a:t>
            </a:r>
            <a:r>
              <a:rPr lang="en-US" altLang="zh-CN" dirty="0"/>
              <a:t>Python</a:t>
            </a:r>
            <a:r>
              <a:rPr lang="zh-CN" altLang="en-US" dirty="0"/>
              <a:t>列表快，但在末尾添加元素比</a:t>
            </a:r>
            <a:r>
              <a:rPr lang="en-US" altLang="zh-CN" dirty="0"/>
              <a:t>Python</a:t>
            </a:r>
            <a:r>
              <a:rPr lang="zh-CN" altLang="en-US" dirty="0"/>
              <a:t>列表慢。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45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矩阵运</a:t>
            </a:r>
            <a:r>
              <a:rPr lang="zh-CN" altLang="en-US" dirty="0" smtClean="0"/>
              <a:t>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除了普通的运算符（如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和**）以元素方式计算外，还有一个</a:t>
            </a:r>
            <a:r>
              <a:rPr lang="en-US" altLang="zh-CN" b="1" dirty="0"/>
              <a:t>@</a:t>
            </a:r>
            <a:r>
              <a:rPr lang="zh-CN" altLang="en-US" dirty="0"/>
              <a:t>运算符可计算矩阵乘积：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74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8" y="381068"/>
            <a:ext cx="10927942" cy="57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3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zh-CN" b="0" dirty="0" err="1"/>
              <a:t>NumPy</a:t>
            </a:r>
            <a:r>
              <a:rPr lang="zh-CN" altLang="en-US" b="0" dirty="0"/>
              <a:t>允许向量和矩阵之间，甚至两个向量之间进行元素的混合运算：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13" y="1282093"/>
            <a:ext cx="8401373" cy="61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1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高维数组运算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通过重排一维向量或转换嵌套的</a:t>
            </a:r>
            <a:r>
              <a:rPr lang="en-US" altLang="zh-CN" dirty="0"/>
              <a:t>Python</a:t>
            </a:r>
            <a:r>
              <a:rPr lang="zh-CN" altLang="en-US" dirty="0"/>
              <a:t>列表来创建</a:t>
            </a:r>
            <a:r>
              <a:rPr lang="en-US" altLang="zh-CN" dirty="0"/>
              <a:t>3D</a:t>
            </a:r>
            <a:r>
              <a:rPr lang="zh-CN" altLang="en-US" dirty="0"/>
              <a:t>数组时，索引的含义为（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/>
              <a:t>第一个索引是平面的编号，然后才是在该平面上的移动：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34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0" y="365125"/>
            <a:ext cx="12126249" cy="61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7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5" y="539276"/>
            <a:ext cx="11037425" cy="53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3.Ndarray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</a:t>
            </a:r>
            <a:r>
              <a:rPr lang="zh-CN" altLang="en-US" dirty="0"/>
              <a:t>不</a:t>
            </a:r>
            <a:r>
              <a:rPr lang="zh-CN" altLang="en-US" dirty="0" smtClean="0"/>
              <a:t>同之（一）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同</a:t>
            </a:r>
            <a:r>
              <a:rPr lang="zh-CN" altLang="en-US" dirty="0"/>
              <a:t>一个</a:t>
            </a:r>
            <a:r>
              <a:rPr lang="en-US" altLang="zh-CN" dirty="0" err="1"/>
              <a:t>ndarray</a:t>
            </a:r>
            <a:r>
              <a:rPr lang="zh-CN" altLang="en-US" dirty="0"/>
              <a:t>中所有元素的</a:t>
            </a:r>
            <a:r>
              <a:rPr lang="zh-CN" altLang="en-US" dirty="0">
                <a:solidFill>
                  <a:srgbClr val="FF0000"/>
                </a:solidFill>
              </a:rPr>
              <a:t>数据类型都相同</a:t>
            </a:r>
            <a:r>
              <a:rPr lang="zh-CN" altLang="en-US" dirty="0"/>
              <a:t>，而列表中可以存储不同类型的数据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ndarray</a:t>
            </a:r>
            <a:r>
              <a:rPr lang="zh-CN" altLang="en-US" dirty="0"/>
              <a:t>在存储的数据类型上做限制，换取了运算效率的提升和数据处理的便捷，在数据分析中非常实用。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7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83592" cy="746045"/>
          </a:xfrm>
        </p:spPr>
        <p:txBody>
          <a:bodyPr/>
          <a:lstStyle/>
          <a:p>
            <a:r>
              <a:rPr lang="en-US" altLang="zh-CN" dirty="0" smtClean="0"/>
              <a:t>3.Ndarray</a:t>
            </a:r>
            <a:r>
              <a:rPr lang="zh-CN" altLang="en-US" dirty="0"/>
              <a:t>与</a:t>
            </a:r>
            <a:r>
              <a:rPr lang="en-US" altLang="zh-CN" dirty="0"/>
              <a:t>list</a:t>
            </a:r>
            <a:r>
              <a:rPr lang="zh-CN" altLang="en-US" dirty="0"/>
              <a:t>对比</a:t>
            </a:r>
            <a:r>
              <a:rPr lang="zh-CN" altLang="en-US" dirty="0" smtClean="0"/>
              <a:t>之不同点（二）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r>
              <a:rPr lang="zh-CN" altLang="en-US" dirty="0" smtClean="0"/>
              <a:t>结构不同：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为列表，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为连续存储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235"/>
            <a:ext cx="10198380" cy="50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在末尾添加元素时，</a:t>
            </a:r>
            <a:r>
              <a:rPr lang="en-US" altLang="zh-CN" b="1" dirty="0"/>
              <a:t>Python</a:t>
            </a:r>
            <a:r>
              <a:rPr lang="zh-CN" altLang="en-US" b="1" dirty="0"/>
              <a:t>列表复杂度为</a:t>
            </a:r>
            <a:r>
              <a:rPr lang="en-US" altLang="zh-CN" b="1" dirty="0"/>
              <a:t>O(1)</a:t>
            </a:r>
            <a:r>
              <a:rPr lang="zh-CN" altLang="en-US" b="1" dirty="0"/>
              <a:t>，</a:t>
            </a:r>
            <a:r>
              <a:rPr lang="en-US" altLang="zh-CN" b="1" dirty="0" err="1"/>
              <a:t>NumPy</a:t>
            </a:r>
            <a:r>
              <a:rPr lang="zh-CN" altLang="en-US" b="1" dirty="0"/>
              <a:t>复杂度为</a:t>
            </a:r>
            <a:r>
              <a:rPr lang="en-US" altLang="zh-CN" b="1" dirty="0"/>
              <a:t>O(N)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8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不同之处总结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数据类型：</a:t>
            </a:r>
            <a:r>
              <a:rPr lang="en-US" altLang="zh-CN" dirty="0" err="1"/>
              <a:t>ndarray</a:t>
            </a:r>
            <a:r>
              <a:rPr lang="zh-CN" altLang="en-US" dirty="0"/>
              <a:t>是</a:t>
            </a:r>
            <a:r>
              <a:rPr lang="en-US" altLang="zh-CN" dirty="0" err="1"/>
              <a:t>NumPy</a:t>
            </a:r>
            <a:r>
              <a:rPr lang="zh-CN" altLang="en-US" dirty="0"/>
              <a:t>库中的多维数组对象，而</a:t>
            </a:r>
            <a:r>
              <a:rPr lang="en-US" altLang="zh-CN" dirty="0"/>
              <a:t>list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中的内置数据类型，用于存储任意类型的对象。</a:t>
            </a:r>
          </a:p>
          <a:p>
            <a:r>
              <a:rPr lang="zh-CN" altLang="en-US" dirty="0"/>
              <a:t>存储方式：</a:t>
            </a:r>
            <a:r>
              <a:rPr lang="en-US" altLang="zh-CN" dirty="0" err="1"/>
              <a:t>ndarray</a:t>
            </a:r>
            <a:r>
              <a:rPr lang="zh-CN" altLang="en-US" dirty="0"/>
              <a:t>在内存中以连续的方式存储数据，因此可以更高效地进行数值计算和操作。而</a:t>
            </a:r>
            <a:r>
              <a:rPr lang="en-US" altLang="zh-CN" dirty="0"/>
              <a:t>list</a:t>
            </a:r>
            <a:r>
              <a:rPr lang="zh-CN" altLang="en-US" dirty="0"/>
              <a:t>在内存中以指针的方式存储数据，不同的元素可以存储在不同的位置，因此对于大规模数据的操作效率较低。</a:t>
            </a:r>
          </a:p>
          <a:p>
            <a:r>
              <a:rPr lang="zh-CN" altLang="en-US" dirty="0" smtClean="0"/>
              <a:t>维度和形状：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可以是多维数组，可以表示矩阵、张量等复杂的数据结构。而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只能表示一维的数据结构。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8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2017</Words>
  <Application>Microsoft Office PowerPoint</Application>
  <PresentationFormat>宽屏</PresentationFormat>
  <Paragraphs>80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-apple-system</vt:lpstr>
      <vt:lpstr>宋体</vt:lpstr>
      <vt:lpstr>Arial</vt:lpstr>
      <vt:lpstr>Calibri</vt:lpstr>
      <vt:lpstr>Calibri Light</vt:lpstr>
      <vt:lpstr>Office 主题</vt:lpstr>
      <vt:lpstr>Matplotlib数据可视化基础</vt:lpstr>
      <vt:lpstr>1.Numpy</vt:lpstr>
      <vt:lpstr>2.Ndarray与list对比之相同点</vt:lpstr>
      <vt:lpstr>Ndarray与list对比之相同点</vt:lpstr>
      <vt:lpstr>PowerPoint 演示文稿</vt:lpstr>
      <vt:lpstr>3.Ndarray与list不同之（一）</vt:lpstr>
      <vt:lpstr>3.Ndarray与list对比之不同点（二）</vt:lpstr>
      <vt:lpstr>PowerPoint 演示文稿</vt:lpstr>
      <vt:lpstr>不同之处总结</vt:lpstr>
      <vt:lpstr>不同之处总结（续）</vt:lpstr>
      <vt:lpstr>Numpy主要内容</vt:lpstr>
      <vt:lpstr>向量运算 </vt:lpstr>
      <vt:lpstr>PowerPoint 演示文稿</vt:lpstr>
      <vt:lpstr>PowerPoint 演示文稿</vt:lpstr>
      <vt:lpstr>实际上，所有用常量填充创建的数组的函数都有一个_like对应项，来创建相同类型的常数数组：</vt:lpstr>
      <vt:lpstr>PowerPoint 演示文稿</vt:lpstr>
      <vt:lpstr>在NumPy中，可以用arange或者linspace来初始化单调序列数组：</vt:lpstr>
      <vt:lpstr>PowerPoint 演示文稿</vt:lpstr>
      <vt:lpstr>PowerPoint 演示文稿</vt:lpstr>
      <vt:lpstr>通常需要生成随机数组，NumPy提供随机整数、均匀分布、正态分布等几种随机数形式：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向量索引</vt:lpstr>
      <vt:lpstr>PowerPoint 演示文稿</vt:lpstr>
      <vt:lpstr>PowerPoint 演示文稿</vt:lpstr>
      <vt:lpstr>布尔索引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向量运算</vt:lpstr>
      <vt:lpstr>PowerPoint 演示文稿</vt:lpstr>
      <vt:lpstr>大多数的数学函数都有NumPy对应项用于处理向量：</vt:lpstr>
      <vt:lpstr>向量的点积、叉积也有运算符：</vt:lpstr>
      <vt:lpstr>矩阵运算 </vt:lpstr>
      <vt:lpstr>随机矩阵的生成也类似于向量的生成：</vt:lpstr>
      <vt:lpstr>切片操作：</vt:lpstr>
      <vt:lpstr>PowerPoint 演示文稿</vt:lpstr>
      <vt:lpstr>PowerPoint 演示文稿</vt:lpstr>
      <vt:lpstr>axis参数 </vt:lpstr>
      <vt:lpstr>PowerPoint 演示文稿</vt:lpstr>
      <vt:lpstr>矩阵运算</vt:lpstr>
      <vt:lpstr>PowerPoint 演示文稿</vt:lpstr>
      <vt:lpstr>NumPy允许向量和矩阵之间，甚至两个向量之间进行元素的混合运算：</vt:lpstr>
      <vt:lpstr>高维数组运算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liumei</dc:creator>
  <cp:lastModifiedBy>liumei</cp:lastModifiedBy>
  <cp:revision>29</cp:revision>
  <dcterms:created xsi:type="dcterms:W3CDTF">2023-08-29T03:22:31Z</dcterms:created>
  <dcterms:modified xsi:type="dcterms:W3CDTF">2023-09-14T08:28:05Z</dcterms:modified>
</cp:coreProperties>
</file>