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53" r:id="rId1"/>
  </p:sldMasterIdLst>
  <p:notesMasterIdLst>
    <p:notesMasterId r:id="rId45"/>
  </p:notesMasterIdLst>
  <p:sldIdLst>
    <p:sldId id="494" r:id="rId2"/>
    <p:sldId id="502" r:id="rId3"/>
    <p:sldId id="552" r:id="rId4"/>
    <p:sldId id="541" r:id="rId5"/>
    <p:sldId id="543" r:id="rId6"/>
    <p:sldId id="549" r:id="rId7"/>
    <p:sldId id="550" r:id="rId8"/>
    <p:sldId id="553" r:id="rId9"/>
    <p:sldId id="551" r:id="rId10"/>
    <p:sldId id="542" r:id="rId11"/>
    <p:sldId id="554" r:id="rId12"/>
    <p:sldId id="576" r:id="rId13"/>
    <p:sldId id="544" r:id="rId14"/>
    <p:sldId id="556" r:id="rId15"/>
    <p:sldId id="577" r:id="rId16"/>
    <p:sldId id="557" r:id="rId17"/>
    <p:sldId id="558" r:id="rId18"/>
    <p:sldId id="545" r:id="rId19"/>
    <p:sldId id="583" r:id="rId20"/>
    <p:sldId id="547" r:id="rId21"/>
    <p:sldId id="561" r:id="rId22"/>
    <p:sldId id="560" r:id="rId23"/>
    <p:sldId id="508" r:id="rId24"/>
    <p:sldId id="562" r:id="rId25"/>
    <p:sldId id="578" r:id="rId26"/>
    <p:sldId id="571" r:id="rId27"/>
    <p:sldId id="563" r:id="rId28"/>
    <p:sldId id="564" r:id="rId29"/>
    <p:sldId id="572" r:id="rId30"/>
    <p:sldId id="509" r:id="rId31"/>
    <p:sldId id="565" r:id="rId32"/>
    <p:sldId id="579" r:id="rId33"/>
    <p:sldId id="574" r:id="rId34"/>
    <p:sldId id="575" r:id="rId35"/>
    <p:sldId id="580" r:id="rId36"/>
    <p:sldId id="566" r:id="rId37"/>
    <p:sldId id="581" r:id="rId38"/>
    <p:sldId id="567" r:id="rId39"/>
    <p:sldId id="573" r:id="rId40"/>
    <p:sldId id="582" r:id="rId41"/>
    <p:sldId id="568" r:id="rId42"/>
    <p:sldId id="569" r:id="rId43"/>
    <p:sldId id="570"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a:srgbClr val="C4C6C9"/>
    <a:srgbClr val="A5A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autoAdjust="0"/>
    <p:restoredTop sz="94660"/>
  </p:normalViewPr>
  <p:slideViewPr>
    <p:cSldViewPr snapToGrid="0">
      <p:cViewPr varScale="1">
        <p:scale>
          <a:sx n="86" d="100"/>
          <a:sy n="86" d="100"/>
        </p:scale>
        <p:origin x="437"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t>2022/8/9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t>‹#›</a:t>
            </a:fld>
            <a:endParaRPr lang="zh-CN" altLang="en-US"/>
          </a:p>
        </p:txBody>
      </p:sp>
    </p:spTree>
    <p:extLst>
      <p:ext uri="{BB962C8B-B14F-4D97-AF65-F5344CB8AC3E}">
        <p14:creationId xmlns:p14="http://schemas.microsoft.com/office/powerpoint/2010/main" val="297581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a:xfrm>
            <a:off x="685800" y="1143000"/>
            <a:ext cx="5486400" cy="3086100"/>
          </a:xfrm>
          <a:ln/>
        </p:spPr>
      </p:sp>
      <p:sp>
        <p:nvSpPr>
          <p:cNvPr id="22630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843392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D988FA9-2E2D-4AB0-A235-FBD36981BD92}"/>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charset="0"/>
            </a:endParaRPr>
          </a:p>
        </p:txBody>
      </p:sp>
      <p:pic>
        <p:nvPicPr>
          <p:cNvPr id="4" name="图片 3">
            <a:extLst>
              <a:ext uri="{FF2B5EF4-FFF2-40B4-BE49-F238E27FC236}">
                <a16:creationId xmlns:a16="http://schemas.microsoft.com/office/drawing/2014/main" id="{061F578E-A0F4-4755-A6A7-115875A341D0}"/>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itchFamily="18" charset="0"/>
                <a:ea typeface="宋体" panose="02010600030101010101" pitchFamily="2" charset="-122"/>
              </a:defRPr>
            </a:lvl1pPr>
          </a:lstStyle>
          <a:p>
            <a:r>
              <a:rPr lang="zh-CN" altLang="en-US" noProof="1"/>
              <a:t>单击此处编辑母版标题样式</a:t>
            </a:r>
          </a:p>
        </p:txBody>
      </p:sp>
      <p:sp>
        <p:nvSpPr>
          <p:cNvPr id="9" name="日期占位符 1">
            <a:extLst>
              <a:ext uri="{FF2B5EF4-FFF2-40B4-BE49-F238E27FC236}">
                <a16:creationId xmlns:a16="http://schemas.microsoft.com/office/drawing/2014/main" id="{A8B955FF-0328-444B-A955-07F9EAF2D019}"/>
              </a:ext>
            </a:extLst>
          </p:cNvPr>
          <p:cNvSpPr>
            <a:spLocks noGrp="1"/>
          </p:cNvSpPr>
          <p:nvPr>
            <p:ph type="dt" sz="half" idx="10"/>
          </p:nvPr>
        </p:nvSpPr>
        <p:spPr/>
        <p:txBody>
          <a:bodyPr/>
          <a:lstStyle>
            <a:lvl1pPr>
              <a:defRPr baseline="0">
                <a:latin typeface="Times New Roman" panose="02020603050405020304" pitchFamily="18" charset="0"/>
                <a:ea typeface="宋体" panose="02010600030101010101" pitchFamily="2" charset="-122"/>
              </a:defRPr>
            </a:lvl1pPr>
          </a:lstStyle>
          <a:p>
            <a:fld id="{C5EFD6F6-2F20-4B1A-A667-B95C1338A7FC}" type="datetime5">
              <a:rPr lang="zh-CN" altLang="en-US" smtClean="0"/>
              <a:pPr/>
              <a:t>2022/8/9</a:t>
            </a:fld>
            <a:endParaRPr lang="zh-CN" altLang="en-US" dirty="0"/>
          </a:p>
        </p:txBody>
      </p:sp>
      <p:sp>
        <p:nvSpPr>
          <p:cNvPr id="10" name="页脚占位符 2">
            <a:extLst>
              <a:ext uri="{FF2B5EF4-FFF2-40B4-BE49-F238E27FC236}">
                <a16:creationId xmlns:a16="http://schemas.microsoft.com/office/drawing/2014/main" id="{7A08F8AE-EBF9-468B-B7DA-6C4177987749}"/>
              </a:ext>
            </a:extLst>
          </p:cNvPr>
          <p:cNvSpPr>
            <a:spLocks noGrp="1"/>
          </p:cNvSpPr>
          <p:nvPr>
            <p:ph type="ftr" sz="quarter" idx="11"/>
          </p:nvPr>
        </p:nvSpPr>
        <p:spPr/>
        <p:txBody>
          <a:bodyPr/>
          <a:lstStyle>
            <a:lvl1pPr>
              <a:defRPr baseline="0">
                <a:latin typeface="Times New Roman" panose="02020603050405020304" pitchFamily="18" charset="0"/>
                <a:ea typeface="宋体" panose="02010600030101010101" pitchFamily="2" charset="-122"/>
              </a:defRPr>
            </a:lvl1pPr>
          </a:lstStyle>
          <a:p>
            <a:pPr>
              <a:defRPr/>
            </a:pPr>
            <a:endParaRPr lang="zh-CN" altLang="en-US"/>
          </a:p>
        </p:txBody>
      </p:sp>
      <p:sp>
        <p:nvSpPr>
          <p:cNvPr id="11" name="灯片编号占位符 3">
            <a:extLst>
              <a:ext uri="{FF2B5EF4-FFF2-40B4-BE49-F238E27FC236}">
                <a16:creationId xmlns:a16="http://schemas.microsoft.com/office/drawing/2014/main" id="{95ED2846-0561-49EC-99AC-42118DC01ACA}"/>
              </a:ext>
            </a:extLst>
          </p:cNvPr>
          <p:cNvSpPr>
            <a:spLocks noGrp="1"/>
          </p:cNvSpPr>
          <p:nvPr>
            <p:ph type="sldNum" sz="quarter" idx="12"/>
          </p:nvPr>
        </p:nvSpPr>
        <p:spPr/>
        <p:txBody>
          <a:bodyPr/>
          <a:lstStyle>
            <a:lvl1pPr>
              <a:defRPr baseline="0">
                <a:latin typeface="Times New Roman" panose="02020603050405020304" pitchFamily="18" charset="0"/>
                <a:ea typeface="宋体" panose="02010600030101010101" pitchFamily="2" charset="-122"/>
              </a:defRPr>
            </a:lvl1pPr>
          </a:lstStyle>
          <a:p>
            <a:pPr>
              <a:defRPr/>
            </a:pPr>
            <a:fld id="{87765BD0-8639-4309-B2A4-CEF6862AE3FC}" type="slidenum">
              <a:rPr lang="zh-CN" altLang="en-US" smtClean="0"/>
              <a:pPr>
                <a:defRPr/>
              </a:pPr>
              <a:t>‹#›</a:t>
            </a:fld>
            <a:endParaRPr lang="zh-CN" altLang="en-US"/>
          </a:p>
        </p:txBody>
      </p:sp>
      <p:sp>
        <p:nvSpPr>
          <p:cNvPr id="12" name="矩形 11">
            <a:extLst>
              <a:ext uri="{FF2B5EF4-FFF2-40B4-BE49-F238E27FC236}">
                <a16:creationId xmlns:a16="http://schemas.microsoft.com/office/drawing/2014/main" id="{AB399F86-16E9-4431-B20F-1CE198BBC434}"/>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baseline="0" dirty="0">
              <a:solidFill>
                <a:schemeClr val="bg1"/>
              </a:solidFill>
              <a:latin typeface="Times New Roman" panose="02020603050405020304" pitchFamily="18" charset="0"/>
              <a:ea typeface="宋体" panose="02010600030101010101" pitchFamily="2" charset="-122"/>
              <a:cs typeface="宋体" charset="0"/>
            </a:endParaRPr>
          </a:p>
        </p:txBody>
      </p:sp>
      <p:pic>
        <p:nvPicPr>
          <p:cNvPr id="13" name="图片 12" descr="AW视觉符号.jpg">
            <a:extLst>
              <a:ext uri="{FF2B5EF4-FFF2-40B4-BE49-F238E27FC236}">
                <a16:creationId xmlns:a16="http://schemas.microsoft.com/office/drawing/2014/main" id="{D7E4463B-D75A-455D-9120-ED8B6C57DB54}"/>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图片 17" descr="泰迪LOGO横版">
            <a:extLst>
              <a:ext uri="{FF2B5EF4-FFF2-40B4-BE49-F238E27FC236}">
                <a16:creationId xmlns:a16="http://schemas.microsoft.com/office/drawing/2014/main" id="{479CB943-348F-4A6B-BF25-AB2DB88FD597}"/>
              </a:ext>
            </a:extLst>
          </p:cNvPr>
          <p:cNvPicPr>
            <a:picLocks noChangeAspect="1"/>
          </p:cNvPicPr>
          <p:nvPr userDrawn="1"/>
        </p:nvPicPr>
        <p:blipFill>
          <a:blip r:embed="rId3"/>
          <a:stretch>
            <a:fillRect/>
          </a:stretch>
        </p:blipFill>
        <p:spPr>
          <a:xfrm>
            <a:off x="8038464" y="265897"/>
            <a:ext cx="2424215" cy="575761"/>
          </a:xfrm>
          <a:prstGeom prst="rect">
            <a:avLst/>
          </a:prstGeom>
        </p:spPr>
      </p:pic>
      <p:cxnSp>
        <p:nvCxnSpPr>
          <p:cNvPr id="19" name="直接连接符 18">
            <a:extLst>
              <a:ext uri="{FF2B5EF4-FFF2-40B4-BE49-F238E27FC236}">
                <a16:creationId xmlns:a16="http://schemas.microsoft.com/office/drawing/2014/main" id="{2D045B83-E2FF-470E-9288-473C6CCF8184}"/>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A50693B4-9101-498C-853E-AD9E960E694D}"/>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2444520"/>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id="{8BBD29A0-7238-44B5-B95C-C6A0C7A8EA53}"/>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0B740AF4-4F4A-423C-AE67-DC3438642124}"/>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hasCustomPrompt="1"/>
          </p:nvPr>
        </p:nvSpPr>
        <p:spPr>
          <a:xfrm>
            <a:off x="423819" y="1104181"/>
            <a:ext cx="11107601" cy="5052713"/>
          </a:xfrm>
        </p:spPr>
        <p:txBody>
          <a:bodyPr>
            <a:noAutofit/>
          </a:bodyPr>
          <a:lstStyle>
            <a:lvl1pPr marL="362585" indent="-362585">
              <a:lnSpc>
                <a:spcPct val="150000"/>
              </a:lnSpc>
              <a:buClr>
                <a:srgbClr val="032089"/>
              </a:buClr>
              <a:buFont typeface="Wingdings" panose="05000000000000000000" pitchFamily="2" charset="2"/>
              <a:buChar char="Ø"/>
              <a:defRPr sz="18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anose="05000000000000000000" pitchFamily="2" charset="2"/>
              <a:buChar char="l"/>
              <a:defRPr sz="2330"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noProof="1"/>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微软雅黑" pitchFamily="34" charset="-122"/>
                <a:cs typeface="Times New Roman" pitchFamily="18" charset="0"/>
              </a:defRPr>
            </a:lvl1pPr>
          </a:lstStyle>
          <a:p>
            <a:r>
              <a:rPr lang="zh-CN" altLang="en-US" noProof="1"/>
              <a:t>单击此处编辑标题</a:t>
            </a:r>
          </a:p>
        </p:txBody>
      </p:sp>
      <p:sp>
        <p:nvSpPr>
          <p:cNvPr id="14" name="Rectangle 12">
            <a:extLst>
              <a:ext uri="{FF2B5EF4-FFF2-40B4-BE49-F238E27FC236}">
                <a16:creationId xmlns:a16="http://schemas.microsoft.com/office/drawing/2014/main" id="{CE9F2341-D61B-4462-AE1B-8AA8ABA86D3D}"/>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id="{644A8A2F-8507-4352-8BED-58BA65571858}"/>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24FCC0DE-B15E-40D3-A84C-039EF229F78C}"/>
              </a:ext>
            </a:extLst>
          </p:cNvPr>
          <p:cNvCxnSpPr>
            <a:endCxn id="14"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7" name="图片 12" descr="F:\品牌资料\07-logo png\微信图片_20211209111600.png微信图片_20211209111600">
            <a:extLst>
              <a:ext uri="{FF2B5EF4-FFF2-40B4-BE49-F238E27FC236}">
                <a16:creationId xmlns:a16="http://schemas.microsoft.com/office/drawing/2014/main" id="{C836A99F-A7F4-4FB7-A943-1B3B2C96A39F}"/>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接连接符 17">
            <a:extLst>
              <a:ext uri="{FF2B5EF4-FFF2-40B4-BE49-F238E27FC236}">
                <a16:creationId xmlns:a16="http://schemas.microsoft.com/office/drawing/2014/main" id="{4325E613-2463-452C-862D-34F98C06CC75}"/>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FA4475AE-6F72-4A33-B0DC-40D7C9EF12CF}"/>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extLst>
      <p:ext uri="{BB962C8B-B14F-4D97-AF65-F5344CB8AC3E}">
        <p14:creationId xmlns:p14="http://schemas.microsoft.com/office/powerpoint/2010/main" val="1554176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小标题+内容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9" name="AutoShape 23">
            <a:extLst>
              <a:ext uri="{FF2B5EF4-FFF2-40B4-BE49-F238E27FC236}">
                <a16:creationId xmlns:a16="http://schemas.microsoft.com/office/drawing/2014/main"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4" name="内容占位符 2"/>
          <p:cNvSpPr>
            <a:spLocks noGrp="1"/>
          </p:cNvSpPr>
          <p:nvPr>
            <p:ph idx="1" hasCustomPrompt="1"/>
          </p:nvPr>
        </p:nvSpPr>
        <p:spPr>
          <a:xfrm>
            <a:off x="423819" y="1713662"/>
            <a:ext cx="11107601" cy="4339721"/>
          </a:xfrm>
        </p:spPr>
        <p:txBody>
          <a:bodyPr>
            <a:noAutofit/>
          </a:bodyPr>
          <a:lstStyle>
            <a:lvl1pPr marL="362822" indent="-362822">
              <a:lnSpc>
                <a:spcPct val="150000"/>
              </a:lnSpc>
              <a:buClr>
                <a:srgbClr val="032089"/>
              </a:buClr>
              <a:buFont typeface="Wingdings" pitchFamily="2" charset="2"/>
              <a:buChar char="Ø"/>
              <a:defRPr sz="18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ea typeface="宋体" panose="02010600030101010101" pitchFamily="2" charset="-122"/>
                <a:cs typeface="Times New Roman" pitchFamily="18" charset="0"/>
              </a:defRPr>
            </a:lvl1pPr>
          </a:lstStyle>
          <a:p>
            <a:r>
              <a:rPr lang="zh-CN" altLang="en-US" dirty="0"/>
              <a:t>单击此处编辑标题</a:t>
            </a:r>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2000" b="0" baseline="0" dirty="0" smtClean="0">
                <a:latin typeface="Times New Roman" panose="02020603050405020304" pitchFamily="18" charset="0"/>
                <a:ea typeface="宋体" panose="02010600030101010101" pitchFamily="2" charset="-122"/>
                <a:cs typeface="Times New Roman" pitchFamily="18" charset="0"/>
              </a:defRPr>
            </a:lvl1pPr>
          </a:lstStyle>
          <a:p>
            <a:pPr lvl="0"/>
            <a:r>
              <a:rPr lang="zh-CN" altLang="en-US" dirty="0"/>
              <a:t>单击此处编辑标题</a:t>
            </a:r>
          </a:p>
        </p:txBody>
      </p:sp>
      <p:sp>
        <p:nvSpPr>
          <p:cNvPr id="13" name="Rectangle 12">
            <a:extLst>
              <a:ext uri="{FF2B5EF4-FFF2-40B4-BE49-F238E27FC236}">
                <a16:creationId xmlns:a16="http://schemas.microsoft.com/office/drawing/2014/main" id="{DAAE87F2-C468-4954-9892-89920D553CBF}"/>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id="{74CD2B95-569B-4119-911E-9AD415493399}"/>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A0710C8E-1DE6-465A-8408-0F2F6E56F18E}"/>
              </a:ext>
            </a:extLst>
          </p:cNvPr>
          <p:cNvCxnSpPr>
            <a:endCxn id="13"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8" name="图片 12" descr="F:\品牌资料\07-logo png\微信图片_20211209111600.png微信图片_20211209111600">
            <a:extLst>
              <a:ext uri="{FF2B5EF4-FFF2-40B4-BE49-F238E27FC236}">
                <a16:creationId xmlns:a16="http://schemas.microsoft.com/office/drawing/2014/main" id="{A9739176-F382-471B-B421-16AF2AD691C0}"/>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直接连接符 18">
            <a:extLst>
              <a:ext uri="{FF2B5EF4-FFF2-40B4-BE49-F238E27FC236}">
                <a16:creationId xmlns:a16="http://schemas.microsoft.com/office/drawing/2014/main" id="{141DE0C8-18F4-40C7-A2F6-52FA5A28C25F}"/>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FBA4D54F-68E3-42A8-AD99-3BD438D24FF0}"/>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extLst>
      <p:ext uri="{BB962C8B-B14F-4D97-AF65-F5344CB8AC3E}">
        <p14:creationId xmlns:p14="http://schemas.microsoft.com/office/powerpoint/2010/main" val="318082503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9" name="AutoShape 23">
            <a:extLst>
              <a:ext uri="{FF2B5EF4-FFF2-40B4-BE49-F238E27FC236}">
                <a16:creationId xmlns:a16="http://schemas.microsoft.com/office/drawing/2014/main"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4" name="内容占位符 2"/>
          <p:cNvSpPr>
            <a:spLocks noGrp="1"/>
          </p:cNvSpPr>
          <p:nvPr>
            <p:ph idx="1" hasCustomPrompt="1"/>
          </p:nvPr>
        </p:nvSpPr>
        <p:spPr>
          <a:xfrm>
            <a:off x="423819" y="1713662"/>
            <a:ext cx="11107601" cy="4339721"/>
          </a:xfrm>
        </p:spPr>
        <p:txBody>
          <a:bodyPr>
            <a:noAutofit/>
          </a:bodyPr>
          <a:lstStyle>
            <a:lvl1pPr marL="362822" indent="-362822">
              <a:lnSpc>
                <a:spcPct val="150000"/>
              </a:lnSpc>
              <a:buClr>
                <a:srgbClr val="032089"/>
              </a:buClr>
              <a:buFont typeface="Arial" panose="020B0604020202020204" pitchFamily="34" charset="0"/>
              <a:buChar char="•"/>
              <a:defRPr sz="16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此处编辑具体代码</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ea typeface="宋体" panose="02010600030101010101" pitchFamily="2" charset="-122"/>
                <a:cs typeface="Times New Roman" pitchFamily="18" charset="0"/>
              </a:defRPr>
            </a:lvl1pPr>
          </a:lstStyle>
          <a:p>
            <a:r>
              <a:rPr lang="zh-CN" altLang="en-US" dirty="0"/>
              <a:t>单击此处编辑标题</a:t>
            </a:r>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1800" b="0" baseline="0" dirty="0" smtClean="0">
                <a:latin typeface="Times New Roman" panose="02020603050405020304" pitchFamily="18" charset="0"/>
                <a:ea typeface="宋体" panose="02010600030101010101" pitchFamily="2" charset="-122"/>
                <a:cs typeface="Times New Roman" pitchFamily="18" charset="0"/>
              </a:defRPr>
            </a:lvl1pPr>
          </a:lstStyle>
          <a:p>
            <a:pPr lvl="0"/>
            <a:r>
              <a:rPr lang="zh-CN" altLang="en-US" dirty="0"/>
              <a:t>单击此处编辑这个代码是干嘛的</a:t>
            </a:r>
          </a:p>
        </p:txBody>
      </p:sp>
      <p:sp>
        <p:nvSpPr>
          <p:cNvPr id="13" name="Rectangle 12">
            <a:extLst>
              <a:ext uri="{FF2B5EF4-FFF2-40B4-BE49-F238E27FC236}">
                <a16:creationId xmlns:a16="http://schemas.microsoft.com/office/drawing/2014/main" id="{7CE9B217-218D-402B-9346-78863C0AD5A4}"/>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id="{8173F4E4-737E-4323-BD6F-F608E0FEC20A}"/>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7A778660-4700-4F31-926A-18888CA3E160}"/>
              </a:ext>
            </a:extLst>
          </p:cNvPr>
          <p:cNvCxnSpPr>
            <a:endCxn id="13"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8" name="图片 12" descr="F:\品牌资料\07-logo png\微信图片_20211209111600.png微信图片_20211209111600">
            <a:extLst>
              <a:ext uri="{FF2B5EF4-FFF2-40B4-BE49-F238E27FC236}">
                <a16:creationId xmlns:a16="http://schemas.microsoft.com/office/drawing/2014/main" id="{C874BA92-4537-41B1-82FB-72C6C5A6FC01}"/>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直接连接符 18">
            <a:extLst>
              <a:ext uri="{FF2B5EF4-FFF2-40B4-BE49-F238E27FC236}">
                <a16:creationId xmlns:a16="http://schemas.microsoft.com/office/drawing/2014/main" id="{E89D5761-8BB8-4FE4-98BD-7E467B162843}"/>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7B257326-FFBB-47C7-8125-01DCA33621BC}"/>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extLst>
      <p:ext uri="{BB962C8B-B14F-4D97-AF65-F5344CB8AC3E}">
        <p14:creationId xmlns:p14="http://schemas.microsoft.com/office/powerpoint/2010/main" val="179565989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尾页">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359FCFE-780C-4DC9-BB8F-C2871BF58111}"/>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charset="0"/>
            </a:endParaRPr>
          </a:p>
        </p:txBody>
      </p:sp>
      <p:sp>
        <p:nvSpPr>
          <p:cNvPr id="3" name="Title 1">
            <a:extLst>
              <a:ext uri="{FF2B5EF4-FFF2-40B4-BE49-F238E27FC236}">
                <a16:creationId xmlns:a16="http://schemas.microsoft.com/office/drawing/2014/main" id="{B6754C84-BAA5-4112-B60B-5975A15E65C9}"/>
              </a:ext>
            </a:extLst>
          </p:cNvPr>
          <p:cNvSpPr txBox="1"/>
          <p:nvPr/>
        </p:nvSpPr>
        <p:spPr>
          <a:xfrm>
            <a:off x="5108398" y="2071633"/>
            <a:ext cx="7082050"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itchFamily="34" charset="-122"/>
                <a:ea typeface="微软雅黑" pitchFamily="34" charset="-122"/>
                <a:cs typeface="+mn-cs"/>
              </a:defRPr>
            </a:lvl1pPr>
          </a:lstStyle>
          <a:p>
            <a:pPr>
              <a:defRPr/>
            </a:pPr>
            <a:r>
              <a:rPr altLang="zh-CN"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D1EC14CD-6350-48A6-ACBC-3346C739B2E8}"/>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矩形 7">
            <a:extLst>
              <a:ext uri="{FF2B5EF4-FFF2-40B4-BE49-F238E27FC236}">
                <a16:creationId xmlns:a16="http://schemas.microsoft.com/office/drawing/2014/main" id="{FFC05FF0-3C6D-40B6-B7AE-AEF6D6B9B481}"/>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baseline="0" dirty="0">
              <a:solidFill>
                <a:srgbClr val="FFFFFF"/>
              </a:solidFill>
              <a:latin typeface="Times New Roman" panose="02020603050405020304" pitchFamily="18" charset="0"/>
              <a:ea typeface="宋体" panose="02010600030101010101" pitchFamily="2" charset="-122"/>
              <a:cs typeface="宋体" charset="0"/>
            </a:endParaRPr>
          </a:p>
        </p:txBody>
      </p:sp>
      <p:sp>
        <p:nvSpPr>
          <p:cNvPr id="9" name="Title 1">
            <a:extLst>
              <a:ext uri="{FF2B5EF4-FFF2-40B4-BE49-F238E27FC236}">
                <a16:creationId xmlns:a16="http://schemas.microsoft.com/office/drawing/2014/main" id="{F06D40D0-C995-4C96-B0A0-0AD791FC5A57}"/>
              </a:ext>
            </a:extLst>
          </p:cNvPr>
          <p:cNvSpPr txBox="1">
            <a:spLocks/>
          </p:cNvSpPr>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r>
              <a:rPr altLang="zh-CN"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10" name="图片 9" descr="AW视觉符号.jpg">
            <a:extLst>
              <a:ext uri="{FF2B5EF4-FFF2-40B4-BE49-F238E27FC236}">
                <a16:creationId xmlns:a16="http://schemas.microsoft.com/office/drawing/2014/main" id="{D34B953D-86AB-4549-83F7-D846E540814F}"/>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图片 16">
            <a:extLst>
              <a:ext uri="{FF2B5EF4-FFF2-40B4-BE49-F238E27FC236}">
                <a16:creationId xmlns:a16="http://schemas.microsoft.com/office/drawing/2014/main" id="{3238D1EB-1EB8-4ECA-A8FF-3F46A61220A8}"/>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a:extLst>
              <a:ext uri="{FF2B5EF4-FFF2-40B4-BE49-F238E27FC236}">
                <a16:creationId xmlns:a16="http://schemas.microsoft.com/office/drawing/2014/main" id="{15F5A0F9-8BDE-4F9F-99CD-623385EF21E5}"/>
              </a:ext>
            </a:extLst>
          </p:cNvPr>
          <p:cNvSpPr>
            <a:spLocks noChangeArrowheads="1"/>
          </p:cNvSpPr>
          <p:nvPr userDrawn="1"/>
        </p:nvSpPr>
        <p:spPr bwMode="auto">
          <a:xfrm>
            <a:off x="9796145" y="6514465"/>
            <a:ext cx="2165350" cy="34353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0557A9"/>
                </a:solidFill>
                <a:latin typeface="黑体" panose="02010609060101010101" charset="-122"/>
                <a:ea typeface="黑体" panose="02010609060101010101" charset="-122"/>
              </a:rPr>
              <a:t>打造数据智能职业教育领军企业</a:t>
            </a:r>
          </a:p>
        </p:txBody>
      </p:sp>
    </p:spTree>
    <p:extLst>
      <p:ext uri="{BB962C8B-B14F-4D97-AF65-F5344CB8AC3E}">
        <p14:creationId xmlns:p14="http://schemas.microsoft.com/office/powerpoint/2010/main" val="29654651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865591E-F6A9-4405-B720-EDDBC0413155}"/>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1510517-FAF7-45C6-B579-CD700F47710E}"/>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5E70D461-B6CD-42E9-9A0B-0CDC97B2E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fld id="{8B362659-EDEF-4896-B44C-15816E2E4CD8}" type="datetimeFigureOut">
              <a:rPr lang="zh-CN" altLang="en-US" smtClean="0"/>
              <a:pPr/>
              <a:t>2022/8/9</a:t>
            </a:fld>
            <a:endParaRPr lang="zh-CN" altLang="en-US"/>
          </a:p>
        </p:txBody>
      </p:sp>
      <p:sp>
        <p:nvSpPr>
          <p:cNvPr id="13" name="页脚占位符 12">
            <a:extLst>
              <a:ext uri="{FF2B5EF4-FFF2-40B4-BE49-F238E27FC236}">
                <a16:creationId xmlns:a16="http://schemas.microsoft.com/office/drawing/2014/main" id="{A1BC6B55-8EE6-4CCE-854A-A8EB6C2BB3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endParaRPr lang="zh-CN" altLang="en-US"/>
          </a:p>
        </p:txBody>
      </p:sp>
      <p:sp>
        <p:nvSpPr>
          <p:cNvPr id="14" name="灯片编号占位符 13">
            <a:extLst>
              <a:ext uri="{FF2B5EF4-FFF2-40B4-BE49-F238E27FC236}">
                <a16:creationId xmlns:a16="http://schemas.microsoft.com/office/drawing/2014/main" id="{262F0417-C90C-4CA2-AD37-B360748FE14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baseline="0">
                <a:solidFill>
                  <a:srgbClr val="898989"/>
                </a:solidFill>
                <a:latin typeface="Times New Roman" panose="02020603050405020304" pitchFamily="18" charset="0"/>
                <a:ea typeface="宋体" panose="02010600030101010101" pitchFamily="2" charset="-122"/>
              </a:defRPr>
            </a:lvl1pPr>
          </a:lstStyle>
          <a:p>
            <a:fld id="{414597ED-A428-4847-8034-7A70C69917BC}" type="slidenum">
              <a:rPr lang="zh-CN" altLang="en-US" smtClean="0"/>
              <a:pPr/>
              <a:t>‹#›</a:t>
            </a:fld>
            <a:endParaRPr lang="zh-CN" altLang="en-US"/>
          </a:p>
        </p:txBody>
      </p:sp>
    </p:spTree>
    <p:extLst>
      <p:ext uri="{BB962C8B-B14F-4D97-AF65-F5344CB8AC3E}">
        <p14:creationId xmlns:p14="http://schemas.microsoft.com/office/powerpoint/2010/main" val="2668500973"/>
      </p:ext>
    </p:extLst>
  </p:cSld>
  <p:clrMap bg1="lt1" tx1="dk1" bg2="lt2" tx2="dk2" accent1="accent1" accent2="accent2" accent3="accent3" accent4="accent4" accent5="accent5" accent6="accent6" hlink="hlink" folHlink="folHlink"/>
  <p:sldLayoutIdLst>
    <p:sldLayoutId id="2147483754" r:id="rId1"/>
    <p:sldLayoutId id="2147483756" r:id="rId2"/>
    <p:sldLayoutId id="2147483758" r:id="rId3"/>
    <p:sldLayoutId id="2147483759" r:id="rId4"/>
    <p:sldLayoutId id="2147483757" r:id="rId5"/>
  </p:sldLayoutIdLst>
  <p:txStyles>
    <p:titleStyle>
      <a:lvl1pPr algn="l" rtl="0" eaLnBrk="1" fontAlgn="base" hangingPunct="1">
        <a:spcBef>
          <a:spcPct val="0"/>
        </a:spcBef>
        <a:spcAft>
          <a:spcPct val="0"/>
        </a:spcAft>
        <a:defRPr sz="2500" baseline="0">
          <a:solidFill>
            <a:schemeClr val="tx1"/>
          </a:solidFill>
          <a:latin typeface="Times New Roman" panose="02020603050405020304" pitchFamily="18" charset="0"/>
          <a:ea typeface="宋体" panose="02010600030101010101" pitchFamily="2" charset="-122"/>
          <a:cs typeface="微软雅黑" charset="0"/>
        </a:defRPr>
      </a:lvl1pPr>
      <a:lvl2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2pPr>
      <a:lvl3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3pPr>
      <a:lvl4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4pPr>
      <a:lvl5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5pPr>
      <a:lvl6pPr marL="483870" algn="l" rtl="0" eaLnBrk="1" fontAlgn="base" hangingPunct="1">
        <a:spcBef>
          <a:spcPct val="0"/>
        </a:spcBef>
        <a:spcAft>
          <a:spcPct val="0"/>
        </a:spcAft>
        <a:defRPr sz="2540">
          <a:solidFill>
            <a:schemeClr val="tx1"/>
          </a:solidFill>
          <a:latin typeface="Calibri" pitchFamily="34" charset="0"/>
          <a:ea typeface="黑体" panose="02010609060101010101" charset="-122"/>
        </a:defRPr>
      </a:lvl6pPr>
      <a:lvl7pPr marL="967740" algn="l" rtl="0" eaLnBrk="1" fontAlgn="base" hangingPunct="1">
        <a:spcBef>
          <a:spcPct val="0"/>
        </a:spcBef>
        <a:spcAft>
          <a:spcPct val="0"/>
        </a:spcAft>
        <a:defRPr sz="2540">
          <a:solidFill>
            <a:schemeClr val="tx1"/>
          </a:solidFill>
          <a:latin typeface="Calibri" pitchFamily="34" charset="0"/>
          <a:ea typeface="黑体" panose="02010609060101010101" charset="-122"/>
        </a:defRPr>
      </a:lvl7pPr>
      <a:lvl8pPr marL="1450975" algn="l" rtl="0" eaLnBrk="1" fontAlgn="base" hangingPunct="1">
        <a:spcBef>
          <a:spcPct val="0"/>
        </a:spcBef>
        <a:spcAft>
          <a:spcPct val="0"/>
        </a:spcAft>
        <a:defRPr sz="2540">
          <a:solidFill>
            <a:schemeClr val="tx1"/>
          </a:solidFill>
          <a:latin typeface="Calibri" pitchFamily="34" charset="0"/>
          <a:ea typeface="黑体" panose="02010609060101010101" charset="-122"/>
        </a:defRPr>
      </a:lvl8pPr>
      <a:lvl9pPr marL="1934845" algn="l" rtl="0" eaLnBrk="1" fontAlgn="base" hangingPunct="1">
        <a:spcBef>
          <a:spcPct val="0"/>
        </a:spcBef>
        <a:spcAft>
          <a:spcPct val="0"/>
        </a:spcAft>
        <a:defRPr sz="2540">
          <a:solidFill>
            <a:schemeClr val="tx1"/>
          </a:solidFill>
          <a:latin typeface="Calibri" pitchFamily="34" charset="0"/>
          <a:ea typeface="黑体" panose="02010609060101010101" charset="-122"/>
        </a:defRPr>
      </a:lvl9pPr>
    </p:titleStyle>
    <p:bodyStyle>
      <a:lvl1pPr marL="361950" indent="-361950" algn="l" rtl="0" eaLnBrk="1" fontAlgn="base" hangingPunct="1">
        <a:spcBef>
          <a:spcPct val="20000"/>
        </a:spcBef>
        <a:spcAft>
          <a:spcPct val="0"/>
        </a:spcAft>
        <a:buClr>
          <a:srgbClr val="000066"/>
        </a:buClr>
        <a:buFont typeface="Wingdings" panose="05000000000000000000" pitchFamily="2" charset="2"/>
        <a:buChar char="n"/>
        <a:defRPr sz="2100" baseline="0">
          <a:solidFill>
            <a:schemeClr val="tx1"/>
          </a:solidFill>
          <a:latin typeface="Times New Roman" panose="02020603050405020304" pitchFamily="18" charset="0"/>
          <a:ea typeface="宋体" panose="02010600030101010101" pitchFamily="2" charset="-122"/>
          <a:cs typeface="宋体" charset="0"/>
        </a:defRPr>
      </a:lvl1pPr>
      <a:lvl2pPr marL="785813" indent="-301625" algn="l" rtl="0" eaLnBrk="1" fontAlgn="base" hangingPunct="1">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1" fontAlgn="base" hangingPunct="1">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http://www.tipdm.com/pxdt/index.j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B75B0B3-9C45-43B9-B23D-D3FD629246B1}"/>
              </a:ext>
            </a:extLst>
          </p:cNvPr>
          <p:cNvSpPr>
            <a:spLocks noGrp="1"/>
          </p:cNvSpPr>
          <p:nvPr>
            <p:ph type="title"/>
          </p:nvPr>
        </p:nvSpPr>
        <p:spPr>
          <a:xfrm>
            <a:off x="5272088" y="2706149"/>
            <a:ext cx="6544007" cy="692150"/>
          </a:xfrm>
        </p:spPr>
        <p:txBody>
          <a:bodyPr/>
          <a:lstStyle/>
          <a:p>
            <a:r>
              <a:rPr lang="en-US" altLang="zh-CN" sz="4000" dirty="0">
                <a:cs typeface="Times New Roman" panose="02020603050405020304" pitchFamily="18" charset="0"/>
              </a:rPr>
              <a:t>NumPy</a:t>
            </a:r>
            <a:r>
              <a:rPr lang="zh-CN" altLang="en-US" sz="4000" dirty="0">
                <a:cs typeface="Times New Roman" panose="02020603050405020304" pitchFamily="18" charset="0"/>
              </a:rPr>
              <a:t>数值计算基础</a:t>
            </a:r>
          </a:p>
        </p:txBody>
      </p:sp>
    </p:spTree>
    <p:extLst>
      <p:ext uri="{BB962C8B-B14F-4D97-AF65-F5344CB8AC3E}">
        <p14:creationId xmlns:p14="http://schemas.microsoft.com/office/powerpoint/2010/main" val="150748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r>
              <a:rPr lang="zh-CN" altLang="en-US" dirty="0"/>
              <a:t>在实际的业务数据处理中，为了更准确地计算结果，需要使用不同精度的数据类型。</a:t>
            </a:r>
            <a:endParaRPr lang="en-US" altLang="zh-CN" dirty="0"/>
          </a:p>
          <a:p>
            <a:r>
              <a:rPr lang="en-US" altLang="zh-CN" dirty="0"/>
              <a:t>NumPy</a:t>
            </a:r>
            <a:r>
              <a:rPr lang="zh-CN" altLang="en-US" dirty="0"/>
              <a:t>极大程度地扩充了原生</a:t>
            </a:r>
            <a:r>
              <a:rPr lang="en-US" altLang="zh-CN" dirty="0"/>
              <a:t>Python</a:t>
            </a:r>
            <a:r>
              <a:rPr lang="zh-CN" altLang="en-US" dirty="0"/>
              <a:t>的数据类型。</a:t>
            </a:r>
            <a:endParaRPr lang="en-US" altLang="zh-CN" dirty="0"/>
          </a:p>
          <a:p>
            <a:r>
              <a:rPr lang="zh-CN" altLang="en-US" dirty="0"/>
              <a:t>在</a:t>
            </a:r>
            <a:r>
              <a:rPr lang="en-US" altLang="zh-CN" dirty="0"/>
              <a:t>NumPy</a:t>
            </a:r>
            <a:r>
              <a:rPr lang="zh-CN" altLang="en-US" dirty="0"/>
              <a:t>中，所有数组的数据类型是同质的，即数组中的所有元素类型必须是一致的。</a:t>
            </a:r>
            <a:endParaRPr lang="en-US" altLang="zh-CN" dirty="0"/>
          </a:p>
          <a:p>
            <a:r>
              <a:rPr lang="zh-CN" altLang="en-US" dirty="0"/>
              <a:t>将元素类型保持一致可以更容易确定该数组所需要的存储空间。</a:t>
            </a: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en-US" dirty="0"/>
              <a:t>创建数组对象</a:t>
            </a:r>
            <a:endParaRPr lang="zh-CN" altLang="en-US" dirty="0">
              <a:ea typeface="宋体" panose="02010600030101010101" pitchFamily="2" charset="-122"/>
            </a:endParaRPr>
          </a:p>
        </p:txBody>
      </p:sp>
      <p:sp>
        <p:nvSpPr>
          <p:cNvPr id="22532" name="内容占位符 3">
            <a:extLst>
              <a:ext uri="{FF2B5EF4-FFF2-40B4-BE49-F238E27FC236}">
                <a16:creationId xmlns:a16="http://schemas.microsoft.com/office/drawing/2014/main" id="{BBE4E575-181C-4187-B0FE-0ADBD01C55AC}"/>
              </a:ext>
            </a:extLst>
          </p:cNvPr>
          <p:cNvSpPr>
            <a:spLocks noGrp="1"/>
          </p:cNvSpPr>
          <p:nvPr>
            <p:ph idx="10"/>
          </p:nvPr>
        </p:nvSpPr>
        <p:spPr/>
        <p:txBody>
          <a:bodyPr/>
          <a:lstStyle/>
          <a:p>
            <a:pPr marL="0" indent="0">
              <a:buNone/>
            </a:pPr>
            <a:r>
              <a:rPr lang="en-US" altLang="zh-CN" b="1" dirty="0">
                <a:solidFill>
                  <a:srgbClr val="000000"/>
                </a:solidFill>
              </a:rPr>
              <a:t>3. </a:t>
            </a:r>
            <a:r>
              <a:rPr lang="zh-CN" altLang="en-US" b="1" dirty="0">
                <a:solidFill>
                  <a:srgbClr val="000000"/>
                </a:solidFill>
              </a:rPr>
              <a:t>数组数据类型</a:t>
            </a:r>
            <a:endParaRPr kumimoji="0" lang="en-US" altLang="zh-CN" dirty="0">
              <a:solidFill>
                <a:srgbClr val="000000"/>
              </a:solidFill>
            </a:endParaRPr>
          </a:p>
        </p:txBody>
      </p:sp>
    </p:spTree>
    <p:extLst>
      <p:ext uri="{BB962C8B-B14F-4D97-AF65-F5344CB8AC3E}">
        <p14:creationId xmlns:p14="http://schemas.microsoft.com/office/powerpoint/2010/main" val="296856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wipe(down)">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wipe(down)">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wipe(down)">
                                      <p:cBhvr>
                                        <p:cTn id="17" dur="500"/>
                                        <p:tgtEl>
                                          <p:spTgt spid="225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530">
                                            <p:txEl>
                                              <p:pRg st="3" end="3"/>
                                            </p:txEl>
                                          </p:spTgt>
                                        </p:tgtEl>
                                        <p:attrNameLst>
                                          <p:attrName>style.visibility</p:attrName>
                                        </p:attrNameLst>
                                      </p:cBhvr>
                                      <p:to>
                                        <p:strVal val="visible"/>
                                      </p:to>
                                    </p:set>
                                    <p:animEffect transition="in" filter="wipe(down)">
                                      <p:cBhvr>
                                        <p:cTn id="22" dur="500"/>
                                        <p:tgtEl>
                                          <p:spTgt spid="225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18FCA97E-244D-400A-9341-A969295D4A22}"/>
              </a:ext>
            </a:extLst>
          </p:cNvPr>
          <p:cNvSpPr>
            <a:spLocks noGrp="1"/>
          </p:cNvSpPr>
          <p:nvPr>
            <p:ph idx="1"/>
          </p:nvPr>
        </p:nvSpPr>
        <p:spPr/>
        <p:txBody>
          <a:bodyPr/>
          <a:lstStyle/>
          <a:p>
            <a:pPr marL="0" indent="457200">
              <a:spcBef>
                <a:spcPts val="432"/>
              </a:spcBef>
              <a:buNone/>
            </a:pPr>
            <a:r>
              <a:rPr lang="en-US" altLang="zh-CN" sz="1800" dirty="0">
                <a:solidFill>
                  <a:srgbClr val="000000"/>
                </a:solidFill>
                <a:effectLst/>
                <a:latin typeface="Times New Roman" panose="02020603050405020304" pitchFamily="18" charset="0"/>
                <a:ea typeface="宋体" panose="02010600030101010101" pitchFamily="2" charset="-122"/>
              </a:rPr>
              <a:t>NumPy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的基本数据类型及其取值范围</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如下表。</a:t>
            </a:r>
            <a:endParaRPr lang="zh-CN" altLang="en-US" dirty="0"/>
          </a:p>
        </p:txBody>
      </p:sp>
      <p:sp>
        <p:nvSpPr>
          <p:cNvPr id="5" name="标题 4">
            <a:extLst>
              <a:ext uri="{FF2B5EF4-FFF2-40B4-BE49-F238E27FC236}">
                <a16:creationId xmlns:a16="http://schemas.microsoft.com/office/drawing/2014/main" id="{3159C040-BD70-4BFD-A9E6-1A50109E66B7}"/>
              </a:ext>
            </a:extLst>
          </p:cNvPr>
          <p:cNvSpPr>
            <a:spLocks noGrp="1"/>
          </p:cNvSpPr>
          <p:nvPr>
            <p:ph type="title"/>
          </p:nvPr>
        </p:nvSpPr>
        <p:spPr/>
        <p:txBody>
          <a:bodyPr/>
          <a:lstStyle/>
          <a:p>
            <a:r>
              <a:rPr lang="zh-CN" altLang="en-US" dirty="0"/>
              <a:t>创建数组对象</a:t>
            </a:r>
          </a:p>
        </p:txBody>
      </p:sp>
      <p:graphicFrame>
        <p:nvGraphicFramePr>
          <p:cNvPr id="7" name="表格 7">
            <a:extLst>
              <a:ext uri="{FF2B5EF4-FFF2-40B4-BE49-F238E27FC236}">
                <a16:creationId xmlns:a16="http://schemas.microsoft.com/office/drawing/2014/main" id="{F4668227-43F7-401E-AA48-42E792632C5B}"/>
              </a:ext>
            </a:extLst>
          </p:cNvPr>
          <p:cNvGraphicFramePr>
            <a:graphicFrameLocks noGrp="1"/>
          </p:cNvGraphicFramePr>
          <p:nvPr>
            <p:extLst>
              <p:ext uri="{D42A27DB-BD31-4B8C-83A1-F6EECF244321}">
                <p14:modId xmlns:p14="http://schemas.microsoft.com/office/powerpoint/2010/main" val="2171805365"/>
              </p:ext>
            </p:extLst>
          </p:nvPr>
        </p:nvGraphicFramePr>
        <p:xfrm>
          <a:off x="3216000" y="1721484"/>
          <a:ext cx="5760000" cy="432000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3975909931"/>
                    </a:ext>
                  </a:extLst>
                </a:gridCol>
                <a:gridCol w="4680000">
                  <a:extLst>
                    <a:ext uri="{9D8B030D-6E8A-4147-A177-3AD203B41FA5}">
                      <a16:colId xmlns:a16="http://schemas.microsoft.com/office/drawing/2014/main" val="3722495163"/>
                    </a:ext>
                  </a:extLst>
                </a:gridCol>
              </a:tblGrid>
              <a:tr h="432000">
                <a:tc>
                  <a:txBody>
                    <a:bodyPr/>
                    <a:lstStyle/>
                    <a:p>
                      <a:pPr algn="ctr"/>
                      <a:r>
                        <a:rPr lang="zh-CN" sz="1500" b="1" kern="100" dirty="0">
                          <a:effectLst/>
                          <a:latin typeface="Times New Roman" panose="02020603050405020304" pitchFamily="18" charset="0"/>
                          <a:ea typeface="宋体" panose="02010600030101010101" pitchFamily="2" charset="-122"/>
                          <a:cs typeface="Times New Roman" panose="02020603050405020304" pitchFamily="18" charset="0"/>
                        </a:rPr>
                        <a:t>类型</a:t>
                      </a:r>
                    </a:p>
                  </a:txBody>
                  <a:tcPr marL="68580" marR="68580" marT="0" marB="0" anchor="ctr"/>
                </a:tc>
                <a:tc>
                  <a:txBody>
                    <a:bodyPr/>
                    <a:lstStyle/>
                    <a:p>
                      <a:pPr algn="ctr"/>
                      <a:r>
                        <a:rPr lang="zh-CN" sz="1500" b="1" kern="100" dirty="0">
                          <a:effectLst/>
                          <a:latin typeface="Times New Roman" panose="02020603050405020304" pitchFamily="18" charset="0"/>
                          <a:ea typeface="宋体" panose="02010600030101010101" pitchFamily="2" charset="-122"/>
                          <a:cs typeface="Times New Roman" panose="02020603050405020304" pitchFamily="18" charset="0"/>
                        </a:rPr>
                        <a:t>描述</a:t>
                      </a:r>
                    </a:p>
                  </a:txBody>
                  <a:tcPr marL="68580" marR="68580" marT="0" marB="0" anchor="ctr"/>
                </a:tc>
                <a:extLst>
                  <a:ext uri="{0D108BD9-81ED-4DB2-BD59-A6C34878D82A}">
                    <a16:rowId xmlns:a16="http://schemas.microsoft.com/office/drawing/2014/main" val="3734480106"/>
                  </a:ext>
                </a:extLst>
              </a:tr>
              <a:tr h="432000">
                <a:tc>
                  <a:txBody>
                    <a:bodyPr/>
                    <a:lstStyle/>
                    <a:p>
                      <a:pPr algn="just"/>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bool</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用一位存储的布尔类型（值为</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True</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False</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4591697"/>
                  </a:ext>
                </a:extLst>
              </a:tr>
              <a:tr h="432000">
                <a:tc>
                  <a:txBody>
                    <a:bodyPr/>
                    <a:lstStyle/>
                    <a:p>
                      <a:pPr algn="just"/>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inti</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由所在平台决定其精度的整数（一般为</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int32</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int64</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21528533"/>
                  </a:ext>
                </a:extLst>
              </a:tr>
              <a:tr h="432000">
                <a:tc>
                  <a:txBody>
                    <a:bodyPr/>
                    <a:lstStyle/>
                    <a:p>
                      <a:pPr algn="just"/>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int8</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整数，范围为</a:t>
                      </a:r>
                      <a:r>
                        <a:rPr lang="en-US" sz="1500" kern="0" dirty="0">
                          <a:effectLst/>
                          <a:latin typeface="Times New Roman" panose="02020603050405020304" pitchFamily="18" charset="0"/>
                          <a:ea typeface="MS Gothic" panose="020B0609070205080204" pitchFamily="49" charset="-128"/>
                          <a:cs typeface="Times New Roman" panose="02020603050405020304" pitchFamily="18" charset="0"/>
                          <a:sym typeface="Symbol" panose="05050102010706020507" pitchFamily="18" charset="2"/>
                        </a:rPr>
                        <a:t></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128</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127</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53263027"/>
                  </a:ext>
                </a:extLst>
              </a:tr>
              <a:tr h="432000">
                <a:tc>
                  <a:txBody>
                    <a:bodyPr/>
                    <a:lstStyle/>
                    <a:p>
                      <a:pPr algn="just"/>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int16</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整数，范围为</a:t>
                      </a:r>
                      <a:r>
                        <a:rPr lang="en-US" sz="1500" kern="0" dirty="0">
                          <a:effectLst/>
                          <a:latin typeface="Times New Roman" panose="02020603050405020304" pitchFamily="18" charset="0"/>
                          <a:ea typeface="MS Gothic" panose="020B0609070205080204" pitchFamily="49" charset="-128"/>
                          <a:cs typeface="Times New Roman" panose="02020603050405020304" pitchFamily="18" charset="0"/>
                          <a:sym typeface="Symbol" panose="05050102010706020507" pitchFamily="18" charset="2"/>
                        </a:rPr>
                        <a:t></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32 768</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32 767</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4156777"/>
                  </a:ext>
                </a:extLst>
              </a:tr>
              <a:tr h="432000">
                <a:tc>
                  <a:txBody>
                    <a:bodyPr/>
                    <a:lstStyle/>
                    <a:p>
                      <a:pPr algn="just"/>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int32</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整数，范围为</a:t>
                      </a:r>
                      <a:r>
                        <a:rPr lang="en-US" sz="1500" kern="0" dirty="0">
                          <a:effectLst/>
                          <a:latin typeface="Times New Roman" panose="02020603050405020304" pitchFamily="18" charset="0"/>
                          <a:ea typeface="MS Gothic" panose="020B0609070205080204" pitchFamily="49" charset="-128"/>
                          <a:cs typeface="Times New Roman" panose="02020603050405020304" pitchFamily="18" charset="0"/>
                          <a:sym typeface="Symbol" panose="05050102010706020507" pitchFamily="18" charset="2"/>
                        </a:rPr>
                        <a:t></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sz="1500" kern="0" baseline="30000" dirty="0">
                          <a:effectLst/>
                          <a:latin typeface="Times New Roman" panose="02020603050405020304" pitchFamily="18" charset="0"/>
                          <a:ea typeface="宋体" panose="02010600030101010101" pitchFamily="2" charset="-122"/>
                          <a:cs typeface="Times New Roman" panose="02020603050405020304" pitchFamily="18" charset="0"/>
                        </a:rPr>
                        <a:t>31</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sz="1500" kern="0" baseline="30000" dirty="0">
                          <a:effectLst/>
                          <a:latin typeface="Times New Roman" panose="02020603050405020304" pitchFamily="18" charset="0"/>
                          <a:ea typeface="宋体" panose="02010600030101010101" pitchFamily="2" charset="-122"/>
                          <a:cs typeface="Times New Roman" panose="02020603050405020304" pitchFamily="18" charset="0"/>
                        </a:rPr>
                        <a:t>32</a:t>
                      </a:r>
                      <a:r>
                        <a:rPr lang="en-US" sz="1500" kern="0" dirty="0">
                          <a:effectLst/>
                          <a:latin typeface="Times New Roman" panose="02020603050405020304" pitchFamily="18" charset="0"/>
                          <a:ea typeface="MS Gothic" panose="020B0609070205080204" pitchFamily="49" charset="-128"/>
                          <a:cs typeface="Times New Roman" panose="02020603050405020304" pitchFamily="18" charset="0"/>
                          <a:sym typeface="Symbol" panose="05050102010706020507" pitchFamily="18" charset="2"/>
                        </a:rPr>
                        <a:t></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25296390"/>
                  </a:ext>
                </a:extLst>
              </a:tr>
              <a:tr h="432000">
                <a:tc>
                  <a:txBody>
                    <a:bodyPr/>
                    <a:lstStyle/>
                    <a:p>
                      <a:pPr algn="just"/>
                      <a:r>
                        <a:rPr lang="en-US" sz="1500" kern="0">
                          <a:effectLst/>
                          <a:latin typeface="Times New Roman" panose="02020603050405020304" pitchFamily="18" charset="0"/>
                          <a:ea typeface="宋体" panose="02010600030101010101" pitchFamily="2" charset="-122"/>
                          <a:cs typeface="Times New Roman" panose="02020603050405020304" pitchFamily="18" charset="0"/>
                        </a:rPr>
                        <a:t>int64</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整数，范围为</a:t>
                      </a:r>
                      <a:r>
                        <a:rPr lang="en-US" sz="1500" kern="0" dirty="0">
                          <a:effectLst/>
                          <a:latin typeface="Times New Roman" panose="02020603050405020304" pitchFamily="18" charset="0"/>
                          <a:ea typeface="MS Gothic" panose="020B0609070205080204" pitchFamily="49" charset="-128"/>
                          <a:cs typeface="Times New Roman" panose="02020603050405020304" pitchFamily="18" charset="0"/>
                          <a:sym typeface="Symbol" panose="05050102010706020507" pitchFamily="18" charset="2"/>
                        </a:rPr>
                        <a:t></a:t>
                      </a:r>
                      <a:r>
                        <a:rPr lang="en-US" sz="1500" kern="0" dirty="0">
                          <a:effectLst/>
                          <a:latin typeface="Times New Roman" panose="02020603050405020304" pitchFamily="18" charset="0"/>
                          <a:ea typeface="MS Gothic" panose="020B0609070205080204" pitchFamily="49" charset="-128"/>
                          <a:cs typeface="Times New Roman" panose="02020603050405020304" pitchFamily="18" charset="0"/>
                        </a:rPr>
                        <a:t>2</a:t>
                      </a:r>
                      <a:r>
                        <a:rPr lang="en-US" sz="1500" kern="0" baseline="30000" dirty="0">
                          <a:effectLst/>
                          <a:latin typeface="Times New Roman" panose="02020603050405020304" pitchFamily="18" charset="0"/>
                          <a:ea typeface="MS Gothic" panose="020B0609070205080204" pitchFamily="49" charset="-128"/>
                          <a:cs typeface="Times New Roman" panose="02020603050405020304" pitchFamily="18" charset="0"/>
                        </a:rPr>
                        <a:t>63</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500" kern="0" dirty="0">
                          <a:effectLst/>
                          <a:latin typeface="Times New Roman" panose="02020603050405020304" pitchFamily="18" charset="0"/>
                          <a:ea typeface="MS Gothic" panose="020B0609070205080204" pitchFamily="49" charset="-128"/>
                          <a:cs typeface="Times New Roman" panose="02020603050405020304" pitchFamily="18" charset="0"/>
                        </a:rPr>
                        <a:t>2</a:t>
                      </a:r>
                      <a:r>
                        <a:rPr lang="en-US" sz="1500" kern="0" baseline="30000" dirty="0">
                          <a:effectLst/>
                          <a:latin typeface="Times New Roman" panose="02020603050405020304" pitchFamily="18" charset="0"/>
                          <a:ea typeface="MS Gothic" panose="020B0609070205080204" pitchFamily="49" charset="-128"/>
                          <a:cs typeface="Times New Roman" panose="02020603050405020304" pitchFamily="18" charset="0"/>
                        </a:rPr>
                        <a:t>63</a:t>
                      </a:r>
                      <a:r>
                        <a:rPr lang="en-US" sz="1500" kern="0" dirty="0">
                          <a:effectLst/>
                          <a:latin typeface="Times New Roman" panose="02020603050405020304" pitchFamily="18" charset="0"/>
                          <a:ea typeface="MS Gothic" panose="020B0609070205080204" pitchFamily="49" charset="-128"/>
                          <a:cs typeface="Times New Roman" panose="02020603050405020304" pitchFamily="18" charset="0"/>
                          <a:sym typeface="Symbol" panose="05050102010706020507" pitchFamily="18" charset="2"/>
                        </a:rPr>
                        <a:t></a:t>
                      </a:r>
                      <a:r>
                        <a:rPr lang="en-US" sz="1500" kern="0" dirty="0">
                          <a:effectLst/>
                          <a:latin typeface="Times New Roman" panose="02020603050405020304" pitchFamily="18" charset="0"/>
                          <a:ea typeface="MS Gothic" panose="020B0609070205080204" pitchFamily="49" charset="-128"/>
                          <a:cs typeface="Times New Roman" panose="02020603050405020304" pitchFamily="18" charset="0"/>
                        </a:rPr>
                        <a:t>1</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0150260"/>
                  </a:ext>
                </a:extLst>
              </a:tr>
              <a:tr h="432000">
                <a:tc>
                  <a:txBody>
                    <a:bodyPr/>
                    <a:lstStyle/>
                    <a:p>
                      <a:pPr algn="just"/>
                      <a:r>
                        <a:rPr lang="en-US" sz="1500" kern="0">
                          <a:effectLst/>
                          <a:latin typeface="Times New Roman" panose="02020603050405020304" pitchFamily="18" charset="0"/>
                          <a:ea typeface="宋体" panose="02010600030101010101" pitchFamily="2" charset="-122"/>
                          <a:cs typeface="Times New Roman" panose="02020603050405020304" pitchFamily="18" charset="0"/>
                        </a:rPr>
                        <a:t>uint8</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无符号整数，范围为</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255</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523784"/>
                  </a:ext>
                </a:extLst>
              </a:tr>
              <a:tr h="432000">
                <a:tc>
                  <a:txBody>
                    <a:bodyPr/>
                    <a:lstStyle/>
                    <a:p>
                      <a:pPr algn="just"/>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uint16</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无符号整数，范围为</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65 535</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19351497"/>
                  </a:ext>
                </a:extLst>
              </a:tr>
              <a:tr h="432000">
                <a:tc>
                  <a:txBody>
                    <a:bodyPr/>
                    <a:lstStyle/>
                    <a:p>
                      <a:pPr algn="just"/>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uint32</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无符号整数，范围为</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sz="1500" kern="0" baseline="30000" dirty="0">
                          <a:effectLst/>
                          <a:latin typeface="Times New Roman" panose="02020603050405020304" pitchFamily="18" charset="0"/>
                          <a:ea typeface="宋体" panose="02010600030101010101" pitchFamily="2" charset="-122"/>
                          <a:cs typeface="Times New Roman" panose="02020603050405020304" pitchFamily="18" charset="0"/>
                        </a:rPr>
                        <a:t>32</a:t>
                      </a:r>
                      <a:r>
                        <a:rPr lang="en-US" sz="1500" kern="0" dirty="0">
                          <a:effectLst/>
                          <a:latin typeface="Times New Roman" panose="02020603050405020304" pitchFamily="18" charset="0"/>
                          <a:ea typeface="MS Gothic" panose="020B0609070205080204" pitchFamily="49" charset="-128"/>
                          <a:cs typeface="Times New Roman" panose="02020603050405020304" pitchFamily="18" charset="0"/>
                          <a:sym typeface="Symbol" panose="05050102010706020507" pitchFamily="18" charset="2"/>
                        </a:rPr>
                        <a:t></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39532662"/>
                  </a:ext>
                </a:extLst>
              </a:tr>
            </a:tbl>
          </a:graphicData>
        </a:graphic>
      </p:graphicFrame>
    </p:spTree>
    <p:extLst>
      <p:ext uri="{BB962C8B-B14F-4D97-AF65-F5344CB8AC3E}">
        <p14:creationId xmlns:p14="http://schemas.microsoft.com/office/powerpoint/2010/main" val="428309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18FCA97E-244D-400A-9341-A969295D4A22}"/>
              </a:ext>
            </a:extLst>
          </p:cNvPr>
          <p:cNvSpPr>
            <a:spLocks noGrp="1"/>
          </p:cNvSpPr>
          <p:nvPr>
            <p:ph idx="1"/>
          </p:nvPr>
        </p:nvSpPr>
        <p:spPr/>
        <p:txBody>
          <a:bodyPr/>
          <a:lstStyle/>
          <a:p>
            <a:pPr marL="0" indent="457200">
              <a:spcBef>
                <a:spcPts val="432"/>
              </a:spcBef>
              <a:buNone/>
            </a:pPr>
            <a:r>
              <a:rPr lang="en-US" altLang="zh-CN" sz="1800" dirty="0">
                <a:solidFill>
                  <a:srgbClr val="000000"/>
                </a:solidFill>
                <a:effectLst/>
                <a:latin typeface="Times New Roman" panose="02020603050405020304" pitchFamily="18" charset="0"/>
                <a:ea typeface="宋体" panose="02010600030101010101" pitchFamily="2" charset="-122"/>
              </a:rPr>
              <a:t>NumPy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的基本数据类型及其取值范围</a:t>
            </a:r>
            <a:r>
              <a:rPr lang="zh-CN" altLang="en-US" dirty="0">
                <a:solidFill>
                  <a:srgbClr val="000000"/>
                </a:solidFill>
              </a:rPr>
              <a:t>（续表）</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5" name="标题 4">
            <a:extLst>
              <a:ext uri="{FF2B5EF4-FFF2-40B4-BE49-F238E27FC236}">
                <a16:creationId xmlns:a16="http://schemas.microsoft.com/office/drawing/2014/main" id="{3159C040-BD70-4BFD-A9E6-1A50109E66B7}"/>
              </a:ext>
            </a:extLst>
          </p:cNvPr>
          <p:cNvSpPr>
            <a:spLocks noGrp="1"/>
          </p:cNvSpPr>
          <p:nvPr>
            <p:ph type="title"/>
          </p:nvPr>
        </p:nvSpPr>
        <p:spPr/>
        <p:txBody>
          <a:bodyPr/>
          <a:lstStyle/>
          <a:p>
            <a:r>
              <a:rPr lang="zh-CN" altLang="en-US" dirty="0"/>
              <a:t>创建数组对象</a:t>
            </a:r>
          </a:p>
        </p:txBody>
      </p:sp>
      <p:graphicFrame>
        <p:nvGraphicFramePr>
          <p:cNvPr id="7" name="表格 7">
            <a:extLst>
              <a:ext uri="{FF2B5EF4-FFF2-40B4-BE49-F238E27FC236}">
                <a16:creationId xmlns:a16="http://schemas.microsoft.com/office/drawing/2014/main" id="{F4668227-43F7-401E-AA48-42E792632C5B}"/>
              </a:ext>
            </a:extLst>
          </p:cNvPr>
          <p:cNvGraphicFramePr>
            <a:graphicFrameLocks noGrp="1"/>
          </p:cNvGraphicFramePr>
          <p:nvPr>
            <p:extLst>
              <p:ext uri="{D42A27DB-BD31-4B8C-83A1-F6EECF244321}">
                <p14:modId xmlns:p14="http://schemas.microsoft.com/office/powerpoint/2010/main" val="2674089024"/>
              </p:ext>
            </p:extLst>
          </p:nvPr>
        </p:nvGraphicFramePr>
        <p:xfrm>
          <a:off x="2828144" y="1765873"/>
          <a:ext cx="6660000" cy="4320000"/>
        </p:xfrm>
        <a:graphic>
          <a:graphicData uri="http://schemas.openxmlformats.org/drawingml/2006/table">
            <a:tbl>
              <a:tblPr firstRow="1" bandRow="1">
                <a:tableStyleId>{5C22544A-7EE6-4342-B048-85BDC9FD1C3A}</a:tableStyleId>
              </a:tblPr>
              <a:tblGrid>
                <a:gridCol w="1980000">
                  <a:extLst>
                    <a:ext uri="{9D8B030D-6E8A-4147-A177-3AD203B41FA5}">
                      <a16:colId xmlns:a16="http://schemas.microsoft.com/office/drawing/2014/main" val="3975909931"/>
                    </a:ext>
                  </a:extLst>
                </a:gridCol>
                <a:gridCol w="4680000">
                  <a:extLst>
                    <a:ext uri="{9D8B030D-6E8A-4147-A177-3AD203B41FA5}">
                      <a16:colId xmlns:a16="http://schemas.microsoft.com/office/drawing/2014/main" val="3722495163"/>
                    </a:ext>
                  </a:extLst>
                </a:gridCol>
              </a:tblGrid>
              <a:tr h="540000">
                <a:tc>
                  <a:txBody>
                    <a:bodyPr/>
                    <a:lstStyle/>
                    <a:p>
                      <a:pPr algn="ctr"/>
                      <a:r>
                        <a:rPr lang="zh-CN" sz="1500" b="1" kern="100" dirty="0">
                          <a:effectLst/>
                          <a:latin typeface="Times New Roman" panose="02020603050405020304" pitchFamily="18" charset="0"/>
                          <a:ea typeface="宋体" panose="02010600030101010101" pitchFamily="2" charset="-122"/>
                          <a:cs typeface="Times New Roman" panose="02020603050405020304" pitchFamily="18" charset="0"/>
                        </a:rPr>
                        <a:t>类型</a:t>
                      </a:r>
                    </a:p>
                  </a:txBody>
                  <a:tcPr marL="68580" marR="68580" marT="0" marB="0" anchor="ctr"/>
                </a:tc>
                <a:tc>
                  <a:txBody>
                    <a:bodyPr/>
                    <a:lstStyle/>
                    <a:p>
                      <a:pPr algn="ctr"/>
                      <a:r>
                        <a:rPr lang="zh-CN" sz="1500" b="1" kern="100" dirty="0">
                          <a:effectLst/>
                          <a:latin typeface="Times New Roman" panose="02020603050405020304" pitchFamily="18" charset="0"/>
                          <a:ea typeface="宋体" panose="02010600030101010101" pitchFamily="2" charset="-122"/>
                          <a:cs typeface="Times New Roman" panose="02020603050405020304" pitchFamily="18" charset="0"/>
                        </a:rPr>
                        <a:t>描述</a:t>
                      </a:r>
                    </a:p>
                  </a:txBody>
                  <a:tcPr marL="68580" marR="68580" marT="0" marB="0" anchor="ctr"/>
                </a:tc>
                <a:extLst>
                  <a:ext uri="{0D108BD9-81ED-4DB2-BD59-A6C34878D82A}">
                    <a16:rowId xmlns:a16="http://schemas.microsoft.com/office/drawing/2014/main" val="3734480106"/>
                  </a:ext>
                </a:extLst>
              </a:tr>
              <a:tr h="540000">
                <a:tc>
                  <a:txBody>
                    <a:bodyPr/>
                    <a:lstStyle/>
                    <a:p>
                      <a:pPr algn="just"/>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uint64</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无符号整数，范围为</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sz="1500" kern="0" baseline="30000" dirty="0">
                          <a:effectLst/>
                          <a:latin typeface="Times New Roman" panose="02020603050405020304" pitchFamily="18" charset="0"/>
                          <a:ea typeface="宋体" panose="02010600030101010101" pitchFamily="2" charset="-122"/>
                          <a:cs typeface="Times New Roman" panose="02020603050405020304" pitchFamily="18" charset="0"/>
                        </a:rPr>
                        <a:t>64</a:t>
                      </a:r>
                      <a:r>
                        <a:rPr lang="en-US" sz="1500" kern="0" dirty="0">
                          <a:effectLst/>
                          <a:latin typeface="Times New Roman" panose="02020603050405020304" pitchFamily="18" charset="0"/>
                          <a:ea typeface="MS Gothic" panose="020B0609070205080204" pitchFamily="49" charset="-128"/>
                          <a:cs typeface="Times New Roman" panose="02020603050405020304" pitchFamily="18" charset="0"/>
                          <a:sym typeface="Symbol" panose="05050102010706020507" pitchFamily="18" charset="2"/>
                        </a:rPr>
                        <a:t></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21528533"/>
                  </a:ext>
                </a:extLst>
              </a:tr>
              <a:tr h="540000">
                <a:tc>
                  <a:txBody>
                    <a:bodyPr/>
                    <a:lstStyle/>
                    <a:p>
                      <a:pPr algn="just"/>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float16</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半精度浮点数（</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16</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位），其中用</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位表示正负号，用</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位表示指数，用</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10</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位表示尾数</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53263027"/>
                  </a:ext>
                </a:extLst>
              </a:tr>
              <a:tr h="540000">
                <a:tc>
                  <a:txBody>
                    <a:bodyPr/>
                    <a:lstStyle/>
                    <a:p>
                      <a:pPr algn="just"/>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float32</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单精度浮点数（</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32</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位），其中用</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位表示正负号，用</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8</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位表示指数，用</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23</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位表示尾数</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4156777"/>
                  </a:ext>
                </a:extLst>
              </a:tr>
              <a:tr h="540000">
                <a:tc>
                  <a:txBody>
                    <a:bodyPr/>
                    <a:lstStyle/>
                    <a:p>
                      <a:pPr algn="just"/>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float64</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float</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双精度浮点数（</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64</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位），其中用</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位表示正负号，用</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11</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位表示指数，用</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52</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位表示尾数</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25296390"/>
                  </a:ext>
                </a:extLst>
              </a:tr>
              <a:tr h="540000">
                <a:tc>
                  <a:txBody>
                    <a:bodyPr/>
                    <a:lstStyle/>
                    <a:p>
                      <a:pPr algn="just"/>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complex64</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复数，分别用两个</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32</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位浮点数表示实部和虚部</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0150260"/>
                  </a:ext>
                </a:extLst>
              </a:tr>
              <a:tr h="540000">
                <a:tc>
                  <a:txBody>
                    <a:bodyPr/>
                    <a:lstStyle/>
                    <a:p>
                      <a:pPr algn="just"/>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complex128</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complex</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复数，分别用两个</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64</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位浮点数表示实部和虚部</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523784"/>
                  </a:ext>
                </a:extLst>
              </a:tr>
              <a:tr h="540000">
                <a:tc>
                  <a:txBody>
                    <a:bodyPr/>
                    <a:lstStyle/>
                    <a:p>
                      <a:pPr algn="just"/>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uint32</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无符号整数，范围为</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5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sz="1500" kern="0" baseline="30000" dirty="0">
                          <a:effectLst/>
                          <a:latin typeface="Times New Roman" panose="02020603050405020304" pitchFamily="18" charset="0"/>
                          <a:ea typeface="宋体" panose="02010600030101010101" pitchFamily="2" charset="-122"/>
                          <a:cs typeface="Times New Roman" panose="02020603050405020304" pitchFamily="18" charset="0"/>
                        </a:rPr>
                        <a:t>32</a:t>
                      </a:r>
                      <a:r>
                        <a:rPr lang="en-US" sz="1500" kern="0" dirty="0">
                          <a:effectLst/>
                          <a:latin typeface="Times New Roman" panose="02020603050405020304" pitchFamily="18" charset="0"/>
                          <a:ea typeface="MS Gothic" panose="020B0609070205080204" pitchFamily="49" charset="-128"/>
                          <a:cs typeface="Times New Roman" panose="02020603050405020304" pitchFamily="18" charset="0"/>
                          <a:sym typeface="Symbol" panose="05050102010706020507" pitchFamily="18" charset="2"/>
                        </a:rPr>
                        <a:t></a:t>
                      </a:r>
                      <a:r>
                        <a:rPr lang="en-US" sz="1500" kern="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19351497"/>
                  </a:ext>
                </a:extLst>
              </a:tr>
            </a:tbl>
          </a:graphicData>
        </a:graphic>
      </p:graphicFrame>
    </p:spTree>
    <p:extLst>
      <p:ext uri="{BB962C8B-B14F-4D97-AF65-F5344CB8AC3E}">
        <p14:creationId xmlns:p14="http://schemas.microsoft.com/office/powerpoint/2010/main" val="384670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9E04671-FE46-418B-BC9B-B51D56EBB08B}"/>
              </a:ext>
            </a:extLst>
          </p:cNvPr>
          <p:cNvSpPr>
            <a:spLocks noGrp="1"/>
          </p:cNvSpPr>
          <p:nvPr>
            <p:ph idx="1"/>
          </p:nvPr>
        </p:nvSpPr>
        <p:spPr/>
        <p:txBody>
          <a:bodyPr/>
          <a:lstStyle/>
          <a:p>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手动创建数组往往很难达到数量要求，</a:t>
            </a:r>
            <a:r>
              <a:rPr lang="en-US" altLang="zh-CN" sz="1800" dirty="0">
                <a:solidFill>
                  <a:srgbClr val="000000"/>
                </a:solidFill>
                <a:effectLst/>
                <a:latin typeface="Times New Roman" panose="02020603050405020304" pitchFamily="18" charset="0"/>
                <a:ea typeface="宋体" panose="02010600030101010101" pitchFamily="2" charset="-122"/>
              </a:rPr>
              <a:t>NumPy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提供了强大的生成随机数的功能。</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然而，真正的随机数很难获得，在实际中使用的都是伪随机数。</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在大部分情况下，伪随机数就能满足获取的需求。当然，某些特殊情况除外，如进行高精度的模拟实验。</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对于</a:t>
            </a:r>
            <a:r>
              <a:rPr lang="en-US" altLang="zh-CN" sz="1800" dirty="0">
                <a:solidFill>
                  <a:srgbClr val="000000"/>
                </a:solidFill>
                <a:effectLst/>
                <a:latin typeface="Times New Roman" panose="02020603050405020304" pitchFamily="18" charset="0"/>
                <a:ea typeface="宋体" panose="02010600030101010101" pitchFamily="2" charset="-122"/>
              </a:rPr>
              <a:t>NumPy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，与随机数相关的函数都在</a:t>
            </a:r>
            <a:r>
              <a:rPr lang="en-US" altLang="zh-CN" sz="1800" dirty="0">
                <a:solidFill>
                  <a:srgbClr val="000000"/>
                </a:solidFill>
                <a:effectLst/>
                <a:latin typeface="Times New Roman" panose="02020603050405020304" pitchFamily="18" charset="0"/>
                <a:ea typeface="宋体" panose="02010600030101010101" pitchFamily="2" charset="-122"/>
              </a:rPr>
              <a:t>random</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模块中，其中包括了可以生成服从多种概率分布随机数的函数。</a:t>
            </a:r>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en-US" dirty="0">
                <a:ea typeface="宋体" panose="02010600030101010101" pitchFamily="2" charset="-122"/>
              </a:rPr>
              <a:t>生成随机数</a:t>
            </a:r>
          </a:p>
        </p:txBody>
      </p:sp>
    </p:spTree>
    <p:extLst>
      <p:ext uri="{BB962C8B-B14F-4D97-AF65-F5344CB8AC3E}">
        <p14:creationId xmlns:p14="http://schemas.microsoft.com/office/powerpoint/2010/main" val="72051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C7F9C3-872C-4D6B-BACB-644C2D7F4555}"/>
              </a:ext>
            </a:extLst>
          </p:cNvPr>
          <p:cNvSpPr>
            <a:spLocks noGrp="1"/>
          </p:cNvSpPr>
          <p:nvPr>
            <p:ph idx="1"/>
          </p:nvPr>
        </p:nvSpPr>
        <p:spPr/>
        <p:txBody>
          <a:bodyPr/>
          <a:lstStyle/>
          <a:p>
            <a:pPr>
              <a:spcBef>
                <a:spcPts val="432"/>
              </a:spcBef>
            </a:pP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random</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函数是最常见的生成随机数的方法，</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random</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函数的基本使用格式如下。</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a:solidFill>
                <a:srgbClr val="000000"/>
              </a:solidFill>
            </a:endParaRPr>
          </a:p>
          <a:p>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a:spcBef>
                <a:spcPts val="432"/>
              </a:spcBef>
              <a:buFont typeface="Arial" panose="020B0604020202020204" pitchFamily="34" charset="0"/>
              <a:buChar char="•"/>
            </a:pP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63600">
              <a:spcBef>
                <a:spcPts val="432"/>
              </a:spcBef>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size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，表示返回的随机浮点数大小，默认为</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a:extLst>
              <a:ext uri="{FF2B5EF4-FFF2-40B4-BE49-F238E27FC236}">
                <a16:creationId xmlns:a16="http://schemas.microsoft.com/office/drawing/2014/main" id="{D7C0ED72-BA2D-464C-8099-38F8A9E364AE}"/>
              </a:ext>
            </a:extLst>
          </p:cNvPr>
          <p:cNvSpPr>
            <a:spLocks noGrp="1"/>
          </p:cNvSpPr>
          <p:nvPr>
            <p:ph type="title"/>
          </p:nvPr>
        </p:nvSpPr>
        <p:spPr/>
        <p:txBody>
          <a:bodyPr/>
          <a:lstStyle/>
          <a:p>
            <a:r>
              <a:rPr lang="zh-CN" altLang="en-US" dirty="0"/>
              <a:t>生成随机数</a:t>
            </a:r>
          </a:p>
        </p:txBody>
      </p:sp>
      <p:sp>
        <p:nvSpPr>
          <p:cNvPr id="6" name="文本框 5">
            <a:extLst>
              <a:ext uri="{FF2B5EF4-FFF2-40B4-BE49-F238E27FC236}">
                <a16:creationId xmlns:a16="http://schemas.microsoft.com/office/drawing/2014/main" id="{5AC368EE-0D2A-4837-8060-B07ABF167FBE}"/>
              </a:ext>
            </a:extLst>
          </p:cNvPr>
          <p:cNvSpPr txBox="1"/>
          <p:nvPr/>
        </p:nvSpPr>
        <p:spPr>
          <a:xfrm>
            <a:off x="3902290" y="2039189"/>
            <a:ext cx="4387419" cy="430887"/>
          </a:xfrm>
          <a:prstGeom prst="rect">
            <a:avLst/>
          </a:prstGeom>
          <a:noFill/>
        </p:spPr>
        <p:txBody>
          <a:bodyPr wrap="square">
            <a:spAutoFit/>
          </a:bodyPr>
          <a:lstStyle/>
          <a:p>
            <a:r>
              <a:rPr lang="en-US" altLang="zh-CN" sz="2200" i="1" dirty="0" err="1">
                <a:latin typeface="Times New Roman" panose="02020603050405020304" pitchFamily="18" charset="0"/>
                <a:cs typeface="Times New Roman" panose="02020603050405020304" pitchFamily="18" charset="0"/>
              </a:rPr>
              <a:t>numpy.random.random</a:t>
            </a:r>
            <a:r>
              <a:rPr lang="en-US" altLang="zh-CN" sz="2200" i="1" dirty="0">
                <a:latin typeface="Times New Roman" panose="02020603050405020304" pitchFamily="18" charset="0"/>
                <a:cs typeface="Times New Roman" panose="02020603050405020304" pitchFamily="18" charset="0"/>
              </a:rPr>
              <a:t>(size=None)</a:t>
            </a:r>
            <a:endParaRPr lang="zh-CN" altLang="en-US"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472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barn(inVertical)">
                                      <p:cBhvr>
                                        <p:cTn id="2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C7F9C3-872C-4D6B-BACB-644C2D7F4555}"/>
              </a:ext>
            </a:extLst>
          </p:cNvPr>
          <p:cNvSpPr>
            <a:spLocks noGrp="1"/>
          </p:cNvSpPr>
          <p:nvPr>
            <p:ph idx="1"/>
          </p:nvPr>
        </p:nvSpPr>
        <p:spPr/>
        <p:txBody>
          <a:bodyPr/>
          <a:lstStyle/>
          <a:p>
            <a:pPr>
              <a:spcBef>
                <a:spcPts val="432"/>
              </a:spcBef>
            </a:pP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rand</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函数可以生成服从均匀分布的随机数，其使用格式如下。</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a:solidFill>
                <a:srgbClr val="000000"/>
              </a:solidFill>
            </a:endParaRPr>
          </a:p>
          <a:p>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a:spcBef>
                <a:spcPts val="432"/>
              </a:spcBef>
              <a:buFont typeface="Arial" panose="020B0604020202020204" pitchFamily="34" charset="0"/>
              <a:buChar char="•"/>
            </a:pP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63600">
              <a:spcBef>
                <a:spcPts val="432"/>
              </a:spcBef>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d0, d1, ..., </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dn</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，表示返回数组的维度必须是非负数。如果没有给出参数，那么返回单个</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Python</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浮点数，无默认值。</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dirty="0" err="1">
                <a:solidFill>
                  <a:srgbClr val="000000"/>
                </a:solidFill>
                <a:effectLst/>
                <a:latin typeface="Times New Roman" panose="02020603050405020304" pitchFamily="18" charset="0"/>
                <a:ea typeface="宋体" panose="02010600030101010101" pitchFamily="2" charset="-122"/>
              </a:rPr>
              <a:t>randn</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函数可以生成服从正态分布的随机数，</a:t>
            </a:r>
            <a:r>
              <a:rPr lang="en-US" altLang="zh-CN" sz="1800" dirty="0" err="1">
                <a:solidFill>
                  <a:srgbClr val="000000"/>
                </a:solidFill>
                <a:effectLst/>
                <a:latin typeface="Times New Roman" panose="02020603050405020304" pitchFamily="18" charset="0"/>
                <a:ea typeface="宋体" panose="02010600030101010101" pitchFamily="2" charset="-122"/>
              </a:rPr>
              <a:t>randn</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函数的使用格式和参数说明与</a:t>
            </a:r>
            <a:r>
              <a:rPr lang="en-US" altLang="zh-CN" sz="1800" dirty="0">
                <a:solidFill>
                  <a:srgbClr val="000000"/>
                </a:solidFill>
                <a:effectLst/>
                <a:latin typeface="Times New Roman" panose="02020603050405020304" pitchFamily="18" charset="0"/>
                <a:ea typeface="宋体" panose="02010600030101010101" pitchFamily="2" charset="-122"/>
              </a:rPr>
              <a:t>rand</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函数相同。</a:t>
            </a:r>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a:extLst>
              <a:ext uri="{FF2B5EF4-FFF2-40B4-BE49-F238E27FC236}">
                <a16:creationId xmlns:a16="http://schemas.microsoft.com/office/drawing/2014/main" id="{D7C0ED72-BA2D-464C-8099-38F8A9E364AE}"/>
              </a:ext>
            </a:extLst>
          </p:cNvPr>
          <p:cNvSpPr>
            <a:spLocks noGrp="1"/>
          </p:cNvSpPr>
          <p:nvPr>
            <p:ph type="title"/>
          </p:nvPr>
        </p:nvSpPr>
        <p:spPr/>
        <p:txBody>
          <a:bodyPr/>
          <a:lstStyle/>
          <a:p>
            <a:r>
              <a:rPr lang="zh-CN" altLang="en-US" dirty="0"/>
              <a:t>生成随机数</a:t>
            </a:r>
          </a:p>
        </p:txBody>
      </p:sp>
      <p:sp>
        <p:nvSpPr>
          <p:cNvPr id="8" name="文本框 7">
            <a:extLst>
              <a:ext uri="{FF2B5EF4-FFF2-40B4-BE49-F238E27FC236}">
                <a16:creationId xmlns:a16="http://schemas.microsoft.com/office/drawing/2014/main" id="{DA1D5EBB-97A0-4898-BCC8-437BB5133DF1}"/>
              </a:ext>
            </a:extLst>
          </p:cNvPr>
          <p:cNvSpPr txBox="1"/>
          <p:nvPr/>
        </p:nvSpPr>
        <p:spPr>
          <a:xfrm>
            <a:off x="3984964" y="2005925"/>
            <a:ext cx="4222072" cy="430887"/>
          </a:xfrm>
          <a:prstGeom prst="rect">
            <a:avLst/>
          </a:prstGeom>
          <a:noFill/>
        </p:spPr>
        <p:txBody>
          <a:bodyPr wrap="square">
            <a:spAutoFit/>
          </a:bodyPr>
          <a:lstStyle/>
          <a:p>
            <a:r>
              <a:rPr lang="en-US" altLang="zh-CN" sz="2200" i="1" dirty="0" err="1">
                <a:solidFill>
                  <a:srgbClr val="000000"/>
                </a:solidFill>
                <a:effectLst/>
                <a:latin typeface="Times New Roman" panose="02020603050405020304" pitchFamily="18" charset="0"/>
                <a:ea typeface="宋体" panose="02010600030101010101" pitchFamily="2" charset="-122"/>
              </a:rPr>
              <a:t>numpy.random.rand</a:t>
            </a:r>
            <a:r>
              <a:rPr lang="en-US" altLang="zh-CN" sz="2200" i="1" dirty="0">
                <a:solidFill>
                  <a:srgbClr val="000000"/>
                </a:solidFill>
                <a:effectLst/>
                <a:latin typeface="Times New Roman" panose="02020603050405020304" pitchFamily="18" charset="0"/>
                <a:ea typeface="宋体" panose="02010600030101010101" pitchFamily="2" charset="-122"/>
              </a:rPr>
              <a:t>(d0, d1, ..., </a:t>
            </a:r>
            <a:r>
              <a:rPr lang="en-US" altLang="zh-CN" sz="2200" i="1" dirty="0" err="1">
                <a:solidFill>
                  <a:srgbClr val="000000"/>
                </a:solidFill>
                <a:effectLst/>
                <a:latin typeface="Times New Roman" panose="02020603050405020304" pitchFamily="18" charset="0"/>
                <a:ea typeface="宋体" panose="02010600030101010101" pitchFamily="2" charset="-122"/>
              </a:rPr>
              <a:t>dn</a:t>
            </a:r>
            <a:r>
              <a:rPr lang="en-US" altLang="zh-CN" sz="2200" i="1" dirty="0">
                <a:solidFill>
                  <a:srgbClr val="000000"/>
                </a:solidFill>
                <a:effectLst/>
                <a:latin typeface="Times New Roman" panose="02020603050405020304" pitchFamily="18" charset="0"/>
                <a:ea typeface="宋体" panose="02010600030101010101" pitchFamily="2" charset="-122"/>
              </a:rPr>
              <a:t>)</a:t>
            </a:r>
            <a:endParaRPr lang="zh-CN" altLang="en-US" sz="2200" i="1" dirty="0"/>
          </a:p>
        </p:txBody>
      </p:sp>
    </p:spTree>
    <p:extLst>
      <p:ext uri="{BB962C8B-B14F-4D97-AF65-F5344CB8AC3E}">
        <p14:creationId xmlns:p14="http://schemas.microsoft.com/office/powerpoint/2010/main" val="158743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fltVal val="0"/>
                                          </p:val>
                                        </p:tav>
                                        <p:tav tm="100000">
                                          <p:val>
                                            <p:strVal val="#ppt_w"/>
                                          </p:val>
                                        </p:tav>
                                      </p:tavLst>
                                    </p:anim>
                                    <p:anim calcmode="lin" valueType="num">
                                      <p:cBhvr>
                                        <p:cTn id="13" dur="1000" fill="hold"/>
                                        <p:tgtEl>
                                          <p:spTgt spid="8"/>
                                        </p:tgtEl>
                                        <p:attrNameLst>
                                          <p:attrName>ppt_h</p:attrName>
                                        </p:attrNameLst>
                                      </p:cBhvr>
                                      <p:tavLst>
                                        <p:tav tm="0">
                                          <p:val>
                                            <p:fltVal val="0"/>
                                          </p:val>
                                        </p:tav>
                                        <p:tav tm="100000">
                                          <p:val>
                                            <p:strVal val="#ppt_h"/>
                                          </p:val>
                                        </p:tav>
                                      </p:tavLst>
                                    </p:anim>
                                    <p:anim calcmode="lin" valueType="num">
                                      <p:cBhvr>
                                        <p:cTn id="14" dur="1000" fill="hold"/>
                                        <p:tgtEl>
                                          <p:spTgt spid="8"/>
                                        </p:tgtEl>
                                        <p:attrNameLst>
                                          <p:attrName>style.rotation</p:attrName>
                                        </p:attrNameLst>
                                      </p:cBhvr>
                                      <p:tavLst>
                                        <p:tav tm="0">
                                          <p:val>
                                            <p:fltVal val="90"/>
                                          </p:val>
                                        </p:tav>
                                        <p:tav tm="100000">
                                          <p:val>
                                            <p:fltVal val="0"/>
                                          </p:val>
                                        </p:tav>
                                      </p:tavLst>
                                    </p:anim>
                                    <p:animEffect transition="in" filter="fade">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barn(inVertical)">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barn(inVertical)">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E36108C-B392-44B7-AFE2-53BA05F59E9A}"/>
              </a:ext>
            </a:extLst>
          </p:cNvPr>
          <p:cNvSpPr>
            <a:spLocks noGrp="1"/>
          </p:cNvSpPr>
          <p:nvPr>
            <p:ph idx="1"/>
          </p:nvPr>
        </p:nvSpPr>
        <p:spPr/>
        <p:txBody>
          <a:bodyPr/>
          <a:lstStyle/>
          <a:p>
            <a:pPr>
              <a:spcBef>
                <a:spcPts val="432"/>
              </a:spcBef>
            </a:pP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randint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函数可以生成给定上下限范围的随机数，其基本使用格式如下。</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a:solidFill>
                <a:srgbClr val="000000"/>
              </a:solidFill>
            </a:endParaRPr>
          </a:p>
          <a:p>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dirty="0" err="1">
                <a:solidFill>
                  <a:srgbClr val="000000"/>
                </a:solidFill>
                <a:effectLst/>
                <a:latin typeface="Times New Roman" panose="02020603050405020304" pitchFamily="18" charset="0"/>
                <a:ea typeface="宋体" panose="02010600030101010101" pitchFamily="2" charset="-122"/>
              </a:rPr>
              <a:t>randint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函数的常用参数及其说明如</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下表。</a:t>
            </a:r>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3" name="标题 2">
            <a:extLst>
              <a:ext uri="{FF2B5EF4-FFF2-40B4-BE49-F238E27FC236}">
                <a16:creationId xmlns:a16="http://schemas.microsoft.com/office/drawing/2014/main" id="{3F7E9EDC-4FF3-441C-8C9F-C37AE902FCB0}"/>
              </a:ext>
            </a:extLst>
          </p:cNvPr>
          <p:cNvSpPr>
            <a:spLocks noGrp="1"/>
          </p:cNvSpPr>
          <p:nvPr>
            <p:ph type="title"/>
          </p:nvPr>
        </p:nvSpPr>
        <p:spPr/>
        <p:txBody>
          <a:bodyPr/>
          <a:lstStyle/>
          <a:p>
            <a:r>
              <a:rPr lang="zh-CN" altLang="en-US" dirty="0"/>
              <a:t>生成随机数</a:t>
            </a:r>
          </a:p>
        </p:txBody>
      </p:sp>
      <p:sp>
        <p:nvSpPr>
          <p:cNvPr id="5" name="文本框 4">
            <a:extLst>
              <a:ext uri="{FF2B5EF4-FFF2-40B4-BE49-F238E27FC236}">
                <a16:creationId xmlns:a16="http://schemas.microsoft.com/office/drawing/2014/main" id="{D3CCA17E-D91B-4C92-A884-F7D3125536C8}"/>
              </a:ext>
            </a:extLst>
          </p:cNvPr>
          <p:cNvSpPr txBox="1"/>
          <p:nvPr/>
        </p:nvSpPr>
        <p:spPr>
          <a:xfrm>
            <a:off x="2412876" y="1817249"/>
            <a:ext cx="7366247" cy="430887"/>
          </a:xfrm>
          <a:prstGeom prst="rect">
            <a:avLst/>
          </a:prstGeom>
          <a:noFill/>
        </p:spPr>
        <p:txBody>
          <a:bodyPr wrap="square">
            <a:spAutoFit/>
          </a:bodyPr>
          <a:lstStyle/>
          <a:p>
            <a:r>
              <a:rPr lang="en-US" altLang="zh-CN" sz="2200" i="1" dirty="0" err="1">
                <a:solidFill>
                  <a:srgbClr val="000000"/>
                </a:solidFill>
                <a:effectLst/>
                <a:latin typeface="Times New Roman" panose="02020603050405020304" pitchFamily="18" charset="0"/>
                <a:ea typeface="宋体" panose="02010600030101010101" pitchFamily="2" charset="-122"/>
              </a:rPr>
              <a:t>numpy.random.randint</a:t>
            </a:r>
            <a:r>
              <a:rPr lang="en-US" altLang="zh-CN" sz="2200" i="1" dirty="0">
                <a:solidFill>
                  <a:srgbClr val="000000"/>
                </a:solidFill>
                <a:effectLst/>
                <a:latin typeface="Times New Roman" panose="02020603050405020304" pitchFamily="18" charset="0"/>
                <a:ea typeface="宋体" panose="02010600030101010101" pitchFamily="2" charset="-122"/>
              </a:rPr>
              <a:t>(low, high=None, size=None, </a:t>
            </a:r>
            <a:r>
              <a:rPr lang="en-US" altLang="zh-CN" sz="2200" i="1" dirty="0" err="1">
                <a:solidFill>
                  <a:srgbClr val="000000"/>
                </a:solidFill>
                <a:effectLst/>
                <a:latin typeface="Times New Roman" panose="02020603050405020304" pitchFamily="18" charset="0"/>
                <a:ea typeface="宋体" panose="02010600030101010101" pitchFamily="2" charset="-122"/>
              </a:rPr>
              <a:t>dtype</a:t>
            </a:r>
            <a:r>
              <a:rPr lang="en-US" altLang="zh-CN" sz="2200" i="1" dirty="0">
                <a:solidFill>
                  <a:srgbClr val="000000"/>
                </a:solidFill>
                <a:effectLst/>
                <a:latin typeface="Times New Roman" panose="02020603050405020304" pitchFamily="18" charset="0"/>
                <a:ea typeface="宋体" panose="02010600030101010101" pitchFamily="2" charset="-122"/>
              </a:rPr>
              <a:t>=int</a:t>
            </a:r>
            <a:r>
              <a:rPr lang="en-US" altLang="zh-CN" sz="2200" i="1" kern="0" dirty="0">
                <a:solidFill>
                  <a:srgbClr val="000000"/>
                </a:solidFill>
                <a:effectLst/>
                <a:latin typeface="Times New Roman" panose="02020603050405020304" pitchFamily="18" charset="0"/>
                <a:ea typeface="宋体" panose="02010600030101010101" pitchFamily="2" charset="-122"/>
              </a:rPr>
              <a:t>)</a:t>
            </a:r>
            <a:endParaRPr lang="zh-CN" altLang="en-US" sz="2200" i="1" dirty="0"/>
          </a:p>
        </p:txBody>
      </p:sp>
      <p:graphicFrame>
        <p:nvGraphicFramePr>
          <p:cNvPr id="6" name="表格 6">
            <a:extLst>
              <a:ext uri="{FF2B5EF4-FFF2-40B4-BE49-F238E27FC236}">
                <a16:creationId xmlns:a16="http://schemas.microsoft.com/office/drawing/2014/main" id="{038ADD31-8B79-46AE-9D63-91234F0DED47}"/>
              </a:ext>
            </a:extLst>
          </p:cNvPr>
          <p:cNvGraphicFramePr>
            <a:graphicFrameLocks noGrp="1"/>
          </p:cNvGraphicFramePr>
          <p:nvPr>
            <p:extLst>
              <p:ext uri="{D42A27DB-BD31-4B8C-83A1-F6EECF244321}">
                <p14:modId xmlns:p14="http://schemas.microsoft.com/office/powerpoint/2010/main" val="105368346"/>
              </p:ext>
            </p:extLst>
          </p:nvPr>
        </p:nvGraphicFramePr>
        <p:xfrm>
          <a:off x="2316000" y="3429000"/>
          <a:ext cx="7560000" cy="216000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380316740"/>
                    </a:ext>
                  </a:extLst>
                </a:gridCol>
                <a:gridCol w="6120000">
                  <a:extLst>
                    <a:ext uri="{9D8B030D-6E8A-4147-A177-3AD203B41FA5}">
                      <a16:colId xmlns:a16="http://schemas.microsoft.com/office/drawing/2014/main" val="1232826359"/>
                    </a:ext>
                  </a:extLst>
                </a:gridCol>
              </a:tblGrid>
              <a:tr h="432000">
                <a:tc>
                  <a:txBody>
                    <a:bodyPr/>
                    <a:lstStyle/>
                    <a:p>
                      <a:pPr algn="ct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3046202083"/>
                  </a:ext>
                </a:extLst>
              </a:tr>
              <a:tr h="432000">
                <a:tc>
                  <a:txBody>
                    <a:bodyPr/>
                    <a:lstStyle/>
                    <a:p>
                      <a:pPr algn="just"/>
                      <a:r>
                        <a:rPr lang="en-US" sz="1800" b="0" kern="0" dirty="0">
                          <a:effectLst/>
                          <a:latin typeface="Times New Roman" panose="02020603050405020304" pitchFamily="18" charset="0"/>
                          <a:ea typeface="宋体" panose="02010600030101010101" pitchFamily="2" charset="-122"/>
                          <a:cs typeface="Times New Roman" panose="02020603050405020304" pitchFamily="18" charset="0"/>
                        </a:rPr>
                        <a:t>low</a:t>
                      </a:r>
                      <a:endParaRPr lang="zh-CN" sz="18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int</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或类似数组的整数。表示数组最小值。无默认值</a:t>
                      </a:r>
                    </a:p>
                  </a:txBody>
                  <a:tcPr marL="68580" marR="68580" marT="0" marB="0" anchor="ctr"/>
                </a:tc>
                <a:extLst>
                  <a:ext uri="{0D108BD9-81ED-4DB2-BD59-A6C34878D82A}">
                    <a16:rowId xmlns:a16="http://schemas.microsoft.com/office/drawing/2014/main" val="1914056346"/>
                  </a:ext>
                </a:extLst>
              </a:tr>
              <a:tr h="432000">
                <a:tc>
                  <a:txBody>
                    <a:bodyPr/>
                    <a:lstStyle/>
                    <a:p>
                      <a:pPr algn="just"/>
                      <a:r>
                        <a:rPr lang="en-US" sz="1800" b="0" kern="0" dirty="0">
                          <a:effectLst/>
                          <a:latin typeface="Times New Roman" panose="02020603050405020304" pitchFamily="18" charset="0"/>
                          <a:ea typeface="宋体" panose="02010600030101010101" pitchFamily="2" charset="-122"/>
                          <a:cs typeface="Times New Roman" panose="02020603050405020304" pitchFamily="18" charset="0"/>
                        </a:rPr>
                        <a:t>high</a:t>
                      </a:r>
                      <a:endParaRPr lang="zh-CN" sz="18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int</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或类似数组的整数。表示数组最大值。默认</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05876572"/>
                  </a:ext>
                </a:extLst>
              </a:tr>
              <a:tr h="432000">
                <a:tc>
                  <a:txBody>
                    <a:bodyPr/>
                    <a:lstStyle/>
                    <a:p>
                      <a:pPr algn="just"/>
                      <a:r>
                        <a:rPr lang="en-US" sz="1800" b="0" kern="0">
                          <a:effectLst/>
                          <a:latin typeface="Times New Roman" panose="02020603050405020304" pitchFamily="18" charset="0"/>
                          <a:ea typeface="宋体" panose="02010600030101010101" pitchFamily="2" charset="-122"/>
                          <a:cs typeface="Times New Roman" panose="02020603050405020304" pitchFamily="18" charset="0"/>
                        </a:rPr>
                        <a:t>size</a:t>
                      </a:r>
                      <a:endParaRPr lang="zh-CN" sz="18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int</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或整数元组。表示输出形状。默认为</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0937617"/>
                  </a:ext>
                </a:extLst>
              </a:tr>
              <a:tr h="432000">
                <a:tc>
                  <a:txBody>
                    <a:bodyPr/>
                    <a:lstStyle/>
                    <a:p>
                      <a:pPr algn="just"/>
                      <a:r>
                        <a:rPr lang="en-US" sz="1800" b="0" kern="0" dirty="0" err="1">
                          <a:effectLst/>
                          <a:latin typeface="Times New Roman" panose="02020603050405020304" pitchFamily="18" charset="0"/>
                          <a:ea typeface="宋体" panose="02010600030101010101" pitchFamily="2" charset="-122"/>
                          <a:cs typeface="Times New Roman" panose="02020603050405020304" pitchFamily="18" charset="0"/>
                        </a:rPr>
                        <a:t>dtype</a:t>
                      </a:r>
                      <a:endParaRPr lang="zh-CN" sz="18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接收数据类型。表示输出数组的类型。默认为</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int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4937450"/>
                  </a:ext>
                </a:extLst>
              </a:tr>
            </a:tbl>
          </a:graphicData>
        </a:graphic>
      </p:graphicFrame>
    </p:spTree>
    <p:extLst>
      <p:ext uri="{BB962C8B-B14F-4D97-AF65-F5344CB8AC3E}">
        <p14:creationId xmlns:p14="http://schemas.microsoft.com/office/powerpoint/2010/main" val="116441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arn(inVertical)">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E36108C-B392-44B7-AFE2-53BA05F59E9A}"/>
              </a:ext>
            </a:extLst>
          </p:cNvPr>
          <p:cNvSpPr>
            <a:spLocks noGrp="1"/>
          </p:cNvSpPr>
          <p:nvPr>
            <p:ph idx="1"/>
          </p:nvPr>
        </p:nvSpPr>
        <p:spPr/>
        <p:txBody>
          <a:bodyPr/>
          <a:lstStyle/>
          <a:p>
            <a:pPr marL="0" indent="457200">
              <a:spcBef>
                <a:spcPts val="432"/>
              </a:spcBef>
              <a:buNone/>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a:solidFill>
                  <a:srgbClr val="000000"/>
                </a:solidFill>
                <a:effectLst/>
                <a:latin typeface="Times New Roman" panose="02020603050405020304" pitchFamily="18" charset="0"/>
                <a:ea typeface="宋体" panose="02010600030101010101" pitchFamily="2" charset="-122"/>
              </a:rPr>
              <a:t>random</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模块中，其他常用于生成随机数的函数如</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下表</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a:solidFill>
                <a:srgbClr val="000000"/>
              </a:solidFill>
            </a:endParaRPr>
          </a:p>
          <a:p>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a:extLst>
              <a:ext uri="{FF2B5EF4-FFF2-40B4-BE49-F238E27FC236}">
                <a16:creationId xmlns:a16="http://schemas.microsoft.com/office/drawing/2014/main" id="{3F7E9EDC-4FF3-441C-8C9F-C37AE902FCB0}"/>
              </a:ext>
            </a:extLst>
          </p:cNvPr>
          <p:cNvSpPr>
            <a:spLocks noGrp="1"/>
          </p:cNvSpPr>
          <p:nvPr>
            <p:ph type="title"/>
          </p:nvPr>
        </p:nvSpPr>
        <p:spPr/>
        <p:txBody>
          <a:bodyPr/>
          <a:lstStyle/>
          <a:p>
            <a:r>
              <a:rPr lang="zh-CN" altLang="en-US" dirty="0"/>
              <a:t>生成随机数</a:t>
            </a:r>
          </a:p>
        </p:txBody>
      </p:sp>
      <p:graphicFrame>
        <p:nvGraphicFramePr>
          <p:cNvPr id="6" name="表格 6">
            <a:extLst>
              <a:ext uri="{FF2B5EF4-FFF2-40B4-BE49-F238E27FC236}">
                <a16:creationId xmlns:a16="http://schemas.microsoft.com/office/drawing/2014/main" id="{038ADD31-8B79-46AE-9D63-91234F0DED47}"/>
              </a:ext>
            </a:extLst>
          </p:cNvPr>
          <p:cNvGraphicFramePr>
            <a:graphicFrameLocks noGrp="1"/>
          </p:cNvGraphicFramePr>
          <p:nvPr>
            <p:extLst>
              <p:ext uri="{D42A27DB-BD31-4B8C-83A1-F6EECF244321}">
                <p14:modId xmlns:p14="http://schemas.microsoft.com/office/powerpoint/2010/main" val="2915563100"/>
              </p:ext>
            </p:extLst>
          </p:nvPr>
        </p:nvGraphicFramePr>
        <p:xfrm>
          <a:off x="2676000" y="1743101"/>
          <a:ext cx="6840000" cy="432000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380316740"/>
                    </a:ext>
                  </a:extLst>
                </a:gridCol>
                <a:gridCol w="5400000">
                  <a:extLst>
                    <a:ext uri="{9D8B030D-6E8A-4147-A177-3AD203B41FA5}">
                      <a16:colId xmlns:a16="http://schemas.microsoft.com/office/drawing/2014/main" val="1232826359"/>
                    </a:ext>
                  </a:extLst>
                </a:gridCol>
              </a:tblGrid>
              <a:tr h="432000">
                <a:tc>
                  <a:txBody>
                    <a:bodyPr/>
                    <a:lstStyle/>
                    <a:p>
                      <a:pPr algn="ct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函数</a:t>
                      </a:r>
                    </a:p>
                  </a:txBody>
                  <a:tcPr marL="68580" marR="68580" marT="0" marB="0" anchor="ctr"/>
                </a:tc>
                <a:tc>
                  <a:txBody>
                    <a:bodyPr/>
                    <a:lstStyle/>
                    <a:p>
                      <a:pPr algn="ct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说明</a:t>
                      </a:r>
                    </a:p>
                  </a:txBody>
                  <a:tcPr marL="68580" marR="68580" marT="0" marB="0" anchor="ctr"/>
                </a:tc>
                <a:extLst>
                  <a:ext uri="{0D108BD9-81ED-4DB2-BD59-A6C34878D82A}">
                    <a16:rowId xmlns:a16="http://schemas.microsoft.com/office/drawing/2014/main" val="3046202083"/>
                  </a:ext>
                </a:extLst>
              </a:tr>
              <a:tr h="432000">
                <a:tc>
                  <a:txBody>
                    <a:bodyPr/>
                    <a:lstStyle/>
                    <a:p>
                      <a:pPr algn="just"/>
                      <a:r>
                        <a:rPr lang="en-US" sz="1800" kern="0" dirty="0">
                          <a:effectLst/>
                          <a:latin typeface="Times New Roman" panose="02020603050405020304" pitchFamily="18" charset="0"/>
                          <a:ea typeface="宋体" panose="02010600030101010101" pitchFamily="2" charset="-122"/>
                          <a:cs typeface="Times New Roman" panose="02020603050405020304" pitchFamily="18" charset="0"/>
                        </a:rPr>
                        <a:t>seed</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0" dirty="0">
                          <a:effectLst/>
                          <a:latin typeface="Times New Roman" panose="02020603050405020304" pitchFamily="18" charset="0"/>
                          <a:ea typeface="宋体" panose="02010600030101010101" pitchFamily="2" charset="-122"/>
                          <a:cs typeface="Times New Roman" panose="02020603050405020304" pitchFamily="18" charset="0"/>
                        </a:rPr>
                        <a:t>确定随机数生成器的种子</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14056346"/>
                  </a:ext>
                </a:extLst>
              </a:tr>
              <a:tr h="432000">
                <a:tc>
                  <a:txBody>
                    <a:bodyPr/>
                    <a:lstStyle/>
                    <a:p>
                      <a:pPr algn="just"/>
                      <a:r>
                        <a:rPr lang="en-US" sz="1800" kern="0" dirty="0">
                          <a:effectLst/>
                          <a:latin typeface="Times New Roman" panose="02020603050405020304" pitchFamily="18" charset="0"/>
                          <a:ea typeface="宋体" panose="02010600030101010101" pitchFamily="2" charset="-122"/>
                          <a:cs typeface="Times New Roman" panose="02020603050405020304" pitchFamily="18" charset="0"/>
                        </a:rPr>
                        <a:t>permutation</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0" dirty="0">
                          <a:effectLst/>
                          <a:latin typeface="Times New Roman" panose="02020603050405020304" pitchFamily="18" charset="0"/>
                          <a:ea typeface="宋体" panose="02010600030101010101" pitchFamily="2" charset="-122"/>
                          <a:cs typeface="Times New Roman" panose="02020603050405020304" pitchFamily="18" charset="0"/>
                        </a:rPr>
                        <a:t>返回一个序列的随机排列或返回一个随机排列的范围</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05876572"/>
                  </a:ext>
                </a:extLst>
              </a:tr>
              <a:tr h="432000">
                <a:tc>
                  <a:txBody>
                    <a:bodyPr/>
                    <a:lstStyle/>
                    <a:p>
                      <a:pPr algn="just"/>
                      <a:r>
                        <a:rPr lang="en-US" sz="1800" kern="0">
                          <a:effectLst/>
                          <a:latin typeface="Times New Roman" panose="02020603050405020304" pitchFamily="18" charset="0"/>
                          <a:ea typeface="宋体" panose="02010600030101010101" pitchFamily="2" charset="-122"/>
                          <a:cs typeface="Times New Roman" panose="02020603050405020304" pitchFamily="18" charset="0"/>
                        </a:rPr>
                        <a:t>Shuffle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0" dirty="0">
                          <a:effectLst/>
                          <a:latin typeface="Times New Roman" panose="02020603050405020304" pitchFamily="18" charset="0"/>
                          <a:ea typeface="宋体" panose="02010600030101010101" pitchFamily="2" charset="-122"/>
                          <a:cs typeface="Times New Roman" panose="02020603050405020304" pitchFamily="18" charset="0"/>
                        </a:rPr>
                        <a:t>对一个序列进行随机排序</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0937617"/>
                  </a:ext>
                </a:extLst>
              </a:tr>
              <a:tr h="432000">
                <a:tc>
                  <a:txBody>
                    <a:bodyPr/>
                    <a:lstStyle/>
                    <a:p>
                      <a:pPr algn="just"/>
                      <a:r>
                        <a:rPr lang="en-US" sz="1800" kern="0">
                          <a:effectLst/>
                          <a:latin typeface="Times New Roman" panose="02020603050405020304" pitchFamily="18" charset="0"/>
                          <a:ea typeface="宋体" panose="02010600030101010101" pitchFamily="2" charset="-122"/>
                          <a:cs typeface="Times New Roman" panose="02020603050405020304" pitchFamily="18" charset="0"/>
                        </a:rPr>
                        <a:t>binomial</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0" dirty="0">
                          <a:effectLst/>
                          <a:latin typeface="Times New Roman" panose="02020603050405020304" pitchFamily="18" charset="0"/>
                          <a:ea typeface="宋体" panose="02010600030101010101" pitchFamily="2" charset="-122"/>
                          <a:cs typeface="Times New Roman" panose="02020603050405020304" pitchFamily="18" charset="0"/>
                        </a:rPr>
                        <a:t>产生二项分布的随机数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4937450"/>
                  </a:ext>
                </a:extLst>
              </a:tr>
              <a:tr h="432000">
                <a:tc>
                  <a:txBody>
                    <a:bodyPr/>
                    <a:lstStyle/>
                    <a:p>
                      <a:pPr algn="just"/>
                      <a:r>
                        <a:rPr lang="en-US" sz="1800" kern="0">
                          <a:effectLst/>
                          <a:latin typeface="Times New Roman" panose="02020603050405020304" pitchFamily="18" charset="0"/>
                          <a:ea typeface="宋体" panose="02010600030101010101" pitchFamily="2" charset="-122"/>
                          <a:cs typeface="Times New Roman" panose="02020603050405020304" pitchFamily="18" charset="0"/>
                        </a:rPr>
                        <a:t>normal</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0">
                          <a:effectLst/>
                          <a:latin typeface="Times New Roman" panose="02020603050405020304" pitchFamily="18" charset="0"/>
                          <a:ea typeface="宋体" panose="02010600030101010101" pitchFamily="2" charset="-122"/>
                          <a:cs typeface="Times New Roman" panose="02020603050405020304" pitchFamily="18" charset="0"/>
                        </a:rPr>
                        <a:t>产生正态（高斯）分布的随机数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86876396"/>
                  </a:ext>
                </a:extLst>
              </a:tr>
              <a:tr h="432000">
                <a:tc>
                  <a:txBody>
                    <a:bodyPr/>
                    <a:lstStyle/>
                    <a:p>
                      <a:pPr algn="just"/>
                      <a:r>
                        <a:rPr lang="en-US" sz="1800" kern="0">
                          <a:effectLst/>
                          <a:latin typeface="Times New Roman" panose="02020603050405020304" pitchFamily="18" charset="0"/>
                          <a:ea typeface="宋体" panose="02010600030101010101" pitchFamily="2" charset="-122"/>
                          <a:cs typeface="Times New Roman" panose="02020603050405020304" pitchFamily="18" charset="0"/>
                        </a:rPr>
                        <a:t>beta</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0">
                          <a:effectLst/>
                          <a:latin typeface="Times New Roman" panose="02020603050405020304" pitchFamily="18" charset="0"/>
                          <a:ea typeface="宋体" panose="02010600030101010101" pitchFamily="2" charset="-122"/>
                          <a:cs typeface="Times New Roman" panose="02020603050405020304" pitchFamily="18" charset="0"/>
                        </a:rPr>
                        <a:t>产生</a:t>
                      </a:r>
                      <a:r>
                        <a:rPr lang="en-US" sz="1800" kern="0">
                          <a:effectLst/>
                          <a:latin typeface="Times New Roman" panose="02020603050405020304" pitchFamily="18" charset="0"/>
                          <a:ea typeface="宋体" panose="02010600030101010101" pitchFamily="2" charset="-122"/>
                          <a:cs typeface="Times New Roman" panose="02020603050405020304" pitchFamily="18" charset="0"/>
                        </a:rPr>
                        <a:t>beta</a:t>
                      </a:r>
                      <a:r>
                        <a:rPr lang="zh-CN" sz="1800" kern="0">
                          <a:effectLst/>
                          <a:latin typeface="Times New Roman" panose="02020603050405020304" pitchFamily="18" charset="0"/>
                          <a:ea typeface="宋体" panose="02010600030101010101" pitchFamily="2" charset="-122"/>
                          <a:cs typeface="Times New Roman" panose="02020603050405020304" pitchFamily="18" charset="0"/>
                        </a:rPr>
                        <a:t>分布的随机数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9404326"/>
                  </a:ext>
                </a:extLst>
              </a:tr>
              <a:tr h="432000">
                <a:tc>
                  <a:txBody>
                    <a:bodyPr/>
                    <a:lstStyle/>
                    <a:p>
                      <a:pPr algn="just"/>
                      <a:r>
                        <a:rPr lang="en-US" sz="1800" kern="0">
                          <a:effectLst/>
                          <a:latin typeface="Times New Roman" panose="02020603050405020304" pitchFamily="18" charset="0"/>
                          <a:ea typeface="宋体" panose="02010600030101010101" pitchFamily="2" charset="-122"/>
                          <a:cs typeface="Times New Roman" panose="02020603050405020304" pitchFamily="18" charset="0"/>
                        </a:rPr>
                        <a:t>chisquare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0">
                          <a:effectLst/>
                          <a:latin typeface="Times New Roman" panose="02020603050405020304" pitchFamily="18" charset="0"/>
                          <a:ea typeface="宋体" panose="02010600030101010101" pitchFamily="2" charset="-122"/>
                          <a:cs typeface="Times New Roman" panose="02020603050405020304" pitchFamily="18" charset="0"/>
                        </a:rPr>
                        <a:t>产生卡方分布的随机数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58326738"/>
                  </a:ext>
                </a:extLst>
              </a:tr>
              <a:tr h="432000">
                <a:tc>
                  <a:txBody>
                    <a:bodyPr/>
                    <a:lstStyle/>
                    <a:p>
                      <a:pPr algn="just"/>
                      <a:r>
                        <a:rPr lang="en-US" sz="1800" kern="0">
                          <a:effectLst/>
                          <a:latin typeface="Times New Roman" panose="02020603050405020304" pitchFamily="18" charset="0"/>
                          <a:ea typeface="宋体" panose="02010600030101010101" pitchFamily="2" charset="-122"/>
                          <a:cs typeface="Times New Roman" panose="02020603050405020304" pitchFamily="18" charset="0"/>
                        </a:rPr>
                        <a:t>gamma</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0">
                          <a:effectLst/>
                          <a:latin typeface="Times New Roman" panose="02020603050405020304" pitchFamily="18" charset="0"/>
                          <a:ea typeface="宋体" panose="02010600030101010101" pitchFamily="2" charset="-122"/>
                          <a:cs typeface="Times New Roman" panose="02020603050405020304" pitchFamily="18" charset="0"/>
                        </a:rPr>
                        <a:t>产生</a:t>
                      </a:r>
                      <a:r>
                        <a:rPr lang="en-US" sz="1800" kern="0">
                          <a:effectLst/>
                          <a:latin typeface="Times New Roman" panose="02020603050405020304" pitchFamily="18" charset="0"/>
                          <a:ea typeface="宋体" panose="02010600030101010101" pitchFamily="2" charset="-122"/>
                          <a:cs typeface="Times New Roman" panose="02020603050405020304" pitchFamily="18" charset="0"/>
                        </a:rPr>
                        <a:t>gamma</a:t>
                      </a:r>
                      <a:r>
                        <a:rPr lang="zh-CN" sz="1800" kern="0">
                          <a:effectLst/>
                          <a:latin typeface="Times New Roman" panose="02020603050405020304" pitchFamily="18" charset="0"/>
                          <a:ea typeface="宋体" panose="02010600030101010101" pitchFamily="2" charset="-122"/>
                          <a:cs typeface="Times New Roman" panose="02020603050405020304" pitchFamily="18" charset="0"/>
                        </a:rPr>
                        <a:t>分布的随机数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51292265"/>
                  </a:ext>
                </a:extLst>
              </a:tr>
              <a:tr h="432000">
                <a:tc>
                  <a:txBody>
                    <a:bodyPr/>
                    <a:lstStyle/>
                    <a:p>
                      <a:pPr algn="just"/>
                      <a:r>
                        <a:rPr lang="en-US" sz="1800" kern="0" dirty="0">
                          <a:effectLst/>
                          <a:latin typeface="Times New Roman" panose="02020603050405020304" pitchFamily="18" charset="0"/>
                          <a:ea typeface="宋体" panose="02010600030101010101" pitchFamily="2" charset="-122"/>
                          <a:cs typeface="Times New Roman" panose="02020603050405020304" pitchFamily="18" charset="0"/>
                        </a:rPr>
                        <a:t>uniform</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0" dirty="0">
                          <a:effectLst/>
                          <a:latin typeface="Times New Roman" panose="02020603050405020304" pitchFamily="18" charset="0"/>
                          <a:ea typeface="宋体" panose="02010600030101010101" pitchFamily="2" charset="-122"/>
                          <a:cs typeface="Times New Roman" panose="02020603050405020304" pitchFamily="18" charset="0"/>
                        </a:rPr>
                        <a:t>产生在</a:t>
                      </a:r>
                      <a:r>
                        <a:rPr lang="en-US" sz="1800" kern="0" dirty="0">
                          <a:effectLst/>
                          <a:latin typeface="Times New Roman" panose="02020603050405020304" pitchFamily="18" charset="0"/>
                          <a:ea typeface="宋体" panose="02010600030101010101" pitchFamily="2" charset="-122"/>
                          <a:cs typeface="Times New Roman" panose="02020603050405020304" pitchFamily="18" charset="0"/>
                        </a:rPr>
                        <a:t>[0, 1]</a:t>
                      </a:r>
                      <a:r>
                        <a:rPr lang="zh-CN" sz="1800" kern="0" dirty="0">
                          <a:effectLst/>
                          <a:latin typeface="Times New Roman" panose="02020603050405020304" pitchFamily="18" charset="0"/>
                          <a:ea typeface="宋体" panose="02010600030101010101" pitchFamily="2" charset="-122"/>
                          <a:cs typeface="Times New Roman" panose="02020603050405020304" pitchFamily="18" charset="0"/>
                        </a:rPr>
                        <a:t>中均匀分布的随机数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81675171"/>
                  </a:ext>
                </a:extLst>
              </a:tr>
            </a:tbl>
          </a:graphicData>
        </a:graphic>
      </p:graphicFrame>
    </p:spTree>
    <p:extLst>
      <p:ext uri="{BB962C8B-B14F-4D97-AF65-F5344CB8AC3E}">
        <p14:creationId xmlns:p14="http://schemas.microsoft.com/office/powerpoint/2010/main" val="204520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0" indent="0">
              <a:buNone/>
            </a:pP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通常以提供高效率的数组著称，这主要归功于索引的易用性。</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kumimoji="0" lang="en-US" altLang="zh-CN" sz="2000" b="1" dirty="0">
                <a:solidFill>
                  <a:srgbClr val="000000"/>
                </a:solidFill>
              </a:rPr>
              <a:t>1. </a:t>
            </a:r>
            <a:r>
              <a:rPr kumimoji="0" lang="zh-CN" altLang="en-US" sz="2000" b="1" dirty="0">
                <a:solidFill>
                  <a:srgbClr val="000000"/>
                </a:solidFill>
              </a:rPr>
              <a:t>一维数组的索引</a:t>
            </a:r>
            <a:endParaRPr kumimoji="0" lang="en-US" altLang="zh-CN" sz="2000" b="1" dirty="0">
              <a:solidFill>
                <a:srgbClr val="000000"/>
              </a:solidFill>
            </a:endParaRPr>
          </a:p>
          <a:p>
            <a:pPr>
              <a:spcBef>
                <a:spcPts val="432"/>
              </a:spcBef>
            </a:pPr>
            <a:r>
              <a:rPr kumimoji="0" lang="zh-CN" altLang="en-US" dirty="0">
                <a:solidFill>
                  <a:srgbClr val="000000"/>
                </a:solidFill>
              </a:rPr>
              <a:t>一维数组的方法很简单，</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与</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中的</a:t>
            </a:r>
            <a:r>
              <a:rPr lang="en-US" altLang="zh-CN" sz="1800" dirty="0">
                <a:solidFill>
                  <a:srgbClr val="000000"/>
                </a:solidFill>
                <a:effectLst/>
                <a:latin typeface="Times New Roman" panose="02020603050405020304" pitchFamily="18" charset="0"/>
                <a:ea typeface="宋体" panose="02010600030101010101" pitchFamily="2" charset="-122"/>
              </a:rPr>
              <a:t>list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的索引方法一致</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kumimoji="0" lang="en-US" altLang="zh-CN" sz="2000" b="1" dirty="0">
                <a:solidFill>
                  <a:srgbClr val="000000"/>
                </a:solidFill>
              </a:rPr>
              <a:t>2. </a:t>
            </a:r>
            <a:r>
              <a:rPr kumimoji="0" lang="zh-CN" altLang="en-US" sz="2000" b="1" dirty="0">
                <a:solidFill>
                  <a:srgbClr val="000000"/>
                </a:solidFill>
              </a:rPr>
              <a:t>多维数组的索引</a:t>
            </a:r>
            <a:endParaRPr kumimoji="0" lang="en-US" altLang="zh-CN" sz="2000" b="1" dirty="0">
              <a:solidFill>
                <a:srgbClr val="000000"/>
              </a:solidFill>
            </a:endParaRPr>
          </a:p>
          <a:p>
            <a:pPr>
              <a:spcBef>
                <a:spcPts val="432"/>
              </a:spcBef>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多维数组的每一个维度都有一个索引，各个维度的索引之间用逗号隔开</a:t>
            </a:r>
            <a:r>
              <a:rPr lang="zh-CN" altLang="en-US" dirty="0">
                <a:solidFill>
                  <a:srgbClr val="000000"/>
                </a:solidFill>
              </a:rPr>
              <a:t>。</a:t>
            </a:r>
            <a:endParaRPr lang="en-US" altLang="zh-CN" dirty="0">
              <a:solidFill>
                <a:srgbClr val="000000"/>
              </a:solidFill>
            </a:endParaRPr>
          </a:p>
          <a:p>
            <a:pPr>
              <a:spcBef>
                <a:spcPts val="432"/>
              </a:spcBef>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多维数组同样也可以使用整数序列和布尔值索引进行访问</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61950" indent="-361950"/>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en-US" dirty="0">
                <a:ea typeface="宋体" panose="02010600030101010101" pitchFamily="2" charset="-122"/>
              </a:rPr>
              <a:t>通过索引访问数组</a:t>
            </a:r>
          </a:p>
        </p:txBody>
      </p:sp>
    </p:spTree>
    <p:extLst>
      <p:ext uri="{BB962C8B-B14F-4D97-AF65-F5344CB8AC3E}">
        <p14:creationId xmlns:p14="http://schemas.microsoft.com/office/powerpoint/2010/main" val="212685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wipe(down)">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wipe(down)">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wipe(down)">
                                      <p:cBhvr>
                                        <p:cTn id="17" dur="500"/>
                                        <p:tgtEl>
                                          <p:spTgt spid="225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530">
                                            <p:txEl>
                                              <p:pRg st="3" end="3"/>
                                            </p:txEl>
                                          </p:spTgt>
                                        </p:tgtEl>
                                        <p:attrNameLst>
                                          <p:attrName>style.visibility</p:attrName>
                                        </p:attrNameLst>
                                      </p:cBhvr>
                                      <p:to>
                                        <p:strVal val="visible"/>
                                      </p:to>
                                    </p:set>
                                    <p:animEffect transition="in" filter="wipe(down)">
                                      <p:cBhvr>
                                        <p:cTn id="22" dur="500"/>
                                        <p:tgtEl>
                                          <p:spTgt spid="225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2530">
                                            <p:txEl>
                                              <p:pRg st="4" end="4"/>
                                            </p:txEl>
                                          </p:spTgt>
                                        </p:tgtEl>
                                        <p:attrNameLst>
                                          <p:attrName>style.visibility</p:attrName>
                                        </p:attrNameLst>
                                      </p:cBhvr>
                                      <p:to>
                                        <p:strVal val="visible"/>
                                      </p:to>
                                    </p:set>
                                    <p:animEffect transition="in" filter="wipe(down)">
                                      <p:cBhvr>
                                        <p:cTn id="27" dur="500"/>
                                        <p:tgtEl>
                                          <p:spTgt spid="225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530">
                                            <p:txEl>
                                              <p:pRg st="5" end="5"/>
                                            </p:txEl>
                                          </p:spTgt>
                                        </p:tgtEl>
                                        <p:attrNameLst>
                                          <p:attrName>style.visibility</p:attrName>
                                        </p:attrNameLst>
                                      </p:cBhvr>
                                      <p:to>
                                        <p:strVal val="visible"/>
                                      </p:to>
                                    </p:set>
                                    <p:animEffect transition="in" filter="wipe(down)">
                                      <p:cBhvr>
                                        <p:cTn id="32" dur="500"/>
                                        <p:tgtEl>
                                          <p:spTgt spid="225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63DBDBD-58A9-40FD-B97C-BDC03F844AC7}"/>
              </a:ext>
            </a:extLst>
          </p:cNvPr>
          <p:cNvSpPr>
            <a:spLocks noGrp="1"/>
          </p:cNvSpPr>
          <p:nvPr>
            <p:ph idx="1"/>
          </p:nvPr>
        </p:nvSpPr>
        <p:spPr>
          <a:xfrm>
            <a:off x="423819" y="1104181"/>
            <a:ext cx="11107601" cy="5753819"/>
          </a:xfrm>
        </p:spPr>
        <p:txBody>
          <a:bodyPr/>
          <a:lstStyle/>
          <a:p>
            <a:pPr>
              <a:spcBef>
                <a:spcPts val="432"/>
              </a:spcBef>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a:solidFill>
                  <a:srgbClr val="000000"/>
                </a:solidFill>
                <a:effectLst/>
                <a:latin typeface="Times New Roman" panose="02020603050405020304" pitchFamily="18" charset="0"/>
                <a:ea typeface="宋体" panose="02010600030101010101" pitchFamily="2" charset="-122"/>
              </a:rPr>
              <a:t>NumPy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中，常用</a:t>
            </a:r>
            <a:r>
              <a:rPr lang="en-US" altLang="zh-CN" sz="1800" dirty="0">
                <a:solidFill>
                  <a:srgbClr val="000000"/>
                </a:solidFill>
                <a:effectLst/>
                <a:latin typeface="Times New Roman" panose="02020603050405020304" pitchFamily="18" charset="0"/>
                <a:ea typeface="宋体" panose="02010600030101010101" pitchFamily="2" charset="-122"/>
              </a:rPr>
              <a:t>reshape</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函数改变数组的“形状”，即改变数组的维度。</a:t>
            </a:r>
            <a:r>
              <a:rPr lang="en-US" altLang="zh-CN" sz="1800" dirty="0">
                <a:solidFill>
                  <a:srgbClr val="000000"/>
                </a:solidFill>
                <a:effectLst/>
                <a:latin typeface="Times New Roman" panose="02020603050405020304" pitchFamily="18" charset="0"/>
                <a:ea typeface="宋体" panose="02010600030101010101" pitchFamily="2" charset="-122"/>
              </a:rPr>
              <a:t>reshape</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函数的基本使用格式如下。</a:t>
            </a:r>
            <a:endParaRPr lang="en-US" altLang="zh-CN" dirty="0">
              <a:solidFill>
                <a:srgbClr val="000000"/>
              </a:solidFill>
            </a:endParaRPr>
          </a:p>
          <a:p>
            <a:pPr>
              <a:spcBef>
                <a:spcPts val="432"/>
              </a:spcBef>
            </a:pP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432"/>
              </a:spcBef>
              <a:buNone/>
            </a:pPr>
            <a:endParaRPr lang="en-US" altLang="zh-CN" dirty="0">
              <a:solidFill>
                <a:srgbClr val="000000"/>
              </a:solidFill>
            </a:endParaRPr>
          </a:p>
          <a:p>
            <a:pPr>
              <a:spcBef>
                <a:spcPts val="432"/>
              </a:spcBef>
            </a:pPr>
            <a:r>
              <a:rPr lang="en-US" altLang="zh-CN" dirty="0">
                <a:solidFill>
                  <a:srgbClr val="000000"/>
                </a:solidFill>
              </a:rPr>
              <a:t>reshape</a:t>
            </a:r>
            <a:r>
              <a:rPr lang="zh-CN" altLang="zh-CN" dirty="0">
                <a:solidFill>
                  <a:srgbClr val="000000"/>
                </a:solidFill>
              </a:rPr>
              <a:t>函数在改变原始数据的形状的同时不改变原始数据的值。如果指定的维度和数组的元素数目不吻合，那么函数将抛出异常</a:t>
            </a:r>
            <a:r>
              <a:rPr lang="zh-CN" altLang="en-US" dirty="0">
                <a:solidFill>
                  <a:srgbClr val="000000"/>
                </a:solidFill>
              </a:rPr>
              <a:t>。</a:t>
            </a:r>
            <a:endParaRPr lang="en-US" altLang="zh-CN" dirty="0">
              <a:solidFill>
                <a:srgbClr val="000000"/>
              </a:solidFill>
            </a:endParaRPr>
          </a:p>
          <a:p>
            <a:pPr>
              <a:spcBef>
                <a:spcPts val="432"/>
              </a:spcBef>
            </a:pP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432"/>
              </a:spcBef>
            </a:pPr>
            <a:endParaRPr lang="en-US" altLang="zh-CN" dirty="0">
              <a:solidFill>
                <a:srgbClr val="000000"/>
              </a:solidFill>
            </a:endParaRPr>
          </a:p>
          <a:p>
            <a:pPr>
              <a:spcBef>
                <a:spcPts val="432"/>
              </a:spcBef>
            </a:pPr>
            <a:endParaRPr lang="en-US" altLang="zh-CN" dirty="0">
              <a:solidFill>
                <a:srgbClr val="000000"/>
              </a:solidFill>
            </a:endParaRPr>
          </a:p>
          <a:p>
            <a:pPr>
              <a:spcBef>
                <a:spcPts val="432"/>
              </a:spcBef>
            </a:pPr>
            <a:endParaRPr lang="en-US" altLang="zh-CN" dirty="0">
              <a:solidFill>
                <a:srgbClr val="000000"/>
              </a:solidFill>
            </a:endParaRPr>
          </a:p>
          <a:p>
            <a:pPr>
              <a:spcBef>
                <a:spcPts val="432"/>
              </a:spcBef>
            </a:pPr>
            <a:endParaRPr lang="en-US" altLang="zh-CN" dirty="0">
              <a:solidFill>
                <a:srgbClr val="000000"/>
              </a:solidFill>
            </a:endParaRPr>
          </a:p>
          <a:p>
            <a:pPr>
              <a:spcBef>
                <a:spcPts val="432"/>
              </a:spcBef>
            </a:pPr>
            <a:endParaRPr lang="en-US" altLang="zh-CN" dirty="0">
              <a:solidFill>
                <a:srgbClr val="000000"/>
              </a:solidFill>
            </a:endParaRP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en-US" dirty="0">
                <a:ea typeface="宋体" panose="02010600030101010101" pitchFamily="2" charset="-122"/>
              </a:rPr>
              <a:t>变换数组的形态</a:t>
            </a:r>
          </a:p>
        </p:txBody>
      </p:sp>
      <p:sp>
        <p:nvSpPr>
          <p:cNvPr id="5" name="文本框 4">
            <a:extLst>
              <a:ext uri="{FF2B5EF4-FFF2-40B4-BE49-F238E27FC236}">
                <a16:creationId xmlns:a16="http://schemas.microsoft.com/office/drawing/2014/main" id="{DB7664F6-7063-4668-A6B0-D184D6BB7D23}"/>
              </a:ext>
            </a:extLst>
          </p:cNvPr>
          <p:cNvSpPr txBox="1"/>
          <p:nvPr/>
        </p:nvSpPr>
        <p:spPr>
          <a:xfrm>
            <a:off x="3713455" y="1864744"/>
            <a:ext cx="4765090" cy="430887"/>
          </a:xfrm>
          <a:prstGeom prst="rect">
            <a:avLst/>
          </a:prstGeom>
          <a:noFill/>
        </p:spPr>
        <p:txBody>
          <a:bodyPr wrap="square">
            <a:spAutoFit/>
          </a:bodyPr>
          <a:lstStyle/>
          <a:p>
            <a:r>
              <a:rPr lang="en-US" altLang="zh-CN" sz="2200" i="1" dirty="0" err="1">
                <a:solidFill>
                  <a:srgbClr val="000000"/>
                </a:solidFill>
                <a:effectLst/>
                <a:latin typeface="Times New Roman" panose="02020603050405020304" pitchFamily="18" charset="0"/>
                <a:ea typeface="宋体" panose="02010600030101010101" pitchFamily="2" charset="-122"/>
              </a:rPr>
              <a:t>numpy.reshape</a:t>
            </a:r>
            <a:r>
              <a:rPr lang="en-US" altLang="zh-CN" sz="2200" i="1" dirty="0">
                <a:solidFill>
                  <a:srgbClr val="000000"/>
                </a:solidFill>
                <a:effectLst/>
                <a:latin typeface="Times New Roman" panose="02020603050405020304" pitchFamily="18" charset="0"/>
                <a:ea typeface="宋体" panose="02010600030101010101" pitchFamily="2" charset="-122"/>
              </a:rPr>
              <a:t>(a, </a:t>
            </a:r>
            <a:r>
              <a:rPr lang="en-US" altLang="zh-CN" sz="2200" i="1" dirty="0" err="1">
                <a:solidFill>
                  <a:srgbClr val="000000"/>
                </a:solidFill>
                <a:effectLst/>
                <a:latin typeface="Times New Roman" panose="02020603050405020304" pitchFamily="18" charset="0"/>
                <a:ea typeface="宋体" panose="02010600030101010101" pitchFamily="2" charset="-122"/>
              </a:rPr>
              <a:t>newshape</a:t>
            </a:r>
            <a:r>
              <a:rPr lang="en-US" altLang="zh-CN" sz="2200" i="1" dirty="0">
                <a:solidFill>
                  <a:srgbClr val="000000"/>
                </a:solidFill>
                <a:effectLst/>
                <a:latin typeface="Times New Roman" panose="02020603050405020304" pitchFamily="18" charset="0"/>
                <a:ea typeface="宋体" panose="02010600030101010101" pitchFamily="2" charset="-122"/>
              </a:rPr>
              <a:t>, order='C')</a:t>
            </a:r>
            <a:endParaRPr lang="zh-CN" altLang="en-US" sz="2200" i="1" dirty="0"/>
          </a:p>
        </p:txBody>
      </p:sp>
    </p:spTree>
    <p:extLst>
      <p:ext uri="{BB962C8B-B14F-4D97-AF65-F5344CB8AC3E}">
        <p14:creationId xmlns:p14="http://schemas.microsoft.com/office/powerpoint/2010/main" val="218489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arn(inVertical)">
                                      <p:cBhvr>
                                        <p:cTn id="2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830662"/>
            <a:ext cx="5910" cy="33255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649786" y="2422343"/>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21343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hlinkClick r:id="rId2" action="ppaction://hlinksldjump"/>
            <a:extLst>
              <a:ext uri="{FF2B5EF4-FFF2-40B4-BE49-F238E27FC236}">
                <a16:creationId xmlns:a16="http://schemas.microsoft.com/office/drawing/2014/main" id="{4997871B-E7BB-4D54-93A1-FFDCB109D603}"/>
              </a:ext>
            </a:extLst>
          </p:cNvPr>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掌握</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矩阵与通用函数</a:t>
            </a:r>
            <a:endPar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0623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掌握</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数组</a:t>
            </a: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对象</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ndarray</a:t>
            </a:r>
            <a:endPar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hlinkClick r:id="rId3" action="ppaction://hlinksldjump"/>
            <a:extLst>
              <a:ext uri="{FF2B5EF4-FFF2-40B4-BE49-F238E27FC236}">
                <a16:creationId xmlns:a16="http://schemas.microsoft.com/office/drawing/2014/main" id="{4997871B-E7BB-4D54-93A1-FFDCB109D603}"/>
              </a:ext>
            </a:extLst>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利用</a:t>
            </a:r>
            <a:r>
              <a:rPr lang="en-US" altLang="zh-CN" sz="2400" b="1" dirty="0">
                <a:latin typeface="Times New Roman" panose="02020603050405020304" pitchFamily="18" charset="0"/>
                <a:ea typeface="宋体" panose="02010600030101010101" pitchFamily="2" charset="-122"/>
              </a:rPr>
              <a:t>NumPy</a:t>
            </a:r>
            <a:r>
              <a:rPr lang="zh-CN" altLang="en-US" sz="2400" b="1" dirty="0">
                <a:latin typeface="Times New Roman" panose="02020603050405020304" pitchFamily="18" charset="0"/>
                <a:ea typeface="宋体" panose="02010600030101010101" pitchFamily="2" charset="-122"/>
              </a:rPr>
              <a:t>进行统计分析</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Tree>
    <p:extLst>
      <p:ext uri="{BB962C8B-B14F-4D97-AF65-F5344CB8AC3E}">
        <p14:creationId xmlns:p14="http://schemas.microsoft.com/office/powerpoint/2010/main" val="3154629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63DBDBD-58A9-40FD-B97C-BDC03F844AC7}"/>
              </a:ext>
            </a:extLst>
          </p:cNvPr>
          <p:cNvSpPr>
            <a:spLocks noGrp="1"/>
          </p:cNvSpPr>
          <p:nvPr>
            <p:ph idx="1"/>
          </p:nvPr>
        </p:nvSpPr>
        <p:spPr>
          <a:xfrm>
            <a:off x="423819" y="1104181"/>
            <a:ext cx="11107601" cy="5753819"/>
          </a:xfrm>
        </p:spPr>
        <p:txBody>
          <a:bodyPr/>
          <a:lstStyle/>
          <a:p>
            <a:pPr>
              <a:spcBef>
                <a:spcPts val="432"/>
              </a:spcBef>
            </a:pPr>
            <a:r>
              <a:rPr lang="en-US" altLang="zh-CN" sz="1800" dirty="0">
                <a:solidFill>
                  <a:srgbClr val="000000"/>
                </a:solidFill>
                <a:effectLst/>
                <a:latin typeface="Times New Roman" panose="02020603050405020304" pitchFamily="18" charset="0"/>
                <a:ea typeface="宋体" panose="02010600030101010101" pitchFamily="2" charset="-122"/>
              </a:rPr>
              <a:t>reshape</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函数的常用参数及其说明如</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下表。</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432"/>
              </a:spcBef>
            </a:pPr>
            <a:endParaRPr lang="en-US" altLang="zh-CN" dirty="0">
              <a:solidFill>
                <a:srgbClr val="000000"/>
              </a:solidFill>
            </a:endParaRPr>
          </a:p>
          <a:p>
            <a:pPr>
              <a:spcBef>
                <a:spcPts val="432"/>
              </a:spcBef>
            </a:pP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432"/>
              </a:spcBef>
            </a:pPr>
            <a:endParaRPr lang="en-US" altLang="zh-CN" dirty="0">
              <a:solidFill>
                <a:srgbClr val="000000"/>
              </a:solidFill>
            </a:endParaRPr>
          </a:p>
          <a:p>
            <a:pPr>
              <a:spcBef>
                <a:spcPts val="432"/>
              </a:spcBef>
            </a:pP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432"/>
              </a:spcBef>
            </a:pPr>
            <a:endParaRPr lang="en-US" altLang="zh-CN" dirty="0">
              <a:solidFill>
                <a:srgbClr val="000000"/>
              </a:solidFill>
            </a:endParaRPr>
          </a:p>
          <a:p>
            <a:pPr>
              <a:spcBef>
                <a:spcPts val="432"/>
              </a:spcBef>
            </a:pP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dirty="0">
                <a:solidFill>
                  <a:srgbClr val="000000"/>
                </a:solidFill>
              </a:rPr>
              <a:t>在</a:t>
            </a:r>
            <a:r>
              <a:rPr lang="en-US" altLang="zh-CN" dirty="0">
                <a:solidFill>
                  <a:srgbClr val="000000"/>
                </a:solidFill>
              </a:rPr>
              <a:t>NumPy</a:t>
            </a:r>
            <a:r>
              <a:rPr lang="zh-CN" altLang="zh-CN" dirty="0">
                <a:solidFill>
                  <a:srgbClr val="000000"/>
                </a:solidFill>
              </a:rPr>
              <a:t>中，可以使用</a:t>
            </a:r>
            <a:r>
              <a:rPr lang="en-US" altLang="zh-CN" dirty="0">
                <a:solidFill>
                  <a:srgbClr val="000000"/>
                </a:solidFill>
              </a:rPr>
              <a:t>ravel</a:t>
            </a:r>
            <a:r>
              <a:rPr lang="zh-CN" altLang="zh-CN" dirty="0">
                <a:solidFill>
                  <a:srgbClr val="000000"/>
                </a:solidFill>
              </a:rPr>
              <a:t>函数完成数组展平工作</a:t>
            </a:r>
            <a:r>
              <a:rPr lang="zh-CN" altLang="en-US" dirty="0">
                <a:solidFill>
                  <a:srgbClr val="000000"/>
                </a:solidFill>
              </a:rPr>
              <a:t>。</a:t>
            </a:r>
            <a:endParaRPr lang="en-US" altLang="zh-CN" dirty="0">
              <a:solidFill>
                <a:srgbClr val="000000"/>
              </a:solidFill>
            </a:endParaRPr>
          </a:p>
          <a:p>
            <a:r>
              <a:rPr lang="en-US" altLang="zh-CN" dirty="0">
                <a:solidFill>
                  <a:srgbClr val="000000"/>
                </a:solidFill>
              </a:rPr>
              <a:t>flatten</a:t>
            </a:r>
            <a:r>
              <a:rPr lang="zh-CN" altLang="zh-CN" dirty="0">
                <a:solidFill>
                  <a:srgbClr val="000000"/>
                </a:solidFill>
              </a:rPr>
              <a:t>函数也可以完成数组展平工作。与</a:t>
            </a:r>
            <a:r>
              <a:rPr lang="en-US" altLang="zh-CN" dirty="0">
                <a:solidFill>
                  <a:srgbClr val="000000"/>
                </a:solidFill>
              </a:rPr>
              <a:t>ravel</a:t>
            </a:r>
            <a:r>
              <a:rPr lang="zh-CN" altLang="zh-CN" dirty="0">
                <a:solidFill>
                  <a:srgbClr val="000000"/>
                </a:solidFill>
              </a:rPr>
              <a:t>函数的区别在于，</a:t>
            </a:r>
            <a:r>
              <a:rPr lang="en-US" altLang="zh-CN" dirty="0">
                <a:solidFill>
                  <a:srgbClr val="000000"/>
                </a:solidFill>
              </a:rPr>
              <a:t>flatten</a:t>
            </a:r>
            <a:r>
              <a:rPr lang="zh-CN" altLang="zh-CN" dirty="0">
                <a:solidFill>
                  <a:srgbClr val="000000"/>
                </a:solidFill>
              </a:rPr>
              <a:t>函数可以选择横向或纵向展平</a:t>
            </a:r>
            <a:r>
              <a:rPr lang="zh-CN" altLang="en-US" dirty="0">
                <a:solidFill>
                  <a:srgbClr val="000000"/>
                </a:solidFill>
              </a:rPr>
              <a:t>。</a:t>
            </a:r>
            <a:endParaRPr lang="en-US" altLang="zh-CN" dirty="0">
              <a:solidFill>
                <a:srgbClr val="000000"/>
              </a:solidFill>
            </a:endParaRPr>
          </a:p>
          <a:p>
            <a:pPr marL="0" indent="0">
              <a:spcBef>
                <a:spcPts val="432"/>
              </a:spcBef>
              <a:buNone/>
            </a:pP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432"/>
              </a:spcBef>
            </a:pPr>
            <a:endParaRPr lang="en-US" altLang="zh-CN" dirty="0">
              <a:solidFill>
                <a:srgbClr val="000000"/>
              </a:solidFill>
            </a:endParaRPr>
          </a:p>
          <a:p>
            <a:pPr>
              <a:spcBef>
                <a:spcPts val="432"/>
              </a:spcBef>
            </a:pP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432"/>
              </a:spcBef>
            </a:pPr>
            <a:endParaRPr lang="en-US" altLang="zh-CN" dirty="0">
              <a:solidFill>
                <a:srgbClr val="000000"/>
              </a:solidFill>
            </a:endParaRPr>
          </a:p>
          <a:p>
            <a:pPr>
              <a:spcBef>
                <a:spcPts val="432"/>
              </a:spcBef>
            </a:pP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432"/>
              </a:spcBef>
            </a:pPr>
            <a:endParaRPr lang="en-US" altLang="zh-CN" dirty="0">
              <a:solidFill>
                <a:srgbClr val="000000"/>
              </a:solidFill>
            </a:endParaRPr>
          </a:p>
          <a:p>
            <a:pPr>
              <a:spcBef>
                <a:spcPts val="432"/>
              </a:spcBef>
            </a:pP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432"/>
              </a:spcBef>
            </a:pPr>
            <a:endParaRPr lang="en-US" altLang="zh-CN" dirty="0">
              <a:solidFill>
                <a:srgbClr val="000000"/>
              </a:solidFill>
            </a:endParaRPr>
          </a:p>
          <a:p>
            <a:pPr>
              <a:spcBef>
                <a:spcPts val="432"/>
              </a:spcBef>
            </a:pPr>
            <a:endParaRPr lang="en-US" altLang="zh-CN" dirty="0">
              <a:solidFill>
                <a:srgbClr val="000000"/>
              </a:solidFill>
            </a:endParaRPr>
          </a:p>
          <a:p>
            <a:pPr>
              <a:spcBef>
                <a:spcPts val="432"/>
              </a:spcBef>
            </a:pPr>
            <a:endParaRPr lang="en-US" altLang="zh-CN" dirty="0">
              <a:solidFill>
                <a:srgbClr val="000000"/>
              </a:solidFill>
            </a:endParaRPr>
          </a:p>
          <a:p>
            <a:pPr>
              <a:spcBef>
                <a:spcPts val="432"/>
              </a:spcBef>
            </a:pPr>
            <a:endParaRPr lang="en-US" altLang="zh-CN" dirty="0">
              <a:solidFill>
                <a:srgbClr val="000000"/>
              </a:solidFill>
            </a:endParaRPr>
          </a:p>
          <a:p>
            <a:pPr>
              <a:spcBef>
                <a:spcPts val="432"/>
              </a:spcBef>
            </a:pPr>
            <a:endParaRPr lang="en-US" altLang="zh-CN" dirty="0">
              <a:solidFill>
                <a:srgbClr val="000000"/>
              </a:solidFill>
            </a:endParaRP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en-US" dirty="0">
                <a:ea typeface="宋体" panose="02010600030101010101" pitchFamily="2" charset="-122"/>
              </a:rPr>
              <a:t>变换数组的形态</a:t>
            </a:r>
          </a:p>
        </p:txBody>
      </p:sp>
      <p:graphicFrame>
        <p:nvGraphicFramePr>
          <p:cNvPr id="4" name="表格 5">
            <a:extLst>
              <a:ext uri="{FF2B5EF4-FFF2-40B4-BE49-F238E27FC236}">
                <a16:creationId xmlns:a16="http://schemas.microsoft.com/office/drawing/2014/main" id="{593D4293-6C74-4882-A937-E6515BBC4A21}"/>
              </a:ext>
            </a:extLst>
          </p:cNvPr>
          <p:cNvGraphicFramePr>
            <a:graphicFrameLocks noGrp="1"/>
          </p:cNvGraphicFramePr>
          <p:nvPr>
            <p:extLst>
              <p:ext uri="{D42A27DB-BD31-4B8C-83A1-F6EECF244321}">
                <p14:modId xmlns:p14="http://schemas.microsoft.com/office/powerpoint/2010/main" val="497618712"/>
              </p:ext>
            </p:extLst>
          </p:nvPr>
        </p:nvGraphicFramePr>
        <p:xfrm>
          <a:off x="1956000" y="1946159"/>
          <a:ext cx="8280000" cy="172800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468809257"/>
                    </a:ext>
                  </a:extLst>
                </a:gridCol>
                <a:gridCol w="6840000">
                  <a:extLst>
                    <a:ext uri="{9D8B030D-6E8A-4147-A177-3AD203B41FA5}">
                      <a16:colId xmlns:a16="http://schemas.microsoft.com/office/drawing/2014/main" val="234113923"/>
                    </a:ext>
                  </a:extLst>
                </a:gridCol>
              </a:tblGrid>
              <a:tr h="432000">
                <a:tc>
                  <a:txBody>
                    <a:bodyPr/>
                    <a:lstStyle/>
                    <a:p>
                      <a:pPr algn="ct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1724783740"/>
                  </a:ext>
                </a:extLst>
              </a:tr>
              <a:tr h="432000">
                <a:tc>
                  <a:txBody>
                    <a:bodyPr/>
                    <a:lstStyle/>
                    <a:p>
                      <a:pPr algn="just"/>
                      <a:r>
                        <a:rPr lang="en-US" sz="1800" b="0" kern="0" dirty="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8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dirty="0" err="1">
                          <a:effectLst/>
                          <a:latin typeface="Times New Roman" panose="02020603050405020304" pitchFamily="18" charset="0"/>
                          <a:ea typeface="宋体" panose="02010600030101010101" pitchFamily="2" charset="-122"/>
                          <a:cs typeface="Times New Roman" panose="02020603050405020304" pitchFamily="18" charset="0"/>
                        </a:rPr>
                        <a:t>array_like</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。表示需要变换形态的数组。无默认值</a:t>
                      </a:r>
                    </a:p>
                  </a:txBody>
                  <a:tcPr marL="68580" marR="68580" marT="0" marB="0" anchor="ctr"/>
                </a:tc>
                <a:extLst>
                  <a:ext uri="{0D108BD9-81ED-4DB2-BD59-A6C34878D82A}">
                    <a16:rowId xmlns:a16="http://schemas.microsoft.com/office/drawing/2014/main" val="2016510952"/>
                  </a:ext>
                </a:extLst>
              </a:tr>
              <a:tr h="432000">
                <a:tc>
                  <a:txBody>
                    <a:bodyPr/>
                    <a:lstStyle/>
                    <a:p>
                      <a:pPr algn="just"/>
                      <a:r>
                        <a:rPr lang="en-US" sz="1800" b="0" kern="100">
                          <a:effectLst/>
                          <a:latin typeface="Times New Roman" panose="02020603050405020304" pitchFamily="18" charset="0"/>
                          <a:ea typeface="宋体" panose="02010600030101010101" pitchFamily="2" charset="-122"/>
                          <a:cs typeface="Times New Roman" panose="02020603050405020304" pitchFamily="18" charset="0"/>
                        </a:rPr>
                        <a:t>newshape</a:t>
                      </a:r>
                      <a:endParaRPr lang="zh-CN" sz="18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int</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int</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型元组。表示变化后的形状的维度。无默认值</a:t>
                      </a:r>
                    </a:p>
                  </a:txBody>
                  <a:tcPr marL="68580" marR="68580" marT="0" marB="0" anchor="ctr"/>
                </a:tc>
                <a:extLst>
                  <a:ext uri="{0D108BD9-81ED-4DB2-BD59-A6C34878D82A}">
                    <a16:rowId xmlns:a16="http://schemas.microsoft.com/office/drawing/2014/main" val="3159067275"/>
                  </a:ext>
                </a:extLst>
              </a:tr>
              <a:tr h="432000">
                <a:tc>
                  <a:txBody>
                    <a:bodyPr/>
                    <a:lstStyle/>
                    <a:p>
                      <a:pPr algn="just"/>
                      <a:r>
                        <a:rPr lang="en-US" sz="1800" b="0" kern="100" dirty="0">
                          <a:effectLst/>
                          <a:latin typeface="Times New Roman" panose="02020603050405020304" pitchFamily="18" charset="0"/>
                          <a:ea typeface="宋体" panose="02010600030101010101" pitchFamily="2" charset="-122"/>
                          <a:cs typeface="Times New Roman" panose="02020603050405020304" pitchFamily="18" charset="0"/>
                        </a:rPr>
                        <a:t>order</a:t>
                      </a:r>
                      <a:endParaRPr lang="zh-CN" sz="18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。表示将元素放入数组中的顺序，可选</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F</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。默认为</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14926354"/>
                  </a:ext>
                </a:extLst>
              </a:tr>
            </a:tbl>
          </a:graphicData>
        </a:graphic>
      </p:graphicFrame>
    </p:spTree>
    <p:extLst>
      <p:ext uri="{BB962C8B-B14F-4D97-AF65-F5344CB8AC3E}">
        <p14:creationId xmlns:p14="http://schemas.microsoft.com/office/powerpoint/2010/main" val="73220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animEffect transition="in" filter="barn(inVertical)">
                                      <p:cBhvr>
                                        <p:cTn id="20" dur="500"/>
                                        <p:tgtEl>
                                          <p:spTgt spid="2">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barn(inVertical)">
                                      <p:cBhvr>
                                        <p:cTn id="2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FB6010F-D350-4EF8-BD21-78AF4C378C1E}"/>
              </a:ext>
            </a:extLst>
          </p:cNvPr>
          <p:cNvSpPr>
            <a:spLocks noGrp="1"/>
          </p:cNvSpPr>
          <p:nvPr>
            <p:ph idx="1"/>
          </p:nvPr>
        </p:nvSpPr>
        <p:spPr/>
        <p:txBody>
          <a:bodyPr/>
          <a:lstStyle/>
          <a:p>
            <a:pPr>
              <a:spcBef>
                <a:spcPts val="432"/>
              </a:spcBef>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除了可以改变数组“形状”外，</a:t>
            </a:r>
            <a:r>
              <a:rPr lang="en-US" altLang="zh-CN" sz="1800" dirty="0">
                <a:solidFill>
                  <a:srgbClr val="000000"/>
                </a:solidFill>
                <a:effectLst/>
                <a:latin typeface="Times New Roman" panose="02020603050405020304" pitchFamily="18" charset="0"/>
                <a:ea typeface="Times New Roman" panose="02020603050405020304" pitchFamily="18" charset="0"/>
              </a:rPr>
              <a:t>NumPy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也可以对数组进行组合。组合主要有横向组合与纵向组合。使用</a:t>
            </a:r>
            <a:r>
              <a:rPr lang="en-US" altLang="zh-CN" sz="1800" dirty="0" err="1">
                <a:solidFill>
                  <a:srgbClr val="000000"/>
                </a:solidFill>
                <a:effectLst/>
                <a:latin typeface="Times New Roman" panose="02020603050405020304" pitchFamily="18" charset="0"/>
                <a:ea typeface="宋体" panose="02010600030101010101" pitchFamily="2" charset="-122"/>
              </a:rPr>
              <a:t>hstack</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a:t>
            </a:r>
            <a:r>
              <a:rPr lang="en-US" altLang="zh-CN" sz="1800" dirty="0" err="1">
                <a:solidFill>
                  <a:srgbClr val="000000"/>
                </a:solidFill>
                <a:effectLst/>
                <a:latin typeface="Times New Roman" panose="02020603050405020304" pitchFamily="18" charset="0"/>
                <a:ea typeface="宋体" panose="02010600030101010101" pitchFamily="2" charset="-122"/>
              </a:rPr>
              <a:t>vstack</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函数和</a:t>
            </a:r>
            <a:r>
              <a:rPr lang="en-US" altLang="zh-CN" sz="1800" dirty="0">
                <a:solidFill>
                  <a:srgbClr val="000000"/>
                </a:solidFill>
                <a:effectLst/>
                <a:latin typeface="Times New Roman" panose="02020603050405020304" pitchFamily="18" charset="0"/>
                <a:ea typeface="宋体" panose="02010600030101010101" pitchFamily="2" charset="-122"/>
              </a:rPr>
              <a:t>concatenate</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完成数组的组合</a:t>
            </a:r>
            <a:r>
              <a:rPr lang="zh-CN" altLang="en-US" dirty="0">
                <a:solidFill>
                  <a:srgbClr val="000000"/>
                </a:solidFill>
              </a:rPr>
              <a:t>。</a:t>
            </a:r>
            <a:endParaRPr lang="en-US" altLang="zh-CN" dirty="0">
              <a:solidFill>
                <a:srgbClr val="000000"/>
              </a:solidFill>
            </a:endParaRPr>
          </a:p>
          <a:p>
            <a:pPr marL="720000">
              <a:buFont typeface="Arial" panose="020B0604020202020204" pitchFamily="34" charset="0"/>
              <a:buChar cha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横向组合是将</a:t>
            </a:r>
            <a:r>
              <a:rPr lang="en-US" altLang="zh-CN" sz="1800" dirty="0">
                <a:solidFill>
                  <a:srgbClr val="000000"/>
                </a:solidFill>
                <a:effectLst/>
                <a:latin typeface="Times New Roman" panose="02020603050405020304" pitchFamily="18" charset="0"/>
                <a:ea typeface="宋体" panose="02010600030101010101" pitchFamily="2" charset="-122"/>
              </a:rPr>
              <a:t>ndarray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对象构成的元组作为参数，传给</a:t>
            </a:r>
            <a:r>
              <a:rPr lang="en-US" altLang="zh-CN" sz="1800" dirty="0" err="1">
                <a:solidFill>
                  <a:srgbClr val="000000"/>
                </a:solidFill>
                <a:effectLst/>
                <a:latin typeface="Times New Roman" panose="02020603050405020304" pitchFamily="18" charset="0"/>
                <a:ea typeface="宋体" panose="02010600030101010101" pitchFamily="2" charset="-122"/>
              </a:rPr>
              <a:t>hstack</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a:buFont typeface="Arial" panose="020B0604020202020204" pitchFamily="34" charset="0"/>
              <a:buChar cha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纵向组合同样是将</a:t>
            </a:r>
            <a:r>
              <a:rPr lang="en-US" altLang="zh-CN" sz="1800" dirty="0">
                <a:solidFill>
                  <a:srgbClr val="000000"/>
                </a:solidFill>
                <a:effectLst/>
                <a:latin typeface="Times New Roman" panose="02020603050405020304" pitchFamily="18" charset="0"/>
                <a:ea typeface="宋体" panose="02010600030101010101" pitchFamily="2" charset="-122"/>
              </a:rPr>
              <a:t>ndarray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对象构成的元组作为参数，传给</a:t>
            </a:r>
            <a:r>
              <a:rPr lang="en-US" altLang="zh-CN" sz="1800" dirty="0" err="1">
                <a:solidFill>
                  <a:srgbClr val="000000"/>
                </a:solidFill>
                <a:effectLst/>
                <a:latin typeface="Times New Roman" panose="02020603050405020304" pitchFamily="18" charset="0"/>
                <a:ea typeface="宋体" panose="02010600030101010101" pitchFamily="2" charset="-122"/>
              </a:rPr>
              <a:t>vstack</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a:t>
            </a:r>
            <a:r>
              <a:rPr lang="zh-CN" altLang="en-US" dirty="0">
                <a:solidFill>
                  <a:srgbClr val="000000"/>
                </a:solidFill>
              </a:rPr>
              <a:t>。</a:t>
            </a:r>
            <a:endParaRPr lang="en-US" altLang="zh-CN" dirty="0">
              <a:solidFill>
                <a:srgbClr val="000000"/>
              </a:solidFill>
            </a:endParaRPr>
          </a:p>
          <a:p>
            <a:pPr marL="720000">
              <a:buFont typeface="Arial" panose="020B0604020202020204" pitchFamily="34" charset="0"/>
              <a:buChar char="•"/>
            </a:pPr>
            <a:r>
              <a:rPr lang="en-US" altLang="zh-CN" sz="1800" dirty="0">
                <a:solidFill>
                  <a:srgbClr val="000000"/>
                </a:solidFill>
                <a:effectLst/>
                <a:latin typeface="Times New Roman" panose="02020603050405020304" pitchFamily="18" charset="0"/>
                <a:ea typeface="宋体" panose="02010600030101010101" pitchFamily="2" charset="-122"/>
              </a:rPr>
              <a:t>concatenate</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函数也可以实现数组的横向组合和纵向组合，其中当参数</a:t>
            </a:r>
            <a:r>
              <a:rPr lang="en-US" altLang="zh-CN" sz="1800" dirty="0">
                <a:solidFill>
                  <a:srgbClr val="000000"/>
                </a:solidFill>
                <a:effectLst/>
                <a:latin typeface="Times New Roman" panose="02020603050405020304" pitchFamily="18" charset="0"/>
                <a:ea typeface="宋体" panose="02010600030101010101" pitchFamily="2" charset="-122"/>
              </a:rPr>
              <a:t>axis=1</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时，数组按照横向组合，当参数</a:t>
            </a:r>
            <a:r>
              <a:rPr lang="en-US" altLang="zh-CN" sz="1800" dirty="0">
                <a:solidFill>
                  <a:srgbClr val="000000"/>
                </a:solidFill>
                <a:effectLst/>
                <a:latin typeface="Times New Roman" panose="02020603050405020304" pitchFamily="18" charset="0"/>
                <a:ea typeface="宋体" panose="02010600030101010101" pitchFamily="2" charset="-122"/>
              </a:rPr>
              <a:t>axis=0</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时，数组按照纵向组合</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3" name="标题 2">
            <a:extLst>
              <a:ext uri="{FF2B5EF4-FFF2-40B4-BE49-F238E27FC236}">
                <a16:creationId xmlns:a16="http://schemas.microsoft.com/office/drawing/2014/main" id="{F02CD1EC-11A3-46DA-9AA9-B1804A300679}"/>
              </a:ext>
            </a:extLst>
          </p:cNvPr>
          <p:cNvSpPr>
            <a:spLocks noGrp="1"/>
          </p:cNvSpPr>
          <p:nvPr>
            <p:ph type="title"/>
          </p:nvPr>
        </p:nvSpPr>
        <p:spPr/>
        <p:txBody>
          <a:bodyPr/>
          <a:lstStyle/>
          <a:p>
            <a:r>
              <a:rPr lang="zh-CN" altLang="en-US" dirty="0"/>
              <a:t>变换数组的形态</a:t>
            </a:r>
          </a:p>
        </p:txBody>
      </p:sp>
    </p:spTree>
    <p:extLst>
      <p:ext uri="{BB962C8B-B14F-4D97-AF65-F5344CB8AC3E}">
        <p14:creationId xmlns:p14="http://schemas.microsoft.com/office/powerpoint/2010/main" val="51952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1D14B55-E536-4805-8A72-84233E7153B6}"/>
              </a:ext>
            </a:extLst>
          </p:cNvPr>
          <p:cNvSpPr>
            <a:spLocks noGrp="1"/>
          </p:cNvSpPr>
          <p:nvPr>
            <p:ph idx="1"/>
          </p:nvPr>
        </p:nvSpPr>
        <p:spPr/>
        <p:txBody>
          <a:bodyPr/>
          <a:lstStyle/>
          <a:p>
            <a:pPr>
              <a:spcBef>
                <a:spcPts val="432"/>
              </a:spcBef>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除了对数组进行横向和纵向的组合之外，还可以对数组进行分割。</a:t>
            </a:r>
            <a:r>
              <a:rPr lang="en-US" altLang="zh-CN" sz="1800" dirty="0">
                <a:solidFill>
                  <a:srgbClr val="000000"/>
                </a:solidFill>
                <a:effectLst/>
                <a:latin typeface="Times New Roman" panose="02020603050405020304" pitchFamily="18" charset="0"/>
                <a:ea typeface="宋体" panose="02010600030101010101" pitchFamily="2" charset="-122"/>
              </a:rPr>
              <a:t>NumPy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提供了</a:t>
            </a:r>
            <a:r>
              <a:rPr lang="en-US" altLang="zh-CN" sz="1800" dirty="0" err="1">
                <a:solidFill>
                  <a:srgbClr val="000000"/>
                </a:solidFill>
                <a:effectLst/>
                <a:latin typeface="Times New Roman" panose="02020603050405020304" pitchFamily="18" charset="0"/>
                <a:ea typeface="宋体" panose="02010600030101010101" pitchFamily="2" charset="-122"/>
              </a:rPr>
              <a:t>hsplit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solidFill>
                  <a:srgbClr val="000000"/>
                </a:solidFill>
                <a:effectLst/>
                <a:latin typeface="Times New Roman" panose="02020603050405020304" pitchFamily="18" charset="0"/>
                <a:ea typeface="宋体" panose="02010600030101010101" pitchFamily="2" charset="-122"/>
              </a:rPr>
              <a:t>vsplit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solidFill>
                  <a:srgbClr val="000000"/>
                </a:solidFill>
                <a:effectLst/>
                <a:latin typeface="Times New Roman" panose="02020603050405020304" pitchFamily="18" charset="0"/>
                <a:ea typeface="宋体" panose="02010600030101010101" pitchFamily="2" charset="-122"/>
              </a:rPr>
              <a:t>dsplit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solidFill>
                  <a:srgbClr val="000000"/>
                </a:solidFill>
                <a:effectLst/>
                <a:latin typeface="Times New Roman" panose="02020603050405020304" pitchFamily="18" charset="0"/>
                <a:ea typeface="宋体" panose="02010600030101010101" pitchFamily="2" charset="-122"/>
              </a:rPr>
              <a:t>split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函数，可以将数组分割成相同大小的子数组，也可以指定原数组中需要分割的位置</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a:buFont typeface="Arial" panose="020B0604020202020204" pitchFamily="34" charset="0"/>
              <a:buChar char="•"/>
            </a:pPr>
            <a:r>
              <a:rPr lang="en-US" altLang="zh-CN" sz="1800" b="1" dirty="0" err="1">
                <a:solidFill>
                  <a:srgbClr val="000000"/>
                </a:solidFill>
                <a:effectLst/>
                <a:latin typeface="Times New Roman" panose="02020603050405020304" pitchFamily="18" charset="0"/>
                <a:ea typeface="宋体" panose="02010600030101010101" pitchFamily="2" charset="-122"/>
              </a:rPr>
              <a:t>hsplit</a:t>
            </a:r>
            <a:r>
              <a:rPr lang="zh-CN" altLang="zh-CN" sz="18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a:t>
            </a:r>
            <a:r>
              <a:rPr lang="zh-CN" altLang="en-US" sz="18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可以对数组进行横向分割，以</a:t>
            </a:r>
            <a:r>
              <a:rPr lang="en-US" altLang="zh-CN" sz="1800" spc="40" dirty="0">
                <a:solidFill>
                  <a:srgbClr val="000000"/>
                </a:solidFill>
                <a:effectLst/>
                <a:latin typeface="Times New Roman" panose="02020603050405020304" pitchFamily="18" charset="0"/>
                <a:ea typeface="宋体" panose="02010600030101010101" pitchFamily="2" charset="-122"/>
              </a:rPr>
              <a:t>ndarray</a:t>
            </a:r>
            <a:r>
              <a:rPr lang="zh-CN" altLang="zh-CN" sz="1800" spc="4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对象构成的元组作为参数</a:t>
            </a:r>
            <a:r>
              <a:rPr lang="zh-CN" altLang="en-US" spc="40" dirty="0">
                <a:solidFill>
                  <a:srgbClr val="000000"/>
                </a:solidFill>
              </a:rPr>
              <a:t>。</a:t>
            </a:r>
            <a:endParaRPr lang="en-US" altLang="zh-CN" spc="40" dirty="0">
              <a:solidFill>
                <a:srgbClr val="000000"/>
              </a:solidFill>
            </a:endParaRPr>
          </a:p>
          <a:p>
            <a:pPr marL="720000">
              <a:buFont typeface="Arial" panose="020B0604020202020204" pitchFamily="34" charset="0"/>
              <a:buChar char="•"/>
            </a:pPr>
            <a:r>
              <a:rPr lang="en-US" altLang="zh-CN" sz="1800" b="1" dirty="0" err="1">
                <a:solidFill>
                  <a:srgbClr val="000000"/>
                </a:solidFill>
                <a:effectLst/>
                <a:latin typeface="Times New Roman" panose="02020603050405020304" pitchFamily="18" charset="0"/>
                <a:ea typeface="宋体" panose="02010600030101010101" pitchFamily="2" charset="-122"/>
              </a:rPr>
              <a:t>vsplit</a:t>
            </a:r>
            <a:r>
              <a:rPr lang="zh-CN" altLang="zh-CN" sz="18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a:t>
            </a:r>
            <a:r>
              <a:rPr lang="zh-CN" altLang="en-US" sz="18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可以对数组进行纵向分割，以</a:t>
            </a:r>
            <a:r>
              <a:rPr lang="en-US" altLang="zh-CN" sz="1800" spc="40" dirty="0">
                <a:solidFill>
                  <a:srgbClr val="000000"/>
                </a:solidFill>
                <a:effectLst/>
                <a:latin typeface="Times New Roman" panose="02020603050405020304" pitchFamily="18" charset="0"/>
                <a:ea typeface="宋体" panose="02010600030101010101" pitchFamily="2" charset="-122"/>
              </a:rPr>
              <a:t>ndarray</a:t>
            </a:r>
            <a:r>
              <a:rPr lang="zh-CN" altLang="zh-CN" sz="1800" spc="4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对象构成的元组作为参数</a:t>
            </a:r>
            <a:r>
              <a:rPr lang="zh-CN" altLang="en-US" sz="1800" spc="4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spc="4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a:buFont typeface="Arial" panose="020B0604020202020204" pitchFamily="34" charset="0"/>
              <a:buChar char="•"/>
            </a:pPr>
            <a:r>
              <a:rPr lang="en-US" altLang="zh-CN" sz="1800" b="1" dirty="0">
                <a:solidFill>
                  <a:srgbClr val="000000"/>
                </a:solidFill>
                <a:effectLst/>
                <a:latin typeface="Times New Roman" panose="02020603050405020304" pitchFamily="18" charset="0"/>
                <a:ea typeface="宋体" panose="02010600030101010101" pitchFamily="2" charset="-122"/>
              </a:rPr>
              <a:t>split</a:t>
            </a:r>
            <a:r>
              <a:rPr lang="zh-CN" altLang="zh-CN" sz="18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a:t>
            </a:r>
            <a:r>
              <a:rPr lang="zh-CN" altLang="en-US" sz="18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同样可以实现数组分割。当参数</a:t>
            </a:r>
            <a:r>
              <a:rPr lang="en-US" altLang="zh-CN" sz="1800" dirty="0">
                <a:solidFill>
                  <a:srgbClr val="000000"/>
                </a:solidFill>
                <a:effectLst/>
                <a:latin typeface="Times New Roman" panose="02020603050405020304" pitchFamily="18" charset="0"/>
                <a:ea typeface="宋体" panose="02010600030101010101" pitchFamily="2" charset="-122"/>
              </a:rPr>
              <a:t>axis=1</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时，可以对数组进行横向分割；当参数</a:t>
            </a:r>
            <a:r>
              <a:rPr lang="en-US" altLang="zh-CN" sz="1800" dirty="0">
                <a:solidFill>
                  <a:srgbClr val="000000"/>
                </a:solidFill>
                <a:effectLst/>
                <a:latin typeface="Times New Roman" panose="02020603050405020304" pitchFamily="18" charset="0"/>
                <a:ea typeface="宋体" panose="02010600030101010101" pitchFamily="2" charset="-122"/>
              </a:rPr>
              <a:t>axis=0</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时，可以对数组进行纵向分割</a:t>
            </a:r>
            <a:r>
              <a:rPr lang="zh-CN" altLang="en-US" spc="40" dirty="0">
                <a:solidFill>
                  <a:srgbClr val="000000"/>
                </a:solidFill>
              </a:rPr>
              <a:t>。</a:t>
            </a:r>
            <a:endParaRPr lang="zh-CN" altLang="en-US" dirty="0"/>
          </a:p>
        </p:txBody>
      </p:sp>
      <p:sp>
        <p:nvSpPr>
          <p:cNvPr id="3" name="标题 2">
            <a:extLst>
              <a:ext uri="{FF2B5EF4-FFF2-40B4-BE49-F238E27FC236}">
                <a16:creationId xmlns:a16="http://schemas.microsoft.com/office/drawing/2014/main" id="{66269591-D038-4EA4-8C76-E976789DE799}"/>
              </a:ext>
            </a:extLst>
          </p:cNvPr>
          <p:cNvSpPr>
            <a:spLocks noGrp="1"/>
          </p:cNvSpPr>
          <p:nvPr>
            <p:ph type="title"/>
          </p:nvPr>
        </p:nvSpPr>
        <p:spPr/>
        <p:txBody>
          <a:bodyPr/>
          <a:lstStyle/>
          <a:p>
            <a:r>
              <a:rPr lang="zh-CN" altLang="en-US" dirty="0"/>
              <a:t>变换数组形态</a:t>
            </a:r>
          </a:p>
        </p:txBody>
      </p:sp>
    </p:spTree>
    <p:extLst>
      <p:ext uri="{BB962C8B-B14F-4D97-AF65-F5344CB8AC3E}">
        <p14:creationId xmlns:p14="http://schemas.microsoft.com/office/powerpoint/2010/main" val="129703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830662"/>
            <a:ext cx="5910" cy="33255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649786" y="3442615"/>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30912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掌握</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矩阵与通用函数</a:t>
            </a:r>
            <a:endPar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掌握</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数组</a:t>
            </a: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对象</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ndarray</a:t>
            </a:r>
            <a:endPar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1092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利用</a:t>
            </a:r>
            <a:r>
              <a:rPr lang="en-US" altLang="zh-CN" sz="2400" b="1" dirty="0">
                <a:latin typeface="Times New Roman" panose="02020603050405020304" pitchFamily="18" charset="0"/>
                <a:ea typeface="宋体" panose="02010600030101010101" pitchFamily="2" charset="-122"/>
              </a:rPr>
              <a:t>NumPy</a:t>
            </a:r>
            <a:r>
              <a:rPr lang="zh-CN" altLang="en-US" sz="2400" b="1" dirty="0">
                <a:latin typeface="Times New Roman" panose="02020603050405020304" pitchFamily="18" charset="0"/>
                <a:ea typeface="宋体" panose="02010600030101010101" pitchFamily="2" charset="-122"/>
              </a:rPr>
              <a:t>进行统计分析</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Tree>
    <p:extLst>
      <p:ext uri="{BB962C8B-B14F-4D97-AF65-F5344CB8AC3E}">
        <p14:creationId xmlns:p14="http://schemas.microsoft.com/office/powerpoint/2010/main" val="4108359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669E9BC-2C70-4021-AA25-A81CA9ABFD67}"/>
              </a:ext>
            </a:extLst>
          </p:cNvPr>
          <p:cNvSpPr>
            <a:spLocks noGrp="1"/>
          </p:cNvSpPr>
          <p:nvPr>
            <p:ph idx="1"/>
          </p:nvPr>
        </p:nvSpPr>
        <p:spPr/>
        <p:txBody>
          <a:bodyPr/>
          <a:lstStyle/>
          <a:p>
            <a:pPr indent="-363600" algn="just">
              <a:lnSpc>
                <a:spcPct val="150000"/>
              </a:lnSpc>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中，矩阵是</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ndarray</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的子类，且数组和矩阵有着重要的区别。</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363600" algn="just">
              <a:lnSpc>
                <a:spcPct val="150000"/>
              </a:lnSpc>
            </a:pP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提供了两个基本的对象，分别是</a:t>
            </a:r>
            <a:r>
              <a:rPr lang="en-US" altLang="zh-CN" sz="18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维数组对象和通用函数对象，其他对象都是在</a:t>
            </a:r>
            <a:r>
              <a:rPr lang="zh-CN" altLang="zh-CN" sz="1800" kern="100" spc="1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它们之上构建的。</a:t>
            </a:r>
            <a:endParaRPr lang="en-US" altLang="zh-CN" sz="1800" kern="100" spc="1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363600" algn="just">
              <a:lnSpc>
                <a:spcPct val="150000"/>
              </a:lnSpc>
            </a:pPr>
            <a:r>
              <a:rPr lang="zh-CN" altLang="zh-CN" sz="1800" kern="100" spc="1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矩阵是继承自</a:t>
            </a:r>
            <a:r>
              <a:rPr lang="en-US" altLang="zh-CN" sz="1800" kern="100" spc="1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zh-CN" sz="1800" kern="100" spc="1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数组对象的二维数组对象。与数学概念中的矩阵一</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样，</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中的矩阵也是二维的。使用</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matrix</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bmat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创建矩阵。</a:t>
            </a:r>
          </a:p>
        </p:txBody>
      </p:sp>
      <p:sp>
        <p:nvSpPr>
          <p:cNvPr id="3" name="标题 2">
            <a:extLst>
              <a:ext uri="{FF2B5EF4-FFF2-40B4-BE49-F238E27FC236}">
                <a16:creationId xmlns:a16="http://schemas.microsoft.com/office/drawing/2014/main" id="{3EFD0607-BC48-4157-85DD-878120408B97}"/>
              </a:ext>
            </a:extLst>
          </p:cNvPr>
          <p:cNvSpPr>
            <a:spLocks noGrp="1"/>
          </p:cNvSpPr>
          <p:nvPr>
            <p:ph type="title"/>
          </p:nvPr>
        </p:nvSpPr>
        <p:spPr/>
        <p:txBody>
          <a:bodyPr/>
          <a:lstStyle/>
          <a:p>
            <a:r>
              <a:rPr lang="zh-CN" altLang="en-US" dirty="0"/>
              <a:t>创建</a:t>
            </a:r>
            <a:r>
              <a:rPr lang="en-US" altLang="zh-CN" dirty="0">
                <a:latin typeface="Times New Roman" panose="02020603050405020304" pitchFamily="18" charset="0"/>
              </a:rPr>
              <a:t>NumPy</a:t>
            </a:r>
            <a:r>
              <a:rPr lang="zh-CN" altLang="en-US" dirty="0"/>
              <a:t>矩阵</a:t>
            </a:r>
          </a:p>
        </p:txBody>
      </p:sp>
    </p:spTree>
    <p:extLst>
      <p:ext uri="{BB962C8B-B14F-4D97-AF65-F5344CB8AC3E}">
        <p14:creationId xmlns:p14="http://schemas.microsoft.com/office/powerpoint/2010/main" val="270359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669E9BC-2C70-4021-AA25-A81CA9ABFD67}"/>
              </a:ext>
            </a:extLst>
          </p:cNvPr>
          <p:cNvSpPr>
            <a:spLocks noGrp="1"/>
          </p:cNvSpPr>
          <p:nvPr>
            <p:ph idx="1"/>
          </p:nvPr>
        </p:nvSpPr>
        <p:spPr/>
        <p:txBody>
          <a:bodyPr/>
          <a:lstStyle/>
          <a:p>
            <a:pPr indent="-363600"/>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当使用</a:t>
            </a:r>
            <a:r>
              <a:rPr lang="en-US" altLang="zh-CN" sz="1800" dirty="0">
                <a:solidFill>
                  <a:srgbClr val="000000"/>
                </a:solidFill>
                <a:effectLst/>
                <a:latin typeface="Times New Roman" panose="02020603050405020304" pitchFamily="18" charset="0"/>
                <a:ea typeface="宋体" panose="02010600030101010101" pitchFamily="2" charset="-122"/>
              </a:rPr>
              <a:t>mat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函数创建矩阵时，如果输入</a:t>
            </a:r>
            <a:r>
              <a:rPr lang="en-US" altLang="zh-CN" sz="1800" dirty="0">
                <a:solidFill>
                  <a:srgbClr val="000000"/>
                </a:solidFill>
                <a:effectLst/>
                <a:latin typeface="Times New Roman" panose="02020603050405020304" pitchFamily="18" charset="0"/>
                <a:ea typeface="宋体" panose="02010600030101010101" pitchFamily="2" charset="-122"/>
              </a:rPr>
              <a:t>matrix</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err="1">
                <a:solidFill>
                  <a:srgbClr val="000000"/>
                </a:solidFill>
                <a:effectLst/>
                <a:latin typeface="Times New Roman" panose="02020603050405020304" pitchFamily="18" charset="0"/>
                <a:ea typeface="宋体" panose="02010600030101010101" pitchFamily="2" charset="-122"/>
              </a:rPr>
              <a:t>ndarray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对象，那么不会创建相应副本。因此，调用</a:t>
            </a:r>
            <a:r>
              <a:rPr lang="en-US" altLang="zh-CN" sz="1800" dirty="0">
                <a:solidFill>
                  <a:srgbClr val="000000"/>
                </a:solidFill>
                <a:effectLst/>
                <a:latin typeface="Times New Roman" panose="02020603050405020304" pitchFamily="18" charset="0"/>
                <a:ea typeface="宋体" panose="02010600030101010101" pitchFamily="2" charset="-122"/>
              </a:rPr>
              <a:t>mat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函数和调用</a:t>
            </a:r>
            <a:r>
              <a:rPr lang="en-US" altLang="zh-CN" sz="1800" dirty="0">
                <a:solidFill>
                  <a:srgbClr val="000000"/>
                </a:solidFill>
                <a:effectLst/>
                <a:latin typeface="Times New Roman" panose="02020603050405020304" pitchFamily="18" charset="0"/>
                <a:ea typeface="宋体" panose="02010600030101010101" pitchFamily="2" charset="-122"/>
              </a:rPr>
              <a:t>matrix(data, copy=False)</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函数等价</a:t>
            </a:r>
            <a:r>
              <a:rPr lang="zh-CN" altLang="en-US" dirty="0">
                <a:solidFill>
                  <a:srgbClr val="000000"/>
                </a:solidFill>
              </a:rPr>
              <a:t>。</a:t>
            </a:r>
            <a:endParaRPr lang="en-US" altLang="zh-CN" dirty="0">
              <a:solidFill>
                <a:srgbClr val="000000"/>
              </a:solidFill>
            </a:endParaRPr>
          </a:p>
          <a:p>
            <a:pPr indent="-363600"/>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在大多数情况下，用户会根据小的矩阵来创建大的矩阵，即将小矩阵组合成大矩阵。在</a:t>
            </a:r>
            <a:r>
              <a:rPr lang="en-US" altLang="zh-CN" sz="1800" dirty="0">
                <a:solidFill>
                  <a:srgbClr val="000000"/>
                </a:solidFill>
                <a:effectLst/>
                <a:latin typeface="Times New Roman" panose="02020603050405020304" pitchFamily="18" charset="0"/>
                <a:ea typeface="宋体" panose="02010600030101010101" pitchFamily="2" charset="-122"/>
              </a:rPr>
              <a:t>NumPy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中，可以使用</a:t>
            </a:r>
            <a:r>
              <a:rPr lang="en-US" altLang="zh-CN" sz="1800" dirty="0" err="1">
                <a:solidFill>
                  <a:srgbClr val="000000"/>
                </a:solidFill>
                <a:effectLst/>
                <a:latin typeface="Times New Roman" panose="02020603050405020304" pitchFamily="18" charset="0"/>
                <a:ea typeface="宋体" panose="02010600030101010101" pitchFamily="2" charset="-122"/>
              </a:rPr>
              <a:t>bmat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分块矩阵（</a:t>
            </a:r>
            <a:r>
              <a:rPr lang="en-US" altLang="zh-CN" sz="1800" dirty="0">
                <a:solidFill>
                  <a:srgbClr val="000000"/>
                </a:solidFill>
                <a:effectLst/>
                <a:latin typeface="Times New Roman" panose="02020603050405020304" pitchFamily="18" charset="0"/>
                <a:ea typeface="宋体" panose="02010600030101010101" pitchFamily="2" charset="-122"/>
              </a:rPr>
              <a:t>block matrix</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）函数实现</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363600"/>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a:solidFill>
                  <a:srgbClr val="000000"/>
                </a:solidFill>
                <a:effectLst/>
                <a:latin typeface="Times New Roman" panose="02020603050405020304" pitchFamily="18" charset="0"/>
                <a:ea typeface="宋体" panose="02010600030101010101" pitchFamily="2" charset="-122"/>
              </a:rPr>
              <a:t>NumPy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中，矩阵计算是针对整个矩阵中的每个元素进行的。与使用</a:t>
            </a:r>
            <a:r>
              <a:rPr lang="en-US" altLang="zh-CN" sz="1800" dirty="0">
                <a:solidFill>
                  <a:srgbClr val="000000"/>
                </a:solidFill>
                <a:effectLst/>
                <a:latin typeface="Times New Roman" panose="02020603050405020304" pitchFamily="18" charset="0"/>
                <a:ea typeface="宋体" panose="02010600030101010101" pitchFamily="2" charset="-122"/>
              </a:rPr>
              <a:t>for</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循环相比，其在运算速度上更快</a:t>
            </a:r>
            <a:r>
              <a:rPr lang="zh-CN" altLang="en-US" dirty="0">
                <a:solidFill>
                  <a:srgbClr val="000000"/>
                </a:solidFill>
              </a:rPr>
              <a:t>。</a:t>
            </a:r>
            <a:endParaRPr lang="zh-CN" altLang="en-US" dirty="0"/>
          </a:p>
        </p:txBody>
      </p:sp>
      <p:sp>
        <p:nvSpPr>
          <p:cNvPr id="3" name="标题 2">
            <a:extLst>
              <a:ext uri="{FF2B5EF4-FFF2-40B4-BE49-F238E27FC236}">
                <a16:creationId xmlns:a16="http://schemas.microsoft.com/office/drawing/2014/main" id="{3EFD0607-BC48-4157-85DD-878120408B97}"/>
              </a:ext>
            </a:extLst>
          </p:cNvPr>
          <p:cNvSpPr>
            <a:spLocks noGrp="1"/>
          </p:cNvSpPr>
          <p:nvPr>
            <p:ph type="title"/>
          </p:nvPr>
        </p:nvSpPr>
        <p:spPr/>
        <p:txBody>
          <a:bodyPr/>
          <a:lstStyle/>
          <a:p>
            <a:r>
              <a:rPr lang="zh-CN" altLang="en-US" dirty="0"/>
              <a:t>创建</a:t>
            </a:r>
            <a:r>
              <a:rPr lang="en-US" altLang="zh-CN" dirty="0">
                <a:latin typeface="Times New Roman" panose="02020603050405020304" pitchFamily="18" charset="0"/>
              </a:rPr>
              <a:t>NumPy</a:t>
            </a:r>
            <a:r>
              <a:rPr lang="zh-CN" altLang="en-US" dirty="0"/>
              <a:t>矩阵</a:t>
            </a:r>
          </a:p>
        </p:txBody>
      </p:sp>
    </p:spTree>
    <p:extLst>
      <p:ext uri="{BB962C8B-B14F-4D97-AF65-F5344CB8AC3E}">
        <p14:creationId xmlns:p14="http://schemas.microsoft.com/office/powerpoint/2010/main" val="186895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669E9BC-2C70-4021-AA25-A81CA9ABFD67}"/>
              </a:ext>
            </a:extLst>
          </p:cNvPr>
          <p:cNvSpPr>
            <a:spLocks noGrp="1"/>
          </p:cNvSpPr>
          <p:nvPr>
            <p:ph idx="1"/>
          </p:nvPr>
        </p:nvSpPr>
        <p:spPr/>
        <p:txBody>
          <a:bodyPr/>
          <a:lstStyle/>
          <a:p>
            <a:pPr marL="0" indent="457200" algn="just">
              <a:lnSpc>
                <a:spcPct val="150000"/>
              </a:lnSpc>
              <a:spcBef>
                <a:spcPts val="432"/>
              </a:spcBef>
              <a:buNone/>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除了能够实现各类运算外，矩阵还有其特有的属性</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，如下表。</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2">
            <a:extLst>
              <a:ext uri="{FF2B5EF4-FFF2-40B4-BE49-F238E27FC236}">
                <a16:creationId xmlns:a16="http://schemas.microsoft.com/office/drawing/2014/main" id="{3EFD0607-BC48-4157-85DD-878120408B97}"/>
              </a:ext>
            </a:extLst>
          </p:cNvPr>
          <p:cNvSpPr>
            <a:spLocks noGrp="1"/>
          </p:cNvSpPr>
          <p:nvPr>
            <p:ph type="title"/>
          </p:nvPr>
        </p:nvSpPr>
        <p:spPr/>
        <p:txBody>
          <a:bodyPr/>
          <a:lstStyle/>
          <a:p>
            <a:r>
              <a:rPr lang="zh-CN" altLang="en-US" dirty="0"/>
              <a:t>创建</a:t>
            </a:r>
            <a:r>
              <a:rPr lang="en-US" altLang="zh-CN" dirty="0">
                <a:latin typeface="Times New Roman" panose="02020603050405020304" pitchFamily="18" charset="0"/>
              </a:rPr>
              <a:t>NumPy</a:t>
            </a:r>
            <a:r>
              <a:rPr lang="zh-CN" altLang="en-US" dirty="0"/>
              <a:t>矩阵</a:t>
            </a:r>
          </a:p>
        </p:txBody>
      </p:sp>
      <p:graphicFrame>
        <p:nvGraphicFramePr>
          <p:cNvPr id="4" name="表格 4">
            <a:extLst>
              <a:ext uri="{FF2B5EF4-FFF2-40B4-BE49-F238E27FC236}">
                <a16:creationId xmlns:a16="http://schemas.microsoft.com/office/drawing/2014/main" id="{1CB6A4DE-C57B-4A67-8684-2FDF2C2BC910}"/>
              </a:ext>
            </a:extLst>
          </p:cNvPr>
          <p:cNvGraphicFramePr>
            <a:graphicFrameLocks noGrp="1"/>
          </p:cNvGraphicFramePr>
          <p:nvPr>
            <p:extLst>
              <p:ext uri="{D42A27DB-BD31-4B8C-83A1-F6EECF244321}">
                <p14:modId xmlns:p14="http://schemas.microsoft.com/office/powerpoint/2010/main" val="1610276400"/>
              </p:ext>
            </p:extLst>
          </p:nvPr>
        </p:nvGraphicFramePr>
        <p:xfrm>
          <a:off x="2136000" y="2140092"/>
          <a:ext cx="7920000" cy="216000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3080314812"/>
                    </a:ext>
                  </a:extLst>
                </a:gridCol>
                <a:gridCol w="6480000">
                  <a:extLst>
                    <a:ext uri="{9D8B030D-6E8A-4147-A177-3AD203B41FA5}">
                      <a16:colId xmlns:a16="http://schemas.microsoft.com/office/drawing/2014/main" val="3806552357"/>
                    </a:ext>
                  </a:extLst>
                </a:gridCol>
              </a:tblGrid>
              <a:tr h="432000">
                <a:tc>
                  <a:txBody>
                    <a:bodyPr/>
                    <a:lstStyle/>
                    <a:p>
                      <a:pPr algn="ct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属性名称</a:t>
                      </a:r>
                    </a:p>
                  </a:txBody>
                  <a:tcPr marL="68580" marR="68580" marT="0" marB="0" anchor="ctr"/>
                </a:tc>
                <a:tc>
                  <a:txBody>
                    <a:bodyPr/>
                    <a:lstStyle/>
                    <a:p>
                      <a:pPr algn="ct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属性说明</a:t>
                      </a:r>
                    </a:p>
                  </a:txBody>
                  <a:tcPr marL="68580" marR="68580" marT="0" marB="0" anchor="ctr"/>
                </a:tc>
                <a:extLst>
                  <a:ext uri="{0D108BD9-81ED-4DB2-BD59-A6C34878D82A}">
                    <a16:rowId xmlns:a16="http://schemas.microsoft.com/office/drawing/2014/main" val="743366865"/>
                  </a:ext>
                </a:extLst>
              </a:tr>
              <a:tr h="432000">
                <a:tc>
                  <a:txBody>
                    <a:bodyPr/>
                    <a:lstStyle/>
                    <a:p>
                      <a:pPr algn="just"/>
                      <a:r>
                        <a:rPr lang="en-US" sz="1800" kern="0" dirty="0">
                          <a:effectLst/>
                          <a:latin typeface="Times New Roman" panose="02020603050405020304" pitchFamily="18" charset="0"/>
                          <a:ea typeface="宋体" panose="02010600030101010101" pitchFamily="2" charset="-122"/>
                          <a:cs typeface="Times New Roman" panose="02020603050405020304" pitchFamily="18" charset="0"/>
                        </a:rPr>
                        <a:t>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0" dirty="0">
                          <a:effectLst/>
                          <a:latin typeface="Times New Roman" panose="02020603050405020304" pitchFamily="18" charset="0"/>
                          <a:ea typeface="宋体" panose="02010600030101010101" pitchFamily="2" charset="-122"/>
                          <a:cs typeface="Times New Roman" panose="02020603050405020304" pitchFamily="18" charset="0"/>
                        </a:rPr>
                        <a:t>返回自身的转置</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719789"/>
                  </a:ext>
                </a:extLst>
              </a:tr>
              <a:tr h="432000">
                <a:tc>
                  <a:txBody>
                    <a:bodyPr/>
                    <a:lstStyle/>
                    <a:p>
                      <a:pPr algn="just"/>
                      <a:r>
                        <a:rPr lang="en-US" sz="1800" kern="0">
                          <a:effectLst/>
                          <a:latin typeface="Times New Roman" panose="02020603050405020304" pitchFamily="18" charset="0"/>
                          <a:ea typeface="宋体" panose="02010600030101010101" pitchFamily="2" charset="-122"/>
                          <a:cs typeface="Times New Roman" panose="02020603050405020304" pitchFamily="18" charset="0"/>
                        </a:rPr>
                        <a:t>H</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0" dirty="0">
                          <a:effectLst/>
                          <a:latin typeface="Times New Roman" panose="02020603050405020304" pitchFamily="18" charset="0"/>
                          <a:ea typeface="宋体" panose="02010600030101010101" pitchFamily="2" charset="-122"/>
                          <a:cs typeface="Times New Roman" panose="02020603050405020304" pitchFamily="18" charset="0"/>
                        </a:rPr>
                        <a:t>返回自身的共轭转置</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41297803"/>
                  </a:ext>
                </a:extLst>
              </a:tr>
              <a:tr h="432000">
                <a:tc>
                  <a:txBody>
                    <a:bodyPr/>
                    <a:lstStyle/>
                    <a:p>
                      <a:pPr algn="just"/>
                      <a:r>
                        <a:rPr lang="en-US" sz="1800" kern="0">
                          <a:effectLst/>
                          <a:latin typeface="Times New Roman" panose="02020603050405020304" pitchFamily="18" charset="0"/>
                          <a:ea typeface="宋体" panose="02010600030101010101" pitchFamily="2" charset="-122"/>
                          <a:cs typeface="Times New Roman" panose="02020603050405020304" pitchFamily="18" charset="0"/>
                        </a:rPr>
                        <a:t>I</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0" dirty="0">
                          <a:effectLst/>
                          <a:latin typeface="Times New Roman" panose="02020603050405020304" pitchFamily="18" charset="0"/>
                          <a:ea typeface="宋体" panose="02010600030101010101" pitchFamily="2" charset="-122"/>
                          <a:cs typeface="Times New Roman" panose="02020603050405020304" pitchFamily="18" charset="0"/>
                        </a:rPr>
                        <a:t>返回自身的逆矩阵</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78354489"/>
                  </a:ext>
                </a:extLst>
              </a:tr>
              <a:tr h="432000">
                <a:tc>
                  <a:txBody>
                    <a:bodyPr/>
                    <a:lstStyle/>
                    <a:p>
                      <a:pPr algn="just"/>
                      <a:r>
                        <a:rPr lang="en-US" sz="1800" kern="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0" dirty="0">
                          <a:effectLst/>
                          <a:latin typeface="Times New Roman" panose="02020603050405020304" pitchFamily="18" charset="0"/>
                          <a:ea typeface="宋体" panose="02010600030101010101" pitchFamily="2" charset="-122"/>
                          <a:cs typeface="Times New Roman" panose="02020603050405020304" pitchFamily="18" charset="0"/>
                        </a:rPr>
                        <a:t>返回自身数据的二维数组的一个视图（没有做任何的复制）</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6344066"/>
                  </a:ext>
                </a:extLst>
              </a:tr>
            </a:tbl>
          </a:graphicData>
        </a:graphic>
      </p:graphicFrame>
    </p:spTree>
    <p:extLst>
      <p:ext uri="{BB962C8B-B14F-4D97-AF65-F5344CB8AC3E}">
        <p14:creationId xmlns:p14="http://schemas.microsoft.com/office/powerpoint/2010/main" val="239495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0CABB66-225C-40F2-9BC2-4884F0A01BFA}"/>
              </a:ext>
            </a:extLst>
          </p:cNvPr>
          <p:cNvSpPr>
            <a:spLocks noGrp="1"/>
          </p:cNvSpPr>
          <p:nvPr>
            <p:ph idx="1"/>
          </p:nvPr>
        </p:nvSpPr>
        <p:spPr/>
        <p:txBody>
          <a:bodyPr/>
          <a:lstStyle/>
          <a:p>
            <a:pPr algn="just">
              <a:lnSpc>
                <a:spcPct val="150000"/>
              </a:lnSpc>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常用的</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ufunc</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函数运算有四则运算、比较运算和逻辑运算等。</a:t>
            </a:r>
          </a:p>
          <a:p>
            <a:pPr marL="720000" indent="-363600">
              <a:spcBef>
                <a:spcPts val="432"/>
              </a:spcBef>
              <a:buFont typeface="Arial" panose="020B0604020202020204" pitchFamily="34" charset="0"/>
              <a:buChar char="•"/>
            </a:pPr>
            <a:r>
              <a:rPr lang="zh-CN" altLang="en-US" sz="1800" b="1" dirty="0">
                <a:solidFill>
                  <a:srgbClr val="000000"/>
                </a:solidFill>
                <a:effectLst/>
                <a:latin typeface="Times New Roman" panose="02020603050405020304" pitchFamily="18" charset="0"/>
                <a:ea typeface="宋体" panose="02010600030101010101" pitchFamily="2" charset="-122"/>
              </a:rPr>
              <a:t>四则运算</a:t>
            </a:r>
            <a:r>
              <a:rPr lang="zh-CN" altLang="en-US" b="1" dirty="0">
                <a:solidFill>
                  <a:srgbClr val="000000"/>
                </a:solidFill>
              </a:rPr>
              <a:t>：</a:t>
            </a:r>
            <a:r>
              <a:rPr lang="en-US" altLang="zh-CN" sz="1800" dirty="0" err="1">
                <a:solidFill>
                  <a:srgbClr val="000000"/>
                </a:solidFill>
                <a:effectLst/>
                <a:latin typeface="Times New Roman" panose="02020603050405020304" pitchFamily="18" charset="0"/>
                <a:ea typeface="宋体" panose="02010600030101010101" pitchFamily="2" charset="-122"/>
              </a:rPr>
              <a:t>ufunc</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支持全部的四则运算，并且保留习惯的运算符，和数值运算的使用方式一样，但是需要注意的是，操作的对象是数组。数组间的四则运算表示对每个数组中的元素分别进行四则运算，因此进行四则运算的两个数组的形状必须相同</a:t>
            </a:r>
            <a:r>
              <a:rPr lang="zh-CN" altLang="en-US" dirty="0">
                <a:solidFill>
                  <a:srgbClr val="000000"/>
                </a:solidFill>
              </a:rPr>
              <a:t>。</a:t>
            </a:r>
            <a:endParaRPr lang="en-US" altLang="zh-CN" dirty="0">
              <a:solidFill>
                <a:srgbClr val="000000"/>
              </a:solidFill>
            </a:endParaRPr>
          </a:p>
          <a:p>
            <a:pPr marL="720000" indent="-363600">
              <a:spcBef>
                <a:spcPts val="432"/>
              </a:spcBef>
              <a:buFont typeface="Arial" panose="020B0604020202020204" pitchFamily="34" charset="0"/>
              <a:buChar char="•"/>
            </a:pPr>
            <a:r>
              <a:rPr lang="zh-CN" altLang="en-US" sz="18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比较运算</a:t>
            </a:r>
            <a:r>
              <a:rPr lang="zh-CN" altLang="en-US" b="1" dirty="0">
                <a:solidFill>
                  <a:srgbClr val="000000"/>
                </a:solidFill>
              </a:rPr>
              <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err="1">
                <a:solidFill>
                  <a:srgbClr val="000000"/>
                </a:solidFill>
                <a:effectLst/>
                <a:latin typeface="Times New Roman" panose="02020603050405020304" pitchFamily="18" charset="0"/>
                <a:ea typeface="宋体" panose="02010600030101010101" pitchFamily="2" charset="-122"/>
              </a:rPr>
              <a:t>ufunc</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函数中也支持完整的比较运算：</a:t>
            </a:r>
            <a:r>
              <a:rPr lang="en-US" altLang="zh-CN" sz="1800" dirty="0">
                <a:solidFill>
                  <a:srgbClr val="000000"/>
                </a:solidFill>
                <a:effectLst/>
                <a:latin typeface="Times New Roman" panose="02020603050405020304" pitchFamily="18" charset="0"/>
                <a:ea typeface="宋体" panose="02010600030101010101" pitchFamily="2" charset="-122"/>
              </a:rPr>
              <a:t>&gt;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000000"/>
                </a:solidFill>
                <a:effectLst/>
                <a:latin typeface="Times New Roman" panose="02020603050405020304" pitchFamily="18" charset="0"/>
                <a:ea typeface="宋体" panose="02010600030101010101" pitchFamily="2" charset="-122"/>
              </a:rPr>
              <a:t>&lt;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000000"/>
                </a:solidFill>
                <a:effectLst/>
                <a:latin typeface="Times New Roman" panose="02020603050405020304" pitchFamily="18" charset="0"/>
                <a:ea typeface="宋体" panose="02010600030101010101" pitchFamily="2" charset="-122"/>
              </a:rPr>
              <a:t>&gt;=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000000"/>
                </a:solidFill>
                <a:effectLst/>
                <a:latin typeface="Times New Roman" panose="02020603050405020304" pitchFamily="18" charset="0"/>
                <a:ea typeface="宋体" panose="02010600030101010101" pitchFamily="2" charset="-122"/>
              </a:rPr>
              <a:t>&lt;=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。比较运算返回的结果是一个布尔数组，其每个元素为数组对应元素的比较结果</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indent="-363600">
              <a:spcBef>
                <a:spcPts val="432"/>
              </a:spcBef>
              <a:buFont typeface="Arial" panose="020B0604020202020204" pitchFamily="34" charset="0"/>
              <a:buChar char="•"/>
            </a:pPr>
            <a:r>
              <a:rPr lang="zh-CN" altLang="en-US" sz="18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逻辑运算</a:t>
            </a:r>
            <a:r>
              <a:rPr lang="zh-CN" altLang="en-US" b="1" dirty="0">
                <a:solidFill>
                  <a:srgbClr val="000000"/>
                </a:solidFill>
              </a:rPr>
              <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a:solidFill>
                  <a:srgbClr val="000000"/>
                </a:solidFill>
                <a:effectLst/>
                <a:latin typeface="Times New Roman" panose="02020603050405020304" pitchFamily="18" charset="0"/>
                <a:ea typeface="宋体" panose="02010600030101010101" pitchFamily="2" charset="-122"/>
              </a:rPr>
              <a:t>NumPy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逻辑运算中，</a:t>
            </a:r>
            <a:r>
              <a:rPr lang="en-US" altLang="zh-CN" sz="1800" dirty="0" err="1">
                <a:solidFill>
                  <a:srgbClr val="000000"/>
                </a:solidFill>
                <a:effectLst/>
                <a:latin typeface="Times New Roman" panose="02020603050405020304" pitchFamily="18" charset="0"/>
                <a:ea typeface="宋体" panose="02010600030101010101" pitchFamily="2" charset="-122"/>
              </a:rPr>
              <a:t>numpy.all</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函数表示逻辑</a:t>
            </a:r>
            <a:r>
              <a:rPr lang="en-US" altLang="zh-CN" sz="1800" dirty="0">
                <a:solidFill>
                  <a:srgbClr val="000000"/>
                </a:solidFill>
                <a:effectLst/>
                <a:latin typeface="Times New Roman" panose="02020603050405020304" pitchFamily="18" charset="0"/>
                <a:ea typeface="宋体" panose="02010600030101010101" pitchFamily="2" charset="-122"/>
              </a:rPr>
              <a:t>and</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solidFill>
                  <a:srgbClr val="000000"/>
                </a:solidFill>
                <a:effectLst/>
                <a:latin typeface="Times New Roman" panose="02020603050405020304" pitchFamily="18" charset="0"/>
                <a:ea typeface="宋体" panose="02010600030101010101" pitchFamily="2" charset="-122"/>
              </a:rPr>
              <a:t>numpy.any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函数表示逻辑</a:t>
            </a:r>
            <a:r>
              <a:rPr lang="en-US" altLang="zh-CN" sz="1800" dirty="0">
                <a:solidFill>
                  <a:srgbClr val="000000"/>
                </a:solidFill>
                <a:effectLst/>
                <a:latin typeface="Times New Roman" panose="02020603050405020304" pitchFamily="18" charset="0"/>
                <a:ea typeface="宋体" panose="02010600030101010101" pitchFamily="2" charset="-122"/>
              </a:rPr>
              <a:t>or</a:t>
            </a:r>
            <a:r>
              <a:rPr lang="zh-CN" altLang="en-US" dirty="0">
                <a:solidFill>
                  <a:srgbClr val="000000"/>
                </a:solidFill>
              </a:rPr>
              <a:t>。</a:t>
            </a:r>
            <a:endParaRPr lang="zh-CN" altLang="en-US" dirty="0"/>
          </a:p>
        </p:txBody>
      </p:sp>
      <p:sp>
        <p:nvSpPr>
          <p:cNvPr id="3" name="标题 2">
            <a:extLst>
              <a:ext uri="{FF2B5EF4-FFF2-40B4-BE49-F238E27FC236}">
                <a16:creationId xmlns:a16="http://schemas.microsoft.com/office/drawing/2014/main" id="{592AC510-A235-4D36-8E90-6BD6E40E6DCC}"/>
              </a:ext>
            </a:extLst>
          </p:cNvPr>
          <p:cNvSpPr>
            <a:spLocks noGrp="1"/>
          </p:cNvSpPr>
          <p:nvPr>
            <p:ph type="title"/>
          </p:nvPr>
        </p:nvSpPr>
        <p:spPr/>
        <p:txBody>
          <a:bodyPr/>
          <a:lstStyle/>
          <a:p>
            <a:r>
              <a:rPr lang="zh-CN" altLang="en-US" dirty="0"/>
              <a:t>掌握</a:t>
            </a:r>
            <a:r>
              <a:rPr lang="en-US" altLang="zh-CN" dirty="0" err="1"/>
              <a:t>ufunc</a:t>
            </a:r>
            <a:r>
              <a:rPr lang="zh-CN" altLang="en-US" dirty="0"/>
              <a:t>函数</a:t>
            </a:r>
          </a:p>
        </p:txBody>
      </p:sp>
      <p:sp>
        <p:nvSpPr>
          <p:cNvPr id="5" name="内容占位符 4">
            <a:extLst>
              <a:ext uri="{FF2B5EF4-FFF2-40B4-BE49-F238E27FC236}">
                <a16:creationId xmlns:a16="http://schemas.microsoft.com/office/drawing/2014/main" id="{85BD4799-5F70-48E4-8AA3-1137629216D2}"/>
              </a:ext>
            </a:extLst>
          </p:cNvPr>
          <p:cNvSpPr>
            <a:spLocks noGrp="1"/>
          </p:cNvSpPr>
          <p:nvPr>
            <p:ph idx="10"/>
          </p:nvPr>
        </p:nvSpPr>
        <p:spPr/>
        <p:txBody>
          <a:bodyPr/>
          <a:lstStyle/>
          <a:p>
            <a:r>
              <a:rPr lang="en-US" altLang="zh-CN" b="1" dirty="0"/>
              <a:t>1. </a:t>
            </a:r>
            <a:r>
              <a:rPr lang="zh-CN" altLang="en-US" b="1" dirty="0"/>
              <a:t>常用的</a:t>
            </a:r>
            <a:r>
              <a:rPr lang="en-US" altLang="zh-CN" b="1" dirty="0" err="1"/>
              <a:t>ufunc</a:t>
            </a:r>
            <a:r>
              <a:rPr lang="zh-CN" altLang="en-US" b="1" dirty="0"/>
              <a:t>函数运算</a:t>
            </a:r>
          </a:p>
        </p:txBody>
      </p:sp>
    </p:spTree>
    <p:extLst>
      <p:ext uri="{BB962C8B-B14F-4D97-AF65-F5344CB8AC3E}">
        <p14:creationId xmlns:p14="http://schemas.microsoft.com/office/powerpoint/2010/main" val="414600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0CABB66-225C-40F2-9BC2-4884F0A01BFA}"/>
              </a:ext>
            </a:extLst>
          </p:cNvPr>
          <p:cNvSpPr>
            <a:spLocks noGrp="1"/>
          </p:cNvSpPr>
          <p:nvPr>
            <p:ph idx="1"/>
          </p:nvPr>
        </p:nvSpPr>
        <p:spPr/>
        <p:txBody>
          <a:bodyPr/>
          <a:lstStyle/>
          <a:p>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广播（</a:t>
            </a:r>
            <a:r>
              <a:rPr lang="en-US" altLang="zh-CN" sz="1800" dirty="0">
                <a:solidFill>
                  <a:srgbClr val="000000"/>
                </a:solidFill>
                <a:effectLst/>
                <a:latin typeface="Times New Roman" panose="02020603050405020304" pitchFamily="18" charset="0"/>
                <a:ea typeface="宋体" panose="02010600030101010101" pitchFamily="2" charset="-122"/>
              </a:rPr>
              <a:t>Broadcasting</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）是指不同形状的数组之间执行算术运算的方式。</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当使用</a:t>
            </a:r>
            <a:r>
              <a:rPr lang="en-US" altLang="zh-CN" sz="1800" dirty="0" err="1">
                <a:solidFill>
                  <a:srgbClr val="000000"/>
                </a:solidFill>
                <a:effectLst/>
                <a:latin typeface="Times New Roman" panose="02020603050405020304" pitchFamily="18" charset="0"/>
                <a:ea typeface="宋体" panose="02010600030101010101" pitchFamily="2" charset="-122"/>
              </a:rPr>
              <a:t>ufunc</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函数进行数组计算时，</a:t>
            </a:r>
            <a:r>
              <a:rPr lang="en-US" altLang="zh-CN" sz="1800" dirty="0" err="1">
                <a:solidFill>
                  <a:srgbClr val="000000"/>
                </a:solidFill>
                <a:effectLst/>
                <a:latin typeface="Times New Roman" panose="02020603050405020304" pitchFamily="18" charset="0"/>
                <a:ea typeface="宋体" panose="02010600030101010101" pitchFamily="2" charset="-122"/>
              </a:rPr>
              <a:t>ufunc</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函数会对两个数组的对应元素进行计算。</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进行这种计算的前提是两个数组的</a:t>
            </a:r>
            <a:r>
              <a:rPr lang="en-US" altLang="zh-CN" sz="1800" dirty="0">
                <a:solidFill>
                  <a:srgbClr val="000000"/>
                </a:solidFill>
                <a:effectLst/>
                <a:latin typeface="Times New Roman" panose="02020603050405020304" pitchFamily="18" charset="0"/>
                <a:ea typeface="宋体" panose="02010600030101010101" pitchFamily="2" charset="-122"/>
              </a:rPr>
              <a:t>shape</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一致。如果两个数组的</a:t>
            </a:r>
            <a:r>
              <a:rPr lang="en-US" altLang="zh-CN" sz="1800" dirty="0">
                <a:solidFill>
                  <a:srgbClr val="000000"/>
                </a:solidFill>
                <a:effectLst/>
                <a:latin typeface="Times New Roman" panose="02020603050405020304" pitchFamily="18" charset="0"/>
                <a:ea typeface="宋体" panose="02010600030101010101" pitchFamily="2" charset="-122"/>
              </a:rPr>
              <a:t>shape</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不一致，那么</a:t>
            </a:r>
            <a:r>
              <a:rPr lang="en-US" altLang="zh-CN" sz="1800" dirty="0">
                <a:solidFill>
                  <a:srgbClr val="000000"/>
                </a:solidFill>
                <a:effectLst/>
                <a:latin typeface="Times New Roman" panose="02020603050405020304" pitchFamily="18" charset="0"/>
                <a:ea typeface="宋体" panose="02010600030101010101" pitchFamily="2" charset="-122"/>
              </a:rPr>
              <a:t>NumPy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会实行广播机制。</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dirty="0">
                <a:solidFill>
                  <a:srgbClr val="000000"/>
                </a:solidFill>
                <a:effectLst/>
                <a:latin typeface="Times New Roman" panose="02020603050405020304" pitchFamily="18" charset="0"/>
                <a:ea typeface="宋体" panose="02010600030101010101" pitchFamily="2" charset="-122"/>
              </a:rPr>
              <a:t>NumPy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中的广播机制并不容易理解，特别是在进行高维数组计算的时候。</a:t>
            </a:r>
            <a:endParaRPr lang="zh-CN" altLang="en-US" dirty="0"/>
          </a:p>
        </p:txBody>
      </p:sp>
      <p:sp>
        <p:nvSpPr>
          <p:cNvPr id="3" name="标题 2">
            <a:extLst>
              <a:ext uri="{FF2B5EF4-FFF2-40B4-BE49-F238E27FC236}">
                <a16:creationId xmlns:a16="http://schemas.microsoft.com/office/drawing/2014/main" id="{592AC510-A235-4D36-8E90-6BD6E40E6DCC}"/>
              </a:ext>
            </a:extLst>
          </p:cNvPr>
          <p:cNvSpPr>
            <a:spLocks noGrp="1"/>
          </p:cNvSpPr>
          <p:nvPr>
            <p:ph type="title"/>
          </p:nvPr>
        </p:nvSpPr>
        <p:spPr/>
        <p:txBody>
          <a:bodyPr/>
          <a:lstStyle/>
          <a:p>
            <a:r>
              <a:rPr lang="zh-CN" altLang="en-US" dirty="0"/>
              <a:t>掌握</a:t>
            </a:r>
            <a:r>
              <a:rPr lang="en-US" altLang="zh-CN" dirty="0" err="1"/>
              <a:t>ufunc</a:t>
            </a:r>
            <a:r>
              <a:rPr lang="zh-CN" altLang="en-US" dirty="0"/>
              <a:t>函数</a:t>
            </a:r>
          </a:p>
        </p:txBody>
      </p:sp>
      <p:sp>
        <p:nvSpPr>
          <p:cNvPr id="5" name="内容占位符 4">
            <a:extLst>
              <a:ext uri="{FF2B5EF4-FFF2-40B4-BE49-F238E27FC236}">
                <a16:creationId xmlns:a16="http://schemas.microsoft.com/office/drawing/2014/main" id="{85BD4799-5F70-48E4-8AA3-1137629216D2}"/>
              </a:ext>
            </a:extLst>
          </p:cNvPr>
          <p:cNvSpPr>
            <a:spLocks noGrp="1"/>
          </p:cNvSpPr>
          <p:nvPr>
            <p:ph idx="10"/>
          </p:nvPr>
        </p:nvSpPr>
        <p:spPr/>
        <p:txBody>
          <a:bodyPr/>
          <a:lstStyle/>
          <a:p>
            <a:r>
              <a:rPr lang="en-US" altLang="zh-CN" b="1" dirty="0"/>
              <a:t>2. </a:t>
            </a:r>
            <a:r>
              <a:rPr lang="en-US" altLang="zh-CN" b="1" dirty="0" err="1"/>
              <a:t>ufunc</a:t>
            </a:r>
            <a:r>
              <a:rPr lang="zh-CN" altLang="en-US" b="1" dirty="0"/>
              <a:t>函数的广播机制</a:t>
            </a:r>
          </a:p>
        </p:txBody>
      </p:sp>
    </p:spTree>
    <p:extLst>
      <p:ext uri="{BB962C8B-B14F-4D97-AF65-F5344CB8AC3E}">
        <p14:creationId xmlns:p14="http://schemas.microsoft.com/office/powerpoint/2010/main" val="292041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0CABB66-225C-40F2-9BC2-4884F0A01BFA}"/>
              </a:ext>
            </a:extLst>
          </p:cNvPr>
          <p:cNvSpPr>
            <a:spLocks noGrp="1"/>
          </p:cNvSpPr>
          <p:nvPr>
            <p:ph idx="1"/>
          </p:nvPr>
        </p:nvSpPr>
        <p:spPr/>
        <p:txBody>
          <a:bodyPr/>
          <a:lstStyle/>
          <a:p>
            <a:pPr>
              <a:spcBef>
                <a:spcPts val="432"/>
              </a:spcBef>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为了更好地使用广播机制，需要遵循以下</a:t>
            </a:r>
            <a:r>
              <a:rPr lang="en-US" altLang="zh-CN" sz="1800" dirty="0">
                <a:solidFill>
                  <a:srgbClr val="000000"/>
                </a:solidFill>
                <a:effectLst/>
                <a:latin typeface="Times New Roman" panose="02020603050405020304" pitchFamily="18" charset="0"/>
                <a:ea typeface="宋体" panose="02010600030101010101" pitchFamily="2" charset="-122"/>
              </a:rPr>
              <a:t>4</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个原则。</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indent="-363600">
              <a:lnSpc>
                <a:spcPct val="150000"/>
              </a:lnSpc>
              <a:spcBef>
                <a:spcPts val="432"/>
              </a:spcBef>
              <a:buFont typeface="Arial" panose="020B0604020202020204" pitchFamily="34" charset="0"/>
              <a:buChar char="•"/>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让所有的输入数组向其中</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shape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最长的数组看齐，</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shape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中不足的部分通过在前面加</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补齐。</a:t>
            </a:r>
          </a:p>
          <a:p>
            <a:pPr marL="720000" indent="-363600">
              <a:lnSpc>
                <a:spcPct val="150000"/>
              </a:lnSpc>
              <a:spcBef>
                <a:spcPts val="432"/>
              </a:spcBef>
              <a:buFont typeface="Arial" panose="020B0604020202020204" pitchFamily="34" charset="0"/>
              <a:buChar char="•"/>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输出数组的</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shape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是输入数组</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shape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的各个轴上的最大值。</a:t>
            </a:r>
          </a:p>
          <a:p>
            <a:pPr marL="720000" indent="-363600">
              <a:lnSpc>
                <a:spcPct val="150000"/>
              </a:lnSpc>
              <a:spcBef>
                <a:spcPts val="432"/>
              </a:spcBef>
              <a:buFont typeface="Arial" panose="020B0604020202020204" pitchFamily="34" charset="0"/>
              <a:buChar char="•"/>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如果输入数组的某个轴和输出数组的对应轴的长度相同或其长度为</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，那么这个数组能够用于计算，否则系统将会出错。</a:t>
            </a:r>
          </a:p>
          <a:p>
            <a:pPr marL="720000" indent="-363600">
              <a:lnSpc>
                <a:spcPct val="150000"/>
              </a:lnSpc>
              <a:spcBef>
                <a:spcPts val="432"/>
              </a:spcBef>
              <a:buFont typeface="Arial" panose="020B0604020202020204" pitchFamily="34" charset="0"/>
              <a:buChar char="•"/>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当输入数组的某个轴的长度为</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时，沿着此轴运算时使用此轴上的第一组值。</a:t>
            </a:r>
          </a:p>
          <a:p>
            <a:endParaRPr lang="zh-CN" altLang="en-US" dirty="0"/>
          </a:p>
        </p:txBody>
      </p:sp>
      <p:sp>
        <p:nvSpPr>
          <p:cNvPr id="3" name="标题 2">
            <a:extLst>
              <a:ext uri="{FF2B5EF4-FFF2-40B4-BE49-F238E27FC236}">
                <a16:creationId xmlns:a16="http://schemas.microsoft.com/office/drawing/2014/main" id="{592AC510-A235-4D36-8E90-6BD6E40E6DCC}"/>
              </a:ext>
            </a:extLst>
          </p:cNvPr>
          <p:cNvSpPr>
            <a:spLocks noGrp="1"/>
          </p:cNvSpPr>
          <p:nvPr>
            <p:ph type="title"/>
          </p:nvPr>
        </p:nvSpPr>
        <p:spPr/>
        <p:txBody>
          <a:bodyPr/>
          <a:lstStyle/>
          <a:p>
            <a:r>
              <a:rPr lang="zh-CN" altLang="en-US" dirty="0"/>
              <a:t>掌握</a:t>
            </a:r>
            <a:r>
              <a:rPr lang="en-US" altLang="zh-CN" dirty="0" err="1">
                <a:latin typeface="Times New Roman" panose="02020603050405020304" pitchFamily="18" charset="0"/>
              </a:rPr>
              <a:t>ufunc</a:t>
            </a:r>
            <a:r>
              <a:rPr lang="zh-CN" altLang="en-US" dirty="0"/>
              <a:t>函数</a:t>
            </a:r>
          </a:p>
        </p:txBody>
      </p:sp>
    </p:spTree>
    <p:extLst>
      <p:ext uri="{BB962C8B-B14F-4D97-AF65-F5344CB8AC3E}">
        <p14:creationId xmlns:p14="http://schemas.microsoft.com/office/powerpoint/2010/main" val="117276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EF93114-EC9A-4306-B858-BE416B03D193}"/>
              </a:ext>
            </a:extLst>
          </p:cNvPr>
          <p:cNvSpPr>
            <a:spLocks noGrp="1"/>
          </p:cNvSpPr>
          <p:nvPr>
            <p:ph idx="1"/>
          </p:nvPr>
        </p:nvSpPr>
        <p:spPr/>
        <p:txBody>
          <a:bodyPr/>
          <a:lstStyle/>
          <a:p>
            <a:pPr>
              <a:spcBef>
                <a:spcPts val="432"/>
              </a:spcBef>
            </a:pPr>
            <a:r>
              <a:rPr lang="en-US" altLang="zh-CN" sz="1800" dirty="0">
                <a:solidFill>
                  <a:srgbClr val="000000"/>
                </a:solidFill>
                <a:effectLst/>
                <a:latin typeface="Times New Roman" panose="02020603050405020304" pitchFamily="18" charset="0"/>
                <a:ea typeface="宋体" panose="02010600030101010101" pitchFamily="2" charset="-122"/>
              </a:rPr>
              <a:t>Nu</a:t>
            </a:r>
            <a:r>
              <a:rPr lang="en-US" altLang="zh-CN" sz="1800" spc="-10" dirty="0">
                <a:solidFill>
                  <a:srgbClr val="000000"/>
                </a:solidFill>
                <a:effectLst/>
                <a:latin typeface="Times New Roman" panose="02020603050405020304" pitchFamily="18" charset="0"/>
                <a:ea typeface="宋体" panose="02010600030101010101" pitchFamily="2" charset="-122"/>
              </a:rPr>
              <a:t>mPy</a:t>
            </a:r>
            <a:r>
              <a:rPr lang="zh-CN" altLang="zh-CN" sz="1800" spc="-1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提供了两种基本的对象</a:t>
            </a:r>
            <a:r>
              <a:rPr lang="zh-CN" altLang="en-US" sz="1800" spc="-1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spc="-1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a:buFont typeface="Arial" panose="020B0604020202020204" pitchFamily="34" charset="0"/>
              <a:buChar char="•"/>
            </a:pPr>
            <a:r>
              <a:rPr lang="en-US" altLang="zh-CN" sz="1800" b="1" spc="-10" dirty="0">
                <a:solidFill>
                  <a:srgbClr val="000000"/>
                </a:solidFill>
                <a:effectLst/>
                <a:latin typeface="Times New Roman" panose="02020603050405020304" pitchFamily="18" charset="0"/>
                <a:ea typeface="宋体" panose="02010600030101010101" pitchFamily="2" charset="-122"/>
              </a:rPr>
              <a:t>ndarray</a:t>
            </a:r>
            <a:r>
              <a:rPr lang="zh-CN" altLang="zh-CN" sz="1800" b="1" spc="-1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spc="-10" dirty="0">
                <a:solidFill>
                  <a:srgbClr val="000000"/>
                </a:solidFill>
                <a:effectLst/>
                <a:latin typeface="Times New Roman" panose="02020603050405020304" pitchFamily="18" charset="0"/>
                <a:ea typeface="宋体" panose="02010600030101010101" pitchFamily="2" charset="-122"/>
              </a:rPr>
              <a:t>N-dimensional Array Object</a:t>
            </a:r>
            <a:r>
              <a:rPr lang="zh-CN" altLang="zh-CN" sz="1800" b="1" spc="-1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spc="-1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存储单一数据类型的多维数组</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1" spc="-1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a:buFont typeface="Arial" panose="020B0604020202020204" pitchFamily="34" charset="0"/>
              <a:buChar char="•"/>
            </a:pPr>
            <a:r>
              <a:rPr lang="en-US" altLang="zh-CN" sz="1800" b="1" spc="-10" dirty="0" err="1">
                <a:solidFill>
                  <a:srgbClr val="000000"/>
                </a:solidFill>
                <a:effectLst/>
                <a:latin typeface="Times New Roman" panose="02020603050405020304" pitchFamily="18" charset="0"/>
                <a:ea typeface="宋体" panose="02010600030101010101" pitchFamily="2" charset="-122"/>
              </a:rPr>
              <a:t>ufunc</a:t>
            </a:r>
            <a:r>
              <a:rPr lang="zh-CN" altLang="zh-CN" sz="1800" b="1" spc="-1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spc="-10" dirty="0">
                <a:solidFill>
                  <a:srgbClr val="000000"/>
                </a:solidFill>
                <a:effectLst/>
                <a:latin typeface="Times New Roman" panose="02020603050405020304" pitchFamily="18" charset="0"/>
                <a:ea typeface="宋体" panose="02010600030101010101" pitchFamily="2" charset="-122"/>
              </a:rPr>
              <a:t>Universal </a:t>
            </a:r>
            <a:r>
              <a:rPr lang="en-US" altLang="zh-CN" sz="1800" b="1" dirty="0">
                <a:solidFill>
                  <a:srgbClr val="000000"/>
                </a:solidFill>
                <a:effectLst/>
                <a:latin typeface="Times New Roman" panose="02020603050405020304" pitchFamily="18" charset="0"/>
                <a:ea typeface="宋体" panose="02010600030101010101" pitchFamily="2" charset="-122"/>
              </a:rPr>
              <a:t>Function Object</a:t>
            </a:r>
            <a:r>
              <a:rPr lang="zh-CN" altLang="zh-CN" sz="18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能够对数组进行处理的函数。</a:t>
            </a:r>
            <a:endParaRPr lang="en-US" altLang="zh-CN" sz="18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2">
            <a:extLst>
              <a:ext uri="{FF2B5EF4-FFF2-40B4-BE49-F238E27FC236}">
                <a16:creationId xmlns:a16="http://schemas.microsoft.com/office/drawing/2014/main" id="{351DDF29-50E6-4DED-A1A1-056F57A20E97}"/>
              </a:ext>
            </a:extLst>
          </p:cNvPr>
          <p:cNvSpPr>
            <a:spLocks noGrp="1"/>
          </p:cNvSpPr>
          <p:nvPr>
            <p:ph type="title"/>
          </p:nvPr>
        </p:nvSpPr>
        <p:spPr/>
        <p:txBody>
          <a:bodyPr/>
          <a:lstStyle/>
          <a:p>
            <a:r>
              <a:rPr lang="zh-CN" altLang="en-US" dirty="0"/>
              <a:t>创建数组对象</a:t>
            </a:r>
          </a:p>
        </p:txBody>
      </p:sp>
    </p:spTree>
    <p:extLst>
      <p:ext uri="{BB962C8B-B14F-4D97-AF65-F5344CB8AC3E}">
        <p14:creationId xmlns:p14="http://schemas.microsoft.com/office/powerpoint/2010/main" val="12615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830662"/>
            <a:ext cx="5910" cy="33255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649786" y="4469416"/>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掌握</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矩阵与通用函数</a:t>
            </a:r>
            <a:endPar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掌握</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数组</a:t>
            </a: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对象</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ndarray</a:t>
            </a:r>
            <a:endPar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41434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利用</a:t>
            </a:r>
            <a:r>
              <a:rPr lang="en-US" altLang="zh-CN" sz="2400" b="1" dirty="0">
                <a:latin typeface="Times New Roman" panose="02020603050405020304" pitchFamily="18" charset="0"/>
                <a:ea typeface="宋体" panose="02010600030101010101" pitchFamily="2" charset="-122"/>
              </a:rPr>
              <a:t>NumPy</a:t>
            </a:r>
            <a:r>
              <a:rPr lang="zh-CN" altLang="en-US" sz="2400" b="1" dirty="0">
                <a:latin typeface="Times New Roman" panose="02020603050405020304" pitchFamily="18" charset="0"/>
                <a:ea typeface="宋体" panose="02010600030101010101" pitchFamily="2" charset="-122"/>
              </a:rPr>
              <a:t>进行统计分析</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41614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Tree>
    <p:extLst>
      <p:ext uri="{BB962C8B-B14F-4D97-AF65-F5344CB8AC3E}">
        <p14:creationId xmlns:p14="http://schemas.microsoft.com/office/powerpoint/2010/main" val="718131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669E9BC-2C70-4021-AA25-A81CA9ABFD67}"/>
              </a:ext>
            </a:extLst>
          </p:cNvPr>
          <p:cNvSpPr>
            <a:spLocks noGrp="1"/>
          </p:cNvSpPr>
          <p:nvPr>
            <p:ph idx="1"/>
          </p:nvPr>
        </p:nvSpPr>
        <p:spPr>
          <a:xfrm>
            <a:off x="423819" y="1104181"/>
            <a:ext cx="11107601" cy="5607337"/>
          </a:xfrm>
        </p:spPr>
        <p:txBody>
          <a:bodyPr/>
          <a:lstStyle/>
          <a:p>
            <a:pPr>
              <a:spcBef>
                <a:spcPts val="432"/>
              </a:spcBef>
            </a:pP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的文件读</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写主要有二进制的文件读</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写和文件列表形式的数据读</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写两种形式。</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432"/>
              </a:spcBef>
            </a:pPr>
            <a:r>
              <a:rPr lang="en-US" altLang="zh-CN" sz="1800" kern="100" spc="-1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zh-CN" sz="1800" kern="100" spc="-1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提供了若干函数，可以将结果保存</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到二进制或文本文件中。</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432"/>
              </a:spcBef>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除此之外，</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还提供了许多从文件读取数据并将其转换为数组的方法。</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63600"/>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a:extLst>
              <a:ext uri="{FF2B5EF4-FFF2-40B4-BE49-F238E27FC236}">
                <a16:creationId xmlns:a16="http://schemas.microsoft.com/office/drawing/2014/main" id="{3EFD0607-BC48-4157-85DD-878120408B97}"/>
              </a:ext>
            </a:extLst>
          </p:cNvPr>
          <p:cNvSpPr>
            <a:spLocks noGrp="1"/>
          </p:cNvSpPr>
          <p:nvPr>
            <p:ph type="title"/>
          </p:nvPr>
        </p:nvSpPr>
        <p:spPr/>
        <p:txBody>
          <a:bodyPr/>
          <a:lstStyle/>
          <a:p>
            <a:r>
              <a:rPr lang="zh-CN" altLang="en-US" dirty="0"/>
              <a:t>读</a:t>
            </a:r>
            <a:r>
              <a:rPr lang="en-US" altLang="zh-CN" dirty="0">
                <a:latin typeface="Times New Roman" panose="02020603050405020304" pitchFamily="18" charset="0"/>
              </a:rPr>
              <a:t>/</a:t>
            </a:r>
            <a:r>
              <a:rPr lang="zh-CN" altLang="en-US" dirty="0"/>
              <a:t>写文件</a:t>
            </a:r>
          </a:p>
        </p:txBody>
      </p:sp>
    </p:spTree>
    <p:extLst>
      <p:ext uri="{BB962C8B-B14F-4D97-AF65-F5344CB8AC3E}">
        <p14:creationId xmlns:p14="http://schemas.microsoft.com/office/powerpoint/2010/main" val="249789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669E9BC-2C70-4021-AA25-A81CA9ABFD67}"/>
              </a:ext>
            </a:extLst>
          </p:cNvPr>
          <p:cNvSpPr>
            <a:spLocks noGrp="1"/>
          </p:cNvSpPr>
          <p:nvPr>
            <p:ph idx="1"/>
          </p:nvPr>
        </p:nvSpPr>
        <p:spPr>
          <a:xfrm>
            <a:off x="423819" y="1104181"/>
            <a:ext cx="11107601" cy="5607337"/>
          </a:xfrm>
        </p:spPr>
        <p:txBody>
          <a:bodyPr/>
          <a:lstStyle/>
          <a:p>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save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函数以二进制的格式保存数据，</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load</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函数从二进制的文件中读取数据</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save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函数的语法格式如下。</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a:solidFill>
                <a:srgbClr val="000000"/>
              </a:solidFill>
            </a:endParaRPr>
          </a:p>
          <a:p>
            <a:endParaRPr lang="en-US" altLang="zh-CN" kern="100" dirty="0">
              <a:solidFill>
                <a:srgbClr val="000000"/>
              </a:solidFill>
            </a:endParaRPr>
          </a:p>
          <a:p>
            <a:pPr marL="720000">
              <a:buFont typeface="Arial" panose="020B0604020202020204" pitchFamily="34" charset="0"/>
              <a:buChar cha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1800" dirty="0">
                <a:solidFill>
                  <a:srgbClr val="000000"/>
                </a:solidFill>
                <a:effectLst/>
                <a:latin typeface="Times New Roman" panose="02020603050405020304" pitchFamily="18" charset="0"/>
                <a:ea typeface="宋体" panose="02010600030101010101" pitchFamily="2" charset="-122"/>
              </a:rPr>
              <a:t>file</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altLang="zh-CN" sz="1800" dirty="0">
                <a:solidFill>
                  <a:srgbClr val="000000"/>
                </a:solidFill>
                <a:effectLst/>
                <a:latin typeface="Times New Roman" panose="02020603050405020304" pitchFamily="18" charset="0"/>
                <a:ea typeface="宋体" panose="02010600030101010101" pitchFamily="2" charset="-122"/>
              </a:rPr>
              <a:t>str</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，表示要保存的文件的名称，需要指定文件保存的路径，如果未设置，那么将会保存到默认路径下面</a:t>
            </a:r>
            <a:r>
              <a:rPr lang="zh-CN" altLang="en-US" dirty="0">
                <a:solidFill>
                  <a:srgbClr val="000000"/>
                </a:solidFill>
              </a:rPr>
              <a:t>。</a:t>
            </a:r>
            <a:endParaRPr lang="en-US" altLang="zh-CN" dirty="0">
              <a:solidFill>
                <a:srgbClr val="000000"/>
              </a:solidFill>
            </a:endParaRPr>
          </a:p>
          <a:p>
            <a:pPr marL="720000">
              <a:buFont typeface="Arial" panose="020B0604020202020204" pitchFamily="34" charset="0"/>
              <a:buChar cha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1800" dirty="0" err="1">
                <a:solidFill>
                  <a:srgbClr val="000000"/>
                </a:solidFill>
                <a:effectLst/>
                <a:latin typeface="Times New Roman" panose="02020603050405020304" pitchFamily="18" charset="0"/>
                <a:ea typeface="宋体" panose="02010600030101010101" pitchFamily="2" charset="-122"/>
              </a:rPr>
              <a:t>arr</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altLang="zh-CN" sz="1800" dirty="0" err="1">
                <a:solidFill>
                  <a:srgbClr val="000000"/>
                </a:solidFill>
                <a:effectLst/>
                <a:latin typeface="Times New Roman" panose="02020603050405020304" pitchFamily="18" charset="0"/>
                <a:ea typeface="宋体" panose="02010600030101010101" pitchFamily="2" charset="-122"/>
              </a:rPr>
              <a:t>array_like</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，表示需要保存的数组。</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a:buFont typeface="Arial" panose="020B0604020202020204" pitchFamily="34" charset="0"/>
              <a:buChar char="•"/>
            </a:pPr>
            <a:r>
              <a:rPr lang="en-US" altLang="zh-CN" dirty="0">
                <a:solidFill>
                  <a:srgbClr val="000000"/>
                </a:solidFill>
              </a:rPr>
              <a:t>s</a:t>
            </a:r>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ave</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就是将数组</a:t>
            </a:r>
            <a:r>
              <a:rPr lang="en-US" altLang="zh-CN" sz="1800" dirty="0" err="1">
                <a:solidFill>
                  <a:srgbClr val="000000"/>
                </a:solidFill>
                <a:effectLst/>
                <a:latin typeface="Times New Roman" panose="02020603050405020304" pitchFamily="18" charset="0"/>
                <a:ea typeface="宋体" panose="02010600030101010101" pitchFamily="2" charset="-122"/>
              </a:rPr>
              <a:t>arr</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保存至名称为“</a:t>
            </a:r>
            <a:r>
              <a:rPr lang="en-US" altLang="zh-CN" sz="1800" dirty="0">
                <a:solidFill>
                  <a:srgbClr val="000000"/>
                </a:solidFill>
                <a:effectLst/>
                <a:latin typeface="Times New Roman" panose="02020603050405020304" pitchFamily="18" charset="0"/>
                <a:ea typeface="宋体" panose="02010600030101010101" pitchFamily="2" charset="-122"/>
              </a:rPr>
              <a:t>file</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”的文件中，其文件的扩展名</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npy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是系统自动添加的。</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a:buFont typeface="Arial" panose="020B0604020202020204" pitchFamily="34" charset="0"/>
              <a:buChar cha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如果将多个数组保存到一个文件中，那么可以使用</a:t>
            </a:r>
            <a:r>
              <a:rPr lang="en-US" altLang="zh-CN" sz="1800" dirty="0" err="1">
                <a:solidFill>
                  <a:srgbClr val="000000"/>
                </a:solidFill>
                <a:effectLst/>
                <a:latin typeface="Times New Roman" panose="02020603050405020304" pitchFamily="18" charset="0"/>
                <a:ea typeface="宋体" panose="02010600030101010101" pitchFamily="2" charset="-122"/>
              </a:rPr>
              <a:t>savez</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函数，其文件的扩展名为</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npz</a:t>
            </a:r>
            <a:r>
              <a:rPr lang="zh-CN" altLang="en-US" dirty="0">
                <a:solidFill>
                  <a:srgbClr val="000000"/>
                </a:solidFill>
              </a:rPr>
              <a:t>。</a:t>
            </a:r>
            <a:endParaRPr lang="en-US" altLang="zh-CN" dirty="0">
              <a:solidFill>
                <a:srgbClr val="000000"/>
              </a:solidFill>
            </a:endParaRPr>
          </a:p>
          <a:p>
            <a:pPr marL="363600"/>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当需要读取二进制文件时，可以使用</a:t>
            </a:r>
            <a:r>
              <a:rPr lang="en-US" altLang="zh-CN" sz="1800" dirty="0">
                <a:solidFill>
                  <a:srgbClr val="000000"/>
                </a:solidFill>
                <a:effectLst/>
                <a:latin typeface="Times New Roman" panose="02020603050405020304" pitchFamily="18" charset="0"/>
                <a:ea typeface="宋体" panose="02010600030101010101" pitchFamily="2" charset="-122"/>
              </a:rPr>
              <a:t>load</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函数，用文件名作为参数</a:t>
            </a:r>
            <a:r>
              <a:rPr lang="zh-CN" altLang="en-US" dirty="0">
                <a:solidFill>
                  <a:srgbClr val="000000"/>
                </a:solidFill>
              </a:rPr>
              <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存储时可以省略扩展名，但读取时不能省略扩展名。</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63600"/>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a:extLst>
              <a:ext uri="{FF2B5EF4-FFF2-40B4-BE49-F238E27FC236}">
                <a16:creationId xmlns:a16="http://schemas.microsoft.com/office/drawing/2014/main" id="{3EFD0607-BC48-4157-85DD-878120408B97}"/>
              </a:ext>
            </a:extLst>
          </p:cNvPr>
          <p:cNvSpPr>
            <a:spLocks noGrp="1"/>
          </p:cNvSpPr>
          <p:nvPr>
            <p:ph type="title"/>
          </p:nvPr>
        </p:nvSpPr>
        <p:spPr/>
        <p:txBody>
          <a:bodyPr/>
          <a:lstStyle/>
          <a:p>
            <a:r>
              <a:rPr lang="zh-CN" altLang="en-US" dirty="0"/>
              <a:t>读</a:t>
            </a:r>
            <a:r>
              <a:rPr lang="en-US" altLang="zh-CN" dirty="0">
                <a:latin typeface="Times New Roman" panose="02020603050405020304" pitchFamily="18" charset="0"/>
              </a:rPr>
              <a:t>/</a:t>
            </a:r>
            <a:r>
              <a:rPr lang="zh-CN" altLang="en-US" dirty="0"/>
              <a:t>写文件</a:t>
            </a:r>
          </a:p>
        </p:txBody>
      </p:sp>
      <p:sp>
        <p:nvSpPr>
          <p:cNvPr id="6" name="文本框 5">
            <a:extLst>
              <a:ext uri="{FF2B5EF4-FFF2-40B4-BE49-F238E27FC236}">
                <a16:creationId xmlns:a16="http://schemas.microsoft.com/office/drawing/2014/main" id="{3C9511FF-1403-4A57-B4C8-6144452E80C7}"/>
              </a:ext>
            </a:extLst>
          </p:cNvPr>
          <p:cNvSpPr txBox="1"/>
          <p:nvPr/>
        </p:nvSpPr>
        <p:spPr>
          <a:xfrm>
            <a:off x="2692522" y="1866530"/>
            <a:ext cx="6806955" cy="430887"/>
          </a:xfrm>
          <a:prstGeom prst="rect">
            <a:avLst/>
          </a:prstGeom>
          <a:noFill/>
        </p:spPr>
        <p:txBody>
          <a:bodyPr wrap="square">
            <a:spAutoFit/>
          </a:bodyPr>
          <a:lstStyle/>
          <a:p>
            <a:r>
              <a:rPr lang="en-US" altLang="zh-CN" sz="2200" i="1" dirty="0" err="1">
                <a:latin typeface="Times New Roman" panose="02020603050405020304" pitchFamily="18" charset="0"/>
                <a:cs typeface="Times New Roman" panose="02020603050405020304" pitchFamily="18" charset="0"/>
              </a:rPr>
              <a:t>numpy.save</a:t>
            </a:r>
            <a:r>
              <a:rPr lang="en-US" altLang="zh-CN" sz="2200" i="1" dirty="0">
                <a:latin typeface="Times New Roman" panose="02020603050405020304" pitchFamily="18" charset="0"/>
                <a:cs typeface="Times New Roman" panose="02020603050405020304" pitchFamily="18" charset="0"/>
              </a:rPr>
              <a:t>(file, </a:t>
            </a:r>
            <a:r>
              <a:rPr lang="en-US" altLang="zh-CN" sz="2200" i="1" dirty="0" err="1">
                <a:latin typeface="Times New Roman" panose="02020603050405020304" pitchFamily="18" charset="0"/>
                <a:cs typeface="Times New Roman" panose="02020603050405020304" pitchFamily="18" charset="0"/>
              </a:rPr>
              <a:t>arr</a:t>
            </a:r>
            <a:r>
              <a:rPr lang="en-US" altLang="zh-CN" sz="2200" i="1" dirty="0">
                <a:latin typeface="Times New Roman" panose="02020603050405020304" pitchFamily="18" charset="0"/>
                <a:cs typeface="Times New Roman" panose="02020603050405020304" pitchFamily="18" charset="0"/>
              </a:rPr>
              <a:t>, </a:t>
            </a:r>
            <a:r>
              <a:rPr lang="en-US" altLang="zh-CN" sz="2200" i="1" dirty="0" err="1">
                <a:latin typeface="Times New Roman" panose="02020603050405020304" pitchFamily="18" charset="0"/>
                <a:cs typeface="Times New Roman" panose="02020603050405020304" pitchFamily="18" charset="0"/>
              </a:rPr>
              <a:t>allow_pickle</a:t>
            </a:r>
            <a:r>
              <a:rPr lang="en-US" altLang="zh-CN" sz="2200" i="1" dirty="0">
                <a:latin typeface="Times New Roman" panose="02020603050405020304" pitchFamily="18" charset="0"/>
                <a:cs typeface="Times New Roman" panose="02020603050405020304" pitchFamily="18" charset="0"/>
              </a:rPr>
              <a:t>=True, </a:t>
            </a:r>
            <a:r>
              <a:rPr lang="en-US" altLang="zh-CN" sz="2200" i="1" dirty="0" err="1">
                <a:latin typeface="Times New Roman" panose="02020603050405020304" pitchFamily="18" charset="0"/>
                <a:cs typeface="Times New Roman" panose="02020603050405020304" pitchFamily="18" charset="0"/>
              </a:rPr>
              <a:t>fix_imports</a:t>
            </a:r>
            <a:r>
              <a:rPr lang="en-US" altLang="zh-CN" sz="2200" i="1" dirty="0">
                <a:latin typeface="Times New Roman" panose="02020603050405020304" pitchFamily="18" charset="0"/>
                <a:cs typeface="Times New Roman" panose="02020603050405020304" pitchFamily="18" charset="0"/>
              </a:rPr>
              <a:t>=True)</a:t>
            </a:r>
            <a:endParaRPr lang="zh-CN" altLang="en-US"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75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arn(inVertical)">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arn(inVertical)">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barn(inVertical)">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barn(inVertical)">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barn(inVertical)">
                                      <p:cBhvr>
                                        <p:cTn id="4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669E9BC-2C70-4021-AA25-A81CA9ABFD67}"/>
              </a:ext>
            </a:extLst>
          </p:cNvPr>
          <p:cNvSpPr>
            <a:spLocks noGrp="1"/>
          </p:cNvSpPr>
          <p:nvPr>
            <p:ph idx="1"/>
          </p:nvPr>
        </p:nvSpPr>
        <p:spPr/>
        <p:txBody>
          <a:bodyPr/>
          <a:lstStyle/>
          <a:p>
            <a:pPr>
              <a:spcBef>
                <a:spcPts val="432"/>
              </a:spcBef>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在实际的数据分析任务中，更多地是使用文本格式的数据，如</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TXT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CSV</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格式，因此通常会使用</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savetxt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loadtxt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函数和</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genfromtxt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函数执行对文本格式数据的读取任务。</a:t>
            </a:r>
          </a:p>
          <a:p>
            <a:r>
              <a:rPr lang="en-US" altLang="zh-CN" sz="1800" dirty="0" err="1">
                <a:solidFill>
                  <a:srgbClr val="000000"/>
                </a:solidFill>
                <a:effectLst/>
                <a:latin typeface="Times New Roman" panose="02020603050405020304" pitchFamily="18" charset="0"/>
                <a:ea typeface="宋体" panose="02010600030101010101" pitchFamily="2" charset="-122"/>
              </a:rPr>
              <a:t>savetxt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函数可将数组写到以某种分隔符隔开的文本文件中，其基本使用格式如下</a:t>
            </a:r>
            <a:r>
              <a:rPr lang="zh-CN" altLang="en-US" dirty="0">
                <a:solidFill>
                  <a:srgbClr val="000000"/>
                </a:solidFill>
              </a:rPr>
              <a:t>。</a:t>
            </a:r>
            <a:endParaRPr lang="en-US" altLang="zh-CN" dirty="0">
              <a:solidFill>
                <a:srgbClr val="000000"/>
              </a:solidFill>
            </a:endParaRPr>
          </a:p>
          <a:p>
            <a:endParaRPr lang="en-US" altLang="zh-CN" kern="100" dirty="0">
              <a:solidFill>
                <a:srgbClr val="000000"/>
              </a:solidFill>
            </a:endParaRPr>
          </a:p>
          <a:p>
            <a:endParaRPr lang="en-US" altLang="zh-CN" kern="100" dirty="0">
              <a:solidFill>
                <a:srgbClr val="000000"/>
              </a:solidFill>
            </a:endParaRPr>
          </a:p>
          <a:p>
            <a:pPr marL="720000">
              <a:buFont typeface="Arial" panose="020B0604020202020204" pitchFamily="34" charset="0"/>
              <a:buChar char="•"/>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fname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，表示文件名</a:t>
            </a:r>
            <a:r>
              <a:rPr lang="zh-CN" altLang="en-US" kern="100" dirty="0">
                <a:solidFill>
                  <a:srgbClr val="000000"/>
                </a:solidFill>
              </a:rPr>
              <a:t>。</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a:buFont typeface="Arial" panose="020B0604020202020204" pitchFamily="34" charset="0"/>
              <a:buChar char="•"/>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array_like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，表示数组数据</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a:buFont typeface="Arial" panose="020B0604020202020204" pitchFamily="34" charset="0"/>
              <a:buChar char="•"/>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delimiter</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，表示数据分隔符。</a:t>
            </a:r>
          </a:p>
          <a:p>
            <a:pPr marL="0" indent="0">
              <a:buNone/>
            </a:pPr>
            <a:endParaRPr lang="en-US" altLang="zh-CN" kern="100" dirty="0">
              <a:solidFill>
                <a:srgbClr val="000000"/>
              </a:solidFill>
            </a:endParaRPr>
          </a:p>
          <a:p>
            <a:endParaRPr lang="en-US" altLang="zh-CN" kern="100" dirty="0">
              <a:solidFill>
                <a:srgbClr val="000000"/>
              </a:solidFill>
            </a:endParaRPr>
          </a:p>
          <a:p>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a:extLst>
              <a:ext uri="{FF2B5EF4-FFF2-40B4-BE49-F238E27FC236}">
                <a16:creationId xmlns:a16="http://schemas.microsoft.com/office/drawing/2014/main" id="{3EFD0607-BC48-4157-85DD-878120408B97}"/>
              </a:ext>
            </a:extLst>
          </p:cNvPr>
          <p:cNvSpPr>
            <a:spLocks noGrp="1"/>
          </p:cNvSpPr>
          <p:nvPr>
            <p:ph type="title"/>
          </p:nvPr>
        </p:nvSpPr>
        <p:spPr/>
        <p:txBody>
          <a:bodyPr/>
          <a:lstStyle/>
          <a:p>
            <a:r>
              <a:rPr lang="zh-CN" altLang="en-US" dirty="0"/>
              <a:t>读</a:t>
            </a:r>
            <a:r>
              <a:rPr lang="en-US" altLang="zh-CN" dirty="0">
                <a:latin typeface="Times New Roman" panose="02020603050405020304" pitchFamily="18" charset="0"/>
              </a:rPr>
              <a:t>/</a:t>
            </a:r>
            <a:r>
              <a:rPr lang="zh-CN" altLang="en-US" dirty="0"/>
              <a:t>写文件</a:t>
            </a:r>
          </a:p>
        </p:txBody>
      </p:sp>
      <p:sp>
        <p:nvSpPr>
          <p:cNvPr id="7" name="文本框 6">
            <a:extLst>
              <a:ext uri="{FF2B5EF4-FFF2-40B4-BE49-F238E27FC236}">
                <a16:creationId xmlns:a16="http://schemas.microsoft.com/office/drawing/2014/main" id="{7213EE08-BD88-41EE-9206-A145A765B475}"/>
              </a:ext>
            </a:extLst>
          </p:cNvPr>
          <p:cNvSpPr txBox="1"/>
          <p:nvPr/>
        </p:nvSpPr>
        <p:spPr>
          <a:xfrm>
            <a:off x="2338146" y="2566516"/>
            <a:ext cx="7515708" cy="769441"/>
          </a:xfrm>
          <a:prstGeom prst="rect">
            <a:avLst/>
          </a:prstGeom>
          <a:noFill/>
        </p:spPr>
        <p:txBody>
          <a:bodyPr wrap="square">
            <a:spAutoFit/>
          </a:bodyPr>
          <a:lstStyle/>
          <a:p>
            <a:r>
              <a:rPr lang="en-US" altLang="zh-CN" sz="2200" i="1" dirty="0" err="1">
                <a:solidFill>
                  <a:srgbClr val="000000"/>
                </a:solidFill>
                <a:effectLst/>
                <a:latin typeface="Times New Roman" panose="02020603050405020304" pitchFamily="18" charset="0"/>
                <a:ea typeface="宋体" panose="02010600030101010101" pitchFamily="2" charset="-122"/>
              </a:rPr>
              <a:t>numpy.savetxt</a:t>
            </a:r>
            <a:r>
              <a:rPr lang="en-US" altLang="zh-CN" sz="2200" i="1" dirty="0">
                <a:solidFill>
                  <a:srgbClr val="000000"/>
                </a:solidFill>
                <a:effectLst/>
                <a:latin typeface="Times New Roman" panose="02020603050405020304" pitchFamily="18" charset="0"/>
                <a:ea typeface="宋体" panose="02010600030101010101" pitchFamily="2" charset="-122"/>
              </a:rPr>
              <a:t>(</a:t>
            </a:r>
            <a:r>
              <a:rPr lang="en-US" altLang="zh-CN" sz="2200" i="1" dirty="0" err="1">
                <a:solidFill>
                  <a:srgbClr val="000000"/>
                </a:solidFill>
                <a:effectLst/>
                <a:latin typeface="Times New Roman" panose="02020603050405020304" pitchFamily="18" charset="0"/>
                <a:ea typeface="宋体" panose="02010600030101010101" pitchFamily="2" charset="-122"/>
              </a:rPr>
              <a:t>fname</a:t>
            </a:r>
            <a:r>
              <a:rPr lang="en-US" altLang="zh-CN" sz="2200" i="1" dirty="0">
                <a:solidFill>
                  <a:srgbClr val="000000"/>
                </a:solidFill>
                <a:effectLst/>
                <a:latin typeface="Times New Roman" panose="02020603050405020304" pitchFamily="18" charset="0"/>
                <a:ea typeface="宋体" panose="02010600030101010101" pitchFamily="2" charset="-122"/>
              </a:rPr>
              <a:t>, X, </a:t>
            </a:r>
            <a:r>
              <a:rPr lang="en-US" altLang="zh-CN" sz="2200" i="1" dirty="0" err="1">
                <a:solidFill>
                  <a:srgbClr val="000000"/>
                </a:solidFill>
                <a:effectLst/>
                <a:latin typeface="Times New Roman" panose="02020603050405020304" pitchFamily="18" charset="0"/>
                <a:ea typeface="宋体" panose="02010600030101010101" pitchFamily="2" charset="-122"/>
              </a:rPr>
              <a:t>fmt</a:t>
            </a:r>
            <a:r>
              <a:rPr lang="en-US" altLang="zh-CN" sz="2200" i="1" dirty="0">
                <a:solidFill>
                  <a:srgbClr val="000000"/>
                </a:solidFill>
                <a:effectLst/>
                <a:latin typeface="Times New Roman" panose="02020603050405020304" pitchFamily="18" charset="0"/>
                <a:ea typeface="宋体" panose="02010600030101010101" pitchFamily="2" charset="-122"/>
              </a:rPr>
              <a:t>='%.18e', delimiter=' ', newline='\n', header='', footer='', comments='# ', encoding=None)</a:t>
            </a:r>
            <a:endParaRPr lang="zh-CN" altLang="en-US" sz="2200" i="1" dirty="0"/>
          </a:p>
        </p:txBody>
      </p:sp>
    </p:spTree>
    <p:extLst>
      <p:ext uri="{BB962C8B-B14F-4D97-AF65-F5344CB8AC3E}">
        <p14:creationId xmlns:p14="http://schemas.microsoft.com/office/powerpoint/2010/main" val="92291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fltVal val="0"/>
                                          </p:val>
                                        </p:tav>
                                        <p:tav tm="100000">
                                          <p:val>
                                            <p:strVal val="#ppt_w"/>
                                          </p:val>
                                        </p:tav>
                                      </p:tavLst>
                                    </p:anim>
                                    <p:anim calcmode="lin" valueType="num">
                                      <p:cBhvr>
                                        <p:cTn id="18" dur="1000" fill="hold"/>
                                        <p:tgtEl>
                                          <p:spTgt spid="7"/>
                                        </p:tgtEl>
                                        <p:attrNameLst>
                                          <p:attrName>ppt_h</p:attrName>
                                        </p:attrNameLst>
                                      </p:cBhvr>
                                      <p:tavLst>
                                        <p:tav tm="0">
                                          <p:val>
                                            <p:fltVal val="0"/>
                                          </p:val>
                                        </p:tav>
                                        <p:tav tm="100000">
                                          <p:val>
                                            <p:strVal val="#ppt_h"/>
                                          </p:val>
                                        </p:tav>
                                      </p:tavLst>
                                    </p:anim>
                                    <p:anim calcmode="lin" valueType="num">
                                      <p:cBhvr>
                                        <p:cTn id="19" dur="1000" fill="hold"/>
                                        <p:tgtEl>
                                          <p:spTgt spid="7"/>
                                        </p:tgtEl>
                                        <p:attrNameLst>
                                          <p:attrName>style.rotation</p:attrName>
                                        </p:attrNameLst>
                                      </p:cBhvr>
                                      <p:tavLst>
                                        <p:tav tm="0">
                                          <p:val>
                                            <p:fltVal val="90"/>
                                          </p:val>
                                        </p:tav>
                                        <p:tav tm="100000">
                                          <p:val>
                                            <p:fltVal val="0"/>
                                          </p:val>
                                        </p:tav>
                                      </p:tavLst>
                                    </p:anim>
                                    <p:animEffect transition="in" filter="fade">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arn(inVertical)">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barn(inVertical)">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barn(inVertical)">
                                      <p:cBhvr>
                                        <p:cTn id="3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669E9BC-2C70-4021-AA25-A81CA9ABFD67}"/>
              </a:ext>
            </a:extLst>
          </p:cNvPr>
          <p:cNvSpPr>
            <a:spLocks noGrp="1"/>
          </p:cNvSpPr>
          <p:nvPr>
            <p:ph idx="1"/>
          </p:nvPr>
        </p:nvSpPr>
        <p:spPr/>
        <p:txBody>
          <a:bodyPr/>
          <a:lstStyle/>
          <a:p>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loadtxt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函数执行的是相反的操作，即将文件加载到一个二维数组中，其基本使用格式如下。</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a:spcBef>
                <a:spcPts val="432"/>
              </a:spcBef>
              <a:buFont typeface="Arial" panose="020B0604020202020204" pitchFamily="34" charset="0"/>
              <a:buChar char="•"/>
            </a:pP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loadtxt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函数的常用参数主要有两个，分别是</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fname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delimiter</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a:spcBef>
                <a:spcPts val="432"/>
              </a:spcBef>
              <a:buFont typeface="Arial" panose="020B0604020202020204" pitchFamily="34" charset="0"/>
              <a:buChar char="•"/>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fname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，表示需要读取的文件、文件名或生成器</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a:spcBef>
                <a:spcPts val="432"/>
              </a:spcBef>
              <a:buFont typeface="Arial" panose="020B0604020202020204" pitchFamily="34" charset="0"/>
              <a:buChar char="•"/>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delimiter</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，表示用于分隔数值的分隔符。</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kern="100" dirty="0">
              <a:solidFill>
                <a:srgbClr val="000000"/>
              </a:solidFill>
            </a:endParaRPr>
          </a:p>
          <a:p>
            <a:endParaRPr lang="en-US" altLang="zh-CN" kern="100" dirty="0">
              <a:solidFill>
                <a:srgbClr val="000000"/>
              </a:solidFill>
            </a:endParaRPr>
          </a:p>
          <a:p>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a:extLst>
              <a:ext uri="{FF2B5EF4-FFF2-40B4-BE49-F238E27FC236}">
                <a16:creationId xmlns:a16="http://schemas.microsoft.com/office/drawing/2014/main" id="{3EFD0607-BC48-4157-85DD-878120408B97}"/>
              </a:ext>
            </a:extLst>
          </p:cNvPr>
          <p:cNvSpPr>
            <a:spLocks noGrp="1"/>
          </p:cNvSpPr>
          <p:nvPr>
            <p:ph type="title"/>
          </p:nvPr>
        </p:nvSpPr>
        <p:spPr/>
        <p:txBody>
          <a:bodyPr/>
          <a:lstStyle/>
          <a:p>
            <a:r>
              <a:rPr lang="zh-CN" altLang="en-US" dirty="0"/>
              <a:t>读</a:t>
            </a:r>
            <a:r>
              <a:rPr lang="en-US" altLang="zh-CN" dirty="0">
                <a:latin typeface="Times New Roman" panose="02020603050405020304" pitchFamily="18" charset="0"/>
              </a:rPr>
              <a:t>/</a:t>
            </a:r>
            <a:r>
              <a:rPr lang="zh-CN" altLang="en-US" dirty="0"/>
              <a:t>写文件</a:t>
            </a:r>
          </a:p>
        </p:txBody>
      </p:sp>
      <p:sp>
        <p:nvSpPr>
          <p:cNvPr id="8" name="文本框 7">
            <a:extLst>
              <a:ext uri="{FF2B5EF4-FFF2-40B4-BE49-F238E27FC236}">
                <a16:creationId xmlns:a16="http://schemas.microsoft.com/office/drawing/2014/main" id="{0A0EF9A8-1919-42C1-93E9-E9E4BC18DF81}"/>
              </a:ext>
            </a:extLst>
          </p:cNvPr>
          <p:cNvSpPr txBox="1"/>
          <p:nvPr/>
        </p:nvSpPr>
        <p:spPr>
          <a:xfrm>
            <a:off x="1460701" y="1771007"/>
            <a:ext cx="9270597" cy="1107996"/>
          </a:xfrm>
          <a:prstGeom prst="rect">
            <a:avLst/>
          </a:prstGeom>
          <a:noFill/>
        </p:spPr>
        <p:txBody>
          <a:bodyPr wrap="square">
            <a:spAutoFit/>
          </a:bodyPr>
          <a:lstStyle/>
          <a:p>
            <a:r>
              <a:rPr lang="en-US" altLang="zh-CN" sz="2200" i="1" dirty="0" err="1">
                <a:solidFill>
                  <a:srgbClr val="000000"/>
                </a:solidFill>
                <a:effectLst/>
                <a:latin typeface="Times New Roman" panose="02020603050405020304" pitchFamily="18" charset="0"/>
                <a:ea typeface="宋体" panose="02010600030101010101" pitchFamily="2" charset="-122"/>
              </a:rPr>
              <a:t>numpy.loadtxt</a:t>
            </a:r>
            <a:r>
              <a:rPr lang="en-US" altLang="zh-CN" sz="2200" i="1" dirty="0">
                <a:solidFill>
                  <a:srgbClr val="000000"/>
                </a:solidFill>
                <a:effectLst/>
                <a:latin typeface="Times New Roman" panose="02020603050405020304" pitchFamily="18" charset="0"/>
                <a:ea typeface="宋体" panose="02010600030101010101" pitchFamily="2" charset="-122"/>
              </a:rPr>
              <a:t>(</a:t>
            </a:r>
            <a:r>
              <a:rPr lang="en-US" altLang="zh-CN" sz="2200" i="1" dirty="0" err="1">
                <a:solidFill>
                  <a:srgbClr val="000000"/>
                </a:solidFill>
                <a:effectLst/>
                <a:latin typeface="Times New Roman" panose="02020603050405020304" pitchFamily="18" charset="0"/>
                <a:ea typeface="宋体" panose="02010600030101010101" pitchFamily="2" charset="-122"/>
              </a:rPr>
              <a:t>fname</a:t>
            </a:r>
            <a:r>
              <a:rPr lang="en-US" altLang="zh-CN" sz="2200" i="1" dirty="0">
                <a:solidFill>
                  <a:srgbClr val="000000"/>
                </a:solidFill>
                <a:effectLst/>
                <a:latin typeface="Times New Roman" panose="02020603050405020304" pitchFamily="18" charset="0"/>
                <a:ea typeface="宋体" panose="02010600030101010101" pitchFamily="2" charset="-122"/>
              </a:rPr>
              <a:t>, </a:t>
            </a:r>
            <a:r>
              <a:rPr lang="en-US" altLang="zh-CN" sz="2200" i="1" dirty="0" err="1">
                <a:solidFill>
                  <a:srgbClr val="000000"/>
                </a:solidFill>
                <a:effectLst/>
                <a:latin typeface="Times New Roman" panose="02020603050405020304" pitchFamily="18" charset="0"/>
                <a:ea typeface="宋体" panose="02010600030101010101" pitchFamily="2" charset="-122"/>
              </a:rPr>
              <a:t>dtype</a:t>
            </a:r>
            <a:r>
              <a:rPr lang="en-US" altLang="zh-CN" sz="2200" i="1" dirty="0">
                <a:solidFill>
                  <a:srgbClr val="000000"/>
                </a:solidFill>
                <a:effectLst/>
                <a:latin typeface="Times New Roman" panose="02020603050405020304" pitchFamily="18" charset="0"/>
                <a:ea typeface="宋体" panose="02010600030101010101" pitchFamily="2" charset="-122"/>
              </a:rPr>
              <a:t>=&lt;class 'float'&gt;, comments='#', delimiter=None, converters=None, </a:t>
            </a:r>
            <a:r>
              <a:rPr lang="en-US" altLang="zh-CN" sz="2200" i="1" dirty="0" err="1">
                <a:solidFill>
                  <a:srgbClr val="000000"/>
                </a:solidFill>
                <a:effectLst/>
                <a:latin typeface="Times New Roman" panose="02020603050405020304" pitchFamily="18" charset="0"/>
                <a:ea typeface="宋体" panose="02010600030101010101" pitchFamily="2" charset="-122"/>
              </a:rPr>
              <a:t>skiprows</a:t>
            </a:r>
            <a:r>
              <a:rPr lang="en-US" altLang="zh-CN" sz="2200" i="1" dirty="0">
                <a:solidFill>
                  <a:srgbClr val="000000"/>
                </a:solidFill>
                <a:effectLst/>
                <a:latin typeface="Times New Roman" panose="02020603050405020304" pitchFamily="18" charset="0"/>
                <a:ea typeface="宋体" panose="02010600030101010101" pitchFamily="2" charset="-122"/>
              </a:rPr>
              <a:t>=0, </a:t>
            </a:r>
            <a:r>
              <a:rPr lang="en-US" altLang="zh-CN" sz="2200" i="1" dirty="0" err="1">
                <a:solidFill>
                  <a:srgbClr val="000000"/>
                </a:solidFill>
                <a:effectLst/>
                <a:latin typeface="Times New Roman" panose="02020603050405020304" pitchFamily="18" charset="0"/>
                <a:ea typeface="宋体" panose="02010600030101010101" pitchFamily="2" charset="-122"/>
              </a:rPr>
              <a:t>usecols</a:t>
            </a:r>
            <a:r>
              <a:rPr lang="en-US" altLang="zh-CN" sz="2200" i="1" dirty="0">
                <a:solidFill>
                  <a:srgbClr val="000000"/>
                </a:solidFill>
                <a:effectLst/>
                <a:latin typeface="Times New Roman" panose="02020603050405020304" pitchFamily="18" charset="0"/>
                <a:ea typeface="宋体" panose="02010600030101010101" pitchFamily="2" charset="-122"/>
              </a:rPr>
              <a:t>=None, unpack=False, </a:t>
            </a:r>
            <a:r>
              <a:rPr lang="en-US" altLang="zh-CN" sz="2200" i="1" dirty="0" err="1">
                <a:solidFill>
                  <a:srgbClr val="000000"/>
                </a:solidFill>
                <a:effectLst/>
                <a:latin typeface="Times New Roman" panose="02020603050405020304" pitchFamily="18" charset="0"/>
                <a:ea typeface="宋体" panose="02010600030101010101" pitchFamily="2" charset="-122"/>
              </a:rPr>
              <a:t>ndmin</a:t>
            </a:r>
            <a:r>
              <a:rPr lang="en-US" altLang="zh-CN" sz="2200" i="1" dirty="0">
                <a:solidFill>
                  <a:srgbClr val="000000"/>
                </a:solidFill>
                <a:effectLst/>
                <a:latin typeface="Times New Roman" panose="02020603050405020304" pitchFamily="18" charset="0"/>
                <a:ea typeface="宋体" panose="02010600030101010101" pitchFamily="2" charset="-122"/>
              </a:rPr>
              <a:t>=0, encoding='bytes', </a:t>
            </a:r>
            <a:r>
              <a:rPr lang="en-US" altLang="zh-CN" sz="2200" i="1" dirty="0" err="1">
                <a:solidFill>
                  <a:srgbClr val="000000"/>
                </a:solidFill>
                <a:effectLst/>
                <a:latin typeface="Times New Roman" panose="02020603050405020304" pitchFamily="18" charset="0"/>
                <a:ea typeface="宋体" panose="02010600030101010101" pitchFamily="2" charset="-122"/>
              </a:rPr>
              <a:t>max_rows</a:t>
            </a:r>
            <a:r>
              <a:rPr lang="en-US" altLang="zh-CN" sz="2200" i="1" dirty="0">
                <a:solidFill>
                  <a:srgbClr val="000000"/>
                </a:solidFill>
                <a:effectLst/>
                <a:latin typeface="Times New Roman" panose="02020603050405020304" pitchFamily="18" charset="0"/>
                <a:ea typeface="宋体" panose="02010600030101010101" pitchFamily="2" charset="-122"/>
              </a:rPr>
              <a:t>=None, *, like=None)</a:t>
            </a:r>
            <a:endParaRPr lang="zh-CN" altLang="en-US" sz="2200" i="1" dirty="0"/>
          </a:p>
        </p:txBody>
      </p:sp>
    </p:spTree>
    <p:extLst>
      <p:ext uri="{BB962C8B-B14F-4D97-AF65-F5344CB8AC3E}">
        <p14:creationId xmlns:p14="http://schemas.microsoft.com/office/powerpoint/2010/main" val="92628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fltVal val="0"/>
                                          </p:val>
                                        </p:tav>
                                        <p:tav tm="100000">
                                          <p:val>
                                            <p:strVal val="#ppt_w"/>
                                          </p:val>
                                        </p:tav>
                                      </p:tavLst>
                                    </p:anim>
                                    <p:anim calcmode="lin" valueType="num">
                                      <p:cBhvr>
                                        <p:cTn id="13" dur="1000" fill="hold"/>
                                        <p:tgtEl>
                                          <p:spTgt spid="8"/>
                                        </p:tgtEl>
                                        <p:attrNameLst>
                                          <p:attrName>ppt_h</p:attrName>
                                        </p:attrNameLst>
                                      </p:cBhvr>
                                      <p:tavLst>
                                        <p:tav tm="0">
                                          <p:val>
                                            <p:fltVal val="0"/>
                                          </p:val>
                                        </p:tav>
                                        <p:tav tm="100000">
                                          <p:val>
                                            <p:strVal val="#ppt_h"/>
                                          </p:val>
                                        </p:tav>
                                      </p:tavLst>
                                    </p:anim>
                                    <p:anim calcmode="lin" valueType="num">
                                      <p:cBhvr>
                                        <p:cTn id="14" dur="1000" fill="hold"/>
                                        <p:tgtEl>
                                          <p:spTgt spid="8"/>
                                        </p:tgtEl>
                                        <p:attrNameLst>
                                          <p:attrName>style.rotation</p:attrName>
                                        </p:attrNameLst>
                                      </p:cBhvr>
                                      <p:tavLst>
                                        <p:tav tm="0">
                                          <p:val>
                                            <p:fltVal val="90"/>
                                          </p:val>
                                        </p:tav>
                                        <p:tav tm="100000">
                                          <p:val>
                                            <p:fltVal val="0"/>
                                          </p:val>
                                        </p:tav>
                                      </p:tavLst>
                                    </p:anim>
                                    <p:animEffect transition="in" filter="fade">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barn(inVertical)">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barn(inVertical)">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barn(inVertical)">
                                      <p:cBhvr>
                                        <p:cTn id="3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669E9BC-2C70-4021-AA25-A81CA9ABFD67}"/>
              </a:ext>
            </a:extLst>
          </p:cNvPr>
          <p:cNvSpPr>
            <a:spLocks noGrp="1"/>
          </p:cNvSpPr>
          <p:nvPr>
            <p:ph idx="1"/>
          </p:nvPr>
        </p:nvSpPr>
        <p:spPr/>
        <p:txBody>
          <a:bodyPr/>
          <a:lstStyle/>
          <a:p>
            <a:r>
              <a:rPr lang="en-US" altLang="zh-CN" sz="1800" dirty="0" err="1">
                <a:solidFill>
                  <a:srgbClr val="000000"/>
                </a:solidFill>
                <a:effectLst/>
                <a:latin typeface="Times New Roman" panose="02020603050405020304" pitchFamily="18" charset="0"/>
                <a:ea typeface="宋体" panose="02010600030101010101" pitchFamily="2" charset="-122"/>
              </a:rPr>
              <a:t>genfromtxt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函数和</a:t>
            </a:r>
            <a:r>
              <a:rPr lang="en-US" altLang="zh-CN" sz="1800" dirty="0" err="1">
                <a:solidFill>
                  <a:srgbClr val="000000"/>
                </a:solidFill>
                <a:effectLst/>
                <a:latin typeface="Times New Roman" panose="02020603050405020304" pitchFamily="18" charset="0"/>
                <a:ea typeface="宋体" panose="02010600030101010101" pitchFamily="2" charset="-122"/>
              </a:rPr>
              <a:t>loadtxt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函数相似，只不过</a:t>
            </a:r>
            <a:r>
              <a:rPr lang="en-US" altLang="zh-CN" sz="1800" dirty="0" err="1">
                <a:solidFill>
                  <a:srgbClr val="000000"/>
                </a:solidFill>
                <a:effectLst/>
                <a:latin typeface="Times New Roman" panose="02020603050405020304" pitchFamily="18" charset="0"/>
                <a:ea typeface="宋体" panose="02010600030101010101" pitchFamily="2" charset="-122"/>
              </a:rPr>
              <a:t>genfromtxt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函数面向的是结构化数组和缺失数据。</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dirty="0" err="1">
                <a:solidFill>
                  <a:srgbClr val="000000"/>
                </a:solidFill>
                <a:effectLst/>
                <a:latin typeface="Times New Roman" panose="02020603050405020304" pitchFamily="18" charset="0"/>
                <a:ea typeface="宋体" panose="02010600030101010101" pitchFamily="2" charset="-122"/>
              </a:rPr>
              <a:t>genfromtxt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函数通常使用的参数有</a:t>
            </a:r>
            <a:r>
              <a:rPr lang="en-US" altLang="zh-CN" sz="1800" dirty="0">
                <a:solidFill>
                  <a:srgbClr val="000000"/>
                </a:solidFill>
                <a:effectLst/>
                <a:latin typeface="Times New Roman" panose="02020603050405020304" pitchFamily="18" charset="0"/>
                <a:ea typeface="宋体" panose="02010600030101010101" pitchFamily="2" charset="-122"/>
              </a:rPr>
              <a:t>3</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a:t>
            </a:r>
            <a:r>
              <a:rPr lang="zh-CN" altLang="en-US" dirty="0">
                <a:solidFill>
                  <a:srgbClr val="000000"/>
                </a:solidFill>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a:buFont typeface="Arial" panose="020B0604020202020204" pitchFamily="34" charset="0"/>
              <a:buChar cha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即用于存放数据的文件名参数“</a:t>
            </a:r>
            <a:r>
              <a:rPr lang="en-US" altLang="zh-CN" sz="1800" dirty="0" err="1">
                <a:solidFill>
                  <a:srgbClr val="000000"/>
                </a:solidFill>
                <a:effectLst/>
                <a:latin typeface="Times New Roman" panose="02020603050405020304" pitchFamily="18" charset="0"/>
                <a:ea typeface="宋体" panose="02010600030101010101" pitchFamily="2" charset="-122"/>
              </a:rPr>
              <a:t>fname</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a:buFont typeface="Arial" panose="020B0604020202020204" pitchFamily="34" charset="0"/>
              <a:buChar cha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用于分隔的字符参数“</a:t>
            </a:r>
            <a:r>
              <a:rPr lang="en-US" altLang="zh-CN" sz="1800" dirty="0">
                <a:solidFill>
                  <a:srgbClr val="000000"/>
                </a:solidFill>
                <a:effectLst/>
                <a:latin typeface="Times New Roman" panose="02020603050405020304" pitchFamily="18" charset="0"/>
                <a:ea typeface="宋体" panose="02010600030101010101" pitchFamily="2" charset="-122"/>
              </a:rPr>
              <a:t>delimiter</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a:buFont typeface="Arial" panose="020B0604020202020204" pitchFamily="34" charset="0"/>
              <a:buChar cha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是否含有列标题参数“</a:t>
            </a:r>
            <a:r>
              <a:rPr lang="en-US" altLang="zh-CN" sz="1800" dirty="0">
                <a:solidFill>
                  <a:srgbClr val="000000"/>
                </a:solidFill>
                <a:effectLst/>
                <a:latin typeface="Times New Roman" panose="02020603050405020304" pitchFamily="18" charset="0"/>
                <a:ea typeface="宋体" panose="02010600030101010101" pitchFamily="2" charset="-122"/>
              </a:rPr>
              <a:t>names</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kern="100" dirty="0">
              <a:solidFill>
                <a:srgbClr val="000000"/>
              </a:solidFill>
            </a:endParaRPr>
          </a:p>
          <a:p>
            <a:endParaRPr lang="en-US" altLang="zh-CN" kern="100" dirty="0">
              <a:solidFill>
                <a:srgbClr val="000000"/>
              </a:solidFill>
            </a:endParaRPr>
          </a:p>
          <a:p>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a:extLst>
              <a:ext uri="{FF2B5EF4-FFF2-40B4-BE49-F238E27FC236}">
                <a16:creationId xmlns:a16="http://schemas.microsoft.com/office/drawing/2014/main" id="{3EFD0607-BC48-4157-85DD-878120408B97}"/>
              </a:ext>
            </a:extLst>
          </p:cNvPr>
          <p:cNvSpPr>
            <a:spLocks noGrp="1"/>
          </p:cNvSpPr>
          <p:nvPr>
            <p:ph type="title"/>
          </p:nvPr>
        </p:nvSpPr>
        <p:spPr/>
        <p:txBody>
          <a:bodyPr/>
          <a:lstStyle/>
          <a:p>
            <a:r>
              <a:rPr lang="zh-CN" altLang="en-US" dirty="0"/>
              <a:t>读</a:t>
            </a:r>
            <a:r>
              <a:rPr lang="en-US" altLang="zh-CN" dirty="0">
                <a:latin typeface="Times New Roman" panose="02020603050405020304" pitchFamily="18" charset="0"/>
              </a:rPr>
              <a:t>/</a:t>
            </a:r>
            <a:r>
              <a:rPr lang="zh-CN" altLang="en-US" dirty="0"/>
              <a:t>写文件</a:t>
            </a:r>
          </a:p>
        </p:txBody>
      </p:sp>
    </p:spTree>
    <p:extLst>
      <p:ext uri="{BB962C8B-B14F-4D97-AF65-F5344CB8AC3E}">
        <p14:creationId xmlns:p14="http://schemas.microsoft.com/office/powerpoint/2010/main" val="263271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55ECCFE-57AF-4FED-9F7E-F23D309EF336}"/>
              </a:ext>
            </a:extLst>
          </p:cNvPr>
          <p:cNvSpPr>
            <a:spLocks noGrp="1"/>
          </p:cNvSpPr>
          <p:nvPr>
            <p:ph idx="1"/>
          </p:nvPr>
        </p:nvSpPr>
        <p:spPr/>
        <p:txBody>
          <a:bodyPr/>
          <a:lstStyle/>
          <a:p>
            <a:pPr marL="0" indent="0">
              <a:buNone/>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中，除了可以使用通用函数对数组进行比较、逻辑等运算之外，还可以使用统计函数对数组进行排序、去重、求最大和最小值以及求均值等统计分析。</a:t>
            </a:r>
          </a:p>
          <a:p>
            <a:pPr marL="0" indent="0">
              <a:buNone/>
            </a:pPr>
            <a:r>
              <a:rPr lang="en-US" altLang="zh-CN" sz="2000" b="1" dirty="0"/>
              <a:t>1. </a:t>
            </a:r>
            <a:r>
              <a:rPr lang="zh-CN" altLang="en-US" sz="2000" b="1" dirty="0"/>
              <a:t>排序</a:t>
            </a:r>
            <a:endParaRPr lang="en-US" altLang="zh-CN" sz="2000" b="1" dirty="0"/>
          </a:p>
          <a:p>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的排序方式主要可以概括为直接排序和间接排序两种。</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直接排序指对数值直接进行排序；间接排序是指根据一个或多个键对数据集进行排序。</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中，直接排序通常是使用</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sort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函数，间接排序通常是使用</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argsort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函数和</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lexsort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a:t>
            </a:r>
            <a:endParaRPr lang="en-US" altLang="zh-CN" kern="100" dirty="0">
              <a:solidFill>
                <a:srgbClr val="000000"/>
              </a:solidFill>
            </a:endParaRPr>
          </a:p>
          <a:p>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b="1" dirty="0"/>
          </a:p>
        </p:txBody>
      </p:sp>
      <p:sp>
        <p:nvSpPr>
          <p:cNvPr id="3" name="标题 2">
            <a:extLst>
              <a:ext uri="{FF2B5EF4-FFF2-40B4-BE49-F238E27FC236}">
                <a16:creationId xmlns:a16="http://schemas.microsoft.com/office/drawing/2014/main" id="{3EFD0607-BC48-4157-85DD-878120408B97}"/>
              </a:ext>
            </a:extLst>
          </p:cNvPr>
          <p:cNvSpPr>
            <a:spLocks noGrp="1"/>
          </p:cNvSpPr>
          <p:nvPr>
            <p:ph type="title"/>
          </p:nvPr>
        </p:nvSpPr>
        <p:spPr/>
        <p:txBody>
          <a:bodyPr/>
          <a:lstStyle/>
          <a:p>
            <a:r>
              <a:rPr lang="zh-CN" altLang="en-US" dirty="0"/>
              <a:t>使用函数进行简单的统计分析</a:t>
            </a:r>
          </a:p>
        </p:txBody>
      </p:sp>
    </p:spTree>
    <p:extLst>
      <p:ext uri="{BB962C8B-B14F-4D97-AF65-F5344CB8AC3E}">
        <p14:creationId xmlns:p14="http://schemas.microsoft.com/office/powerpoint/2010/main" val="292243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55ECCFE-57AF-4FED-9F7E-F23D309EF336}"/>
              </a:ext>
            </a:extLst>
          </p:cNvPr>
          <p:cNvSpPr>
            <a:spLocks noGrp="1"/>
          </p:cNvSpPr>
          <p:nvPr>
            <p:ph idx="1"/>
          </p:nvPr>
        </p:nvSpPr>
        <p:spPr/>
        <p:txBody>
          <a:bodyPr/>
          <a:lstStyle/>
          <a:p>
            <a:r>
              <a:rPr lang="en-US" altLang="zh-CN" sz="1800" dirty="0">
                <a:solidFill>
                  <a:srgbClr val="000000"/>
                </a:solidFill>
                <a:effectLst/>
                <a:latin typeface="Times New Roman" panose="02020603050405020304" pitchFamily="18" charset="0"/>
                <a:ea typeface="宋体" panose="02010600030101010101" pitchFamily="2" charset="-122"/>
              </a:rPr>
              <a:t>sort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函数是较为常用的排序方法，无返回值。如果目标函数是一个视图，那么原始数据将会被修改。</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当使用</a:t>
            </a:r>
            <a:r>
              <a:rPr lang="en-US" altLang="zh-CN" sz="1800" dirty="0">
                <a:solidFill>
                  <a:srgbClr val="000000"/>
                </a:solidFill>
                <a:effectLst/>
                <a:latin typeface="Times New Roman" panose="02020603050405020304" pitchFamily="18" charset="0"/>
                <a:ea typeface="宋体" panose="02010600030101010101" pitchFamily="2" charset="-122"/>
              </a:rPr>
              <a:t>sort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函数排序时，用户可以指定一个</a:t>
            </a:r>
            <a:r>
              <a:rPr lang="en-US" altLang="zh-CN" sz="1800" dirty="0">
                <a:solidFill>
                  <a:srgbClr val="000000"/>
                </a:solidFill>
                <a:effectLst/>
                <a:latin typeface="Times New Roman" panose="02020603050405020304" pitchFamily="18" charset="0"/>
                <a:ea typeface="宋体" panose="02010600030101010101" pitchFamily="2" charset="-122"/>
              </a:rPr>
              <a:t>axis</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参数，使得</a:t>
            </a:r>
            <a:r>
              <a:rPr lang="en-US" altLang="zh-CN" sz="1800" dirty="0">
                <a:solidFill>
                  <a:srgbClr val="000000"/>
                </a:solidFill>
                <a:effectLst/>
                <a:latin typeface="Times New Roman" panose="02020603050405020304" pitchFamily="18" charset="0"/>
                <a:ea typeface="宋体" panose="02010600030101010101" pitchFamily="2" charset="-122"/>
              </a:rPr>
              <a:t>sort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函数可以沿着指定轴对数据集进行排序</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800" dirty="0" err="1">
                <a:solidFill>
                  <a:srgbClr val="000000"/>
                </a:solidFill>
                <a:effectLst/>
                <a:latin typeface="Times New Roman" panose="02020603050405020304" pitchFamily="18" charset="0"/>
                <a:ea typeface="宋体" panose="02010600030101010101" pitchFamily="2" charset="-122"/>
              </a:rPr>
              <a:t>argsort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函数和</a:t>
            </a:r>
            <a:r>
              <a:rPr lang="en-US" altLang="zh-CN" sz="1800" dirty="0" err="1">
                <a:solidFill>
                  <a:srgbClr val="000000"/>
                </a:solidFill>
                <a:effectLst/>
                <a:latin typeface="Times New Roman" panose="02020603050405020304" pitchFamily="18" charset="0"/>
                <a:ea typeface="宋体" panose="02010600030101010101" pitchFamily="2" charset="-122"/>
              </a:rPr>
              <a:t>lexsort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函数，可以在给定一个或多个键时，得到一个由整数构成的索引数组，索引值表示数据在新的序列中的位置</a:t>
            </a:r>
            <a:r>
              <a:rPr lang="zh-CN" altLang="en-US" dirty="0">
                <a:solidFill>
                  <a:srgbClr val="000000"/>
                </a:solidFill>
              </a:rPr>
              <a:t>。</a:t>
            </a:r>
            <a:endParaRPr lang="en-US" altLang="zh-CN" dirty="0">
              <a:solidFill>
                <a:srgbClr val="000000"/>
              </a:solidFill>
            </a:endParaRPr>
          </a:p>
          <a:p>
            <a:r>
              <a:rPr lang="en-US" altLang="zh-CN" sz="1800" dirty="0" err="1">
                <a:solidFill>
                  <a:srgbClr val="000000"/>
                </a:solidFill>
                <a:effectLst/>
                <a:latin typeface="Times New Roman" panose="02020603050405020304" pitchFamily="18" charset="0"/>
                <a:ea typeface="宋体" panose="02010600030101010101" pitchFamily="2" charset="-122"/>
              </a:rPr>
              <a:t>lexsort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函数可以一次性对满足多个键的数组执行间接排序。</a:t>
            </a:r>
            <a:endParaRPr lang="zh-CN" altLang="en-US" b="1" dirty="0"/>
          </a:p>
          <a:p>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b="1" dirty="0"/>
          </a:p>
        </p:txBody>
      </p:sp>
      <p:sp>
        <p:nvSpPr>
          <p:cNvPr id="3" name="标题 2">
            <a:extLst>
              <a:ext uri="{FF2B5EF4-FFF2-40B4-BE49-F238E27FC236}">
                <a16:creationId xmlns:a16="http://schemas.microsoft.com/office/drawing/2014/main" id="{3EFD0607-BC48-4157-85DD-878120408B97}"/>
              </a:ext>
            </a:extLst>
          </p:cNvPr>
          <p:cNvSpPr>
            <a:spLocks noGrp="1"/>
          </p:cNvSpPr>
          <p:nvPr>
            <p:ph type="title"/>
          </p:nvPr>
        </p:nvSpPr>
        <p:spPr/>
        <p:txBody>
          <a:bodyPr/>
          <a:lstStyle/>
          <a:p>
            <a:r>
              <a:rPr lang="zh-CN" altLang="en-US" dirty="0"/>
              <a:t>使用函数进行简单的统计分析</a:t>
            </a:r>
          </a:p>
        </p:txBody>
      </p:sp>
    </p:spTree>
    <p:extLst>
      <p:ext uri="{BB962C8B-B14F-4D97-AF65-F5344CB8AC3E}">
        <p14:creationId xmlns:p14="http://schemas.microsoft.com/office/powerpoint/2010/main" val="332939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BE5CFB6C-83E4-4E70-80D3-A0B0155D1064}"/>
              </a:ext>
            </a:extLst>
          </p:cNvPr>
          <p:cNvSpPr>
            <a:spLocks noGrp="1"/>
          </p:cNvSpPr>
          <p:nvPr>
            <p:ph idx="1"/>
          </p:nvPr>
        </p:nvSpPr>
        <p:spPr/>
        <p:txBody>
          <a:bodyPr/>
          <a:lstStyle/>
          <a:p>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在统计分析的工作中，难免会出现“脏”数据的情况。重复数据就是“脏”数据的情况之一。</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如果一个一个地手动删除，那么将会耗时费力且效率低。</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a:solidFill>
                  <a:srgbClr val="000000"/>
                </a:solidFill>
                <a:effectLst/>
                <a:latin typeface="Times New Roman" panose="02020603050405020304" pitchFamily="18" charset="0"/>
                <a:ea typeface="宋体" panose="02010600030101010101" pitchFamily="2" charset="-122"/>
              </a:rPr>
              <a:t>NumPy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中，可以通过</a:t>
            </a:r>
            <a:r>
              <a:rPr lang="en-US" altLang="zh-CN" sz="1800" dirty="0">
                <a:solidFill>
                  <a:srgbClr val="000000"/>
                </a:solidFill>
                <a:effectLst/>
                <a:latin typeface="Times New Roman" panose="02020603050405020304" pitchFamily="18" charset="0"/>
                <a:ea typeface="宋体" panose="02010600030101010101" pitchFamily="2" charset="-122"/>
              </a:rPr>
              <a:t>unique</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函数查找出数组中的唯一值并返回已排序的结果</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另一种情况，在统计分析中也经常遇到，即需要将一个数据重复若干次。</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中主要使用</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tile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函数和</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repeat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函数实现数据重复。</a:t>
            </a:r>
          </a:p>
          <a:p>
            <a:pPr marL="0" indent="457200">
              <a:buNone/>
            </a:pPr>
            <a:endParaRPr lang="zh-CN" altLang="en-US" dirty="0"/>
          </a:p>
        </p:txBody>
      </p:sp>
      <p:sp>
        <p:nvSpPr>
          <p:cNvPr id="3" name="标题 2">
            <a:extLst>
              <a:ext uri="{FF2B5EF4-FFF2-40B4-BE49-F238E27FC236}">
                <a16:creationId xmlns:a16="http://schemas.microsoft.com/office/drawing/2014/main" id="{3EFD0607-BC48-4157-85DD-878120408B97}"/>
              </a:ext>
            </a:extLst>
          </p:cNvPr>
          <p:cNvSpPr>
            <a:spLocks noGrp="1"/>
          </p:cNvSpPr>
          <p:nvPr>
            <p:ph type="title"/>
          </p:nvPr>
        </p:nvSpPr>
        <p:spPr/>
        <p:txBody>
          <a:bodyPr/>
          <a:lstStyle/>
          <a:p>
            <a:r>
              <a:rPr lang="zh-CN" altLang="en-US" dirty="0"/>
              <a:t>使用函数进行简单的统计分析</a:t>
            </a:r>
          </a:p>
        </p:txBody>
      </p:sp>
      <p:sp>
        <p:nvSpPr>
          <p:cNvPr id="5" name="内容占位符 4">
            <a:extLst>
              <a:ext uri="{FF2B5EF4-FFF2-40B4-BE49-F238E27FC236}">
                <a16:creationId xmlns:a16="http://schemas.microsoft.com/office/drawing/2014/main" id="{91ABB2BE-8D5F-4F9A-BE74-4D0A78586F53}"/>
              </a:ext>
            </a:extLst>
          </p:cNvPr>
          <p:cNvSpPr>
            <a:spLocks noGrp="1"/>
          </p:cNvSpPr>
          <p:nvPr>
            <p:ph idx="10"/>
          </p:nvPr>
        </p:nvSpPr>
        <p:spPr/>
        <p:txBody>
          <a:bodyPr/>
          <a:lstStyle/>
          <a:p>
            <a:r>
              <a:rPr lang="en-US" altLang="zh-CN" b="1" dirty="0"/>
              <a:t>2. </a:t>
            </a:r>
            <a:r>
              <a:rPr lang="zh-CN" altLang="en-US" b="1" dirty="0"/>
              <a:t>去重与重复数据</a:t>
            </a:r>
          </a:p>
        </p:txBody>
      </p:sp>
    </p:spTree>
    <p:extLst>
      <p:ext uri="{BB962C8B-B14F-4D97-AF65-F5344CB8AC3E}">
        <p14:creationId xmlns:p14="http://schemas.microsoft.com/office/powerpoint/2010/main" val="248057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BE5CFB6C-83E4-4E70-80D3-A0B0155D1064}"/>
              </a:ext>
            </a:extLst>
          </p:cNvPr>
          <p:cNvSpPr>
            <a:spLocks noGrp="1"/>
          </p:cNvSpPr>
          <p:nvPr>
            <p:ph idx="1"/>
          </p:nvPr>
        </p:nvSpPr>
        <p:spPr/>
        <p:txBody>
          <a:bodyPr/>
          <a:lstStyle/>
          <a:p>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tile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函数的基本使用格式如下。</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a:solidFill>
                <a:srgbClr val="000000"/>
              </a:solidFill>
            </a:endParaRPr>
          </a:p>
          <a:p>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solidFill>
                  <a:srgbClr val="000000"/>
                </a:solidFill>
              </a:rPr>
              <a:t>tile</a:t>
            </a:r>
            <a:r>
              <a:rPr lang="zh-CN" altLang="zh-CN" dirty="0">
                <a:solidFill>
                  <a:srgbClr val="000000"/>
                </a:solidFill>
              </a:rPr>
              <a:t>函数主要有两个参数</a:t>
            </a:r>
            <a:r>
              <a:rPr lang="zh-CN" altLang="en-US" dirty="0">
                <a:solidFill>
                  <a:srgbClr val="000000"/>
                </a:solidFill>
              </a:rPr>
              <a:t>。</a:t>
            </a:r>
            <a:endParaRPr lang="en-US" altLang="zh-CN" dirty="0">
              <a:solidFill>
                <a:srgbClr val="000000"/>
              </a:solidFill>
            </a:endParaRPr>
          </a:p>
          <a:p>
            <a:pPr marL="720000">
              <a:buFont typeface="Arial" panose="020B0604020202020204" pitchFamily="34" charset="0"/>
              <a:buChar char="•"/>
            </a:pPr>
            <a:r>
              <a:rPr lang="zh-CN" altLang="zh-CN" dirty="0">
                <a:solidFill>
                  <a:srgbClr val="000000"/>
                </a:solidFill>
              </a:rPr>
              <a:t>参数</a:t>
            </a:r>
            <a:r>
              <a:rPr lang="en-US" altLang="zh-CN" dirty="0">
                <a:solidFill>
                  <a:srgbClr val="000000"/>
                </a:solidFill>
              </a:rPr>
              <a:t>A</a:t>
            </a:r>
            <a:r>
              <a:rPr lang="zh-CN" altLang="zh-CN" dirty="0">
                <a:solidFill>
                  <a:srgbClr val="000000"/>
                </a:solidFill>
              </a:rPr>
              <a:t>接收</a:t>
            </a:r>
            <a:r>
              <a:rPr lang="en-US" altLang="zh-CN" dirty="0" err="1">
                <a:solidFill>
                  <a:srgbClr val="000000"/>
                </a:solidFill>
              </a:rPr>
              <a:t>array_like</a:t>
            </a:r>
            <a:r>
              <a:rPr lang="zh-CN" altLang="zh-CN" dirty="0">
                <a:solidFill>
                  <a:srgbClr val="000000"/>
                </a:solidFill>
              </a:rPr>
              <a:t>，表示输入的数组</a:t>
            </a:r>
            <a:r>
              <a:rPr lang="zh-CN" altLang="en-US" dirty="0">
                <a:solidFill>
                  <a:srgbClr val="000000"/>
                </a:solidFill>
              </a:rPr>
              <a:t>。</a:t>
            </a:r>
            <a:endParaRPr lang="en-US" altLang="zh-CN" dirty="0">
              <a:solidFill>
                <a:srgbClr val="000000"/>
              </a:solidFill>
            </a:endParaRPr>
          </a:p>
          <a:p>
            <a:pPr marL="720000">
              <a:buFont typeface="Arial" panose="020B0604020202020204" pitchFamily="34" charset="0"/>
              <a:buChar char="•"/>
            </a:pPr>
            <a:r>
              <a:rPr lang="zh-CN" altLang="zh-CN" dirty="0">
                <a:solidFill>
                  <a:srgbClr val="000000"/>
                </a:solidFill>
              </a:rPr>
              <a:t>参数</a:t>
            </a:r>
            <a:r>
              <a:rPr lang="en-US" altLang="zh-CN" dirty="0">
                <a:solidFill>
                  <a:srgbClr val="000000"/>
                </a:solidFill>
              </a:rPr>
              <a:t>reps</a:t>
            </a:r>
            <a:r>
              <a:rPr lang="zh-CN" altLang="zh-CN" dirty="0">
                <a:solidFill>
                  <a:srgbClr val="000000"/>
                </a:solidFill>
              </a:rPr>
              <a:t>接收</a:t>
            </a:r>
            <a:r>
              <a:rPr lang="en-US" altLang="zh-CN" dirty="0" err="1">
                <a:solidFill>
                  <a:srgbClr val="000000"/>
                </a:solidFill>
              </a:rPr>
              <a:t>array_like</a:t>
            </a:r>
            <a:r>
              <a:rPr lang="zh-CN" altLang="zh-CN" dirty="0">
                <a:solidFill>
                  <a:srgbClr val="000000"/>
                </a:solidFill>
              </a:rPr>
              <a:t>，表示指定数组的重复次数</a:t>
            </a:r>
            <a:r>
              <a:rPr lang="zh-CN" altLang="en-US" dirty="0">
                <a:solidFill>
                  <a:srgbClr val="000000"/>
                </a:solidFill>
              </a:rPr>
              <a:t>。</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a:solidFill>
                <a:srgbClr val="000000"/>
              </a:solidFill>
            </a:endParaRPr>
          </a:p>
          <a:p>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a:extLst>
              <a:ext uri="{FF2B5EF4-FFF2-40B4-BE49-F238E27FC236}">
                <a16:creationId xmlns:a16="http://schemas.microsoft.com/office/drawing/2014/main" id="{3EFD0607-BC48-4157-85DD-878120408B97}"/>
              </a:ext>
            </a:extLst>
          </p:cNvPr>
          <p:cNvSpPr>
            <a:spLocks noGrp="1"/>
          </p:cNvSpPr>
          <p:nvPr>
            <p:ph type="title"/>
          </p:nvPr>
        </p:nvSpPr>
        <p:spPr/>
        <p:txBody>
          <a:bodyPr/>
          <a:lstStyle/>
          <a:p>
            <a:r>
              <a:rPr lang="zh-CN" altLang="en-US" dirty="0"/>
              <a:t>使用函数进行简单的统计分析</a:t>
            </a:r>
          </a:p>
        </p:txBody>
      </p:sp>
      <p:sp>
        <p:nvSpPr>
          <p:cNvPr id="6" name="文本框 5">
            <a:extLst>
              <a:ext uri="{FF2B5EF4-FFF2-40B4-BE49-F238E27FC236}">
                <a16:creationId xmlns:a16="http://schemas.microsoft.com/office/drawing/2014/main" id="{E9AB1B30-0DC7-4DDE-BEEB-2F651D1922B7}"/>
              </a:ext>
            </a:extLst>
          </p:cNvPr>
          <p:cNvSpPr txBox="1"/>
          <p:nvPr/>
        </p:nvSpPr>
        <p:spPr>
          <a:xfrm>
            <a:off x="4932291" y="1728472"/>
            <a:ext cx="2327417" cy="430887"/>
          </a:xfrm>
          <a:prstGeom prst="rect">
            <a:avLst/>
          </a:prstGeom>
          <a:noFill/>
        </p:spPr>
        <p:txBody>
          <a:bodyPr wrap="square">
            <a:spAutoFit/>
          </a:bodyPr>
          <a:lstStyle/>
          <a:p>
            <a:r>
              <a:rPr lang="en-US" altLang="zh-CN" sz="2200" i="1" dirty="0" err="1">
                <a:solidFill>
                  <a:srgbClr val="000000"/>
                </a:solidFill>
                <a:effectLst/>
                <a:latin typeface="Times New Roman" panose="02020603050405020304" pitchFamily="18" charset="0"/>
                <a:ea typeface="宋体" panose="02010600030101010101" pitchFamily="2" charset="-122"/>
              </a:rPr>
              <a:t>numpy.tile</a:t>
            </a:r>
            <a:r>
              <a:rPr lang="en-US" altLang="zh-CN" sz="2200" i="1" dirty="0">
                <a:solidFill>
                  <a:srgbClr val="000000"/>
                </a:solidFill>
                <a:effectLst/>
                <a:latin typeface="Times New Roman" panose="02020603050405020304" pitchFamily="18" charset="0"/>
                <a:ea typeface="宋体" panose="02010600030101010101" pitchFamily="2" charset="-122"/>
              </a:rPr>
              <a:t>(A, reps)</a:t>
            </a:r>
            <a:endParaRPr lang="zh-CN" altLang="en-US" sz="2200" i="1" dirty="0"/>
          </a:p>
        </p:txBody>
      </p:sp>
    </p:spTree>
    <p:extLst>
      <p:ext uri="{BB962C8B-B14F-4D97-AF65-F5344CB8AC3E}">
        <p14:creationId xmlns:p14="http://schemas.microsoft.com/office/powerpoint/2010/main" val="227352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arn(inVertical)">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barn(inVertical)">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barn(inVertical)">
                                      <p:cBhvr>
                                        <p:cTn id="3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a:xfrm>
            <a:off x="423819" y="1713662"/>
            <a:ext cx="11107601" cy="4917957"/>
          </a:xfrm>
        </p:spPr>
        <p:txBody>
          <a:bodyPr/>
          <a:lstStyle/>
          <a:p>
            <a:pPr marL="0" indent="457200">
              <a:spcBef>
                <a:spcPts val="432"/>
              </a:spcBef>
              <a:buNone/>
            </a:pPr>
            <a:r>
              <a:rPr lang="zh-CN" altLang="en-US" dirty="0"/>
              <a:t>在创建数组之前，需要先了解数组的基本属性，数组的属性及其说明如下表。</a:t>
            </a:r>
            <a:endParaRPr lang="en-US" altLang="zh-CN"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en-US" dirty="0"/>
              <a:t>创建数组对象</a:t>
            </a:r>
            <a:endParaRPr lang="zh-CN" altLang="en-US" dirty="0">
              <a:ea typeface="宋体" panose="02010600030101010101" pitchFamily="2" charset="-122"/>
            </a:endParaRPr>
          </a:p>
        </p:txBody>
      </p:sp>
      <p:sp>
        <p:nvSpPr>
          <p:cNvPr id="22532" name="内容占位符 3">
            <a:extLst>
              <a:ext uri="{FF2B5EF4-FFF2-40B4-BE49-F238E27FC236}">
                <a16:creationId xmlns:a16="http://schemas.microsoft.com/office/drawing/2014/main" id="{BBE4E575-181C-4187-B0FE-0ADBD01C55AC}"/>
              </a:ext>
            </a:extLst>
          </p:cNvPr>
          <p:cNvSpPr>
            <a:spLocks noGrp="1"/>
          </p:cNvSpPr>
          <p:nvPr>
            <p:ph idx="10"/>
          </p:nvPr>
        </p:nvSpPr>
        <p:spPr/>
        <p:txBody>
          <a:bodyPr/>
          <a:lstStyle/>
          <a:p>
            <a:pPr marL="0" indent="0">
              <a:buNone/>
            </a:pPr>
            <a:r>
              <a:rPr lang="en-US" altLang="zh-CN" b="1" dirty="0">
                <a:solidFill>
                  <a:srgbClr val="000000"/>
                </a:solidFill>
              </a:rPr>
              <a:t>1. </a:t>
            </a:r>
            <a:r>
              <a:rPr lang="zh-CN" altLang="en-US" b="1" dirty="0">
                <a:solidFill>
                  <a:srgbClr val="000000"/>
                </a:solidFill>
              </a:rPr>
              <a:t>数组属性</a:t>
            </a:r>
            <a:endParaRPr kumimoji="0" lang="en-US" altLang="zh-CN" dirty="0">
              <a:solidFill>
                <a:srgbClr val="000000"/>
              </a:solidFill>
            </a:endParaRPr>
          </a:p>
        </p:txBody>
      </p:sp>
      <p:graphicFrame>
        <p:nvGraphicFramePr>
          <p:cNvPr id="2" name="表格 2">
            <a:extLst>
              <a:ext uri="{FF2B5EF4-FFF2-40B4-BE49-F238E27FC236}">
                <a16:creationId xmlns:a16="http://schemas.microsoft.com/office/drawing/2014/main" id="{652359CF-F9E7-4B09-87CF-338880CDC0D8}"/>
              </a:ext>
            </a:extLst>
          </p:cNvPr>
          <p:cNvGraphicFramePr>
            <a:graphicFrameLocks noGrp="1"/>
          </p:cNvGraphicFramePr>
          <p:nvPr>
            <p:extLst>
              <p:ext uri="{D42A27DB-BD31-4B8C-83A1-F6EECF244321}">
                <p14:modId xmlns:p14="http://schemas.microsoft.com/office/powerpoint/2010/main" val="92574370"/>
              </p:ext>
            </p:extLst>
          </p:nvPr>
        </p:nvGraphicFramePr>
        <p:xfrm>
          <a:off x="1956000" y="2660640"/>
          <a:ext cx="8280000" cy="302400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3405857485"/>
                    </a:ext>
                  </a:extLst>
                </a:gridCol>
                <a:gridCol w="7200000">
                  <a:extLst>
                    <a:ext uri="{9D8B030D-6E8A-4147-A177-3AD203B41FA5}">
                      <a16:colId xmlns:a16="http://schemas.microsoft.com/office/drawing/2014/main" val="1370816375"/>
                    </a:ext>
                  </a:extLst>
                </a:gridCol>
              </a:tblGrid>
              <a:tr h="432000">
                <a:tc>
                  <a:txBody>
                    <a:bodyPr/>
                    <a:lstStyle/>
                    <a:p>
                      <a:pPr marL="0" marR="0" indent="0" algn="ctr" defTabSz="967740" rtl="0" eaLnBrk="1" fontAlgn="auto" latinLnBrk="0" hangingPunct="1">
                        <a:lnSpc>
                          <a:spcPct val="100000"/>
                        </a:lnSpc>
                        <a:spcBef>
                          <a:spcPts val="0"/>
                        </a:spcBef>
                        <a:spcAft>
                          <a:spcPts val="0"/>
                        </a:spcAft>
                        <a:buClrTx/>
                        <a:buSzTx/>
                        <a:buFontTx/>
                        <a:buNone/>
                        <a:tabLst/>
                        <a:defRPr/>
                      </a:pPr>
                      <a:r>
                        <a:rPr lang="zh-CN" altLang="en-US" sz="1500" b="1" kern="100" dirty="0">
                          <a:solidFill>
                            <a:schemeClr val="lt1"/>
                          </a:solidFill>
                          <a:effectLst/>
                          <a:latin typeface="宋体" panose="02010600030101010101" pitchFamily="2" charset="-122"/>
                          <a:ea typeface="宋体" panose="02010600030101010101" pitchFamily="2" charset="-122"/>
                          <a:cs typeface="Times New Roman" panose="02020603050405020304" pitchFamily="18" charset="0"/>
                        </a:rPr>
                        <a:t>属性名称</a:t>
                      </a:r>
                    </a:p>
                  </a:txBody>
                  <a:tcPr marL="68580" marR="68580" marT="0" marB="0" anchor="ctr"/>
                </a:tc>
                <a:tc>
                  <a:txBody>
                    <a:bodyPr/>
                    <a:lstStyle/>
                    <a:p>
                      <a:pPr marL="0" marR="0" indent="0" algn="ctr" defTabSz="967740" rtl="0" eaLnBrk="1" fontAlgn="auto" latinLnBrk="0" hangingPunct="1">
                        <a:lnSpc>
                          <a:spcPct val="100000"/>
                        </a:lnSpc>
                        <a:spcBef>
                          <a:spcPts val="0"/>
                        </a:spcBef>
                        <a:spcAft>
                          <a:spcPts val="0"/>
                        </a:spcAft>
                        <a:buClrTx/>
                        <a:buSzTx/>
                        <a:buFontTx/>
                        <a:buNone/>
                        <a:tabLst/>
                        <a:defRPr/>
                      </a:pPr>
                      <a:r>
                        <a:rPr lang="zh-CN" altLang="en-US" sz="1500" b="1" kern="100" dirty="0">
                          <a:solidFill>
                            <a:schemeClr val="lt1"/>
                          </a:solidFill>
                          <a:effectLst/>
                          <a:latin typeface="宋体" panose="02010600030101010101" pitchFamily="2" charset="-122"/>
                          <a:ea typeface="宋体" panose="02010600030101010101" pitchFamily="2" charset="-122"/>
                          <a:cs typeface="Times New Roman" panose="02020603050405020304" pitchFamily="18" charset="0"/>
                        </a:rPr>
                        <a:t>属性说明</a:t>
                      </a:r>
                    </a:p>
                  </a:txBody>
                  <a:tcPr marL="68580" marR="68580" marT="0" marB="0" anchor="ctr"/>
                </a:tc>
                <a:extLst>
                  <a:ext uri="{0D108BD9-81ED-4DB2-BD59-A6C34878D82A}">
                    <a16:rowId xmlns:a16="http://schemas.microsoft.com/office/drawing/2014/main" val="1740559558"/>
                  </a:ext>
                </a:extLst>
              </a:tr>
              <a:tr h="432000">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en-US" sz="1500" b="0" kern="1200" baseline="0" dirty="0" err="1">
                          <a:solidFill>
                            <a:schemeClr val="dk1"/>
                          </a:solidFill>
                          <a:latin typeface="Times New Roman" panose="02020603050405020304" pitchFamily="18" charset="0"/>
                          <a:ea typeface="宋体" panose="02010600030101010101" pitchFamily="2" charset="-122"/>
                          <a:cs typeface="+mn-cs"/>
                        </a:rPr>
                        <a:t>ndim</a:t>
                      </a:r>
                      <a:endParaRPr lang="zh-CN" altLang="en-US" sz="15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返回</a:t>
                      </a:r>
                      <a:r>
                        <a:rPr lang="en-US" sz="1500" b="0" kern="1200" baseline="0" dirty="0">
                          <a:solidFill>
                            <a:schemeClr val="dk1"/>
                          </a:solidFill>
                          <a:latin typeface="Times New Roman" panose="02020603050405020304" pitchFamily="18" charset="0"/>
                          <a:ea typeface="宋体" panose="02010600030101010101" pitchFamily="2" charset="-122"/>
                          <a:cs typeface="+mn-cs"/>
                        </a:rPr>
                        <a:t>int</a:t>
                      </a: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，表示数组的维数</a:t>
                      </a:r>
                    </a:p>
                  </a:txBody>
                  <a:tcPr marL="68580" marR="68580" marT="0" marB="0" anchor="ctr"/>
                </a:tc>
                <a:extLst>
                  <a:ext uri="{0D108BD9-81ED-4DB2-BD59-A6C34878D82A}">
                    <a16:rowId xmlns:a16="http://schemas.microsoft.com/office/drawing/2014/main" val="2816654135"/>
                  </a:ext>
                </a:extLst>
              </a:tr>
              <a:tr h="432000">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en-US" sz="1500" b="0" kern="1200" baseline="0" dirty="0">
                          <a:solidFill>
                            <a:schemeClr val="dk1"/>
                          </a:solidFill>
                          <a:latin typeface="Times New Roman" panose="02020603050405020304" pitchFamily="18" charset="0"/>
                          <a:ea typeface="宋体" panose="02010600030101010101" pitchFamily="2" charset="-122"/>
                          <a:cs typeface="+mn-cs"/>
                        </a:rPr>
                        <a:t>shape</a:t>
                      </a:r>
                      <a:endParaRPr lang="zh-CN" altLang="en-US" sz="15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返回</a:t>
                      </a:r>
                      <a:r>
                        <a:rPr lang="en-US" sz="1500" b="0" kern="1200" baseline="0" dirty="0">
                          <a:solidFill>
                            <a:schemeClr val="dk1"/>
                          </a:solidFill>
                          <a:latin typeface="Times New Roman" panose="02020603050405020304" pitchFamily="18" charset="0"/>
                          <a:ea typeface="宋体" panose="02010600030101010101" pitchFamily="2" charset="-122"/>
                          <a:cs typeface="+mn-cs"/>
                        </a:rPr>
                        <a:t>tuple</a:t>
                      </a: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，表示数组形状的阵列，对于</a:t>
                      </a:r>
                      <a:r>
                        <a:rPr lang="en-US" sz="1500" b="0" kern="1200" baseline="0" dirty="0">
                          <a:solidFill>
                            <a:schemeClr val="dk1"/>
                          </a:solidFill>
                          <a:latin typeface="Times New Roman" panose="02020603050405020304" pitchFamily="18" charset="0"/>
                          <a:ea typeface="宋体" panose="02010600030101010101" pitchFamily="2" charset="-122"/>
                          <a:cs typeface="+mn-cs"/>
                        </a:rPr>
                        <a:t>n</a:t>
                      </a: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行</a:t>
                      </a:r>
                      <a:r>
                        <a:rPr lang="en-US" sz="1500" b="0" kern="1200" baseline="0" dirty="0">
                          <a:solidFill>
                            <a:schemeClr val="dk1"/>
                          </a:solidFill>
                          <a:latin typeface="Times New Roman" panose="02020603050405020304" pitchFamily="18" charset="0"/>
                          <a:ea typeface="宋体" panose="02010600030101010101" pitchFamily="2" charset="-122"/>
                          <a:cs typeface="+mn-cs"/>
                        </a:rPr>
                        <a:t>m</a:t>
                      </a: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列的矩阵，形状为</a:t>
                      </a:r>
                      <a:r>
                        <a:rPr lang="en-US" sz="1500" b="0" kern="1200" baseline="0" dirty="0">
                          <a:solidFill>
                            <a:schemeClr val="dk1"/>
                          </a:solidFill>
                          <a:latin typeface="Times New Roman" panose="02020603050405020304" pitchFamily="18" charset="0"/>
                          <a:ea typeface="宋体" panose="02010600030101010101" pitchFamily="2" charset="-122"/>
                          <a:cs typeface="+mn-cs"/>
                        </a:rPr>
                        <a:t>(</a:t>
                      </a:r>
                      <a:r>
                        <a:rPr lang="en-US" sz="1500" b="0" kern="1200" baseline="0" dirty="0" err="1">
                          <a:solidFill>
                            <a:schemeClr val="dk1"/>
                          </a:solidFill>
                          <a:latin typeface="Times New Roman" panose="02020603050405020304" pitchFamily="18" charset="0"/>
                          <a:ea typeface="宋体" panose="02010600030101010101" pitchFamily="2" charset="-122"/>
                          <a:cs typeface="+mn-cs"/>
                        </a:rPr>
                        <a:t>n,m</a:t>
                      </a:r>
                      <a:r>
                        <a:rPr lang="en-US" sz="1500" b="0" kern="1200" baseline="0" dirty="0">
                          <a:solidFill>
                            <a:schemeClr val="dk1"/>
                          </a:solidFill>
                          <a:latin typeface="Times New Roman" panose="02020603050405020304" pitchFamily="18" charset="0"/>
                          <a:ea typeface="宋体" panose="02010600030101010101" pitchFamily="2" charset="-122"/>
                          <a:cs typeface="+mn-cs"/>
                        </a:rPr>
                        <a:t>)</a:t>
                      </a:r>
                      <a:endParaRPr lang="zh-CN" altLang="en-US" sz="15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2502721671"/>
                  </a:ext>
                </a:extLst>
              </a:tr>
              <a:tr h="432000">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en-US" sz="1500" b="0" kern="1200" baseline="0" dirty="0">
                          <a:solidFill>
                            <a:schemeClr val="dk1"/>
                          </a:solidFill>
                          <a:latin typeface="Times New Roman" panose="02020603050405020304" pitchFamily="18" charset="0"/>
                          <a:ea typeface="宋体" panose="02010600030101010101" pitchFamily="2" charset="-122"/>
                          <a:cs typeface="+mn-cs"/>
                        </a:rPr>
                        <a:t>size</a:t>
                      </a:r>
                      <a:endParaRPr lang="zh-CN" altLang="en-US" sz="15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返回</a:t>
                      </a:r>
                      <a:r>
                        <a:rPr lang="en-US" sz="1500" b="0" kern="1200" baseline="0" dirty="0">
                          <a:solidFill>
                            <a:schemeClr val="dk1"/>
                          </a:solidFill>
                          <a:latin typeface="Times New Roman" panose="02020603050405020304" pitchFamily="18" charset="0"/>
                          <a:ea typeface="宋体" panose="02010600030101010101" pitchFamily="2" charset="-122"/>
                          <a:cs typeface="+mn-cs"/>
                        </a:rPr>
                        <a:t>int</a:t>
                      </a: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，表示数组的元素总数，等于数组形状的乘积</a:t>
                      </a:r>
                    </a:p>
                  </a:txBody>
                  <a:tcPr marL="68580" marR="68580" marT="0" marB="0" anchor="ctr"/>
                </a:tc>
                <a:extLst>
                  <a:ext uri="{0D108BD9-81ED-4DB2-BD59-A6C34878D82A}">
                    <a16:rowId xmlns:a16="http://schemas.microsoft.com/office/drawing/2014/main" val="2017582717"/>
                  </a:ext>
                </a:extLst>
              </a:tr>
              <a:tr h="432000">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en-US" sz="1500" b="0" kern="1200" baseline="0" dirty="0">
                          <a:solidFill>
                            <a:schemeClr val="dk1"/>
                          </a:solidFill>
                          <a:latin typeface="Times New Roman" panose="02020603050405020304" pitchFamily="18" charset="0"/>
                          <a:ea typeface="宋体" panose="02010600030101010101" pitchFamily="2" charset="-122"/>
                          <a:cs typeface="+mn-cs"/>
                        </a:rPr>
                        <a:t>dtype</a:t>
                      </a:r>
                      <a:endParaRPr lang="zh-CN" altLang="en-US" sz="15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返回</a:t>
                      </a:r>
                      <a:r>
                        <a:rPr lang="en-US" sz="1500" b="0" kern="1200" baseline="0" dirty="0">
                          <a:solidFill>
                            <a:schemeClr val="dk1"/>
                          </a:solidFill>
                          <a:latin typeface="Times New Roman" panose="02020603050405020304" pitchFamily="18" charset="0"/>
                          <a:ea typeface="宋体" panose="02010600030101010101" pitchFamily="2" charset="-122"/>
                          <a:cs typeface="+mn-cs"/>
                        </a:rPr>
                        <a:t>data-type</a:t>
                      </a: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，表示数组中元素的数据类型</a:t>
                      </a:r>
                    </a:p>
                  </a:txBody>
                  <a:tcPr marL="68580" marR="68580" marT="0" marB="0" anchor="ctr"/>
                </a:tc>
                <a:extLst>
                  <a:ext uri="{0D108BD9-81ED-4DB2-BD59-A6C34878D82A}">
                    <a16:rowId xmlns:a16="http://schemas.microsoft.com/office/drawing/2014/main" val="1764774617"/>
                  </a:ext>
                </a:extLst>
              </a:tr>
              <a:tr h="864000">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en-US" sz="1500" b="0" kern="1200" baseline="0" dirty="0" err="1">
                          <a:solidFill>
                            <a:schemeClr val="dk1"/>
                          </a:solidFill>
                          <a:latin typeface="Times New Roman" panose="02020603050405020304" pitchFamily="18" charset="0"/>
                          <a:ea typeface="宋体" panose="02010600030101010101" pitchFamily="2" charset="-122"/>
                          <a:cs typeface="+mn-cs"/>
                        </a:rPr>
                        <a:t>itemsize</a:t>
                      </a:r>
                      <a:endParaRPr lang="zh-CN" altLang="en-US" sz="15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marL="0" marR="0" indent="0" algn="just" defTabSz="967527" rtl="0" eaLnBrk="1" fontAlgn="auto" latinLnBrk="0" hangingPunct="1">
                        <a:lnSpc>
                          <a:spcPct val="120000"/>
                        </a:lnSpc>
                        <a:spcBef>
                          <a:spcPts val="0"/>
                        </a:spcBef>
                        <a:spcAft>
                          <a:spcPts val="0"/>
                        </a:spcAft>
                        <a:buClrTx/>
                        <a:buSzTx/>
                        <a:buFontTx/>
                        <a:buNone/>
                        <a:tabLst/>
                        <a:defRPr/>
                      </a:pP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返回</a:t>
                      </a:r>
                      <a:r>
                        <a:rPr lang="en-US" sz="1500" b="0" kern="1200" baseline="0" dirty="0">
                          <a:solidFill>
                            <a:schemeClr val="dk1"/>
                          </a:solidFill>
                          <a:latin typeface="Times New Roman" panose="02020603050405020304" pitchFamily="18" charset="0"/>
                          <a:ea typeface="宋体" panose="02010600030101010101" pitchFamily="2" charset="-122"/>
                          <a:cs typeface="+mn-cs"/>
                        </a:rPr>
                        <a:t>int</a:t>
                      </a: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，表示数组的每个元素的大小（以字节为单位），例如，一个元素类型为</a:t>
                      </a:r>
                      <a:r>
                        <a:rPr lang="en-US" sz="1500" b="0" kern="1200" baseline="0" dirty="0">
                          <a:solidFill>
                            <a:schemeClr val="dk1"/>
                          </a:solidFill>
                          <a:latin typeface="Times New Roman" panose="02020603050405020304" pitchFamily="18" charset="0"/>
                          <a:ea typeface="宋体" panose="02010600030101010101" pitchFamily="2" charset="-122"/>
                          <a:cs typeface="+mn-cs"/>
                        </a:rPr>
                        <a:t>float64</a:t>
                      </a: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的数组的</a:t>
                      </a:r>
                      <a:r>
                        <a:rPr lang="en-US" sz="1500" b="0" kern="1200" baseline="0" dirty="0" err="1">
                          <a:solidFill>
                            <a:schemeClr val="dk1"/>
                          </a:solidFill>
                          <a:latin typeface="Times New Roman" panose="02020603050405020304" pitchFamily="18" charset="0"/>
                          <a:ea typeface="宋体" panose="02010600030101010101" pitchFamily="2" charset="-122"/>
                          <a:cs typeface="+mn-cs"/>
                        </a:rPr>
                        <a:t>itemsiz</a:t>
                      </a: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属性值为</a:t>
                      </a:r>
                      <a:r>
                        <a:rPr lang="en-US" sz="1500" b="0" kern="1200" baseline="0" dirty="0">
                          <a:solidFill>
                            <a:schemeClr val="dk1"/>
                          </a:solidFill>
                          <a:latin typeface="Times New Roman" panose="02020603050405020304" pitchFamily="18" charset="0"/>
                          <a:ea typeface="宋体" panose="02010600030101010101" pitchFamily="2" charset="-122"/>
                          <a:cs typeface="+mn-cs"/>
                        </a:rPr>
                        <a:t>8</a:t>
                      </a: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a:t>
                      </a:r>
                      <a:r>
                        <a:rPr lang="en-US" sz="1500" b="0" kern="1200" baseline="0" dirty="0">
                          <a:solidFill>
                            <a:schemeClr val="dk1"/>
                          </a:solidFill>
                          <a:latin typeface="Times New Roman" panose="02020603050405020304" pitchFamily="18" charset="0"/>
                          <a:ea typeface="宋体" panose="02010600030101010101" pitchFamily="2" charset="-122"/>
                          <a:cs typeface="+mn-cs"/>
                        </a:rPr>
                        <a:t>float64</a:t>
                      </a: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占用</a:t>
                      </a:r>
                      <a:r>
                        <a:rPr lang="en-US" sz="1500" b="0" kern="1200" baseline="0" dirty="0">
                          <a:solidFill>
                            <a:schemeClr val="dk1"/>
                          </a:solidFill>
                          <a:latin typeface="Times New Roman" panose="02020603050405020304" pitchFamily="18" charset="0"/>
                          <a:ea typeface="宋体" panose="02010600030101010101" pitchFamily="2" charset="-122"/>
                          <a:cs typeface="+mn-cs"/>
                        </a:rPr>
                        <a:t>64</a:t>
                      </a: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个</a:t>
                      </a:r>
                      <a:r>
                        <a:rPr lang="en-US" sz="1500" b="0" kern="1200" baseline="0" dirty="0">
                          <a:solidFill>
                            <a:schemeClr val="dk1"/>
                          </a:solidFill>
                          <a:latin typeface="Times New Roman" panose="02020603050405020304" pitchFamily="18" charset="0"/>
                          <a:ea typeface="宋体" panose="02010600030101010101" pitchFamily="2" charset="-122"/>
                          <a:cs typeface="+mn-cs"/>
                        </a:rPr>
                        <a:t>bits</a:t>
                      </a: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，每个字节长度为</a:t>
                      </a:r>
                      <a:r>
                        <a:rPr lang="en-US" sz="1500" b="0" kern="1200" baseline="0" dirty="0">
                          <a:solidFill>
                            <a:schemeClr val="dk1"/>
                          </a:solidFill>
                          <a:latin typeface="Times New Roman" panose="02020603050405020304" pitchFamily="18" charset="0"/>
                          <a:ea typeface="宋体" panose="02010600030101010101" pitchFamily="2" charset="-122"/>
                          <a:cs typeface="+mn-cs"/>
                        </a:rPr>
                        <a:t>8</a:t>
                      </a: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，所以</a:t>
                      </a:r>
                      <a:r>
                        <a:rPr lang="en-US" sz="1500" b="0" kern="1200" baseline="0" dirty="0">
                          <a:solidFill>
                            <a:schemeClr val="dk1"/>
                          </a:solidFill>
                          <a:latin typeface="Times New Roman" panose="02020603050405020304" pitchFamily="18" charset="0"/>
                          <a:ea typeface="宋体" panose="02010600030101010101" pitchFamily="2" charset="-122"/>
                          <a:cs typeface="+mn-cs"/>
                        </a:rPr>
                        <a:t>64/8</a:t>
                      </a: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，占用</a:t>
                      </a:r>
                      <a:r>
                        <a:rPr lang="en-US" sz="1500" b="0" kern="1200" baseline="0" dirty="0">
                          <a:solidFill>
                            <a:schemeClr val="dk1"/>
                          </a:solidFill>
                          <a:latin typeface="Times New Roman" panose="02020603050405020304" pitchFamily="18" charset="0"/>
                          <a:ea typeface="宋体" panose="02010600030101010101" pitchFamily="2" charset="-122"/>
                          <a:cs typeface="+mn-cs"/>
                        </a:rPr>
                        <a:t>8</a:t>
                      </a: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个字节），一个元素类型为</a:t>
                      </a:r>
                      <a:r>
                        <a:rPr lang="en-US" sz="1500" b="0" kern="1200" baseline="0" dirty="0">
                          <a:solidFill>
                            <a:schemeClr val="dk1"/>
                          </a:solidFill>
                          <a:latin typeface="Times New Roman" panose="02020603050405020304" pitchFamily="18" charset="0"/>
                          <a:ea typeface="宋体" panose="02010600030101010101" pitchFamily="2" charset="-122"/>
                          <a:cs typeface="+mn-cs"/>
                        </a:rPr>
                        <a:t>complex32</a:t>
                      </a: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的数组的</a:t>
                      </a:r>
                      <a:r>
                        <a:rPr lang="en-US" sz="1500" b="0" kern="1200" baseline="0" dirty="0" err="1">
                          <a:solidFill>
                            <a:schemeClr val="dk1"/>
                          </a:solidFill>
                          <a:latin typeface="Times New Roman" panose="02020603050405020304" pitchFamily="18" charset="0"/>
                          <a:ea typeface="宋体" panose="02010600030101010101" pitchFamily="2" charset="-122"/>
                          <a:cs typeface="+mn-cs"/>
                        </a:rPr>
                        <a:t>itemsiz</a:t>
                      </a: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属性值为</a:t>
                      </a:r>
                      <a:r>
                        <a:rPr lang="en-US" sz="1500" b="0" kern="1200" baseline="0" dirty="0">
                          <a:solidFill>
                            <a:schemeClr val="dk1"/>
                          </a:solidFill>
                          <a:latin typeface="Times New Roman" panose="02020603050405020304" pitchFamily="18" charset="0"/>
                          <a:ea typeface="宋体" panose="02010600030101010101" pitchFamily="2" charset="-122"/>
                          <a:cs typeface="+mn-cs"/>
                        </a:rPr>
                        <a:t>4</a:t>
                      </a: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，即</a:t>
                      </a:r>
                      <a:r>
                        <a:rPr lang="en-US" sz="1500" b="0" kern="1200" baseline="0" dirty="0">
                          <a:solidFill>
                            <a:schemeClr val="dk1"/>
                          </a:solidFill>
                          <a:latin typeface="Times New Roman" panose="02020603050405020304" pitchFamily="18" charset="0"/>
                          <a:ea typeface="宋体" panose="02010600030101010101" pitchFamily="2" charset="-122"/>
                          <a:cs typeface="+mn-cs"/>
                        </a:rPr>
                        <a:t>32/8</a:t>
                      </a:r>
                      <a:endParaRPr lang="zh-CN" altLang="en-US" sz="15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666119274"/>
                  </a:ext>
                </a:extLst>
              </a:tr>
            </a:tbl>
          </a:graphicData>
        </a:graphic>
      </p:graphicFrame>
    </p:spTree>
    <p:extLst>
      <p:ext uri="{BB962C8B-B14F-4D97-AF65-F5344CB8AC3E}">
        <p14:creationId xmlns:p14="http://schemas.microsoft.com/office/powerpoint/2010/main" val="241978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BE5CFB6C-83E4-4E70-80D3-A0B0155D1064}"/>
              </a:ext>
            </a:extLst>
          </p:cNvPr>
          <p:cNvSpPr>
            <a:spLocks noGrp="1"/>
          </p:cNvSpPr>
          <p:nvPr>
            <p:ph idx="1"/>
          </p:nvPr>
        </p:nvSpPr>
        <p:spPr/>
        <p:txBody>
          <a:bodyPr/>
          <a:lstStyle/>
          <a:p>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repeat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函数的基本使用格式如下。</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a:solidFill>
                <a:srgbClr val="000000"/>
              </a:solidFill>
            </a:endParaRPr>
          </a:p>
          <a:p>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solidFill>
                  <a:srgbClr val="000000"/>
                </a:solidFill>
              </a:rPr>
              <a:t>repeat</a:t>
            </a:r>
            <a:r>
              <a:rPr lang="zh-CN" altLang="zh-CN" dirty="0">
                <a:solidFill>
                  <a:srgbClr val="000000"/>
                </a:solidFill>
              </a:rPr>
              <a:t>函数主要有</a:t>
            </a:r>
            <a:r>
              <a:rPr lang="en-US" altLang="zh-CN" dirty="0">
                <a:solidFill>
                  <a:srgbClr val="000000"/>
                </a:solidFill>
              </a:rPr>
              <a:t>3</a:t>
            </a:r>
            <a:r>
              <a:rPr lang="zh-CN" altLang="zh-CN" dirty="0">
                <a:solidFill>
                  <a:srgbClr val="000000"/>
                </a:solidFill>
              </a:rPr>
              <a:t>个参数</a:t>
            </a:r>
            <a:r>
              <a:rPr lang="zh-CN" altLang="en-US" dirty="0">
                <a:solidFill>
                  <a:srgbClr val="000000"/>
                </a:solidFill>
              </a:rPr>
              <a:t>。</a:t>
            </a:r>
            <a:endParaRPr lang="en-US" altLang="zh-CN" dirty="0">
              <a:solidFill>
                <a:srgbClr val="000000"/>
              </a:solidFill>
            </a:endParaRPr>
          </a:p>
          <a:p>
            <a:pPr marL="720000">
              <a:buFont typeface="Arial" panose="020B0604020202020204" pitchFamily="34" charset="0"/>
              <a:buChar char="•"/>
            </a:pPr>
            <a:r>
              <a:rPr lang="zh-CN" altLang="zh-CN" dirty="0">
                <a:solidFill>
                  <a:srgbClr val="000000"/>
                </a:solidFill>
              </a:rPr>
              <a:t>参数</a:t>
            </a:r>
            <a:r>
              <a:rPr lang="en-US" altLang="zh-CN" dirty="0">
                <a:solidFill>
                  <a:srgbClr val="000000"/>
                </a:solidFill>
              </a:rPr>
              <a:t>a</a:t>
            </a:r>
            <a:r>
              <a:rPr lang="zh-CN" altLang="zh-CN" dirty="0">
                <a:solidFill>
                  <a:srgbClr val="000000"/>
                </a:solidFill>
              </a:rPr>
              <a:t>接收</a:t>
            </a:r>
            <a:r>
              <a:rPr lang="en-US" altLang="zh-CN" dirty="0" err="1">
                <a:solidFill>
                  <a:srgbClr val="000000"/>
                </a:solidFill>
              </a:rPr>
              <a:t>array_like</a:t>
            </a:r>
            <a:r>
              <a:rPr lang="zh-CN" altLang="zh-CN" dirty="0">
                <a:solidFill>
                  <a:srgbClr val="000000"/>
                </a:solidFill>
              </a:rPr>
              <a:t>，表示输入的数组</a:t>
            </a:r>
            <a:r>
              <a:rPr lang="zh-CN" altLang="en-US" dirty="0">
                <a:solidFill>
                  <a:srgbClr val="000000"/>
                </a:solidFill>
              </a:rPr>
              <a:t>。</a:t>
            </a:r>
            <a:endParaRPr lang="en-US" altLang="zh-CN" dirty="0">
              <a:solidFill>
                <a:srgbClr val="000000"/>
              </a:solidFill>
            </a:endParaRPr>
          </a:p>
          <a:p>
            <a:pPr marL="720000">
              <a:buFont typeface="Arial" panose="020B0604020202020204" pitchFamily="34" charset="0"/>
              <a:buChar char="•"/>
            </a:pPr>
            <a:r>
              <a:rPr lang="zh-CN" altLang="zh-CN" dirty="0">
                <a:solidFill>
                  <a:srgbClr val="000000"/>
                </a:solidFill>
              </a:rPr>
              <a:t>参数</a:t>
            </a:r>
            <a:r>
              <a:rPr lang="en-US" altLang="zh-CN" dirty="0">
                <a:solidFill>
                  <a:srgbClr val="000000"/>
                </a:solidFill>
              </a:rPr>
              <a:t>repeats</a:t>
            </a:r>
            <a:r>
              <a:rPr lang="zh-CN" altLang="zh-CN" dirty="0">
                <a:solidFill>
                  <a:srgbClr val="000000"/>
                </a:solidFill>
              </a:rPr>
              <a:t>接收</a:t>
            </a:r>
            <a:r>
              <a:rPr lang="en-US" altLang="zh-CN" dirty="0">
                <a:solidFill>
                  <a:srgbClr val="000000"/>
                </a:solidFill>
              </a:rPr>
              <a:t>int</a:t>
            </a:r>
            <a:r>
              <a:rPr lang="zh-CN" altLang="zh-CN" dirty="0">
                <a:solidFill>
                  <a:srgbClr val="000000"/>
                </a:solidFill>
              </a:rPr>
              <a:t>或整数的数组，表示每个元素的重复次数</a:t>
            </a:r>
            <a:r>
              <a:rPr lang="zh-CN" altLang="en-US" dirty="0">
                <a:solidFill>
                  <a:srgbClr val="000000"/>
                </a:solidFill>
              </a:rPr>
              <a:t>。</a:t>
            </a:r>
            <a:endParaRPr lang="en-US" altLang="zh-CN" dirty="0">
              <a:solidFill>
                <a:srgbClr val="000000"/>
              </a:solidFill>
            </a:endParaRPr>
          </a:p>
          <a:p>
            <a:pPr marL="720000">
              <a:buFont typeface="Arial" panose="020B0604020202020204" pitchFamily="34" charset="0"/>
              <a:buChar char="•"/>
            </a:pPr>
            <a:r>
              <a:rPr lang="zh-CN" altLang="zh-CN" dirty="0">
                <a:solidFill>
                  <a:srgbClr val="000000"/>
                </a:solidFill>
              </a:rPr>
              <a:t>参数</a:t>
            </a:r>
            <a:r>
              <a:rPr lang="en-US" altLang="zh-CN" dirty="0">
                <a:solidFill>
                  <a:srgbClr val="000000"/>
                </a:solidFill>
              </a:rPr>
              <a:t>axis</a:t>
            </a:r>
            <a:r>
              <a:rPr lang="zh-CN" altLang="zh-CN" dirty="0">
                <a:solidFill>
                  <a:srgbClr val="000000"/>
                </a:solidFill>
              </a:rPr>
              <a:t>接收</a:t>
            </a:r>
            <a:r>
              <a:rPr lang="en-US" altLang="zh-CN" dirty="0">
                <a:solidFill>
                  <a:srgbClr val="000000"/>
                </a:solidFill>
              </a:rPr>
              <a:t>int</a:t>
            </a:r>
            <a:r>
              <a:rPr lang="zh-CN" altLang="zh-CN" dirty="0">
                <a:solidFill>
                  <a:srgbClr val="000000"/>
                </a:solidFill>
              </a:rPr>
              <a:t>，表示用于指定沿着哪个轴进行重复</a:t>
            </a:r>
            <a:r>
              <a:rPr lang="zh-CN" altLang="en-US" kern="100" dirty="0">
                <a:solidFill>
                  <a:srgbClr val="000000"/>
                </a:solidFill>
              </a:rPr>
              <a:t>。</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tile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函数和</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repeat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函数的主要区别在于，</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tile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函数是对数组进行重复操作，</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repeat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函数是对数组中的每个元素进行重复操作。</a:t>
            </a:r>
          </a:p>
          <a:p>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a:extLst>
              <a:ext uri="{FF2B5EF4-FFF2-40B4-BE49-F238E27FC236}">
                <a16:creationId xmlns:a16="http://schemas.microsoft.com/office/drawing/2014/main" id="{3EFD0607-BC48-4157-85DD-878120408B97}"/>
              </a:ext>
            </a:extLst>
          </p:cNvPr>
          <p:cNvSpPr>
            <a:spLocks noGrp="1"/>
          </p:cNvSpPr>
          <p:nvPr>
            <p:ph type="title"/>
          </p:nvPr>
        </p:nvSpPr>
        <p:spPr/>
        <p:txBody>
          <a:bodyPr/>
          <a:lstStyle/>
          <a:p>
            <a:r>
              <a:rPr lang="zh-CN" altLang="en-US" dirty="0"/>
              <a:t>使用函数进行简单的统计分析</a:t>
            </a:r>
          </a:p>
        </p:txBody>
      </p:sp>
      <p:sp>
        <p:nvSpPr>
          <p:cNvPr id="8" name="文本框 7">
            <a:extLst>
              <a:ext uri="{FF2B5EF4-FFF2-40B4-BE49-F238E27FC236}">
                <a16:creationId xmlns:a16="http://schemas.microsoft.com/office/drawing/2014/main" id="{1B770CC5-5577-4259-8341-9A6A44370923}"/>
              </a:ext>
            </a:extLst>
          </p:cNvPr>
          <p:cNvSpPr txBox="1"/>
          <p:nvPr/>
        </p:nvSpPr>
        <p:spPr>
          <a:xfrm>
            <a:off x="3945193" y="1751256"/>
            <a:ext cx="4301614" cy="430887"/>
          </a:xfrm>
          <a:prstGeom prst="rect">
            <a:avLst/>
          </a:prstGeom>
          <a:noFill/>
        </p:spPr>
        <p:txBody>
          <a:bodyPr wrap="square">
            <a:spAutoFit/>
          </a:bodyPr>
          <a:lstStyle/>
          <a:p>
            <a:r>
              <a:rPr lang="en-US" altLang="zh-CN" sz="2200" i="1" dirty="0" err="1">
                <a:solidFill>
                  <a:srgbClr val="000000"/>
                </a:solidFill>
                <a:effectLst/>
                <a:latin typeface="Times New Roman" panose="02020603050405020304" pitchFamily="18" charset="0"/>
                <a:ea typeface="宋体" panose="02010600030101010101" pitchFamily="2" charset="-122"/>
              </a:rPr>
              <a:t>numpy.repeat</a:t>
            </a:r>
            <a:r>
              <a:rPr lang="en-US" altLang="zh-CN" sz="2200" i="1" dirty="0">
                <a:solidFill>
                  <a:srgbClr val="000000"/>
                </a:solidFill>
                <a:effectLst/>
                <a:latin typeface="Times New Roman" panose="02020603050405020304" pitchFamily="18" charset="0"/>
                <a:ea typeface="宋体" panose="02010600030101010101" pitchFamily="2" charset="-122"/>
              </a:rPr>
              <a:t>(a, repeats, axis=None)</a:t>
            </a:r>
            <a:endParaRPr lang="zh-CN" altLang="en-US" sz="2200" i="1" dirty="0"/>
          </a:p>
        </p:txBody>
      </p:sp>
    </p:spTree>
    <p:extLst>
      <p:ext uri="{BB962C8B-B14F-4D97-AF65-F5344CB8AC3E}">
        <p14:creationId xmlns:p14="http://schemas.microsoft.com/office/powerpoint/2010/main" val="77726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fltVal val="0"/>
                                          </p:val>
                                        </p:tav>
                                        <p:tav tm="100000">
                                          <p:val>
                                            <p:strVal val="#ppt_w"/>
                                          </p:val>
                                        </p:tav>
                                      </p:tavLst>
                                    </p:anim>
                                    <p:anim calcmode="lin" valueType="num">
                                      <p:cBhvr>
                                        <p:cTn id="13" dur="1000" fill="hold"/>
                                        <p:tgtEl>
                                          <p:spTgt spid="8"/>
                                        </p:tgtEl>
                                        <p:attrNameLst>
                                          <p:attrName>ppt_h</p:attrName>
                                        </p:attrNameLst>
                                      </p:cBhvr>
                                      <p:tavLst>
                                        <p:tav tm="0">
                                          <p:val>
                                            <p:fltVal val="0"/>
                                          </p:val>
                                        </p:tav>
                                        <p:tav tm="100000">
                                          <p:val>
                                            <p:strVal val="#ppt_h"/>
                                          </p:val>
                                        </p:tav>
                                      </p:tavLst>
                                    </p:anim>
                                    <p:anim calcmode="lin" valueType="num">
                                      <p:cBhvr>
                                        <p:cTn id="14" dur="1000" fill="hold"/>
                                        <p:tgtEl>
                                          <p:spTgt spid="8"/>
                                        </p:tgtEl>
                                        <p:attrNameLst>
                                          <p:attrName>style.rotation</p:attrName>
                                        </p:attrNameLst>
                                      </p:cBhvr>
                                      <p:tavLst>
                                        <p:tav tm="0">
                                          <p:val>
                                            <p:fltVal val="90"/>
                                          </p:val>
                                        </p:tav>
                                        <p:tav tm="100000">
                                          <p:val>
                                            <p:fltVal val="0"/>
                                          </p:val>
                                        </p:tav>
                                      </p:tavLst>
                                    </p:anim>
                                    <p:animEffect transition="in" filter="fade">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arn(inVertical)">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barn(inVertical)">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barn(inVertical)">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barn(inVertical)">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barn(inVertical)">
                                      <p:cBhvr>
                                        <p:cTn id="40"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BE5CFB6C-83E4-4E70-80D3-A0B0155D1064}"/>
              </a:ext>
            </a:extLst>
          </p:cNvPr>
          <p:cNvSpPr>
            <a:spLocks noGrp="1"/>
          </p:cNvSpPr>
          <p:nvPr>
            <p:ph idx="1"/>
          </p:nvPr>
        </p:nvSpPr>
        <p:spPr/>
        <p:txBody>
          <a:bodyPr/>
          <a:lstStyle/>
          <a:p>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a:solidFill>
                  <a:srgbClr val="000000"/>
                </a:solidFill>
                <a:effectLst/>
                <a:latin typeface="Times New Roman" panose="02020603050405020304" pitchFamily="18" charset="0"/>
                <a:ea typeface="宋体" panose="02010600030101010101" pitchFamily="2" charset="-122"/>
              </a:rPr>
              <a:t>NumPy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中，有许多可以用于统计分析的函数。</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常见的统计函数有</a:t>
            </a:r>
            <a:r>
              <a:rPr lang="en-US" altLang="zh-CN" sz="1800" dirty="0">
                <a:solidFill>
                  <a:srgbClr val="000000"/>
                </a:solidFill>
                <a:effectLst/>
                <a:latin typeface="Times New Roman" panose="02020603050405020304" pitchFamily="18" charset="0"/>
                <a:ea typeface="宋体" panose="02010600030101010101" pitchFamily="2" charset="-122"/>
              </a:rPr>
              <a:t>sum</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000000"/>
                </a:solidFill>
                <a:effectLst/>
                <a:latin typeface="Times New Roman" panose="02020603050405020304" pitchFamily="18" charset="0"/>
                <a:ea typeface="宋体" panose="02010600030101010101" pitchFamily="2" charset="-122"/>
              </a:rPr>
              <a:t>mean</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000000"/>
                </a:solidFill>
                <a:effectLst/>
                <a:latin typeface="Times New Roman" panose="02020603050405020304" pitchFamily="18" charset="0"/>
                <a:ea typeface="宋体" panose="02010600030101010101" pitchFamily="2" charset="-122"/>
              </a:rPr>
              <a:t>std</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000000"/>
                </a:solidFill>
                <a:effectLst/>
                <a:latin typeface="Times New Roman" panose="02020603050405020304" pitchFamily="18" charset="0"/>
                <a:ea typeface="宋体" panose="02010600030101010101" pitchFamily="2" charset="-122"/>
              </a:rPr>
              <a:t>var</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000000"/>
                </a:solidFill>
                <a:effectLst/>
                <a:latin typeface="Times New Roman" panose="02020603050405020304" pitchFamily="18" charset="0"/>
                <a:ea typeface="宋体" panose="02010600030101010101" pitchFamily="2" charset="-122"/>
              </a:rPr>
              <a:t>min</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solidFill>
                  <a:srgbClr val="000000"/>
                </a:solidFill>
                <a:effectLst/>
                <a:latin typeface="Times New Roman" panose="02020603050405020304" pitchFamily="18" charset="0"/>
                <a:ea typeface="宋体" panose="02010600030101010101" pitchFamily="2" charset="-122"/>
              </a:rPr>
              <a:t>max</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a:buFont typeface="Arial" panose="020B0604020202020204" pitchFamily="34" charset="0"/>
              <a:buChar cha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几乎所有的统计函数在针对二维数组计算的时候都需要注意轴的概念。</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a:buFont typeface="Arial" panose="020B0604020202020204" pitchFamily="34" charset="0"/>
              <a:buChar cha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当</a:t>
            </a:r>
            <a:r>
              <a:rPr lang="en-US" altLang="zh-CN" sz="1800" dirty="0">
                <a:solidFill>
                  <a:srgbClr val="000000"/>
                </a:solidFill>
                <a:effectLst/>
                <a:latin typeface="Times New Roman" panose="02020603050405020304" pitchFamily="18" charset="0"/>
                <a:ea typeface="宋体" panose="02010600030101010101" pitchFamily="2" charset="-122"/>
              </a:rPr>
              <a:t>axis</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参数为</a:t>
            </a:r>
            <a:r>
              <a:rPr lang="en-US" altLang="zh-CN" sz="1800" dirty="0">
                <a:solidFill>
                  <a:srgbClr val="000000"/>
                </a:solidFill>
                <a:effectLst/>
                <a:latin typeface="Times New Roman" panose="02020603050405020304" pitchFamily="18" charset="0"/>
                <a:ea typeface="宋体" panose="02010600030101010101" pitchFamily="2" charset="-122"/>
              </a:rPr>
              <a:t>0</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时，表示沿着纵轴进行计算</a:t>
            </a:r>
            <a:r>
              <a:rPr lang="zh-CN" altLang="en-US" dirty="0">
                <a:solidFill>
                  <a:srgbClr val="000000"/>
                </a:solidFill>
              </a:rPr>
              <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当</a:t>
            </a:r>
            <a:r>
              <a:rPr lang="en-US" altLang="zh-CN" sz="1800" dirty="0">
                <a:solidFill>
                  <a:srgbClr val="000000"/>
                </a:solidFill>
                <a:effectLst/>
                <a:latin typeface="Times New Roman" panose="02020603050405020304" pitchFamily="18" charset="0"/>
                <a:ea typeface="宋体" panose="02010600030101010101" pitchFamily="2" charset="-122"/>
              </a:rPr>
              <a:t>axis</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dirty="0">
                <a:solidFill>
                  <a:srgbClr val="000000"/>
                </a:solidFill>
                <a:effectLst/>
                <a:latin typeface="Times New Roman" panose="02020603050405020304" pitchFamily="18" charset="0"/>
                <a:ea typeface="宋体" panose="02010600030101010101" pitchFamily="2" charset="-122"/>
              </a:rPr>
              <a:t>1</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时，表示沿着横轴进行计算。</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a:buFont typeface="Arial" panose="020B0604020202020204" pitchFamily="34" charset="0"/>
              <a:buChar cha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默认</a:t>
            </a:r>
            <a:r>
              <a:rPr lang="zh-CN" altLang="en-US" dirty="0">
                <a:solidFill>
                  <a:srgbClr val="000000"/>
                </a:solidFill>
              </a:rPr>
              <a:t>情况下</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，函数并不按照任一轴向计算，而是计算一个总值。</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聚合计算</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将</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直接显示计算的最终结果</a:t>
            </a:r>
            <a:r>
              <a:rPr lang="zh-CN" altLang="en-US" dirty="0">
                <a:solidFill>
                  <a:srgbClr val="000000"/>
                </a:solidFill>
              </a:rPr>
              <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a:solidFill>
                  <a:srgbClr val="000000"/>
                </a:solidFill>
                <a:effectLst/>
                <a:latin typeface="Times New Roman" panose="02020603050405020304" pitchFamily="18" charset="0"/>
                <a:ea typeface="宋体" panose="02010600030101010101" pitchFamily="2" charset="-122"/>
              </a:rPr>
              <a:t>NumPy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a:t>
            </a:r>
            <a:r>
              <a:rPr lang="en-US" altLang="zh-CN" sz="1800" dirty="0" err="1">
                <a:solidFill>
                  <a:srgbClr val="000000"/>
                </a:solidFill>
                <a:effectLst/>
                <a:latin typeface="Times New Roman" panose="02020603050405020304" pitchFamily="18" charset="0"/>
                <a:ea typeface="宋体" panose="02010600030101010101" pitchFamily="2" charset="-122"/>
              </a:rPr>
              <a:t>cumsum</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函数和</a:t>
            </a:r>
            <a:r>
              <a:rPr lang="en-US" altLang="zh-CN" sz="1800" dirty="0" err="1">
                <a:solidFill>
                  <a:srgbClr val="000000"/>
                </a:solidFill>
                <a:effectLst/>
                <a:latin typeface="Times New Roman" panose="02020603050405020304" pitchFamily="18" charset="0"/>
                <a:ea typeface="宋体" panose="02010600030101010101" pitchFamily="2" charset="-122"/>
              </a:rPr>
              <a:t>cumprod</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函数采用不聚合计算，产生一个由中间结果组成的数组</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3" name="标题 2">
            <a:extLst>
              <a:ext uri="{FF2B5EF4-FFF2-40B4-BE49-F238E27FC236}">
                <a16:creationId xmlns:a16="http://schemas.microsoft.com/office/drawing/2014/main" id="{3EFD0607-BC48-4157-85DD-878120408B97}"/>
              </a:ext>
            </a:extLst>
          </p:cNvPr>
          <p:cNvSpPr>
            <a:spLocks noGrp="1"/>
          </p:cNvSpPr>
          <p:nvPr>
            <p:ph type="title"/>
          </p:nvPr>
        </p:nvSpPr>
        <p:spPr/>
        <p:txBody>
          <a:bodyPr/>
          <a:lstStyle/>
          <a:p>
            <a:r>
              <a:rPr lang="zh-CN" altLang="en-US" dirty="0"/>
              <a:t>使用函数进行简单的统计分析</a:t>
            </a:r>
          </a:p>
        </p:txBody>
      </p:sp>
      <p:sp>
        <p:nvSpPr>
          <p:cNvPr id="5" name="内容占位符 4">
            <a:extLst>
              <a:ext uri="{FF2B5EF4-FFF2-40B4-BE49-F238E27FC236}">
                <a16:creationId xmlns:a16="http://schemas.microsoft.com/office/drawing/2014/main" id="{91ABB2BE-8D5F-4F9A-BE74-4D0A78586F53}"/>
              </a:ext>
            </a:extLst>
          </p:cNvPr>
          <p:cNvSpPr>
            <a:spLocks noGrp="1"/>
          </p:cNvSpPr>
          <p:nvPr>
            <p:ph idx="10"/>
          </p:nvPr>
        </p:nvSpPr>
        <p:spPr/>
        <p:txBody>
          <a:bodyPr/>
          <a:lstStyle/>
          <a:p>
            <a:r>
              <a:rPr lang="en-US" altLang="zh-CN" b="1" dirty="0"/>
              <a:t>3. </a:t>
            </a:r>
            <a:r>
              <a:rPr lang="zh-CN" altLang="en-US" b="1" dirty="0"/>
              <a:t>常用的统计函数</a:t>
            </a:r>
          </a:p>
        </p:txBody>
      </p:sp>
    </p:spTree>
    <p:extLst>
      <p:ext uri="{BB962C8B-B14F-4D97-AF65-F5344CB8AC3E}">
        <p14:creationId xmlns:p14="http://schemas.microsoft.com/office/powerpoint/2010/main" val="419203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22B48626-5256-4386-8A24-02A1DC4508EC}"/>
              </a:ext>
            </a:extLst>
          </p:cNvPr>
          <p:cNvSpPr>
            <a:spLocks noGrp="1"/>
          </p:cNvSpPr>
          <p:nvPr>
            <p:ph idx="1"/>
          </p:nvPr>
        </p:nvSpPr>
        <p:spPr/>
        <p:txBody>
          <a:bodyPr/>
          <a:lstStyle/>
          <a:p>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本章主要介绍了</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数组对象</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ndarray</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的创建、生成随机数的方法、数组的索引和数组形态的变换方法</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同时还介绍了矩阵的创建方法、使用通用函数对数组进行计算</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最后介绍了利用</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读写文件以及进行统计分析的常用函数，为后面真正进入数据分析课程内容的学习和学习其他数据分析库（如</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pandas</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）打下坚实的基础。</a:t>
            </a:r>
          </a:p>
          <a:p>
            <a:endParaRPr lang="zh-CN" altLang="en-US" dirty="0"/>
          </a:p>
        </p:txBody>
      </p:sp>
      <p:sp>
        <p:nvSpPr>
          <p:cNvPr id="5" name="标题 4">
            <a:extLst>
              <a:ext uri="{FF2B5EF4-FFF2-40B4-BE49-F238E27FC236}">
                <a16:creationId xmlns:a16="http://schemas.microsoft.com/office/drawing/2014/main" id="{C8313496-719A-4DA8-956B-75CAF8055934}"/>
              </a:ext>
            </a:extLst>
          </p:cNvPr>
          <p:cNvSpPr>
            <a:spLocks noGrp="1"/>
          </p:cNvSpPr>
          <p:nvPr>
            <p:ph type="title"/>
          </p:nvPr>
        </p:nvSpPr>
        <p:spPr/>
        <p:txBody>
          <a:bodyPr/>
          <a:lstStyle/>
          <a:p>
            <a:r>
              <a:rPr lang="zh-CN" altLang="en-US" dirty="0"/>
              <a:t>小结</a:t>
            </a:r>
          </a:p>
        </p:txBody>
      </p:sp>
      <p:pic>
        <p:nvPicPr>
          <p:cNvPr id="7" name="Picture 2">
            <a:extLst>
              <a:ext uri="{FF2B5EF4-FFF2-40B4-BE49-F238E27FC236}">
                <a16:creationId xmlns:a16="http://schemas.microsoft.com/office/drawing/2014/main" id="{D2671C9B-DB4E-4592-AC92-362EE1D6F25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58181" y="3749156"/>
            <a:ext cx="3810000" cy="2552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81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3" y="-318796"/>
            <a:ext cx="184731" cy="238848"/>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sz="952"/>
          </a:p>
        </p:txBody>
      </p:sp>
      <p:sp>
        <p:nvSpPr>
          <p:cNvPr id="10246" name="Rectangle 6"/>
          <p:cNvSpPr>
            <a:spLocks noChangeArrowheads="1"/>
          </p:cNvSpPr>
          <p:nvPr/>
        </p:nvSpPr>
        <p:spPr bwMode="auto">
          <a:xfrm>
            <a:off x="1524003" y="-392117"/>
            <a:ext cx="184731" cy="38549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905">
              <a:solidFill>
                <a:srgbClr val="000000"/>
              </a:solidFill>
              <a:latin typeface="Arial" charset="0"/>
            </a:endParaRPr>
          </a:p>
        </p:txBody>
      </p:sp>
      <p:sp>
        <p:nvSpPr>
          <p:cNvPr id="4" name="Rectangle 5">
            <a:extLst>
              <a:ext uri="{FF2B5EF4-FFF2-40B4-BE49-F238E27FC236}">
                <a16:creationId xmlns:a16="http://schemas.microsoft.com/office/drawing/2014/main" id="{5AC1EACA-900E-48D8-BE17-551A160737C3}"/>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宋体" panose="02010600030101010101" pitchFamily="2" charset="-122"/>
              </a:rPr>
              <a:t>相关的实训、课程视频等资源：</a:t>
            </a:r>
            <a:endParaRPr kumimoji="0" lang="en-US" altLang="zh-CN" sz="1800" dirty="0">
              <a:solidFill>
                <a:srgbClr val="000000"/>
              </a:solidFill>
              <a:latin typeface="宋体" panose="02010600030101010101" pitchFamily="2" charset="-122"/>
            </a:endParaRPr>
          </a:p>
          <a:p>
            <a:pPr eaLnBrk="1" hangingPunct="1">
              <a:spcBef>
                <a:spcPts val="600"/>
              </a:spcBef>
              <a:spcAft>
                <a:spcPts val="600"/>
              </a:spcAft>
              <a:buClrTx/>
              <a:buFontTx/>
              <a:buNone/>
            </a:pPr>
            <a:r>
              <a:rPr kumimoji="0" lang="en-US" altLang="zh-CN" sz="1800" dirty="0">
                <a:solidFill>
                  <a:srgbClr val="000000"/>
                </a:solidFill>
                <a:latin typeface="宋体" panose="02010600030101010101" pitchFamily="2" charset="-122"/>
                <a:hlinkClick r:id="rId3"/>
              </a:rPr>
              <a:t>https://edu.tipdm.org</a:t>
            </a:r>
            <a:endParaRPr kumimoji="0" lang="en-US" altLang="zh-CN" sz="1800" u="sng" dirty="0">
              <a:latin typeface="宋体" panose="02010600030101010101" pitchFamily="2" charset="-122"/>
            </a:endParaRPr>
          </a:p>
        </p:txBody>
      </p:sp>
      <p:sp>
        <p:nvSpPr>
          <p:cNvPr id="5" name="Rectangle 5">
            <a:extLst>
              <a:ext uri="{FF2B5EF4-FFF2-40B4-BE49-F238E27FC236}">
                <a16:creationId xmlns:a16="http://schemas.microsoft.com/office/drawing/2014/main" id="{E97DED3B-03B2-4D00-BE6C-ADDE30F85AC9}"/>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mn-ea"/>
                <a:ea typeface="+mn-ea"/>
              </a:rPr>
              <a:t>相关的培训动态：</a:t>
            </a:r>
            <a:endParaRPr kumimoji="0" lang="en-US" altLang="zh-CN" sz="1800" dirty="0">
              <a:solidFill>
                <a:srgbClr val="000000"/>
              </a:solidFill>
              <a:latin typeface="+mn-ea"/>
              <a:ea typeface="+mn-ea"/>
            </a:endParaRPr>
          </a:p>
          <a:p>
            <a:pPr eaLnBrk="1" hangingPunct="1">
              <a:spcBef>
                <a:spcPts val="600"/>
              </a:spcBef>
              <a:spcAft>
                <a:spcPts val="600"/>
              </a:spcAft>
              <a:buClrTx/>
              <a:buFontTx/>
              <a:buNone/>
            </a:pPr>
            <a:r>
              <a:rPr kumimoji="0" lang="en-US" altLang="zh-CN" sz="1800" dirty="0">
                <a:solidFill>
                  <a:srgbClr val="000000"/>
                </a:solidFill>
                <a:latin typeface="+mn-ea"/>
                <a:ea typeface="+mn-ea"/>
                <a:hlinkClick r:id="rId4"/>
              </a:rPr>
              <a:t>http://www.tipdm.com/pxdt/index.jhtml</a:t>
            </a:r>
            <a:endParaRPr kumimoji="0" lang="en-US" altLang="zh-CN" sz="1800" dirty="0">
              <a:solidFill>
                <a:srgbClr val="000000"/>
              </a:solidFill>
              <a:latin typeface="+mn-ea"/>
              <a:ea typeface="+mn-ea"/>
            </a:endParaRPr>
          </a:p>
        </p:txBody>
      </p:sp>
    </p:spTree>
    <p:extLst>
      <p:ext uri="{BB962C8B-B14F-4D97-AF65-F5344CB8AC3E}">
        <p14:creationId xmlns:p14="http://schemas.microsoft.com/office/powerpoint/2010/main" val="202235369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a:ln>
            <a:noFill/>
          </a:ln>
        </p:spPr>
        <p:txBody>
          <a:bodyPr/>
          <a:lstStyle/>
          <a:p>
            <a:pPr>
              <a:spcBef>
                <a:spcPts val="432"/>
              </a:spcBef>
            </a:pPr>
            <a:r>
              <a:rPr lang="en-US" altLang="zh-CN" dirty="0"/>
              <a:t>NumPy</a:t>
            </a:r>
            <a:r>
              <a:rPr lang="zh-CN" altLang="en-US" dirty="0"/>
              <a:t>提供的</a:t>
            </a:r>
            <a:r>
              <a:rPr lang="en-US" altLang="zh-CN" dirty="0"/>
              <a:t>array</a:t>
            </a:r>
            <a:r>
              <a:rPr lang="zh-CN" altLang="en-US" dirty="0"/>
              <a:t>函数可以创建一维或多维数组，其基本使用格式如下。</a:t>
            </a:r>
            <a:endParaRPr lang="en-US" altLang="zh-CN" dirty="0"/>
          </a:p>
          <a:p>
            <a:pPr marL="0" indent="0">
              <a:spcBef>
                <a:spcPts val="432"/>
              </a:spcBef>
              <a:buNone/>
            </a:pPr>
            <a:endParaRPr lang="en-US" altLang="zh-CN" dirty="0"/>
          </a:p>
          <a:p>
            <a:pPr>
              <a:spcBef>
                <a:spcPts val="432"/>
              </a:spcBef>
            </a:pPr>
            <a:endParaRPr lang="en-US" altLang="zh-CN" dirty="0"/>
          </a:p>
          <a:p>
            <a:pPr>
              <a:spcBef>
                <a:spcPts val="432"/>
              </a:spcBef>
            </a:pPr>
            <a:r>
              <a:rPr lang="en-US" altLang="zh-CN" dirty="0"/>
              <a:t>array</a:t>
            </a:r>
            <a:r>
              <a:rPr lang="zh-CN" altLang="en-US" dirty="0"/>
              <a:t>函数主要参数及其说明如下表。</a:t>
            </a:r>
          </a:p>
          <a:p>
            <a:pPr marL="0" indent="0">
              <a:buNone/>
            </a:pPr>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en-US" dirty="0"/>
              <a:t>创建数组对象</a:t>
            </a:r>
            <a:endParaRPr lang="zh-CN" altLang="en-US" dirty="0">
              <a:ea typeface="宋体" panose="02010600030101010101" pitchFamily="2" charset="-122"/>
            </a:endParaRPr>
          </a:p>
        </p:txBody>
      </p:sp>
      <p:sp>
        <p:nvSpPr>
          <p:cNvPr id="22532" name="内容占位符 3">
            <a:extLst>
              <a:ext uri="{FF2B5EF4-FFF2-40B4-BE49-F238E27FC236}">
                <a16:creationId xmlns:a16="http://schemas.microsoft.com/office/drawing/2014/main" id="{BBE4E575-181C-4187-B0FE-0ADBD01C55AC}"/>
              </a:ext>
            </a:extLst>
          </p:cNvPr>
          <p:cNvSpPr>
            <a:spLocks noGrp="1"/>
          </p:cNvSpPr>
          <p:nvPr>
            <p:ph idx="10"/>
          </p:nvPr>
        </p:nvSpPr>
        <p:spPr/>
        <p:txBody>
          <a:bodyPr/>
          <a:lstStyle/>
          <a:p>
            <a:pPr marL="0" indent="0">
              <a:buNone/>
            </a:pPr>
            <a:r>
              <a:rPr lang="en-US" altLang="zh-CN" b="1" dirty="0">
                <a:solidFill>
                  <a:srgbClr val="000000"/>
                </a:solidFill>
              </a:rPr>
              <a:t>2. </a:t>
            </a:r>
            <a:r>
              <a:rPr lang="zh-CN" altLang="en-US" b="1" dirty="0">
                <a:solidFill>
                  <a:srgbClr val="000000"/>
                </a:solidFill>
              </a:rPr>
              <a:t>数组创建</a:t>
            </a:r>
            <a:endParaRPr kumimoji="0" lang="en-US" altLang="zh-CN" dirty="0">
              <a:solidFill>
                <a:srgbClr val="000000"/>
              </a:solidFill>
            </a:endParaRPr>
          </a:p>
        </p:txBody>
      </p:sp>
      <p:graphicFrame>
        <p:nvGraphicFramePr>
          <p:cNvPr id="4" name="表格 4">
            <a:extLst>
              <a:ext uri="{FF2B5EF4-FFF2-40B4-BE49-F238E27FC236}">
                <a16:creationId xmlns:a16="http://schemas.microsoft.com/office/drawing/2014/main" id="{45D88A60-F421-4219-B00B-663EB8AD0392}"/>
              </a:ext>
            </a:extLst>
          </p:cNvPr>
          <p:cNvGraphicFramePr>
            <a:graphicFrameLocks noGrp="1"/>
          </p:cNvGraphicFramePr>
          <p:nvPr>
            <p:extLst>
              <p:ext uri="{D42A27DB-BD31-4B8C-83A1-F6EECF244321}">
                <p14:modId xmlns:p14="http://schemas.microsoft.com/office/powerpoint/2010/main" val="4231329106"/>
              </p:ext>
            </p:extLst>
          </p:nvPr>
        </p:nvGraphicFramePr>
        <p:xfrm>
          <a:off x="3036000" y="3883522"/>
          <a:ext cx="6120000" cy="216000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022460808"/>
                    </a:ext>
                  </a:extLst>
                </a:gridCol>
                <a:gridCol w="5040000">
                  <a:extLst>
                    <a:ext uri="{9D8B030D-6E8A-4147-A177-3AD203B41FA5}">
                      <a16:colId xmlns:a16="http://schemas.microsoft.com/office/drawing/2014/main" val="3115873676"/>
                    </a:ext>
                  </a:extLst>
                </a:gridCol>
              </a:tblGrid>
              <a:tr h="540000">
                <a:tc>
                  <a:txBody>
                    <a:bodyPr/>
                    <a:lstStyle/>
                    <a:p>
                      <a:pPr marL="0" algn="ctr" defTabSz="967740" rtl="0" eaLnBrk="1" latinLnBrk="0" hangingPunct="1"/>
                      <a:r>
                        <a:rPr lang="zh-CN" altLang="en-US" sz="1500" b="1" kern="100" dirty="0">
                          <a:solidFill>
                            <a:schemeClr val="lt1"/>
                          </a:solidFill>
                          <a:effectLst/>
                          <a:latin typeface="宋体" panose="02010600030101010101" pitchFamily="2" charset="-122"/>
                          <a:ea typeface="宋体" panose="02010600030101010101" pitchFamily="2" charset="-122"/>
                          <a:cs typeface="Times New Roman" panose="02020603050405020304" pitchFamily="18" charset="0"/>
                        </a:rPr>
                        <a:t>参数名称</a:t>
                      </a:r>
                    </a:p>
                  </a:txBody>
                  <a:tcPr marL="68580" marR="68580" marT="0" marB="0" anchor="ctr"/>
                </a:tc>
                <a:tc>
                  <a:txBody>
                    <a:bodyPr/>
                    <a:lstStyle/>
                    <a:p>
                      <a:pPr marL="0" algn="ctr" defTabSz="967740" rtl="0" eaLnBrk="1" latinLnBrk="0" hangingPunct="1"/>
                      <a:r>
                        <a:rPr lang="zh-CN" altLang="en-US" sz="1500" b="1" kern="100" dirty="0">
                          <a:solidFill>
                            <a:schemeClr val="lt1"/>
                          </a:solidFill>
                          <a:effectLst/>
                          <a:latin typeface="宋体" panose="02010600030101010101" pitchFamily="2" charset="-122"/>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3178413464"/>
                  </a:ext>
                </a:extLst>
              </a:tr>
              <a:tr h="540000">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en-US" sz="1500" b="0" kern="1200" baseline="0" dirty="0">
                          <a:solidFill>
                            <a:schemeClr val="dk1"/>
                          </a:solidFill>
                          <a:latin typeface="Times New Roman" panose="02020603050405020304" pitchFamily="18" charset="0"/>
                          <a:ea typeface="宋体" panose="02010600030101010101" pitchFamily="2" charset="-122"/>
                          <a:cs typeface="+mn-cs"/>
                        </a:rPr>
                        <a:t>object</a:t>
                      </a:r>
                      <a:endParaRPr lang="zh-CN" altLang="en-US" sz="15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接收</a:t>
                      </a:r>
                      <a:r>
                        <a:rPr lang="en-US" sz="1500" b="0" kern="1200" baseline="0" dirty="0" err="1">
                          <a:solidFill>
                            <a:schemeClr val="dk1"/>
                          </a:solidFill>
                          <a:latin typeface="Times New Roman" panose="02020603050405020304" pitchFamily="18" charset="0"/>
                          <a:ea typeface="宋体" panose="02010600030101010101" pitchFamily="2" charset="-122"/>
                          <a:cs typeface="+mn-cs"/>
                        </a:rPr>
                        <a:t>array_like</a:t>
                      </a: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，表示所需创建的数组对象，无默认值</a:t>
                      </a:r>
                    </a:p>
                  </a:txBody>
                  <a:tcPr marL="68580" marR="68580" marT="0" marB="0" anchor="ctr"/>
                </a:tc>
                <a:extLst>
                  <a:ext uri="{0D108BD9-81ED-4DB2-BD59-A6C34878D82A}">
                    <a16:rowId xmlns:a16="http://schemas.microsoft.com/office/drawing/2014/main" val="1929398083"/>
                  </a:ext>
                </a:extLst>
              </a:tr>
              <a:tr h="540000">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en-US" sz="1500" b="0" kern="1200" baseline="0" dirty="0">
                          <a:solidFill>
                            <a:schemeClr val="dk1"/>
                          </a:solidFill>
                          <a:latin typeface="Times New Roman" panose="02020603050405020304" pitchFamily="18" charset="0"/>
                          <a:ea typeface="宋体" panose="02010600030101010101" pitchFamily="2" charset="-122"/>
                          <a:cs typeface="+mn-cs"/>
                        </a:rPr>
                        <a:t>dtype</a:t>
                      </a:r>
                      <a:endParaRPr lang="zh-CN" altLang="en-US" sz="15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接收</a:t>
                      </a:r>
                      <a:r>
                        <a:rPr lang="en-US" sz="1500" b="0" kern="1200" baseline="0" dirty="0">
                          <a:solidFill>
                            <a:schemeClr val="dk1"/>
                          </a:solidFill>
                          <a:latin typeface="Times New Roman" panose="02020603050405020304" pitchFamily="18" charset="0"/>
                          <a:ea typeface="宋体" panose="02010600030101010101" pitchFamily="2" charset="-122"/>
                          <a:cs typeface="+mn-cs"/>
                        </a:rPr>
                        <a:t>data-type</a:t>
                      </a: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，表示数组所需的数据类型，如果未给定，那么选择保存对象所需的最小类型，默认为</a:t>
                      </a:r>
                      <a:r>
                        <a:rPr lang="en-US" sz="1500" b="0" kern="1200" baseline="0" dirty="0">
                          <a:solidFill>
                            <a:schemeClr val="dk1"/>
                          </a:solidFill>
                          <a:latin typeface="Times New Roman" panose="02020603050405020304" pitchFamily="18" charset="0"/>
                          <a:ea typeface="宋体" panose="02010600030101010101" pitchFamily="2" charset="-122"/>
                          <a:cs typeface="+mn-cs"/>
                        </a:rPr>
                        <a:t>None</a:t>
                      </a:r>
                      <a:endParaRPr lang="zh-CN" altLang="en-US" sz="15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515292121"/>
                  </a:ext>
                </a:extLst>
              </a:tr>
              <a:tr h="540000">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en-US" sz="1500" b="0" kern="1200" baseline="0" dirty="0" err="1">
                          <a:solidFill>
                            <a:schemeClr val="dk1"/>
                          </a:solidFill>
                          <a:latin typeface="Times New Roman" panose="02020603050405020304" pitchFamily="18" charset="0"/>
                          <a:ea typeface="宋体" panose="02010600030101010101" pitchFamily="2" charset="-122"/>
                          <a:cs typeface="+mn-cs"/>
                        </a:rPr>
                        <a:t>ndmin</a:t>
                      </a:r>
                      <a:endParaRPr lang="zh-CN" altLang="en-US" sz="15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接收</a:t>
                      </a:r>
                      <a:r>
                        <a:rPr lang="en-US" sz="1500" b="0" kern="1200" baseline="0" dirty="0">
                          <a:solidFill>
                            <a:schemeClr val="dk1"/>
                          </a:solidFill>
                          <a:latin typeface="Times New Roman" panose="02020603050405020304" pitchFamily="18" charset="0"/>
                          <a:ea typeface="宋体" panose="02010600030101010101" pitchFamily="2" charset="-122"/>
                          <a:cs typeface="+mn-cs"/>
                        </a:rPr>
                        <a:t>int</a:t>
                      </a:r>
                      <a:r>
                        <a:rPr lang="zh-CN" altLang="en-US" sz="1500" b="0" kern="1200" baseline="0" dirty="0">
                          <a:solidFill>
                            <a:schemeClr val="dk1"/>
                          </a:solidFill>
                          <a:latin typeface="Times New Roman" panose="02020603050405020304" pitchFamily="18" charset="0"/>
                          <a:ea typeface="宋体" panose="02010600030101010101" pitchFamily="2" charset="-122"/>
                          <a:cs typeface="+mn-cs"/>
                        </a:rPr>
                        <a:t>，表示指定生成数组应该具有的最小维数，默认为</a:t>
                      </a:r>
                      <a:r>
                        <a:rPr lang="en-US" sz="1500" b="0" kern="1200" baseline="0" dirty="0">
                          <a:solidFill>
                            <a:schemeClr val="dk1"/>
                          </a:solidFill>
                          <a:latin typeface="Times New Roman" panose="02020603050405020304" pitchFamily="18" charset="0"/>
                          <a:ea typeface="宋体" panose="02010600030101010101" pitchFamily="2" charset="-122"/>
                          <a:cs typeface="+mn-cs"/>
                        </a:rPr>
                        <a:t>0</a:t>
                      </a:r>
                      <a:endParaRPr lang="zh-CN" altLang="en-US" sz="15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936042355"/>
                  </a:ext>
                </a:extLst>
              </a:tr>
            </a:tbl>
          </a:graphicData>
        </a:graphic>
      </p:graphicFrame>
      <p:sp>
        <p:nvSpPr>
          <p:cNvPr id="10" name="文本框 9">
            <a:extLst>
              <a:ext uri="{FF2B5EF4-FFF2-40B4-BE49-F238E27FC236}">
                <a16:creationId xmlns:a16="http://schemas.microsoft.com/office/drawing/2014/main" id="{ED6EFA67-7AC7-4F15-A6ED-396A5C99F065}"/>
              </a:ext>
            </a:extLst>
          </p:cNvPr>
          <p:cNvSpPr txBox="1"/>
          <p:nvPr/>
        </p:nvSpPr>
        <p:spPr>
          <a:xfrm>
            <a:off x="447179" y="2407654"/>
            <a:ext cx="11297641" cy="430887"/>
          </a:xfrm>
          <a:prstGeom prst="rect">
            <a:avLst/>
          </a:prstGeom>
          <a:noFill/>
        </p:spPr>
        <p:txBody>
          <a:bodyPr wrap="square">
            <a:spAutoFit/>
          </a:bodyPr>
          <a:lstStyle/>
          <a:p>
            <a:pPr marL="360000" indent="0">
              <a:lnSpc>
                <a:spcPct val="100000"/>
              </a:lnSpc>
              <a:spcBef>
                <a:spcPts val="0"/>
              </a:spcBef>
              <a:buNone/>
            </a:pPr>
            <a:r>
              <a:rPr lang="en-US" altLang="zh-CN" sz="2200" i="1" dirty="0" err="1">
                <a:latin typeface="Times New Roman" panose="02020603050405020304" pitchFamily="18" charset="0"/>
                <a:cs typeface="Times New Roman" panose="02020603050405020304" pitchFamily="18" charset="0"/>
              </a:rPr>
              <a:t>numpy.array</a:t>
            </a:r>
            <a:r>
              <a:rPr lang="en-US" altLang="zh-CN" sz="2200" i="1" dirty="0">
                <a:latin typeface="Times New Roman" panose="02020603050405020304" pitchFamily="18" charset="0"/>
                <a:cs typeface="Times New Roman" panose="02020603050405020304" pitchFamily="18" charset="0"/>
              </a:rPr>
              <a:t>(object, </a:t>
            </a:r>
            <a:r>
              <a:rPr lang="en-US" altLang="zh-CN" sz="2200" i="1" dirty="0" err="1">
                <a:latin typeface="Times New Roman" panose="02020603050405020304" pitchFamily="18" charset="0"/>
                <a:cs typeface="Times New Roman" panose="02020603050405020304" pitchFamily="18" charset="0"/>
              </a:rPr>
              <a:t>dtype</a:t>
            </a:r>
            <a:r>
              <a:rPr lang="en-US" altLang="zh-CN" sz="2200" i="1" dirty="0">
                <a:latin typeface="Times New Roman" panose="02020603050405020304" pitchFamily="18" charset="0"/>
                <a:cs typeface="Times New Roman" panose="02020603050405020304" pitchFamily="18" charset="0"/>
              </a:rPr>
              <a:t>=None, *, copy=True, order='K', </a:t>
            </a:r>
            <a:r>
              <a:rPr lang="en-US" altLang="zh-CN" sz="2200" i="1" dirty="0" err="1">
                <a:latin typeface="Times New Roman" panose="02020603050405020304" pitchFamily="18" charset="0"/>
                <a:cs typeface="Times New Roman" panose="02020603050405020304" pitchFamily="18" charset="0"/>
              </a:rPr>
              <a:t>subok</a:t>
            </a:r>
            <a:r>
              <a:rPr lang="en-US" altLang="zh-CN" sz="2200" i="1" dirty="0">
                <a:latin typeface="Times New Roman" panose="02020603050405020304" pitchFamily="18" charset="0"/>
                <a:cs typeface="Times New Roman" panose="02020603050405020304" pitchFamily="18" charset="0"/>
              </a:rPr>
              <a:t>=False, </a:t>
            </a:r>
            <a:r>
              <a:rPr lang="en-US" altLang="zh-CN" sz="2200" i="1" dirty="0" err="1">
                <a:latin typeface="Times New Roman" panose="02020603050405020304" pitchFamily="18" charset="0"/>
                <a:cs typeface="Times New Roman" panose="02020603050405020304" pitchFamily="18" charset="0"/>
              </a:rPr>
              <a:t>ndmin</a:t>
            </a:r>
            <a:r>
              <a:rPr lang="en-US" altLang="zh-CN" sz="2200" i="1" dirty="0">
                <a:latin typeface="Times New Roman" panose="02020603050405020304" pitchFamily="18" charset="0"/>
                <a:cs typeface="Times New Roman" panose="02020603050405020304" pitchFamily="18" charset="0"/>
              </a:rPr>
              <a:t>=0, like=None)</a:t>
            </a:r>
          </a:p>
        </p:txBody>
      </p:sp>
    </p:spTree>
    <p:extLst>
      <p:ext uri="{BB962C8B-B14F-4D97-AF65-F5344CB8AC3E}">
        <p14:creationId xmlns:p14="http://schemas.microsoft.com/office/powerpoint/2010/main" val="336084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barn(inVertical)">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fltVal val="0"/>
                                          </p:val>
                                        </p:tav>
                                        <p:tav tm="100000">
                                          <p:val>
                                            <p:strVal val="#ppt_w"/>
                                          </p:val>
                                        </p:tav>
                                      </p:tavLst>
                                    </p:anim>
                                    <p:anim calcmode="lin" valueType="num">
                                      <p:cBhvr>
                                        <p:cTn id="13" dur="1000" fill="hold"/>
                                        <p:tgtEl>
                                          <p:spTgt spid="10"/>
                                        </p:tgtEl>
                                        <p:attrNameLst>
                                          <p:attrName>ppt_h</p:attrName>
                                        </p:attrNameLst>
                                      </p:cBhvr>
                                      <p:tavLst>
                                        <p:tav tm="0">
                                          <p:val>
                                            <p:fltVal val="0"/>
                                          </p:val>
                                        </p:tav>
                                        <p:tav tm="100000">
                                          <p:val>
                                            <p:strVal val="#ppt_h"/>
                                          </p:val>
                                        </p:tav>
                                      </p:tavLst>
                                    </p:anim>
                                    <p:anim calcmode="lin" valueType="num">
                                      <p:cBhvr>
                                        <p:cTn id="14" dur="1000" fill="hold"/>
                                        <p:tgtEl>
                                          <p:spTgt spid="10"/>
                                        </p:tgtEl>
                                        <p:attrNameLst>
                                          <p:attrName>style.rotation</p:attrName>
                                        </p:attrNameLst>
                                      </p:cBhvr>
                                      <p:tavLst>
                                        <p:tav tm="0">
                                          <p:val>
                                            <p:fltVal val="90"/>
                                          </p:val>
                                        </p:tav>
                                        <p:tav tm="100000">
                                          <p:val>
                                            <p:fltVal val="0"/>
                                          </p:val>
                                        </p:tav>
                                      </p:tavLst>
                                    </p:anim>
                                    <p:animEffect transition="in" filter="fade">
                                      <p:cBhvr>
                                        <p:cTn id="15" dur="1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2530">
                                            <p:txEl>
                                              <p:pRg st="3" end="3"/>
                                            </p:txEl>
                                          </p:spTgt>
                                        </p:tgtEl>
                                        <p:attrNameLst>
                                          <p:attrName>style.visibility</p:attrName>
                                        </p:attrNameLst>
                                      </p:cBhvr>
                                      <p:to>
                                        <p:strVal val="visible"/>
                                      </p:to>
                                    </p:set>
                                    <p:animEffect transition="in" filter="barn(inVertical)">
                                      <p:cBhvr>
                                        <p:cTn id="20" dur="500"/>
                                        <p:tgtEl>
                                          <p:spTgt spid="2253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style.rotation</p:attrName>
                                        </p:attrNameLst>
                                      </p:cBhvr>
                                      <p:tavLst>
                                        <p:tav tm="0">
                                          <p:val>
                                            <p:fltVal val="90"/>
                                          </p:val>
                                        </p:tav>
                                        <p:tav tm="100000">
                                          <p:val>
                                            <p:fltVal val="0"/>
                                          </p:val>
                                        </p:tav>
                                      </p:tavLst>
                                    </p:anim>
                                    <p:animEffect transition="in" filter="fade">
                                      <p:cBhvr>
                                        <p:cTn id="2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uiExpand="1" build="p"/>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a:spcBef>
                <a:spcPts val="432"/>
              </a:spcBef>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除了使用</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array</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函数创建数组之外，还可以使用</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arange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函数创建数组。</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arange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函数类似于</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Python</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自带的函数</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range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，通过指定开始值、终值和步长来创建一维数组，创建的数组不含终值。</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arange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函数的基本使用格式如下</a:t>
            </a:r>
            <a:r>
              <a:rPr lang="zh-CN" altLang="en-US" kern="100" dirty="0">
                <a:solidFill>
                  <a:srgbClr val="000000"/>
                </a:solidFill>
              </a:rPr>
              <a:t>。</a:t>
            </a:r>
            <a:endParaRPr lang="en-US" altLang="zh-CN" kern="100" dirty="0">
              <a:solidFill>
                <a:srgbClr val="000000"/>
              </a:solidFill>
            </a:endParaRPr>
          </a:p>
          <a:p>
            <a:endParaRPr lang="en-US" altLang="zh-CN" kern="100" dirty="0">
              <a:solidFill>
                <a:srgbClr val="000000"/>
              </a:solidFill>
            </a:endParaRPr>
          </a:p>
          <a:p>
            <a:endParaRPr lang="en-US" altLang="zh-CN" kern="100" dirty="0">
              <a:solidFill>
                <a:srgbClr val="000000"/>
              </a:solidFill>
            </a:endParaRPr>
          </a:p>
          <a:p>
            <a:r>
              <a:rPr lang="en-US" altLang="zh-CN" sz="1800" dirty="0">
                <a:solidFill>
                  <a:srgbClr val="000000"/>
                </a:solidFill>
                <a:effectLst/>
                <a:latin typeface="Times New Roman" panose="02020603050405020304" pitchFamily="18" charset="0"/>
                <a:ea typeface="宋体" panose="02010600030101010101" pitchFamily="2" charset="-122"/>
              </a:rPr>
              <a:t> </a:t>
            </a:r>
            <a:r>
              <a:rPr lang="en-US" altLang="zh-CN" sz="1800" dirty="0" err="1">
                <a:solidFill>
                  <a:srgbClr val="000000"/>
                </a:solidFill>
                <a:effectLst/>
                <a:latin typeface="Times New Roman" panose="02020603050405020304" pitchFamily="18" charset="0"/>
                <a:ea typeface="宋体" panose="02010600030101010101" pitchFamily="2" charset="-122"/>
              </a:rPr>
              <a:t>arange</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函数常用参数及其说明如</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下表。</a:t>
            </a:r>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en-US" dirty="0"/>
              <a:t>创建数组对象</a:t>
            </a:r>
            <a:endParaRPr lang="zh-CN" altLang="en-US" dirty="0">
              <a:ea typeface="宋体" panose="02010600030101010101" pitchFamily="2" charset="-122"/>
            </a:endParaRPr>
          </a:p>
        </p:txBody>
      </p:sp>
      <p:graphicFrame>
        <p:nvGraphicFramePr>
          <p:cNvPr id="4" name="表格 4">
            <a:extLst>
              <a:ext uri="{FF2B5EF4-FFF2-40B4-BE49-F238E27FC236}">
                <a16:creationId xmlns:a16="http://schemas.microsoft.com/office/drawing/2014/main" id="{45D88A60-F421-4219-B00B-663EB8AD0392}"/>
              </a:ext>
            </a:extLst>
          </p:cNvPr>
          <p:cNvGraphicFramePr>
            <a:graphicFrameLocks noGrp="1"/>
          </p:cNvGraphicFramePr>
          <p:nvPr>
            <p:extLst>
              <p:ext uri="{D42A27DB-BD31-4B8C-83A1-F6EECF244321}">
                <p14:modId xmlns:p14="http://schemas.microsoft.com/office/powerpoint/2010/main" val="2686121396"/>
              </p:ext>
            </p:extLst>
          </p:nvPr>
        </p:nvGraphicFramePr>
        <p:xfrm>
          <a:off x="1776000" y="3996894"/>
          <a:ext cx="8640000" cy="216000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22460808"/>
                    </a:ext>
                  </a:extLst>
                </a:gridCol>
                <a:gridCol w="7200000">
                  <a:extLst>
                    <a:ext uri="{9D8B030D-6E8A-4147-A177-3AD203B41FA5}">
                      <a16:colId xmlns:a16="http://schemas.microsoft.com/office/drawing/2014/main" val="3115873676"/>
                    </a:ext>
                  </a:extLst>
                </a:gridCol>
              </a:tblGrid>
              <a:tr h="432000">
                <a:tc>
                  <a:txBody>
                    <a:bodyPr/>
                    <a:lstStyle/>
                    <a:p>
                      <a:pPr marL="0" algn="ctr" defTabSz="967740" rtl="0" eaLnBrk="1" latinLnBrk="0" hangingPunct="1"/>
                      <a:r>
                        <a:rPr lang="zh-CN" altLang="en-US" sz="1800" b="1" kern="100" dirty="0">
                          <a:solidFill>
                            <a:schemeClr val="lt1"/>
                          </a:solidFill>
                          <a:effectLst/>
                          <a:latin typeface="宋体" panose="02010600030101010101" pitchFamily="2" charset="-122"/>
                          <a:ea typeface="宋体" panose="02010600030101010101" pitchFamily="2" charset="-122"/>
                          <a:cs typeface="Times New Roman" panose="02020603050405020304" pitchFamily="18" charset="0"/>
                        </a:rPr>
                        <a:t>参数名称</a:t>
                      </a:r>
                    </a:p>
                  </a:txBody>
                  <a:tcPr marL="68580" marR="68580" marT="0" marB="0" anchor="ctr"/>
                </a:tc>
                <a:tc>
                  <a:txBody>
                    <a:bodyPr/>
                    <a:lstStyle/>
                    <a:p>
                      <a:pPr marL="0" algn="ctr" defTabSz="967740" rtl="0" eaLnBrk="1" latinLnBrk="0" hangingPunct="1"/>
                      <a:r>
                        <a:rPr lang="zh-CN" altLang="en-US" sz="1800" b="1" kern="100" dirty="0">
                          <a:solidFill>
                            <a:schemeClr val="lt1"/>
                          </a:solidFill>
                          <a:effectLst/>
                          <a:latin typeface="宋体" panose="02010600030101010101" pitchFamily="2" charset="-122"/>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3178413464"/>
                  </a:ext>
                </a:extLst>
              </a:tr>
              <a:tr h="432000">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en-US" sz="1800" b="0" kern="1200" baseline="0" dirty="0">
                          <a:solidFill>
                            <a:schemeClr val="dk1"/>
                          </a:solidFill>
                          <a:latin typeface="Times New Roman" panose="02020603050405020304" pitchFamily="18" charset="0"/>
                          <a:ea typeface="宋体" panose="02010600030101010101" pitchFamily="2" charset="-122"/>
                          <a:cs typeface="+mn-cs"/>
                        </a:rPr>
                        <a:t>start</a:t>
                      </a:r>
                      <a:endParaRPr lang="zh-CN" altLang="en-US" sz="18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zh-CN" altLang="en-US" sz="1800" b="0" kern="1200" baseline="0" dirty="0">
                          <a:solidFill>
                            <a:schemeClr val="dk1"/>
                          </a:solidFill>
                          <a:latin typeface="Times New Roman" panose="02020603050405020304" pitchFamily="18" charset="0"/>
                          <a:ea typeface="宋体" panose="02010600030101010101" pitchFamily="2" charset="-122"/>
                          <a:cs typeface="+mn-cs"/>
                        </a:rPr>
                        <a:t>接收</a:t>
                      </a:r>
                      <a:r>
                        <a:rPr lang="en-US" sz="1800" b="0" kern="1200" baseline="0" dirty="0">
                          <a:solidFill>
                            <a:schemeClr val="dk1"/>
                          </a:solidFill>
                          <a:latin typeface="Times New Roman" panose="02020603050405020304" pitchFamily="18" charset="0"/>
                          <a:ea typeface="宋体" panose="02010600030101010101" pitchFamily="2" charset="-122"/>
                          <a:cs typeface="+mn-cs"/>
                        </a:rPr>
                        <a:t>int</a:t>
                      </a:r>
                      <a:r>
                        <a:rPr lang="zh-CN" altLang="en-US" sz="1800" b="0" kern="1200" baseline="0" dirty="0">
                          <a:solidFill>
                            <a:schemeClr val="dk1"/>
                          </a:solidFill>
                          <a:latin typeface="Times New Roman" panose="02020603050405020304" pitchFamily="18" charset="0"/>
                          <a:ea typeface="宋体" panose="02010600030101010101" pitchFamily="2" charset="-122"/>
                          <a:cs typeface="+mn-cs"/>
                        </a:rPr>
                        <a:t>或实数，表示数组的开始值，生成的区间包括该值，默认为</a:t>
                      </a:r>
                      <a:r>
                        <a:rPr lang="en-US" sz="1800" b="0" kern="1200" baseline="0" dirty="0">
                          <a:solidFill>
                            <a:schemeClr val="dk1"/>
                          </a:solidFill>
                          <a:latin typeface="Times New Roman" panose="02020603050405020304" pitchFamily="18" charset="0"/>
                          <a:ea typeface="宋体" panose="02010600030101010101" pitchFamily="2" charset="-122"/>
                          <a:cs typeface="+mn-cs"/>
                        </a:rPr>
                        <a:t>0</a:t>
                      </a:r>
                      <a:endParaRPr lang="zh-CN" altLang="en-US" sz="18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1929398083"/>
                  </a:ext>
                </a:extLst>
              </a:tr>
              <a:tr h="432000">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en-US" sz="1800" b="0" kern="1200" baseline="0" dirty="0">
                          <a:solidFill>
                            <a:schemeClr val="dk1"/>
                          </a:solidFill>
                          <a:latin typeface="Times New Roman" panose="02020603050405020304" pitchFamily="18" charset="0"/>
                          <a:ea typeface="宋体" panose="02010600030101010101" pitchFamily="2" charset="-122"/>
                          <a:cs typeface="+mn-cs"/>
                        </a:rPr>
                        <a:t>stop</a:t>
                      </a:r>
                      <a:endParaRPr lang="zh-CN" altLang="en-US" sz="18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zh-CN" altLang="en-US" sz="1800" b="0" kern="1200" baseline="0" dirty="0">
                          <a:solidFill>
                            <a:schemeClr val="dk1"/>
                          </a:solidFill>
                          <a:latin typeface="Times New Roman" panose="02020603050405020304" pitchFamily="18" charset="0"/>
                          <a:ea typeface="宋体" panose="02010600030101010101" pitchFamily="2" charset="-122"/>
                          <a:cs typeface="+mn-cs"/>
                        </a:rPr>
                        <a:t>接收</a:t>
                      </a:r>
                      <a:r>
                        <a:rPr lang="en-US" sz="1800" b="0" kern="1200" baseline="0" dirty="0">
                          <a:solidFill>
                            <a:schemeClr val="dk1"/>
                          </a:solidFill>
                          <a:latin typeface="Times New Roman" panose="02020603050405020304" pitchFamily="18" charset="0"/>
                          <a:ea typeface="宋体" panose="02010600030101010101" pitchFamily="2" charset="-122"/>
                          <a:cs typeface="+mn-cs"/>
                        </a:rPr>
                        <a:t>int</a:t>
                      </a:r>
                      <a:r>
                        <a:rPr lang="zh-CN" altLang="en-US" sz="1800" b="0" kern="1200" baseline="0" dirty="0">
                          <a:solidFill>
                            <a:schemeClr val="dk1"/>
                          </a:solidFill>
                          <a:latin typeface="Times New Roman" panose="02020603050405020304" pitchFamily="18" charset="0"/>
                          <a:ea typeface="宋体" panose="02010600030101010101" pitchFamily="2" charset="-122"/>
                          <a:cs typeface="+mn-cs"/>
                        </a:rPr>
                        <a:t>或实数，表示数组的终值，生成的区间不包括该值，无默认值</a:t>
                      </a:r>
                    </a:p>
                  </a:txBody>
                  <a:tcPr marL="68580" marR="68580" marT="0" marB="0" anchor="ctr"/>
                </a:tc>
                <a:extLst>
                  <a:ext uri="{0D108BD9-81ED-4DB2-BD59-A6C34878D82A}">
                    <a16:rowId xmlns:a16="http://schemas.microsoft.com/office/drawing/2014/main" val="515292121"/>
                  </a:ext>
                </a:extLst>
              </a:tr>
              <a:tr h="432000">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en-US" sz="1800" b="0" kern="1200" baseline="0" dirty="0">
                          <a:solidFill>
                            <a:schemeClr val="dk1"/>
                          </a:solidFill>
                          <a:latin typeface="Times New Roman" panose="02020603050405020304" pitchFamily="18" charset="0"/>
                          <a:ea typeface="宋体" panose="02010600030101010101" pitchFamily="2" charset="-122"/>
                          <a:cs typeface="+mn-cs"/>
                        </a:rPr>
                        <a:t>step</a:t>
                      </a:r>
                      <a:endParaRPr lang="zh-CN" altLang="en-US" sz="18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zh-CN" altLang="en-US" sz="1800" b="0" kern="1200" baseline="0" dirty="0">
                          <a:solidFill>
                            <a:schemeClr val="dk1"/>
                          </a:solidFill>
                          <a:latin typeface="Times New Roman" panose="02020603050405020304" pitchFamily="18" charset="0"/>
                          <a:ea typeface="宋体" panose="02010600030101010101" pitchFamily="2" charset="-122"/>
                          <a:cs typeface="+mn-cs"/>
                        </a:rPr>
                        <a:t>接收</a:t>
                      </a:r>
                      <a:r>
                        <a:rPr lang="en-US" sz="1800" b="0" kern="1200" baseline="0" dirty="0">
                          <a:solidFill>
                            <a:schemeClr val="dk1"/>
                          </a:solidFill>
                          <a:latin typeface="Times New Roman" panose="02020603050405020304" pitchFamily="18" charset="0"/>
                          <a:ea typeface="宋体" panose="02010600030101010101" pitchFamily="2" charset="-122"/>
                          <a:cs typeface="+mn-cs"/>
                        </a:rPr>
                        <a:t>int</a:t>
                      </a:r>
                      <a:r>
                        <a:rPr lang="zh-CN" altLang="en-US" sz="1800" b="0" kern="1200" baseline="0" dirty="0">
                          <a:solidFill>
                            <a:schemeClr val="dk1"/>
                          </a:solidFill>
                          <a:latin typeface="Times New Roman" panose="02020603050405020304" pitchFamily="18" charset="0"/>
                          <a:ea typeface="宋体" panose="02010600030101010101" pitchFamily="2" charset="-122"/>
                          <a:cs typeface="+mn-cs"/>
                        </a:rPr>
                        <a:t>或实数，表示在数组中，值之间的间距，默认为</a:t>
                      </a:r>
                      <a:r>
                        <a:rPr lang="en-US" sz="1800" b="0" kern="1200" baseline="0" dirty="0">
                          <a:solidFill>
                            <a:schemeClr val="dk1"/>
                          </a:solidFill>
                          <a:latin typeface="Times New Roman" panose="02020603050405020304" pitchFamily="18" charset="0"/>
                          <a:ea typeface="宋体" panose="02010600030101010101" pitchFamily="2" charset="-122"/>
                          <a:cs typeface="+mn-cs"/>
                        </a:rPr>
                        <a:t>1</a:t>
                      </a:r>
                      <a:endParaRPr lang="zh-CN" altLang="en-US" sz="18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936042355"/>
                  </a:ext>
                </a:extLst>
              </a:tr>
              <a:tr h="432000">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en-US" sz="1800" b="0" kern="1200" baseline="0" dirty="0">
                          <a:solidFill>
                            <a:schemeClr val="dk1"/>
                          </a:solidFill>
                          <a:latin typeface="Times New Roman" panose="02020603050405020304" pitchFamily="18" charset="0"/>
                          <a:ea typeface="宋体" panose="02010600030101010101" pitchFamily="2" charset="-122"/>
                          <a:cs typeface="+mn-cs"/>
                        </a:rPr>
                        <a:t>dtype</a:t>
                      </a:r>
                      <a:endParaRPr lang="zh-CN" altLang="en-US" sz="18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zh-CN" altLang="en-US" sz="1800" b="0" kern="1200" baseline="0" dirty="0">
                          <a:solidFill>
                            <a:schemeClr val="dk1"/>
                          </a:solidFill>
                          <a:latin typeface="Times New Roman" panose="02020603050405020304" pitchFamily="18" charset="0"/>
                          <a:ea typeface="宋体" panose="02010600030101010101" pitchFamily="2" charset="-122"/>
                          <a:cs typeface="+mn-cs"/>
                        </a:rPr>
                        <a:t>接收数据类型，表示输出数组的类型，默认为</a:t>
                      </a:r>
                      <a:r>
                        <a:rPr lang="en-US" sz="1800" b="0" kern="1200" baseline="0" dirty="0">
                          <a:solidFill>
                            <a:schemeClr val="dk1"/>
                          </a:solidFill>
                          <a:latin typeface="Times New Roman" panose="02020603050405020304" pitchFamily="18" charset="0"/>
                          <a:ea typeface="宋体" panose="02010600030101010101" pitchFamily="2" charset="-122"/>
                          <a:cs typeface="+mn-cs"/>
                        </a:rPr>
                        <a:t>None</a:t>
                      </a:r>
                      <a:endParaRPr lang="zh-CN" altLang="en-US" sz="18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2909063234"/>
                  </a:ext>
                </a:extLst>
              </a:tr>
            </a:tbl>
          </a:graphicData>
        </a:graphic>
      </p:graphicFrame>
      <p:sp>
        <p:nvSpPr>
          <p:cNvPr id="6" name="文本框 5">
            <a:extLst>
              <a:ext uri="{FF2B5EF4-FFF2-40B4-BE49-F238E27FC236}">
                <a16:creationId xmlns:a16="http://schemas.microsoft.com/office/drawing/2014/main" id="{7CEA2A41-373D-4057-850F-AF5663D639CD}"/>
              </a:ext>
            </a:extLst>
          </p:cNvPr>
          <p:cNvSpPr txBox="1"/>
          <p:nvPr/>
        </p:nvSpPr>
        <p:spPr>
          <a:xfrm>
            <a:off x="1883546" y="2501240"/>
            <a:ext cx="8424908" cy="430887"/>
          </a:xfrm>
          <a:prstGeom prst="rect">
            <a:avLst/>
          </a:prstGeom>
          <a:noFill/>
        </p:spPr>
        <p:txBody>
          <a:bodyPr wrap="square">
            <a:spAutoFit/>
          </a:bodyPr>
          <a:lstStyle/>
          <a:p>
            <a:pPr marL="360000" indent="0">
              <a:lnSpc>
                <a:spcPct val="100000"/>
              </a:lnSpc>
              <a:spcBef>
                <a:spcPts val="0"/>
              </a:spcBef>
              <a:buNone/>
            </a:pPr>
            <a:r>
              <a:rPr lang="en-US" altLang="zh-CN" sz="2200" i="1" dirty="0" err="1">
                <a:solidFill>
                  <a:srgbClr val="000000"/>
                </a:solidFill>
                <a:effectLst/>
                <a:latin typeface="Times New Roman" panose="02020603050405020304" pitchFamily="18" charset="0"/>
                <a:ea typeface="宋体" panose="02010600030101010101" pitchFamily="2" charset="-122"/>
              </a:rPr>
              <a:t>numpy.arange</a:t>
            </a:r>
            <a:r>
              <a:rPr lang="en-US" altLang="zh-CN" sz="2200" i="1" dirty="0">
                <a:solidFill>
                  <a:srgbClr val="000000"/>
                </a:solidFill>
                <a:effectLst/>
                <a:latin typeface="Times New Roman" panose="02020603050405020304" pitchFamily="18" charset="0"/>
                <a:ea typeface="宋体" panose="02010600030101010101" pitchFamily="2" charset="-122"/>
              </a:rPr>
              <a:t>([start, ]stop, [step, ]</a:t>
            </a:r>
            <a:r>
              <a:rPr lang="en-US" altLang="zh-CN" sz="2200" i="1" dirty="0" err="1">
                <a:solidFill>
                  <a:srgbClr val="000000"/>
                </a:solidFill>
                <a:effectLst/>
                <a:latin typeface="Times New Roman" panose="02020603050405020304" pitchFamily="18" charset="0"/>
                <a:ea typeface="宋体" panose="02010600030101010101" pitchFamily="2" charset="-122"/>
              </a:rPr>
              <a:t>dtype</a:t>
            </a:r>
            <a:r>
              <a:rPr lang="en-US" altLang="zh-CN" sz="2200" i="1" dirty="0">
                <a:solidFill>
                  <a:srgbClr val="000000"/>
                </a:solidFill>
                <a:effectLst/>
                <a:latin typeface="Times New Roman" panose="02020603050405020304" pitchFamily="18" charset="0"/>
                <a:ea typeface="宋体" panose="02010600030101010101" pitchFamily="2" charset="-122"/>
              </a:rPr>
              <a:t>=None, *, like=None)</a:t>
            </a:r>
            <a:endParaRPr lang="zh-CN" altLang="en-US" sz="2200" i="1" dirty="0"/>
          </a:p>
        </p:txBody>
      </p:sp>
    </p:spTree>
    <p:extLst>
      <p:ext uri="{BB962C8B-B14F-4D97-AF65-F5344CB8AC3E}">
        <p14:creationId xmlns:p14="http://schemas.microsoft.com/office/powerpoint/2010/main" val="246979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barn(inVertical)">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2530">
                                            <p:txEl>
                                              <p:pRg st="3" end="3"/>
                                            </p:txEl>
                                          </p:spTgt>
                                        </p:tgtEl>
                                        <p:attrNameLst>
                                          <p:attrName>style.visibility</p:attrName>
                                        </p:attrNameLst>
                                      </p:cBhvr>
                                      <p:to>
                                        <p:strVal val="visible"/>
                                      </p:to>
                                    </p:set>
                                    <p:animEffect transition="in" filter="barn(inVertical)">
                                      <p:cBhvr>
                                        <p:cTn id="20" dur="500"/>
                                        <p:tgtEl>
                                          <p:spTgt spid="2253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style.rotation</p:attrName>
                                        </p:attrNameLst>
                                      </p:cBhvr>
                                      <p:tavLst>
                                        <p:tav tm="0">
                                          <p:val>
                                            <p:fltVal val="90"/>
                                          </p:val>
                                        </p:tav>
                                        <p:tav tm="100000">
                                          <p:val>
                                            <p:fltVal val="0"/>
                                          </p:val>
                                        </p:tav>
                                      </p:tavLst>
                                    </p:anim>
                                    <p:animEffect transition="in" filter="fade">
                                      <p:cBhvr>
                                        <p:cTn id="2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uiExpand="1"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a:xfrm>
            <a:off x="423819" y="1104181"/>
            <a:ext cx="11107601" cy="5616215"/>
          </a:xfrm>
        </p:spPr>
        <p:txBody>
          <a:bodyPr/>
          <a:lstStyle/>
          <a:p>
            <a:pPr>
              <a:spcBef>
                <a:spcPts val="432"/>
              </a:spcBef>
            </a:pPr>
            <a:r>
              <a:rPr lang="en-US" altLang="zh-CN" dirty="0"/>
              <a:t>linspace</a:t>
            </a:r>
            <a:r>
              <a:rPr lang="zh-CN" altLang="en-US" dirty="0"/>
              <a:t>函数通过指定开始值、终值和元素个数来创建一维数组，默认设置包括终值，这一点需要和</a:t>
            </a:r>
            <a:r>
              <a:rPr lang="en-US" altLang="zh-CN" dirty="0" err="1"/>
              <a:t>arange</a:t>
            </a:r>
            <a:r>
              <a:rPr lang="zh-CN" altLang="en-US" dirty="0"/>
              <a:t>函数区分。</a:t>
            </a:r>
            <a:r>
              <a:rPr lang="en-US" altLang="zh-CN" dirty="0"/>
              <a:t>linspace</a:t>
            </a:r>
            <a:r>
              <a:rPr lang="zh-CN" altLang="en-US" dirty="0"/>
              <a:t>函数的基本使用格式如下。</a:t>
            </a:r>
            <a:endParaRPr lang="en-US" altLang="zh-CN" dirty="0"/>
          </a:p>
          <a:p>
            <a:pPr>
              <a:spcBef>
                <a:spcPts val="432"/>
              </a:spcBef>
            </a:pPr>
            <a:endParaRPr lang="en-US" altLang="zh-CN" dirty="0"/>
          </a:p>
          <a:p>
            <a:pPr>
              <a:spcBef>
                <a:spcPts val="432"/>
              </a:spcBef>
            </a:pPr>
            <a:endParaRPr lang="en-US" altLang="zh-CN" dirty="0"/>
          </a:p>
          <a:p>
            <a:pPr>
              <a:spcBef>
                <a:spcPts val="432"/>
              </a:spcBef>
            </a:pPr>
            <a:r>
              <a:rPr lang="en-US" altLang="zh-CN" dirty="0" err="1"/>
              <a:t>linspace</a:t>
            </a:r>
            <a:r>
              <a:rPr lang="zh-CN" altLang="en-US" dirty="0"/>
              <a:t>函数的常用参数及其说明如下表。</a:t>
            </a:r>
          </a:p>
          <a:p>
            <a:pPr marL="360000" indent="0">
              <a:lnSpc>
                <a:spcPct val="100000"/>
              </a:lnSpc>
              <a:spcBef>
                <a:spcPts val="0"/>
              </a:spcBef>
              <a:buNone/>
            </a:pPr>
            <a:endParaRPr lang="en-US" altLang="zh-CN" sz="2200" i="1" dirty="0"/>
          </a:p>
          <a:p>
            <a:pPr marL="360000" indent="0">
              <a:lnSpc>
                <a:spcPct val="100000"/>
              </a:lnSpc>
              <a:spcBef>
                <a:spcPts val="0"/>
              </a:spcBef>
              <a:buNone/>
            </a:pPr>
            <a:endParaRPr lang="en-US" altLang="zh-CN" sz="2200" i="1" dirty="0"/>
          </a:p>
          <a:p>
            <a:pPr marL="360000" indent="0">
              <a:lnSpc>
                <a:spcPct val="100000"/>
              </a:lnSpc>
              <a:spcBef>
                <a:spcPts val="0"/>
              </a:spcBef>
              <a:buNone/>
            </a:pPr>
            <a:endParaRPr lang="en-US" altLang="zh-CN" sz="2200" i="1" dirty="0"/>
          </a:p>
          <a:p>
            <a:pPr marL="360000" indent="0">
              <a:lnSpc>
                <a:spcPct val="100000"/>
              </a:lnSpc>
              <a:spcBef>
                <a:spcPts val="0"/>
              </a:spcBef>
              <a:buNone/>
            </a:pPr>
            <a:endParaRPr lang="en-US" altLang="zh-CN" sz="2200" i="1" dirty="0"/>
          </a:p>
          <a:p>
            <a:pPr marL="360000" indent="0">
              <a:lnSpc>
                <a:spcPct val="100000"/>
              </a:lnSpc>
              <a:spcBef>
                <a:spcPts val="0"/>
              </a:spcBef>
              <a:buNone/>
            </a:pPr>
            <a:endParaRPr lang="en-US" altLang="zh-CN" sz="2200" i="1" dirty="0"/>
          </a:p>
          <a:p>
            <a:pPr marL="360000" indent="0">
              <a:lnSpc>
                <a:spcPct val="100000"/>
              </a:lnSpc>
              <a:spcBef>
                <a:spcPts val="0"/>
              </a:spcBef>
              <a:buNone/>
            </a:pPr>
            <a:endParaRPr lang="en-US" altLang="zh-CN" sz="2200" i="1" dirty="0"/>
          </a:p>
          <a:p>
            <a:pPr marL="360000" indent="0">
              <a:lnSpc>
                <a:spcPct val="100000"/>
              </a:lnSpc>
              <a:spcBef>
                <a:spcPts val="0"/>
              </a:spcBef>
              <a:buNone/>
            </a:pPr>
            <a:endParaRPr lang="en-US" altLang="zh-CN" sz="2200" i="1" dirty="0"/>
          </a:p>
          <a:p>
            <a:pPr marL="0" indent="457200">
              <a:spcBef>
                <a:spcPts val="432"/>
              </a:spcBef>
              <a:buNone/>
            </a:pPr>
            <a:endParaRPr lang="en-US" altLang="zh-CN" dirty="0">
              <a:solidFill>
                <a:srgbClr val="000000"/>
              </a:solidFill>
              <a:effectLst/>
              <a:latin typeface="Times New Roman" panose="02020603050405020304" pitchFamily="18" charset="0"/>
              <a:ea typeface="宋体" panose="02010600030101010101" pitchFamily="2" charset="-122"/>
            </a:endParaRPr>
          </a:p>
          <a:p>
            <a:pPr marL="0" indent="457200">
              <a:spcBef>
                <a:spcPts val="432"/>
              </a:spcBef>
              <a:buNone/>
            </a:pPr>
            <a:endParaRPr lang="en-US" altLang="zh-CN" sz="2200" dirty="0">
              <a:solidFill>
                <a:srgbClr val="000000"/>
              </a:solidFill>
              <a:effectLst/>
              <a:latin typeface="Times New Roman" panose="02020603050405020304" pitchFamily="18" charset="0"/>
              <a:ea typeface="宋体" panose="02010600030101010101" pitchFamily="2" charset="-122"/>
            </a:endParaRPr>
          </a:p>
          <a:p>
            <a:pPr marL="0" indent="457200">
              <a:spcBef>
                <a:spcPts val="432"/>
              </a:spcBef>
              <a:buNone/>
            </a:pPr>
            <a:endParaRPr lang="en-US" altLang="zh-CN" sz="2200" i="1" dirty="0"/>
          </a:p>
          <a:p>
            <a:pPr marL="0" indent="457200">
              <a:buNone/>
            </a:pPr>
            <a:endParaRPr lang="zh-CN" altLang="en-US" sz="2200" i="1"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en-US" dirty="0"/>
              <a:t>创建数组对象</a:t>
            </a:r>
            <a:endParaRPr lang="zh-CN" altLang="en-US" dirty="0">
              <a:ea typeface="宋体" panose="02010600030101010101" pitchFamily="2" charset="-122"/>
            </a:endParaRPr>
          </a:p>
        </p:txBody>
      </p:sp>
      <p:graphicFrame>
        <p:nvGraphicFramePr>
          <p:cNvPr id="4" name="表格 4">
            <a:extLst>
              <a:ext uri="{FF2B5EF4-FFF2-40B4-BE49-F238E27FC236}">
                <a16:creationId xmlns:a16="http://schemas.microsoft.com/office/drawing/2014/main" id="{45D88A60-F421-4219-B00B-663EB8AD0392}"/>
              </a:ext>
            </a:extLst>
          </p:cNvPr>
          <p:cNvGraphicFramePr>
            <a:graphicFrameLocks noGrp="1"/>
          </p:cNvGraphicFramePr>
          <p:nvPr>
            <p:extLst>
              <p:ext uri="{D42A27DB-BD31-4B8C-83A1-F6EECF244321}">
                <p14:modId xmlns:p14="http://schemas.microsoft.com/office/powerpoint/2010/main" val="3833847226"/>
              </p:ext>
            </p:extLst>
          </p:nvPr>
        </p:nvGraphicFramePr>
        <p:xfrm>
          <a:off x="2855999" y="3797062"/>
          <a:ext cx="6480000" cy="216000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022460808"/>
                    </a:ext>
                  </a:extLst>
                </a:gridCol>
                <a:gridCol w="5400000">
                  <a:extLst>
                    <a:ext uri="{9D8B030D-6E8A-4147-A177-3AD203B41FA5}">
                      <a16:colId xmlns:a16="http://schemas.microsoft.com/office/drawing/2014/main" val="3115873676"/>
                    </a:ext>
                  </a:extLst>
                </a:gridCol>
              </a:tblGrid>
              <a:tr h="432000">
                <a:tc>
                  <a:txBody>
                    <a:bodyPr/>
                    <a:lstStyle/>
                    <a:p>
                      <a:pPr algn="ctr"/>
                      <a:r>
                        <a:rPr lang="zh-CN" sz="1800" b="1" kern="100" dirty="0">
                          <a:effectLst/>
                          <a:latin typeface="宋体" panose="02010600030101010101" pitchFamily="2" charset="-122"/>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800" b="1" kern="100" dirty="0">
                          <a:effectLst/>
                          <a:latin typeface="宋体" panose="02010600030101010101" pitchFamily="2" charset="-122"/>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3178413464"/>
                  </a:ext>
                </a:extLst>
              </a:tr>
              <a:tr h="432000">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en-US" sz="1800" b="0" kern="1200" baseline="0" dirty="0">
                          <a:solidFill>
                            <a:schemeClr val="dk1"/>
                          </a:solidFill>
                          <a:latin typeface="Times New Roman" panose="02020603050405020304" pitchFamily="18" charset="0"/>
                          <a:ea typeface="宋体" panose="02010600030101010101" pitchFamily="2" charset="-122"/>
                          <a:cs typeface="+mn-cs"/>
                        </a:rPr>
                        <a:t>start</a:t>
                      </a:r>
                      <a:endParaRPr lang="zh-CN" altLang="en-US" sz="18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zh-CN" altLang="en-US" sz="1800" b="0" kern="1200" baseline="0" dirty="0">
                          <a:solidFill>
                            <a:schemeClr val="dk1"/>
                          </a:solidFill>
                          <a:latin typeface="Times New Roman" panose="02020603050405020304" pitchFamily="18" charset="0"/>
                          <a:ea typeface="宋体" panose="02010600030101010101" pitchFamily="2" charset="-122"/>
                          <a:cs typeface="+mn-cs"/>
                        </a:rPr>
                        <a:t>接收</a:t>
                      </a:r>
                      <a:r>
                        <a:rPr lang="en-US" sz="1800" b="0" kern="1200" baseline="0" dirty="0" err="1">
                          <a:solidFill>
                            <a:schemeClr val="dk1"/>
                          </a:solidFill>
                          <a:latin typeface="Times New Roman" panose="02020603050405020304" pitchFamily="18" charset="0"/>
                          <a:ea typeface="宋体" panose="02010600030101010101" pitchFamily="2" charset="-122"/>
                          <a:cs typeface="+mn-cs"/>
                        </a:rPr>
                        <a:t>array_like</a:t>
                      </a:r>
                      <a:r>
                        <a:rPr lang="zh-CN" altLang="en-US" sz="1800" b="0" kern="1200" baseline="0" dirty="0">
                          <a:solidFill>
                            <a:schemeClr val="dk1"/>
                          </a:solidFill>
                          <a:latin typeface="Times New Roman" panose="02020603050405020304" pitchFamily="18" charset="0"/>
                          <a:ea typeface="宋体" panose="02010600030101010101" pitchFamily="2" charset="-122"/>
                          <a:cs typeface="+mn-cs"/>
                        </a:rPr>
                        <a:t>，表示起始值，无默认值</a:t>
                      </a:r>
                    </a:p>
                  </a:txBody>
                  <a:tcPr marL="68580" marR="68580" marT="0" marB="0" anchor="ctr"/>
                </a:tc>
                <a:extLst>
                  <a:ext uri="{0D108BD9-81ED-4DB2-BD59-A6C34878D82A}">
                    <a16:rowId xmlns:a16="http://schemas.microsoft.com/office/drawing/2014/main" val="1929398083"/>
                  </a:ext>
                </a:extLst>
              </a:tr>
              <a:tr h="432000">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en-US" sz="1800" b="0" kern="1200" baseline="0" dirty="0">
                          <a:solidFill>
                            <a:schemeClr val="dk1"/>
                          </a:solidFill>
                          <a:latin typeface="Times New Roman" panose="02020603050405020304" pitchFamily="18" charset="0"/>
                          <a:ea typeface="宋体" panose="02010600030101010101" pitchFamily="2" charset="-122"/>
                          <a:cs typeface="+mn-cs"/>
                        </a:rPr>
                        <a:t>stop</a:t>
                      </a:r>
                      <a:endParaRPr lang="zh-CN" altLang="en-US" sz="18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zh-CN" altLang="en-US" sz="1800" b="0" kern="1200" baseline="0" dirty="0">
                          <a:solidFill>
                            <a:schemeClr val="dk1"/>
                          </a:solidFill>
                          <a:latin typeface="Times New Roman" panose="02020603050405020304" pitchFamily="18" charset="0"/>
                          <a:ea typeface="宋体" panose="02010600030101010101" pitchFamily="2" charset="-122"/>
                          <a:cs typeface="+mn-cs"/>
                        </a:rPr>
                        <a:t>接收</a:t>
                      </a:r>
                      <a:r>
                        <a:rPr lang="en-US" sz="1800" b="0" kern="1200" baseline="0" dirty="0" err="1">
                          <a:solidFill>
                            <a:schemeClr val="dk1"/>
                          </a:solidFill>
                          <a:latin typeface="Times New Roman" panose="02020603050405020304" pitchFamily="18" charset="0"/>
                          <a:ea typeface="宋体" panose="02010600030101010101" pitchFamily="2" charset="-122"/>
                          <a:cs typeface="+mn-cs"/>
                        </a:rPr>
                        <a:t>array_like</a:t>
                      </a:r>
                      <a:r>
                        <a:rPr lang="zh-CN" altLang="en-US" sz="1800" b="0" kern="1200" baseline="0" dirty="0">
                          <a:solidFill>
                            <a:schemeClr val="dk1"/>
                          </a:solidFill>
                          <a:latin typeface="Times New Roman" panose="02020603050405020304" pitchFamily="18" charset="0"/>
                          <a:ea typeface="宋体" panose="02010600030101010101" pitchFamily="2" charset="-122"/>
                          <a:cs typeface="+mn-cs"/>
                        </a:rPr>
                        <a:t>，表示结束值，无默认值</a:t>
                      </a:r>
                    </a:p>
                  </a:txBody>
                  <a:tcPr marL="68580" marR="68580" marT="0" marB="0" anchor="ctr"/>
                </a:tc>
                <a:extLst>
                  <a:ext uri="{0D108BD9-81ED-4DB2-BD59-A6C34878D82A}">
                    <a16:rowId xmlns:a16="http://schemas.microsoft.com/office/drawing/2014/main" val="515292121"/>
                  </a:ext>
                </a:extLst>
              </a:tr>
              <a:tr h="432000">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en-US" sz="1800" b="0" kern="1200" baseline="0">
                          <a:solidFill>
                            <a:schemeClr val="dk1"/>
                          </a:solidFill>
                          <a:latin typeface="Times New Roman" panose="02020603050405020304" pitchFamily="18" charset="0"/>
                          <a:ea typeface="宋体" panose="02010600030101010101" pitchFamily="2" charset="-122"/>
                          <a:cs typeface="+mn-cs"/>
                        </a:rPr>
                        <a:t>num</a:t>
                      </a:r>
                      <a:endParaRPr lang="zh-CN" altLang="en-US" sz="1800" b="0" kern="1200" baseline="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zh-CN" altLang="en-US" sz="1800" b="0" kern="1200" baseline="0" dirty="0">
                          <a:solidFill>
                            <a:schemeClr val="dk1"/>
                          </a:solidFill>
                          <a:latin typeface="Times New Roman" panose="02020603050405020304" pitchFamily="18" charset="0"/>
                          <a:ea typeface="宋体" panose="02010600030101010101" pitchFamily="2" charset="-122"/>
                          <a:cs typeface="+mn-cs"/>
                        </a:rPr>
                        <a:t>接收</a:t>
                      </a:r>
                      <a:r>
                        <a:rPr lang="en-US" sz="1800" b="0" kern="1200" baseline="0" dirty="0">
                          <a:solidFill>
                            <a:schemeClr val="dk1"/>
                          </a:solidFill>
                          <a:latin typeface="Times New Roman" panose="02020603050405020304" pitchFamily="18" charset="0"/>
                          <a:ea typeface="宋体" panose="02010600030101010101" pitchFamily="2" charset="-122"/>
                          <a:cs typeface="+mn-cs"/>
                        </a:rPr>
                        <a:t>int</a:t>
                      </a:r>
                      <a:r>
                        <a:rPr lang="zh-CN" altLang="en-US" sz="1800" b="0" kern="1200" baseline="0" dirty="0">
                          <a:solidFill>
                            <a:schemeClr val="dk1"/>
                          </a:solidFill>
                          <a:latin typeface="Times New Roman" panose="02020603050405020304" pitchFamily="18" charset="0"/>
                          <a:ea typeface="宋体" panose="02010600030101010101" pitchFamily="2" charset="-122"/>
                          <a:cs typeface="+mn-cs"/>
                        </a:rPr>
                        <a:t>，表示生成的样本数，默认为</a:t>
                      </a:r>
                      <a:r>
                        <a:rPr lang="en-US" sz="1800" b="0" kern="1200" baseline="0" dirty="0">
                          <a:solidFill>
                            <a:schemeClr val="dk1"/>
                          </a:solidFill>
                          <a:latin typeface="Times New Roman" panose="02020603050405020304" pitchFamily="18" charset="0"/>
                          <a:ea typeface="宋体" panose="02010600030101010101" pitchFamily="2" charset="-122"/>
                          <a:cs typeface="+mn-cs"/>
                        </a:rPr>
                        <a:t>50</a:t>
                      </a:r>
                      <a:endParaRPr lang="zh-CN" altLang="en-US" sz="18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936042355"/>
                  </a:ext>
                </a:extLst>
              </a:tr>
              <a:tr h="432000">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en-US" sz="1800" b="0" kern="1200" baseline="0" dirty="0">
                          <a:solidFill>
                            <a:schemeClr val="dk1"/>
                          </a:solidFill>
                          <a:latin typeface="Times New Roman" panose="02020603050405020304" pitchFamily="18" charset="0"/>
                          <a:ea typeface="宋体" panose="02010600030101010101" pitchFamily="2" charset="-122"/>
                          <a:cs typeface="+mn-cs"/>
                        </a:rPr>
                        <a:t>dtype</a:t>
                      </a:r>
                      <a:endParaRPr lang="zh-CN" altLang="en-US" sz="18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zh-CN" altLang="en-US" sz="1800" b="0" kern="1200" baseline="0" dirty="0">
                          <a:solidFill>
                            <a:schemeClr val="dk1"/>
                          </a:solidFill>
                          <a:latin typeface="Times New Roman" panose="02020603050405020304" pitchFamily="18" charset="0"/>
                          <a:ea typeface="宋体" panose="02010600030101010101" pitchFamily="2" charset="-122"/>
                          <a:cs typeface="+mn-cs"/>
                        </a:rPr>
                        <a:t>接收数据类型，表示输出数组的类型，默认为</a:t>
                      </a:r>
                      <a:r>
                        <a:rPr lang="en-US" sz="1800" b="0" kern="1200" baseline="0" dirty="0">
                          <a:solidFill>
                            <a:schemeClr val="dk1"/>
                          </a:solidFill>
                          <a:latin typeface="Times New Roman" panose="02020603050405020304" pitchFamily="18" charset="0"/>
                          <a:ea typeface="宋体" panose="02010600030101010101" pitchFamily="2" charset="-122"/>
                          <a:cs typeface="+mn-cs"/>
                        </a:rPr>
                        <a:t>None</a:t>
                      </a:r>
                      <a:endParaRPr lang="zh-CN" altLang="en-US" sz="1800" b="0" kern="1200" baseline="0" dirty="0">
                        <a:solidFill>
                          <a:schemeClr val="dk1"/>
                        </a:solidFill>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2909063234"/>
                  </a:ext>
                </a:extLst>
              </a:tr>
            </a:tbl>
          </a:graphicData>
        </a:graphic>
      </p:graphicFrame>
      <p:sp>
        <p:nvSpPr>
          <p:cNvPr id="6" name="文本框 5">
            <a:extLst>
              <a:ext uri="{FF2B5EF4-FFF2-40B4-BE49-F238E27FC236}">
                <a16:creationId xmlns:a16="http://schemas.microsoft.com/office/drawing/2014/main" id="{15CD0173-C51D-4D27-968F-A438142C26ED}"/>
              </a:ext>
            </a:extLst>
          </p:cNvPr>
          <p:cNvSpPr txBox="1"/>
          <p:nvPr/>
        </p:nvSpPr>
        <p:spPr>
          <a:xfrm>
            <a:off x="609599" y="2229165"/>
            <a:ext cx="10972801" cy="430887"/>
          </a:xfrm>
          <a:prstGeom prst="rect">
            <a:avLst/>
          </a:prstGeom>
          <a:noFill/>
        </p:spPr>
        <p:txBody>
          <a:bodyPr wrap="square">
            <a:spAutoFit/>
          </a:bodyPr>
          <a:lstStyle/>
          <a:p>
            <a:pPr marL="360000" indent="0">
              <a:lnSpc>
                <a:spcPct val="100000"/>
              </a:lnSpc>
              <a:spcBef>
                <a:spcPts val="0"/>
              </a:spcBef>
              <a:buNone/>
            </a:pPr>
            <a:r>
              <a:rPr lang="en-US" altLang="zh-CN" sz="2200" i="1" dirty="0" err="1">
                <a:latin typeface="Times New Roman" panose="02020603050405020304" pitchFamily="18" charset="0"/>
                <a:cs typeface="Times New Roman" panose="02020603050405020304" pitchFamily="18" charset="0"/>
              </a:rPr>
              <a:t>numpy.linspace</a:t>
            </a:r>
            <a:r>
              <a:rPr lang="en-US" altLang="zh-CN" sz="2200" i="1" dirty="0">
                <a:latin typeface="Times New Roman" panose="02020603050405020304" pitchFamily="18" charset="0"/>
                <a:cs typeface="Times New Roman" panose="02020603050405020304" pitchFamily="18" charset="0"/>
              </a:rPr>
              <a:t>(start, stop, num=50, endpoint=True, </a:t>
            </a:r>
            <a:r>
              <a:rPr lang="en-US" altLang="zh-CN" sz="2200" i="1" dirty="0" err="1">
                <a:latin typeface="Times New Roman" panose="02020603050405020304" pitchFamily="18" charset="0"/>
                <a:cs typeface="Times New Roman" panose="02020603050405020304" pitchFamily="18" charset="0"/>
              </a:rPr>
              <a:t>retstep</a:t>
            </a:r>
            <a:r>
              <a:rPr lang="en-US" altLang="zh-CN" sz="2200" i="1" dirty="0">
                <a:latin typeface="Times New Roman" panose="02020603050405020304" pitchFamily="18" charset="0"/>
                <a:cs typeface="Times New Roman" panose="02020603050405020304" pitchFamily="18" charset="0"/>
              </a:rPr>
              <a:t>=False, </a:t>
            </a:r>
            <a:r>
              <a:rPr lang="en-US" altLang="zh-CN" sz="2200" i="1" dirty="0" err="1">
                <a:latin typeface="Times New Roman" panose="02020603050405020304" pitchFamily="18" charset="0"/>
                <a:cs typeface="Times New Roman" panose="02020603050405020304" pitchFamily="18" charset="0"/>
              </a:rPr>
              <a:t>dtype</a:t>
            </a:r>
            <a:r>
              <a:rPr lang="en-US" altLang="zh-CN" sz="2200" i="1" dirty="0">
                <a:latin typeface="Times New Roman" panose="02020603050405020304" pitchFamily="18" charset="0"/>
                <a:cs typeface="Times New Roman" panose="02020603050405020304" pitchFamily="18" charset="0"/>
              </a:rPr>
              <a:t>=None, axis=0)</a:t>
            </a:r>
          </a:p>
        </p:txBody>
      </p:sp>
    </p:spTree>
    <p:extLst>
      <p:ext uri="{BB962C8B-B14F-4D97-AF65-F5344CB8AC3E}">
        <p14:creationId xmlns:p14="http://schemas.microsoft.com/office/powerpoint/2010/main" val="317825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barn(inVertical)">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2530">
                                            <p:txEl>
                                              <p:pRg st="3" end="3"/>
                                            </p:txEl>
                                          </p:spTgt>
                                        </p:tgtEl>
                                        <p:attrNameLst>
                                          <p:attrName>style.visibility</p:attrName>
                                        </p:attrNameLst>
                                      </p:cBhvr>
                                      <p:to>
                                        <p:strVal val="visible"/>
                                      </p:to>
                                    </p:set>
                                    <p:animEffect transition="in" filter="barn(inVertical)">
                                      <p:cBhvr>
                                        <p:cTn id="20" dur="500"/>
                                        <p:tgtEl>
                                          <p:spTgt spid="2253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style.rotation</p:attrName>
                                        </p:attrNameLst>
                                      </p:cBhvr>
                                      <p:tavLst>
                                        <p:tav tm="0">
                                          <p:val>
                                            <p:fltVal val="90"/>
                                          </p:val>
                                        </p:tav>
                                        <p:tav tm="100000">
                                          <p:val>
                                            <p:fltVal val="0"/>
                                          </p:val>
                                        </p:tav>
                                      </p:tavLst>
                                    </p:anim>
                                    <p:animEffect transition="in" filter="fade">
                                      <p:cBhvr>
                                        <p:cTn id="2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uiExpand="1"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97AC393-E6DD-4000-A35F-EBDFAEFAD815}"/>
              </a:ext>
            </a:extLst>
          </p:cNvPr>
          <p:cNvSpPr>
            <a:spLocks noGrp="1"/>
          </p:cNvSpPr>
          <p:nvPr>
            <p:ph idx="1"/>
          </p:nvPr>
        </p:nvSpPr>
        <p:spPr/>
        <p:txBody>
          <a:bodyPr/>
          <a:lstStyle/>
          <a:p>
            <a:pPr>
              <a:spcBef>
                <a:spcPts val="432"/>
              </a:spcBef>
            </a:pPr>
            <a:r>
              <a:rPr lang="en-US" altLang="zh-CN" dirty="0" err="1">
                <a:solidFill>
                  <a:srgbClr val="000000"/>
                </a:solidFill>
                <a:effectLst/>
                <a:latin typeface="Times New Roman" panose="02020603050405020304" pitchFamily="18" charset="0"/>
                <a:ea typeface="宋体" panose="02010600030101010101" pitchFamily="2" charset="-122"/>
              </a:rPr>
              <a:t>logspace</a:t>
            </a:r>
            <a:r>
              <a:rPr lang="zh-CN" altLang="zh-CN"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函数和</a:t>
            </a:r>
            <a:r>
              <a:rPr lang="en-US" altLang="zh-CN" dirty="0" err="1">
                <a:solidFill>
                  <a:srgbClr val="000000"/>
                </a:solidFill>
                <a:effectLst/>
                <a:latin typeface="Times New Roman" panose="02020603050405020304" pitchFamily="18" charset="0"/>
                <a:ea typeface="宋体" panose="02010600030101010101" pitchFamily="2" charset="-122"/>
              </a:rPr>
              <a:t>linspace</a:t>
            </a:r>
            <a:r>
              <a:rPr lang="zh-CN" altLang="zh-CN"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函数类似，它创建的是等比数列。</a:t>
            </a:r>
            <a:r>
              <a:rPr lang="en-US" altLang="zh-CN" dirty="0" err="1">
                <a:solidFill>
                  <a:srgbClr val="000000"/>
                </a:solidFill>
                <a:effectLst/>
                <a:latin typeface="Times New Roman" panose="02020603050405020304" pitchFamily="18" charset="0"/>
                <a:ea typeface="宋体" panose="02010600030101010101" pitchFamily="2" charset="-122"/>
              </a:rPr>
              <a:t>logspace</a:t>
            </a:r>
            <a:r>
              <a:rPr lang="zh-CN" altLang="zh-CN"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函数的基本使用格式如下</a:t>
            </a:r>
            <a:r>
              <a:rPr lang="zh-CN" altLang="en-US"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432"/>
              </a:spcBef>
            </a:pPr>
            <a:endParaRPr lang="en-US" altLang="zh-CN" dirty="0">
              <a:solidFill>
                <a:srgbClr val="000000"/>
              </a:solidFill>
            </a:endParaRPr>
          </a:p>
          <a:p>
            <a:pPr>
              <a:spcBef>
                <a:spcPts val="432"/>
              </a:spcBef>
            </a:pPr>
            <a:endParaRPr lang="en-US" altLang="zh-CN"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432"/>
              </a:spcBef>
            </a:pPr>
            <a:r>
              <a:rPr lang="zh-CN" altLang="zh-CN"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err="1">
                <a:solidFill>
                  <a:srgbClr val="000000"/>
                </a:solidFill>
                <a:effectLst/>
                <a:latin typeface="Times New Roman" panose="02020603050405020304" pitchFamily="18" charset="0"/>
                <a:ea typeface="宋体" panose="02010600030101010101" pitchFamily="2" charset="-122"/>
              </a:rPr>
              <a:t>logspace</a:t>
            </a:r>
            <a:r>
              <a:rPr lang="zh-CN" altLang="zh-CN"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函数的参数中，除了</a:t>
            </a:r>
            <a:r>
              <a:rPr lang="en-US" altLang="zh-CN" dirty="0">
                <a:solidFill>
                  <a:srgbClr val="000000"/>
                </a:solidFill>
                <a:effectLst/>
                <a:latin typeface="Times New Roman" panose="02020603050405020304" pitchFamily="18" charset="0"/>
                <a:ea typeface="宋体" panose="02010600030101010101" pitchFamily="2" charset="-122"/>
              </a:rPr>
              <a:t>base</a:t>
            </a:r>
            <a:r>
              <a:rPr lang="zh-CN" altLang="zh-CN"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参数和</a:t>
            </a:r>
            <a:r>
              <a:rPr lang="en-US" altLang="zh-CN" dirty="0" err="1">
                <a:solidFill>
                  <a:srgbClr val="000000"/>
                </a:solidFill>
                <a:effectLst/>
                <a:latin typeface="Times New Roman" panose="02020603050405020304" pitchFamily="18" charset="0"/>
                <a:ea typeface="宋体" panose="02010600030101010101" pitchFamily="2" charset="-122"/>
              </a:rPr>
              <a:t>linspace</a:t>
            </a:r>
            <a:r>
              <a:rPr lang="zh-CN" altLang="zh-CN"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函数的</a:t>
            </a:r>
            <a:r>
              <a:rPr lang="en-US" altLang="zh-CN" dirty="0" err="1">
                <a:solidFill>
                  <a:srgbClr val="000000"/>
                </a:solidFill>
                <a:effectLst/>
                <a:latin typeface="Times New Roman" panose="02020603050405020304" pitchFamily="18" charset="0"/>
                <a:ea typeface="宋体" panose="02010600030101010101" pitchFamily="2" charset="-122"/>
              </a:rPr>
              <a:t>retstep</a:t>
            </a:r>
            <a:r>
              <a:rPr lang="zh-CN" altLang="zh-CN"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参数不同之外，其余均相同</a:t>
            </a:r>
            <a:r>
              <a:rPr lang="zh-CN" altLang="en-US"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3" name="标题 2">
            <a:extLst>
              <a:ext uri="{FF2B5EF4-FFF2-40B4-BE49-F238E27FC236}">
                <a16:creationId xmlns:a16="http://schemas.microsoft.com/office/drawing/2014/main" id="{AC494071-33B5-456C-B4B0-2CA6F035028E}"/>
              </a:ext>
            </a:extLst>
          </p:cNvPr>
          <p:cNvSpPr>
            <a:spLocks noGrp="1"/>
          </p:cNvSpPr>
          <p:nvPr>
            <p:ph type="title"/>
          </p:nvPr>
        </p:nvSpPr>
        <p:spPr/>
        <p:txBody>
          <a:bodyPr/>
          <a:lstStyle/>
          <a:p>
            <a:r>
              <a:rPr lang="zh-CN" altLang="en-US" dirty="0"/>
              <a:t>创建数组对象</a:t>
            </a:r>
          </a:p>
        </p:txBody>
      </p:sp>
      <p:sp>
        <p:nvSpPr>
          <p:cNvPr id="5" name="文本框 4">
            <a:extLst>
              <a:ext uri="{FF2B5EF4-FFF2-40B4-BE49-F238E27FC236}">
                <a16:creationId xmlns:a16="http://schemas.microsoft.com/office/drawing/2014/main" id="{93F56F16-332B-426B-BE68-24731F6FC219}"/>
              </a:ext>
            </a:extLst>
          </p:cNvPr>
          <p:cNvSpPr txBox="1"/>
          <p:nvPr/>
        </p:nvSpPr>
        <p:spPr>
          <a:xfrm>
            <a:off x="851113" y="1900692"/>
            <a:ext cx="10489773" cy="430887"/>
          </a:xfrm>
          <a:prstGeom prst="rect">
            <a:avLst/>
          </a:prstGeom>
          <a:noFill/>
        </p:spPr>
        <p:txBody>
          <a:bodyPr wrap="square">
            <a:spAutoFit/>
          </a:bodyPr>
          <a:lstStyle/>
          <a:p>
            <a:pPr marL="360000" indent="0">
              <a:lnSpc>
                <a:spcPct val="100000"/>
              </a:lnSpc>
              <a:spcBef>
                <a:spcPts val="0"/>
              </a:spcBef>
              <a:buNone/>
            </a:pPr>
            <a:r>
              <a:rPr lang="en-US" altLang="zh-CN" sz="2200" i="1" dirty="0" err="1">
                <a:solidFill>
                  <a:srgbClr val="000000"/>
                </a:solidFill>
                <a:effectLst/>
                <a:latin typeface="Times New Roman" panose="02020603050405020304" pitchFamily="18" charset="0"/>
                <a:ea typeface="宋体" panose="02010600030101010101" pitchFamily="2" charset="-122"/>
              </a:rPr>
              <a:t>numpy.logspace</a:t>
            </a:r>
            <a:r>
              <a:rPr lang="en-US" altLang="zh-CN" sz="2200" i="1" dirty="0">
                <a:solidFill>
                  <a:srgbClr val="000000"/>
                </a:solidFill>
                <a:effectLst/>
                <a:latin typeface="Times New Roman" panose="02020603050405020304" pitchFamily="18" charset="0"/>
                <a:ea typeface="宋体" panose="02010600030101010101" pitchFamily="2" charset="-122"/>
              </a:rPr>
              <a:t>(start, stop, num=50, endpoint=True, base=10.0, </a:t>
            </a:r>
            <a:r>
              <a:rPr lang="en-US" altLang="zh-CN" sz="2200" i="1" dirty="0" err="1">
                <a:solidFill>
                  <a:srgbClr val="000000"/>
                </a:solidFill>
                <a:effectLst/>
                <a:latin typeface="Times New Roman" panose="02020603050405020304" pitchFamily="18" charset="0"/>
                <a:ea typeface="宋体" panose="02010600030101010101" pitchFamily="2" charset="-122"/>
              </a:rPr>
              <a:t>dtype</a:t>
            </a:r>
            <a:r>
              <a:rPr lang="en-US" altLang="zh-CN" sz="2200" i="1" dirty="0">
                <a:solidFill>
                  <a:srgbClr val="000000"/>
                </a:solidFill>
                <a:effectLst/>
                <a:latin typeface="Times New Roman" panose="02020603050405020304" pitchFamily="18" charset="0"/>
                <a:ea typeface="宋体" panose="02010600030101010101" pitchFamily="2" charset="-122"/>
              </a:rPr>
              <a:t>=None, axis=0)</a:t>
            </a:r>
            <a:endParaRPr lang="zh-CN" altLang="en-US" sz="2200" i="1" dirty="0"/>
          </a:p>
        </p:txBody>
      </p:sp>
    </p:spTree>
    <p:extLst>
      <p:ext uri="{BB962C8B-B14F-4D97-AF65-F5344CB8AC3E}">
        <p14:creationId xmlns:p14="http://schemas.microsoft.com/office/powerpoint/2010/main" val="167005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arn(inVertical)">
                                      <p:cBhvr>
                                        <p:cTn id="2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a:spcBef>
                <a:spcPts val="432"/>
              </a:spcBef>
            </a:pPr>
            <a:r>
              <a:rPr lang="en-US" altLang="zh-CN" sz="1800" dirty="0">
                <a:solidFill>
                  <a:srgbClr val="000000"/>
                </a:solidFill>
                <a:effectLst/>
                <a:latin typeface="Times New Roman" panose="02020603050405020304" pitchFamily="18" charset="0"/>
                <a:ea typeface="宋体" panose="02010600030101010101" pitchFamily="2" charset="-122"/>
              </a:rPr>
              <a:t>NumPy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还提供了其他函数用于创建特殊数组，如</a:t>
            </a:r>
            <a:r>
              <a:rPr lang="en-US" altLang="zh-CN" sz="1800" dirty="0">
                <a:solidFill>
                  <a:srgbClr val="000000"/>
                </a:solidFill>
                <a:effectLst/>
                <a:latin typeface="Times New Roman" panose="02020603050405020304" pitchFamily="18" charset="0"/>
                <a:ea typeface="宋体" panose="02010600030101010101" pitchFamily="2" charset="-122"/>
              </a:rPr>
              <a:t>zeros</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000000"/>
                </a:solidFill>
                <a:effectLst/>
                <a:latin typeface="Times New Roman" panose="02020603050405020304" pitchFamily="18" charset="0"/>
                <a:ea typeface="宋体" panose="02010600030101010101" pitchFamily="2" charset="-122"/>
              </a:rPr>
              <a:t>eye</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solidFill>
                  <a:srgbClr val="000000"/>
                </a:solidFill>
                <a:effectLst/>
                <a:latin typeface="Times New Roman" panose="02020603050405020304" pitchFamily="18" charset="0"/>
                <a:ea typeface="宋体" panose="02010600030101010101" pitchFamily="2" charset="-122"/>
              </a:rPr>
              <a:t>diag</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solidFill>
                  <a:srgbClr val="000000"/>
                </a:solidFill>
                <a:effectLst/>
                <a:latin typeface="Times New Roman" panose="02020603050405020304" pitchFamily="18" charset="0"/>
                <a:ea typeface="宋体" panose="02010600030101010101" pitchFamily="2" charset="-122"/>
              </a:rPr>
              <a:t>ones</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函数等</a:t>
            </a:r>
            <a:r>
              <a:rPr lang="zh-CN" altLang="en-US" sz="2200" dirty="0">
                <a:solidFill>
                  <a:srgbClr val="000000"/>
                </a:solidFill>
                <a:effectLst/>
                <a:latin typeface="Times New Roman" panose="02020603050405020304" pitchFamily="18" charset="0"/>
                <a:ea typeface="宋体" panose="02010600030101010101" pitchFamily="2" charset="-122"/>
              </a:rPr>
              <a:t>。</a:t>
            </a:r>
            <a:endParaRPr lang="en-US" altLang="zh-CN" sz="2200" dirty="0">
              <a:solidFill>
                <a:srgbClr val="000000"/>
              </a:solidFill>
              <a:effectLst/>
              <a:latin typeface="Times New Roman" panose="02020603050405020304" pitchFamily="18" charset="0"/>
              <a:ea typeface="宋体" panose="02010600030101010101" pitchFamily="2" charset="-122"/>
            </a:endParaRPr>
          </a:p>
          <a:p>
            <a:pPr marL="720000">
              <a:spcBef>
                <a:spcPts val="432"/>
              </a:spcBef>
              <a:buFont typeface="Arial" panose="020B0604020202020204" pitchFamily="34" charset="0"/>
              <a:buChar char="•"/>
            </a:pPr>
            <a:r>
              <a:rPr lang="en-US" altLang="zh-CN" sz="1800" b="1" dirty="0">
                <a:solidFill>
                  <a:srgbClr val="000000"/>
                </a:solidFill>
                <a:effectLst/>
                <a:latin typeface="Times New Roman" panose="02020603050405020304" pitchFamily="18" charset="0"/>
                <a:ea typeface="宋体" panose="02010600030101010101" pitchFamily="2" charset="-122"/>
              </a:rPr>
              <a:t>zeros</a:t>
            </a:r>
            <a:r>
              <a:rPr lang="zh-CN" altLang="zh-CN" sz="1800" b="1" dirty="0">
                <a:solidFill>
                  <a:srgbClr val="000000"/>
                </a:solidFill>
                <a:effectLst/>
                <a:latin typeface="Times New Roman" panose="02020603050405020304" pitchFamily="18" charset="0"/>
                <a:ea typeface="宋体" panose="02010600030101010101" pitchFamily="2" charset="-122"/>
              </a:rPr>
              <a:t>函数</a:t>
            </a:r>
            <a:r>
              <a:rPr lang="zh-CN" altLang="en-US" sz="1800" b="1"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用于创建值全部为</a:t>
            </a:r>
            <a:r>
              <a:rPr lang="en-US" altLang="zh-CN" sz="1800" dirty="0">
                <a:solidFill>
                  <a:srgbClr val="000000"/>
                </a:solidFill>
                <a:effectLst/>
                <a:latin typeface="Times New Roman" panose="02020603050405020304" pitchFamily="18" charset="0"/>
                <a:ea typeface="宋体" panose="02010600030101010101" pitchFamily="2" charset="-122"/>
              </a:rPr>
              <a:t>0</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的数组，即创建的数组值全部填充为</a:t>
            </a:r>
            <a:r>
              <a:rPr lang="en-US" altLang="zh-CN" sz="1800" dirty="0">
                <a:solidFill>
                  <a:srgbClr val="000000"/>
                </a:solidFill>
                <a:effectLst/>
                <a:latin typeface="Times New Roman" panose="02020603050405020304" pitchFamily="18" charset="0"/>
                <a:ea typeface="宋体" panose="02010600030101010101" pitchFamily="2" charset="-122"/>
              </a:rPr>
              <a:t>0</a:t>
            </a:r>
            <a:r>
              <a:rPr lang="zh-CN" altLang="en-US" sz="1800" dirty="0">
                <a:solidFill>
                  <a:srgbClr val="000000"/>
                </a:solidFill>
                <a:effectLst/>
                <a:latin typeface="Times New Roman" panose="02020603050405020304" pitchFamily="18" charset="0"/>
                <a:ea typeface="宋体" panose="02010600030101010101" pitchFamily="2" charset="-122"/>
              </a:rPr>
              <a:t>。</a:t>
            </a:r>
            <a:endParaRPr lang="en-US" altLang="zh-CN" sz="1800" dirty="0">
              <a:solidFill>
                <a:srgbClr val="000000"/>
              </a:solidFill>
              <a:effectLst/>
              <a:latin typeface="Times New Roman" panose="02020603050405020304" pitchFamily="18" charset="0"/>
              <a:ea typeface="宋体" panose="02010600030101010101" pitchFamily="2" charset="-122"/>
            </a:endParaRPr>
          </a:p>
          <a:p>
            <a:pPr marL="720000">
              <a:spcBef>
                <a:spcPts val="432"/>
              </a:spcBef>
              <a:buFont typeface="Arial" panose="020B0604020202020204" pitchFamily="34" charset="0"/>
              <a:buChar char="•"/>
            </a:pPr>
            <a:r>
              <a:rPr lang="en-US" altLang="zh-CN" sz="1800" b="1" dirty="0">
                <a:solidFill>
                  <a:srgbClr val="000000"/>
                </a:solidFill>
                <a:effectLst/>
                <a:latin typeface="Times New Roman" panose="02020603050405020304" pitchFamily="18" charset="0"/>
                <a:ea typeface="宋体" panose="02010600030101010101" pitchFamily="2" charset="-122"/>
              </a:rPr>
              <a:t>eye</a:t>
            </a:r>
            <a:r>
              <a:rPr lang="zh-CN" altLang="zh-CN" sz="1800" b="1" dirty="0">
                <a:solidFill>
                  <a:srgbClr val="000000"/>
                </a:solidFill>
                <a:effectLst/>
                <a:latin typeface="Times New Roman" panose="02020603050405020304" pitchFamily="18" charset="0"/>
                <a:ea typeface="宋体" panose="02010600030101010101" pitchFamily="2" charset="-122"/>
              </a:rPr>
              <a:t>函数</a:t>
            </a:r>
            <a:r>
              <a:rPr lang="zh-CN" altLang="en-US" sz="1800" b="1"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用于生成主对角线上的元素为</a:t>
            </a:r>
            <a:r>
              <a:rPr lang="en-US" altLang="zh-CN" sz="1800" dirty="0">
                <a:solidFill>
                  <a:srgbClr val="000000"/>
                </a:solidFill>
                <a:effectLst/>
                <a:latin typeface="Times New Roman" panose="02020603050405020304" pitchFamily="18" charset="0"/>
                <a:ea typeface="宋体" panose="02010600030101010101" pitchFamily="2" charset="-122"/>
              </a:rPr>
              <a:t>1</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，其他的元素为</a:t>
            </a:r>
            <a:r>
              <a:rPr lang="en-US" altLang="zh-CN" sz="1800" dirty="0">
                <a:solidFill>
                  <a:srgbClr val="000000"/>
                </a:solidFill>
                <a:effectLst/>
                <a:latin typeface="Times New Roman" panose="02020603050405020304" pitchFamily="18" charset="0"/>
                <a:ea typeface="宋体" panose="02010600030101010101" pitchFamily="2" charset="-122"/>
              </a:rPr>
              <a:t>0</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的数组，类似单位矩阵</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rgbClr val="000000"/>
              </a:solidFill>
              <a:cs typeface="Times New Roman" panose="02020603050405020304" pitchFamily="18" charset="0"/>
            </a:endParaRPr>
          </a:p>
          <a:p>
            <a:pPr marL="720000">
              <a:spcBef>
                <a:spcPts val="432"/>
              </a:spcBef>
              <a:buFont typeface="Arial" panose="020B0604020202020204" pitchFamily="34" charset="0"/>
              <a:buChar char="•"/>
            </a:pPr>
            <a:r>
              <a:rPr lang="en-US" altLang="zh-CN" sz="1800" b="1" dirty="0" err="1">
                <a:solidFill>
                  <a:srgbClr val="000000"/>
                </a:solidFill>
                <a:effectLst/>
                <a:latin typeface="Times New Roman" panose="02020603050405020304" pitchFamily="18" charset="0"/>
                <a:ea typeface="宋体" panose="02010600030101010101" pitchFamily="2" charset="-122"/>
              </a:rPr>
              <a:t>diag</a:t>
            </a:r>
            <a:r>
              <a:rPr lang="zh-CN" altLang="zh-CN" sz="1800" b="1" dirty="0">
                <a:solidFill>
                  <a:srgbClr val="000000"/>
                </a:solidFill>
                <a:effectLst/>
                <a:latin typeface="Times New Roman" panose="02020603050405020304" pitchFamily="18" charset="0"/>
                <a:ea typeface="宋体" panose="02010600030101010101" pitchFamily="2" charset="-122"/>
              </a:rPr>
              <a:t>函数</a:t>
            </a:r>
            <a:r>
              <a:rPr lang="zh-CN" altLang="en-US" sz="1800" b="1"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创建类似对角的数组，即除对角线外的其他元素都为</a:t>
            </a:r>
            <a:r>
              <a:rPr lang="en-US" altLang="zh-CN" sz="1800" dirty="0">
                <a:solidFill>
                  <a:srgbClr val="000000"/>
                </a:solidFill>
                <a:effectLst/>
                <a:latin typeface="Times New Roman" panose="02020603050405020304" pitchFamily="18" charset="0"/>
                <a:ea typeface="宋体" panose="02010600030101010101" pitchFamily="2" charset="-122"/>
              </a:rPr>
              <a:t>0</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，对角线上的元素可以是</a:t>
            </a:r>
            <a:r>
              <a:rPr lang="en-US" altLang="zh-CN" sz="1800" dirty="0">
                <a:solidFill>
                  <a:srgbClr val="000000"/>
                </a:solidFill>
                <a:effectLst/>
                <a:latin typeface="Times New Roman" panose="02020603050405020304" pitchFamily="18" charset="0"/>
                <a:ea typeface="宋体" panose="02010600030101010101" pitchFamily="2" charset="-122"/>
              </a:rPr>
              <a:t>0</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或其他值</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20000">
              <a:spcBef>
                <a:spcPts val="432"/>
              </a:spcBef>
              <a:buFont typeface="Arial" panose="020B0604020202020204" pitchFamily="34" charset="0"/>
              <a:buChar char="•"/>
            </a:pPr>
            <a:r>
              <a:rPr lang="en-US" altLang="zh-CN" sz="1800" b="1" dirty="0">
                <a:solidFill>
                  <a:srgbClr val="000000"/>
                </a:solidFill>
                <a:effectLst/>
                <a:latin typeface="Times New Roman" panose="02020603050405020304" pitchFamily="18" charset="0"/>
                <a:ea typeface="宋体" panose="02010600030101010101" pitchFamily="2" charset="-122"/>
              </a:rPr>
              <a:t>ones</a:t>
            </a:r>
            <a:r>
              <a:rPr lang="zh-CN" altLang="zh-CN" sz="1800" b="1" dirty="0">
                <a:solidFill>
                  <a:srgbClr val="000000"/>
                </a:solidFill>
                <a:effectLst/>
                <a:latin typeface="Times New Roman" panose="02020603050405020304" pitchFamily="18" charset="0"/>
                <a:ea typeface="宋体" panose="02010600030101010101" pitchFamily="2" charset="-122"/>
              </a:rPr>
              <a:t>函数</a:t>
            </a:r>
            <a:r>
              <a:rPr lang="zh-CN" altLang="en-US" sz="1800" b="1"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用于创建元素全部为</a:t>
            </a:r>
            <a:r>
              <a:rPr lang="en-US" altLang="zh-CN" sz="1800" dirty="0">
                <a:solidFill>
                  <a:srgbClr val="000000"/>
                </a:solidFill>
                <a:effectLst/>
                <a:latin typeface="Times New Roman" panose="02020603050405020304" pitchFamily="18" charset="0"/>
                <a:ea typeface="宋体" panose="02010600030101010101" pitchFamily="2" charset="-122"/>
              </a:rPr>
              <a:t>1</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的数组，即创建的数组元素全部填充为</a:t>
            </a:r>
            <a:r>
              <a:rPr lang="en-US" altLang="zh-CN" sz="1800" dirty="0">
                <a:solidFill>
                  <a:srgbClr val="000000"/>
                </a:solidFill>
                <a:effectLst/>
                <a:latin typeface="Times New Roman" panose="02020603050405020304" pitchFamily="18" charset="0"/>
                <a:ea typeface="宋体" panose="02010600030101010101" pitchFamily="2" charset="-122"/>
              </a:rPr>
              <a:t>1</a:t>
            </a:r>
            <a:r>
              <a:rPr lang="zh-CN" altLang="en-US" sz="1800" dirty="0">
                <a:solidFill>
                  <a:srgbClr val="000000"/>
                </a:solidFill>
                <a:effectLst/>
                <a:latin typeface="Times New Roman" panose="02020603050405020304" pitchFamily="18" charset="0"/>
                <a:ea typeface="宋体" panose="02010600030101010101" pitchFamily="2" charset="-122"/>
              </a:rPr>
              <a:t>。</a:t>
            </a:r>
            <a:endParaRPr lang="zh-CN" altLang="en-US" i="1"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en-US" dirty="0"/>
              <a:t>创建数组对象</a:t>
            </a:r>
            <a:endParaRPr lang="zh-CN" altLang="en-US" dirty="0">
              <a:ea typeface="宋体" panose="02010600030101010101" pitchFamily="2" charset="-122"/>
            </a:endParaRPr>
          </a:p>
        </p:txBody>
      </p:sp>
    </p:spTree>
    <p:extLst>
      <p:ext uri="{BB962C8B-B14F-4D97-AF65-F5344CB8AC3E}">
        <p14:creationId xmlns:p14="http://schemas.microsoft.com/office/powerpoint/2010/main" val="276880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1000"/>
                                        <p:tgtEl>
                                          <p:spTgt spid="22530">
                                            <p:txEl>
                                              <p:pRg st="0" end="0"/>
                                            </p:txEl>
                                          </p:spTgt>
                                        </p:tgtEl>
                                      </p:cBhvr>
                                    </p:animEffect>
                                    <p:anim calcmode="lin" valueType="num">
                                      <p:cBhvr>
                                        <p:cTn id="8" dur="10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53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530">
                                            <p:txEl>
                                              <p:pRg st="1" end="1"/>
                                            </p:txEl>
                                          </p:spTgt>
                                        </p:tgtEl>
                                        <p:attrNameLst>
                                          <p:attrName>style.visibility</p:attrName>
                                        </p:attrNameLst>
                                      </p:cBhvr>
                                      <p:to>
                                        <p:strVal val="visible"/>
                                      </p:to>
                                    </p:set>
                                    <p:animEffect transition="in" filter="fade">
                                      <p:cBhvr>
                                        <p:cTn id="14" dur="1000"/>
                                        <p:tgtEl>
                                          <p:spTgt spid="22530">
                                            <p:txEl>
                                              <p:pRg st="1" end="1"/>
                                            </p:txEl>
                                          </p:spTgt>
                                        </p:tgtEl>
                                      </p:cBhvr>
                                    </p:animEffect>
                                    <p:anim calcmode="lin" valueType="num">
                                      <p:cBhvr>
                                        <p:cTn id="15" dur="1000" fill="hold"/>
                                        <p:tgtEl>
                                          <p:spTgt spid="2253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253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530">
                                            <p:txEl>
                                              <p:pRg st="2" end="2"/>
                                            </p:txEl>
                                          </p:spTgt>
                                        </p:tgtEl>
                                        <p:attrNameLst>
                                          <p:attrName>style.visibility</p:attrName>
                                        </p:attrNameLst>
                                      </p:cBhvr>
                                      <p:to>
                                        <p:strVal val="visible"/>
                                      </p:to>
                                    </p:set>
                                    <p:animEffect transition="in" filter="fade">
                                      <p:cBhvr>
                                        <p:cTn id="21" dur="1000"/>
                                        <p:tgtEl>
                                          <p:spTgt spid="22530">
                                            <p:txEl>
                                              <p:pRg st="2" end="2"/>
                                            </p:txEl>
                                          </p:spTgt>
                                        </p:tgtEl>
                                      </p:cBhvr>
                                    </p:animEffect>
                                    <p:anim calcmode="lin" valueType="num">
                                      <p:cBhvr>
                                        <p:cTn id="22" dur="1000" fill="hold"/>
                                        <p:tgtEl>
                                          <p:spTgt spid="2253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253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530">
                                            <p:txEl>
                                              <p:pRg st="3" end="3"/>
                                            </p:txEl>
                                          </p:spTgt>
                                        </p:tgtEl>
                                        <p:attrNameLst>
                                          <p:attrName>style.visibility</p:attrName>
                                        </p:attrNameLst>
                                      </p:cBhvr>
                                      <p:to>
                                        <p:strVal val="visible"/>
                                      </p:to>
                                    </p:set>
                                    <p:animEffect transition="in" filter="fade">
                                      <p:cBhvr>
                                        <p:cTn id="28" dur="1000"/>
                                        <p:tgtEl>
                                          <p:spTgt spid="22530">
                                            <p:txEl>
                                              <p:pRg st="3" end="3"/>
                                            </p:txEl>
                                          </p:spTgt>
                                        </p:tgtEl>
                                      </p:cBhvr>
                                    </p:animEffect>
                                    <p:anim calcmode="lin" valueType="num">
                                      <p:cBhvr>
                                        <p:cTn id="29" dur="1000" fill="hold"/>
                                        <p:tgtEl>
                                          <p:spTgt spid="2253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253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2530">
                                            <p:txEl>
                                              <p:pRg st="4" end="4"/>
                                            </p:txEl>
                                          </p:spTgt>
                                        </p:tgtEl>
                                        <p:attrNameLst>
                                          <p:attrName>style.visibility</p:attrName>
                                        </p:attrNameLst>
                                      </p:cBhvr>
                                      <p:to>
                                        <p:strVal val="visible"/>
                                      </p:to>
                                    </p:set>
                                    <p:animEffect transition="in" filter="fade">
                                      <p:cBhvr>
                                        <p:cTn id="35" dur="1000"/>
                                        <p:tgtEl>
                                          <p:spTgt spid="22530">
                                            <p:txEl>
                                              <p:pRg st="4" end="4"/>
                                            </p:txEl>
                                          </p:spTgt>
                                        </p:tgtEl>
                                      </p:cBhvr>
                                    </p:animEffect>
                                    <p:anim calcmode="lin" valueType="num">
                                      <p:cBhvr>
                                        <p:cTn id="36" dur="1000" fill="hold"/>
                                        <p:tgtEl>
                                          <p:spTgt spid="22530">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253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theme/theme1.xml><?xml version="1.0" encoding="utf-8"?>
<a:theme xmlns:a="http://schemas.openxmlformats.org/drawingml/2006/main" name="PPT模板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模板主题" id="{CEBE7990-C6F3-4E90-A321-F83DE118A5FB}" vid="{7CACAC8C-4918-4F36-901D-910BAC58BD7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923</TotalTime>
  <Words>4171</Words>
  <Application>Microsoft Office PowerPoint</Application>
  <PresentationFormat>宽屏</PresentationFormat>
  <Paragraphs>411</Paragraphs>
  <Slides>43</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等线</vt:lpstr>
      <vt:lpstr>黑体</vt:lpstr>
      <vt:lpstr>宋体</vt:lpstr>
      <vt:lpstr>微软雅黑</vt:lpstr>
      <vt:lpstr>Arial</vt:lpstr>
      <vt:lpstr>Calibri</vt:lpstr>
      <vt:lpstr>Times New Roman</vt:lpstr>
      <vt:lpstr>Wingdings</vt:lpstr>
      <vt:lpstr>PPT模板主题</vt:lpstr>
      <vt:lpstr>NumPy数值计算基础</vt:lpstr>
      <vt:lpstr>目录</vt:lpstr>
      <vt:lpstr>创建数组对象</vt:lpstr>
      <vt:lpstr>创建数组对象</vt:lpstr>
      <vt:lpstr>创建数组对象</vt:lpstr>
      <vt:lpstr>创建数组对象</vt:lpstr>
      <vt:lpstr>创建数组对象</vt:lpstr>
      <vt:lpstr>创建数组对象</vt:lpstr>
      <vt:lpstr>创建数组对象</vt:lpstr>
      <vt:lpstr>创建数组对象</vt:lpstr>
      <vt:lpstr>创建数组对象</vt:lpstr>
      <vt:lpstr>创建数组对象</vt:lpstr>
      <vt:lpstr>生成随机数</vt:lpstr>
      <vt:lpstr>生成随机数</vt:lpstr>
      <vt:lpstr>生成随机数</vt:lpstr>
      <vt:lpstr>生成随机数</vt:lpstr>
      <vt:lpstr>生成随机数</vt:lpstr>
      <vt:lpstr>通过索引访问数组</vt:lpstr>
      <vt:lpstr>变换数组的形态</vt:lpstr>
      <vt:lpstr>变换数组的形态</vt:lpstr>
      <vt:lpstr>变换数组的形态</vt:lpstr>
      <vt:lpstr>变换数组形态</vt:lpstr>
      <vt:lpstr>目录</vt:lpstr>
      <vt:lpstr>创建NumPy矩阵</vt:lpstr>
      <vt:lpstr>创建NumPy矩阵</vt:lpstr>
      <vt:lpstr>创建NumPy矩阵</vt:lpstr>
      <vt:lpstr>掌握ufunc函数</vt:lpstr>
      <vt:lpstr>掌握ufunc函数</vt:lpstr>
      <vt:lpstr>掌握ufunc函数</vt:lpstr>
      <vt:lpstr>目录</vt:lpstr>
      <vt:lpstr>读/写文件</vt:lpstr>
      <vt:lpstr>读/写文件</vt:lpstr>
      <vt:lpstr>读/写文件</vt:lpstr>
      <vt:lpstr>读/写文件</vt:lpstr>
      <vt:lpstr>读/写文件</vt:lpstr>
      <vt:lpstr>使用函数进行简单的统计分析</vt:lpstr>
      <vt:lpstr>使用函数进行简单的统计分析</vt:lpstr>
      <vt:lpstr>使用函数进行简单的统计分析</vt:lpstr>
      <vt:lpstr>使用函数进行简单的统计分析</vt:lpstr>
      <vt:lpstr>使用函数进行简单的统计分析</vt:lpstr>
      <vt:lpstr>使用函数进行简单的统计分析</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黄 静</cp:lastModifiedBy>
  <cp:revision>328</cp:revision>
  <dcterms:created xsi:type="dcterms:W3CDTF">2017-01-10T15:44:52Z</dcterms:created>
  <dcterms:modified xsi:type="dcterms:W3CDTF">2022-08-09T02:59:48Z</dcterms:modified>
</cp:coreProperties>
</file>