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76"/>
  </p:notesMasterIdLst>
  <p:sldIdLst>
    <p:sldId id="494" r:id="rId2"/>
    <p:sldId id="506" r:id="rId3"/>
    <p:sldId id="542" r:id="rId4"/>
    <p:sldId id="541" r:id="rId5"/>
    <p:sldId id="543" r:id="rId6"/>
    <p:sldId id="546" r:id="rId7"/>
    <p:sldId id="548" r:id="rId8"/>
    <p:sldId id="589" r:id="rId9"/>
    <p:sldId id="590" r:id="rId10"/>
    <p:sldId id="592" r:id="rId11"/>
    <p:sldId id="593" r:id="rId12"/>
    <p:sldId id="591" r:id="rId13"/>
    <p:sldId id="595" r:id="rId14"/>
    <p:sldId id="596" r:id="rId15"/>
    <p:sldId id="597" r:id="rId16"/>
    <p:sldId id="599" r:id="rId17"/>
    <p:sldId id="601" r:id="rId18"/>
    <p:sldId id="602" r:id="rId19"/>
    <p:sldId id="603" r:id="rId20"/>
    <p:sldId id="604" r:id="rId21"/>
    <p:sldId id="656" r:id="rId22"/>
    <p:sldId id="606" r:id="rId23"/>
    <p:sldId id="655" r:id="rId24"/>
    <p:sldId id="605" r:id="rId25"/>
    <p:sldId id="607" r:id="rId26"/>
    <p:sldId id="513" r:id="rId27"/>
    <p:sldId id="608" r:id="rId28"/>
    <p:sldId id="609" r:id="rId29"/>
    <p:sldId id="611" r:id="rId30"/>
    <p:sldId id="612" r:id="rId31"/>
    <p:sldId id="613" r:id="rId32"/>
    <p:sldId id="614" r:id="rId33"/>
    <p:sldId id="615" r:id="rId34"/>
    <p:sldId id="616" r:id="rId35"/>
    <p:sldId id="617" r:id="rId36"/>
    <p:sldId id="618" r:id="rId37"/>
    <p:sldId id="619" r:id="rId38"/>
    <p:sldId id="620" r:id="rId39"/>
    <p:sldId id="622" r:id="rId40"/>
    <p:sldId id="624" r:id="rId41"/>
    <p:sldId id="625" r:id="rId42"/>
    <p:sldId id="626" r:id="rId43"/>
    <p:sldId id="627" r:id="rId44"/>
    <p:sldId id="514" r:id="rId45"/>
    <p:sldId id="629" r:id="rId46"/>
    <p:sldId id="630" r:id="rId47"/>
    <p:sldId id="631" r:id="rId48"/>
    <p:sldId id="632" r:id="rId49"/>
    <p:sldId id="633" r:id="rId50"/>
    <p:sldId id="634" r:id="rId51"/>
    <p:sldId id="657" r:id="rId52"/>
    <p:sldId id="635" r:id="rId53"/>
    <p:sldId id="636" r:id="rId54"/>
    <p:sldId id="637" r:id="rId55"/>
    <p:sldId id="515" r:id="rId56"/>
    <p:sldId id="638" r:id="rId57"/>
    <p:sldId id="639" r:id="rId58"/>
    <p:sldId id="640" r:id="rId59"/>
    <p:sldId id="641" r:id="rId60"/>
    <p:sldId id="642" r:id="rId61"/>
    <p:sldId id="644" r:id="rId62"/>
    <p:sldId id="643" r:id="rId63"/>
    <p:sldId id="645" r:id="rId64"/>
    <p:sldId id="646" r:id="rId65"/>
    <p:sldId id="647" r:id="rId66"/>
    <p:sldId id="516" r:id="rId67"/>
    <p:sldId id="648" r:id="rId68"/>
    <p:sldId id="649" r:id="rId69"/>
    <p:sldId id="650" r:id="rId70"/>
    <p:sldId id="653" r:id="rId71"/>
    <p:sldId id="651" r:id="rId72"/>
    <p:sldId id="652" r:id="rId73"/>
    <p:sldId id="654" r:id="rId74"/>
    <p:sldId id="534"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C7596A3F-5EC0-4D1D-B043-770F08D16EAA}"/>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DFED813F-ABD6-4552-B159-2AFA0DFB509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99E8A9DD-AF30-41BD-90EA-B02D5AE71F18}"/>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129C9522-9393-490F-AF65-54F290673ED2}"/>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BC580829-80DA-4EED-B1C2-5BD8A5599692}"/>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BFE985A5-07BE-453C-9318-5A6202E3DCD1}"/>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F876DB1D-D059-46B0-AE74-451184E566A7}"/>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28F7C2EF-0ACF-4CF5-9633-907BC677E2F1}"/>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8743F66-1E15-4D7E-809A-3DFBF5D0096E}"/>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19C041FC-EBCC-4374-B6A0-B33F9CFA6342}"/>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ADA6AD20-BC22-44E9-862E-D338D3A56AA9}"/>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18AAD879-CB69-4262-BFF2-C9DED79826D2}"/>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8284B125-6EB5-404D-9A11-58FCC35B28F0}"/>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9D66C584-5857-4503-929C-2114EAB99681}"/>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2CCF4C5-6F0B-4A17-ADEB-D17B5A4B7ACC}"/>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31808250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id="{E135D0D9-056D-4353-A76D-B19BAAF9635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A41E3655-AFA8-49AD-809C-04E92D5BD823}"/>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3925E868-0EB5-483E-9C48-41DA9FB11924}"/>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6E121474-CF1B-4C96-BF3F-A10C0B591E41}"/>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6203B8F7-BF9E-4009-B1EA-29AD8FA8F0E6}"/>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069AA65-023E-4CF6-8C15-33E39604A864}"/>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795659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E18ECA28-C9B8-469F-B250-75CC638E8B1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F68EC3D6-394B-401E-A062-F176F779218B}"/>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8" r:id="rId3"/>
    <p:sldLayoutId id="2147483759" r:id="rId4"/>
    <p:sldLayoutId id="2147483757"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slide" Target="slide66.xml"/><Relationship Id="rId4" Type="http://schemas.openxmlformats.org/officeDocument/2006/relationships/slide" Target="slide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tipdm.com/pxdt/index.jht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272088" y="2706149"/>
            <a:ext cx="6544007" cy="692150"/>
          </a:xfrm>
        </p:spPr>
        <p:txBody>
          <a:bodyPr/>
          <a:lstStyle/>
          <a:p>
            <a:r>
              <a:rPr lang="en-US" altLang="zh-CN" sz="4000" dirty="0">
                <a:cs typeface="Times New Roman" panose="02020603050405020304" pitchFamily="18" charset="0"/>
              </a:rPr>
              <a:t>pandas</a:t>
            </a:r>
            <a:r>
              <a:rPr lang="zh-CN" altLang="en-US" sz="4000" dirty="0">
                <a:cs typeface="Times New Roman" panose="02020603050405020304" pitchFamily="18" charset="0"/>
              </a:rPr>
              <a:t>统计分析基础</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en-US" dirty="0"/>
              <a:t>某公司收集了音乐行业的收入信息，并存放至工作表中，其中数据特征主要包括</a:t>
            </a:r>
            <a:r>
              <a:rPr lang="en-US" altLang="zh-CN" dirty="0"/>
              <a:t>format</a:t>
            </a:r>
            <a:r>
              <a:rPr lang="zh-CN" altLang="en-US" dirty="0"/>
              <a:t>（销售形式）、</a:t>
            </a:r>
            <a:r>
              <a:rPr lang="en-US" altLang="zh-CN" dirty="0"/>
              <a:t>metric</a:t>
            </a:r>
            <a:r>
              <a:rPr lang="zh-CN" altLang="en-US" dirty="0"/>
              <a:t>（销售单位）、</a:t>
            </a:r>
            <a:r>
              <a:rPr lang="en-US" altLang="zh-CN" dirty="0"/>
              <a:t>date</a:t>
            </a:r>
            <a:r>
              <a:rPr lang="zh-CN" altLang="en-US" dirty="0"/>
              <a:t>（销售时间）、</a:t>
            </a:r>
            <a:r>
              <a:rPr lang="en-US" altLang="zh-CN" dirty="0" err="1"/>
              <a:t>number_of_records</a:t>
            </a:r>
            <a:r>
              <a:rPr lang="zh-CN" altLang="en-US" dirty="0"/>
              <a:t>（销售数量）、</a:t>
            </a:r>
            <a:r>
              <a:rPr lang="en-US" altLang="zh-CN" dirty="0" err="1"/>
              <a:t>value_actual</a:t>
            </a:r>
            <a:r>
              <a:rPr lang="zh-CN" altLang="en-US" dirty="0"/>
              <a:t>（销售价格），部分信息如下表。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写文本文件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500256242"/>
              </p:ext>
            </p:extLst>
          </p:nvPr>
        </p:nvGraphicFramePr>
        <p:xfrm>
          <a:off x="1882632" y="2436296"/>
          <a:ext cx="8426737" cy="3456000"/>
        </p:xfrm>
        <a:graphic>
          <a:graphicData uri="http://schemas.openxmlformats.org/drawingml/2006/table">
            <a:tbl>
              <a:tblPr firstRow="1" bandRow="1">
                <a:tableStyleId>{5C22544A-7EE6-4342-B048-85BDC9FD1C3A}</a:tableStyleId>
              </a:tblPr>
              <a:tblGrid>
                <a:gridCol w="1252818">
                  <a:extLst>
                    <a:ext uri="{9D8B030D-6E8A-4147-A177-3AD203B41FA5}">
                      <a16:colId xmlns:a16="http://schemas.microsoft.com/office/drawing/2014/main" val="20000"/>
                    </a:ext>
                  </a:extLst>
                </a:gridCol>
                <a:gridCol w="1319752">
                  <a:extLst>
                    <a:ext uri="{9D8B030D-6E8A-4147-A177-3AD203B41FA5}">
                      <a16:colId xmlns:a16="http://schemas.microsoft.com/office/drawing/2014/main" val="20001"/>
                    </a:ext>
                  </a:extLst>
                </a:gridCol>
                <a:gridCol w="2055044">
                  <a:extLst>
                    <a:ext uri="{9D8B030D-6E8A-4147-A177-3AD203B41FA5}">
                      <a16:colId xmlns:a16="http://schemas.microsoft.com/office/drawing/2014/main" val="1381300889"/>
                    </a:ext>
                  </a:extLst>
                </a:gridCol>
                <a:gridCol w="2158738">
                  <a:extLst>
                    <a:ext uri="{9D8B030D-6E8A-4147-A177-3AD203B41FA5}">
                      <a16:colId xmlns:a16="http://schemas.microsoft.com/office/drawing/2014/main" val="146453776"/>
                    </a:ext>
                  </a:extLst>
                </a:gridCol>
                <a:gridCol w="1640385">
                  <a:extLst>
                    <a:ext uri="{9D8B030D-6E8A-4147-A177-3AD203B41FA5}">
                      <a16:colId xmlns:a16="http://schemas.microsoft.com/office/drawing/2014/main" val="579500178"/>
                    </a:ext>
                  </a:extLst>
                </a:gridCol>
              </a:tblGrid>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format</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metric</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date</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number of records</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value_actual</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10000"/>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dirty="0">
                          <a:effectLst/>
                          <a:latin typeface="Times New Roman" panose="02020603050405020304" pitchFamily="18" charset="0"/>
                          <a:ea typeface="+mn-ea"/>
                          <a:cs typeface="Times New Roman" panose="02020603050405020304" pitchFamily="18" charset="0"/>
                        </a:rPr>
                        <a:t>2020/7/31 22:01</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3806698025"/>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dirty="0">
                          <a:effectLst/>
                          <a:latin typeface="Times New Roman" panose="02020603050405020304" pitchFamily="18" charset="0"/>
                          <a:ea typeface="+mn-ea"/>
                          <a:cs typeface="Times New Roman" panose="02020603050405020304" pitchFamily="18" charset="0"/>
                        </a:rPr>
                        <a:t>2020/7/23 6:12</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2886788644"/>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dirty="0">
                          <a:effectLst/>
                          <a:latin typeface="Times New Roman" panose="02020603050405020304" pitchFamily="18" charset="0"/>
                          <a:ea typeface="+mn-ea"/>
                          <a:cs typeface="Times New Roman" panose="02020603050405020304" pitchFamily="18" charset="0"/>
                        </a:rPr>
                        <a:t>2020/7/13 9:30</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1411939009"/>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a:effectLst/>
                          <a:latin typeface="Times New Roman" panose="02020603050405020304" pitchFamily="18" charset="0"/>
                          <a:ea typeface="+mn-ea"/>
                          <a:cs typeface="Times New Roman" panose="02020603050405020304" pitchFamily="18" charset="0"/>
                        </a:rPr>
                        <a:t>2020/6/30 14:26</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626563977"/>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a:effectLst/>
                          <a:latin typeface="Times New Roman" panose="02020603050405020304" pitchFamily="18" charset="0"/>
                          <a:ea typeface="+mn-ea"/>
                          <a:cs typeface="Times New Roman" panose="02020603050405020304" pitchFamily="18" charset="0"/>
                        </a:rPr>
                        <a:t>2020/6/23 20:21</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1105952929"/>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a:effectLst/>
                          <a:latin typeface="Times New Roman" panose="02020603050405020304" pitchFamily="18" charset="0"/>
                          <a:ea typeface="+mn-ea"/>
                          <a:cs typeface="Times New Roman" panose="02020603050405020304" pitchFamily="18" charset="0"/>
                        </a:rPr>
                        <a:t>2020/6/20 13:41</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4157458728"/>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CD</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Units</a:t>
                      </a:r>
                    </a:p>
                  </a:txBody>
                  <a:tcPr anchor="ctr" anchorCtr="1"/>
                </a:tc>
                <a:tc>
                  <a:txBody>
                    <a:bodyPr/>
                    <a:lstStyle/>
                    <a:p>
                      <a:pPr algn="ctr">
                        <a:spcAft>
                          <a:spcPts val="0"/>
                        </a:spcAft>
                      </a:pPr>
                      <a:r>
                        <a:rPr lang="en-US" sz="1800" kern="100" dirty="0">
                          <a:effectLst/>
                          <a:latin typeface="Times New Roman" panose="02020603050405020304" pitchFamily="18" charset="0"/>
                          <a:ea typeface="+mn-ea"/>
                          <a:cs typeface="Times New Roman" panose="02020603050405020304" pitchFamily="18" charset="0"/>
                        </a:rPr>
                        <a:t>2020/5/24 7:03</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1</a:t>
                      </a:r>
                    </a:p>
                  </a:txBody>
                  <a:tcPr anchor="ctr" anchorCtr="1"/>
                </a:tc>
                <a:tc>
                  <a:txBody>
                    <a:bodyPr/>
                    <a:lstStyle/>
                    <a:p>
                      <a:pPr algn="ctr">
                        <a:buNone/>
                      </a:pPr>
                      <a:endParaRPr lang="en-US" altLang="zh-CN" sz="1800" dirty="0">
                        <a:latin typeface="Times New Roman" panose="02020603050405020304" pitchFamily="18" charset="0"/>
                        <a:ea typeface="+mn-ea"/>
                        <a:cs typeface="Times New Roman" panose="02020603050405020304" pitchFamily="18" charset="0"/>
                      </a:endParaRPr>
                    </a:p>
                  </a:txBody>
                  <a:tcPr anchor="ctr" anchorCtr="1"/>
                </a:tc>
                <a:extLst>
                  <a:ext uri="{0D108BD9-81ED-4DB2-BD59-A6C34878D82A}">
                    <a16:rowId xmlns:a16="http://schemas.microsoft.com/office/drawing/2014/main" val="2741508679"/>
                  </a:ext>
                </a:extLst>
              </a:tr>
            </a:tbl>
          </a:graphicData>
        </a:graphic>
      </p:graphicFrame>
    </p:spTree>
    <p:extLst>
      <p:ext uri="{BB962C8B-B14F-4D97-AF65-F5344CB8AC3E}">
        <p14:creationId xmlns:p14="http://schemas.microsoft.com/office/powerpoint/2010/main" val="18622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根据音乐行业收入信息表，分别使用</a:t>
            </a:r>
            <a:r>
              <a:rPr lang="en-US" altLang="zh-CN" dirty="0" err="1"/>
              <a:t>read_table</a:t>
            </a:r>
            <a:r>
              <a:rPr lang="en-US" altLang="zh-CN" dirty="0"/>
              <a:t>()</a:t>
            </a:r>
            <a:r>
              <a:rPr lang="zh-CN" altLang="en-US" dirty="0"/>
              <a:t>和</a:t>
            </a:r>
            <a:r>
              <a:rPr lang="en-US" altLang="zh-CN" dirty="0" err="1"/>
              <a:t>read_csv</a:t>
            </a:r>
            <a:r>
              <a:rPr lang="en-US" altLang="zh-CN" dirty="0"/>
              <a:t>()</a:t>
            </a:r>
            <a:r>
              <a:rPr lang="zh-CN" altLang="en-US" dirty="0"/>
              <a:t>这两个函数读取数据。</a:t>
            </a:r>
            <a:endParaRPr lang="en-US" altLang="zh-CN" dirty="0"/>
          </a:p>
          <a:p>
            <a:pPr>
              <a:defRPr/>
            </a:pPr>
            <a:r>
              <a:rPr lang="en-US" altLang="zh-CN" dirty="0" err="1"/>
              <a:t>read_table</a:t>
            </a:r>
            <a:r>
              <a:rPr lang="en-US" altLang="zh-CN" dirty="0"/>
              <a:t>()</a:t>
            </a:r>
            <a:r>
              <a:rPr lang="zh-CN" altLang="en-US" dirty="0"/>
              <a:t>函数和</a:t>
            </a:r>
            <a:r>
              <a:rPr lang="en-US" altLang="zh-CN" dirty="0" err="1"/>
              <a:t>read_csv</a:t>
            </a:r>
            <a:r>
              <a:rPr lang="en-US" altLang="zh-CN" dirty="0"/>
              <a:t>()</a:t>
            </a:r>
            <a:r>
              <a:rPr lang="zh-CN" altLang="en-US" dirty="0"/>
              <a:t>函数应注意。</a:t>
            </a:r>
            <a:endParaRPr lang="en-US" altLang="zh-CN" dirty="0"/>
          </a:p>
          <a:p>
            <a:pPr marL="720000">
              <a:buFont typeface="Arial" panose="020B0604020202020204" pitchFamily="34" charset="0"/>
              <a:buChar char="•"/>
              <a:defRPr/>
            </a:pPr>
            <a:r>
              <a:rPr lang="en-US" altLang="zh-CN" dirty="0" err="1"/>
              <a:t>sep</a:t>
            </a:r>
            <a:r>
              <a:rPr lang="zh-CN" altLang="en-US" dirty="0"/>
              <a:t>参数是指定文本的分隔符，如果分隔符指定错误，那么在读取数据的时候，每一行数据将连成一片。</a:t>
            </a:r>
            <a:endParaRPr lang="en-US" altLang="zh-CN" dirty="0"/>
          </a:p>
          <a:p>
            <a:pPr marL="720000">
              <a:buFont typeface="Arial" panose="020B0604020202020204" pitchFamily="34" charset="0"/>
              <a:buChar char="•"/>
              <a:defRPr/>
            </a:pPr>
            <a:r>
              <a:rPr lang="en-US" altLang="zh-CN" dirty="0"/>
              <a:t>header</a:t>
            </a:r>
            <a:r>
              <a:rPr lang="zh-CN" altLang="en-US" dirty="0"/>
              <a:t>参数用于指定列名，如果</a:t>
            </a:r>
            <a:r>
              <a:rPr lang="en-US" altLang="zh-CN" dirty="0"/>
              <a:t>header</a:t>
            </a:r>
            <a:r>
              <a:rPr lang="zh-CN" altLang="en-US" dirty="0"/>
              <a:t>参数值是</a:t>
            </a:r>
            <a:r>
              <a:rPr lang="en-US" altLang="zh-CN" dirty="0"/>
              <a:t>None</a:t>
            </a:r>
            <a:r>
              <a:rPr lang="zh-CN" altLang="en-US" dirty="0"/>
              <a:t>，那么将会添加一个默认的列名。</a:t>
            </a:r>
            <a:endParaRPr lang="en-US" altLang="zh-CN" dirty="0"/>
          </a:p>
          <a:p>
            <a:pPr marL="720000">
              <a:buFont typeface="Arial" panose="020B0604020202020204" pitchFamily="34" charset="0"/>
              <a:buChar char="•"/>
              <a:defRPr/>
            </a:pPr>
            <a:r>
              <a:rPr lang="en-US" altLang="zh-CN" dirty="0"/>
              <a:t>encoding</a:t>
            </a:r>
            <a:r>
              <a:rPr lang="zh-CN" altLang="en-US" dirty="0"/>
              <a:t>代表文件的编码格式，常用的编码格式有</a:t>
            </a:r>
            <a:r>
              <a:rPr lang="en-US" altLang="zh-CN" dirty="0"/>
              <a:t>UTF-8</a:t>
            </a:r>
            <a:r>
              <a:rPr lang="zh-CN" altLang="en-US" dirty="0"/>
              <a:t>、</a:t>
            </a:r>
            <a:r>
              <a:rPr lang="en-US" altLang="zh-CN" dirty="0"/>
              <a:t>UTF-16</a:t>
            </a:r>
            <a:r>
              <a:rPr lang="zh-CN" altLang="en-US" dirty="0"/>
              <a:t>、</a:t>
            </a:r>
            <a:r>
              <a:rPr lang="en-US" altLang="zh-CN" dirty="0"/>
              <a:t>GBK</a:t>
            </a:r>
            <a:r>
              <a:rPr lang="zh-CN" altLang="en-US" dirty="0"/>
              <a:t>、</a:t>
            </a:r>
            <a:r>
              <a:rPr lang="en-US" altLang="zh-CN" dirty="0"/>
              <a:t>GB 2312</a:t>
            </a:r>
            <a:r>
              <a:rPr lang="zh-CN" altLang="en-US" dirty="0"/>
              <a:t>、</a:t>
            </a:r>
            <a:r>
              <a:rPr lang="en-US" altLang="zh-CN" dirty="0"/>
              <a:t>GB 18030</a:t>
            </a:r>
            <a:r>
              <a:rPr lang="zh-CN" altLang="en-US" dirty="0"/>
              <a:t>等。</a:t>
            </a:r>
            <a:endParaRPr lang="en-US" altLang="zh-CN" dirty="0"/>
          </a:p>
          <a:p>
            <a:pPr marL="720000">
              <a:buFont typeface="Arial" panose="020B0604020202020204" pitchFamily="34" charset="0"/>
              <a:buChar char="•"/>
              <a:defRPr/>
            </a:pPr>
            <a:r>
              <a:rPr lang="zh-CN" altLang="en-US" dirty="0"/>
              <a:t>如果编码指定错误，那么数据将无法读取，</a:t>
            </a:r>
            <a:r>
              <a:rPr lang="en-US" altLang="zh-CN" dirty="0" err="1"/>
              <a:t>IPython</a:t>
            </a:r>
            <a:r>
              <a:rPr lang="zh-CN" altLang="en-US" dirty="0"/>
              <a:t>解释器会报解析错误。</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读</a:t>
            </a:r>
            <a:r>
              <a:rPr lang="en-US" altLang="zh-CN" dirty="0">
                <a:latin typeface="Times New Roman" panose="02020603050405020304" pitchFamily="18" charset="0"/>
              </a:rPr>
              <a:t>/</a:t>
            </a:r>
            <a:r>
              <a:rPr lang="zh-CN" altLang="en-US" dirty="0">
                <a:latin typeface="Times New Roman" panose="02020603050405020304" pitchFamily="18" charset="0"/>
              </a:rPr>
              <a:t>写文本文件</a:t>
            </a:r>
          </a:p>
        </p:txBody>
      </p:sp>
    </p:spTree>
    <p:extLst>
      <p:ext uri="{BB962C8B-B14F-4D97-AF65-F5344CB8AC3E}">
        <p14:creationId xmlns:p14="http://schemas.microsoft.com/office/powerpoint/2010/main" val="15587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2585" indent="-362585">
              <a:defRPr/>
            </a:pPr>
            <a:r>
              <a:rPr lang="zh-CN" altLang="en-US" dirty="0"/>
              <a:t>文本文件的存储和读取类似，对于结构化数据，可以通过</a:t>
            </a:r>
            <a:r>
              <a:rPr lang="en-US" altLang="zh-CN" dirty="0"/>
              <a:t>pandas</a:t>
            </a:r>
            <a:r>
              <a:rPr lang="zh-CN" altLang="en-US" dirty="0"/>
              <a:t>库中的</a:t>
            </a:r>
            <a:r>
              <a:rPr lang="en-US" altLang="zh-CN" dirty="0" err="1"/>
              <a:t>to_csv</a:t>
            </a:r>
            <a:r>
              <a:rPr lang="en-US" altLang="zh-CN" dirty="0"/>
              <a:t>()</a:t>
            </a:r>
            <a:r>
              <a:rPr lang="zh-CN" altLang="en-US" dirty="0"/>
              <a:t>方法实现以</a:t>
            </a:r>
            <a:r>
              <a:rPr lang="en-US" altLang="zh-CN" dirty="0"/>
              <a:t>CSV</a:t>
            </a:r>
            <a:r>
              <a:rPr lang="zh-CN" altLang="en-US" dirty="0"/>
              <a:t>文件格式存储。</a:t>
            </a:r>
            <a:endParaRPr lang="en-US" altLang="zh-CN" dirty="0"/>
          </a:p>
          <a:p>
            <a:pPr marL="362585" indent="-362585">
              <a:defRPr/>
            </a:pPr>
            <a:r>
              <a:rPr lang="en-US" altLang="zh-CN" dirty="0" err="1"/>
              <a:t>to_csv</a:t>
            </a:r>
            <a:r>
              <a:rPr lang="en-US" altLang="zh-CN" dirty="0"/>
              <a:t>()</a:t>
            </a:r>
            <a:r>
              <a:rPr lang="zh-CN" altLang="en-US" dirty="0"/>
              <a:t>函数同样具有许多参数，如果有多个</a:t>
            </a:r>
            <a:r>
              <a:rPr lang="en-US" altLang="zh-CN" dirty="0"/>
              <a:t>&lt; expression &gt;</a:t>
            </a:r>
            <a:r>
              <a:rPr lang="zh-CN" altLang="en-US" dirty="0"/>
              <a:t>，那么表达式之间用逗号隔开，基本使用格式如下。</a:t>
            </a:r>
          </a:p>
          <a:p>
            <a:pPr marL="362585" indent="-362585">
              <a:defRPr/>
            </a:pPr>
            <a:endParaRPr lang="en-US" altLang="zh-CN" dirty="0"/>
          </a:p>
        </p:txBody>
      </p:sp>
      <p:sp>
        <p:nvSpPr>
          <p:cNvPr id="3" name="标题 2"/>
          <p:cNvSpPr>
            <a:spLocks noGrp="1"/>
          </p:cNvSpPr>
          <p:nvPr>
            <p:ph type="title"/>
          </p:nvPr>
        </p:nvSpPr>
        <p:spPr/>
        <p:txBody>
          <a:bodyPr/>
          <a:lstStyle/>
          <a:p>
            <a:r>
              <a:rPr lang="zh-CN" altLang="en-US" dirty="0"/>
              <a:t>读</a:t>
            </a:r>
            <a:r>
              <a:rPr lang="en-US" altLang="zh-CN" dirty="0"/>
              <a:t>/</a:t>
            </a:r>
            <a:r>
              <a:rPr lang="zh-CN" altLang="en-US" dirty="0"/>
              <a:t>写文本文件</a:t>
            </a:r>
          </a:p>
        </p:txBody>
      </p:sp>
      <p:sp>
        <p:nvSpPr>
          <p:cNvPr id="4" name="内容占位符 3"/>
          <p:cNvSpPr>
            <a:spLocks noGrp="1"/>
          </p:cNvSpPr>
          <p:nvPr>
            <p:ph idx="10"/>
          </p:nvPr>
        </p:nvSpPr>
        <p:spPr/>
        <p:txBody>
          <a:bodyPr/>
          <a:lstStyle/>
          <a:p>
            <a:r>
              <a:rPr lang="en-US" altLang="zh-CN" b="1" dirty="0"/>
              <a:t>2. </a:t>
            </a:r>
            <a:r>
              <a:rPr lang="zh-CN" altLang="en-US" b="1" dirty="0"/>
              <a:t>文本文件存储</a:t>
            </a:r>
          </a:p>
        </p:txBody>
      </p:sp>
      <p:sp>
        <p:nvSpPr>
          <p:cNvPr id="5" name="TextBox 5">
            <a:extLst>
              <a:ext uri="{FF2B5EF4-FFF2-40B4-BE49-F238E27FC236}">
                <a16:creationId xmlns:a16="http://schemas.microsoft.com/office/drawing/2014/main" id="{84B54F52-9C43-4742-9E8F-28206EFB15EC}"/>
              </a:ext>
            </a:extLst>
          </p:cNvPr>
          <p:cNvSpPr txBox="1">
            <a:spLocks noChangeArrowheads="1"/>
          </p:cNvSpPr>
          <p:nvPr/>
        </p:nvSpPr>
        <p:spPr bwMode="auto">
          <a:xfrm>
            <a:off x="542200" y="3487340"/>
            <a:ext cx="111076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DataFrame.to_csv</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path_or_buf</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sep</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na_rep</a:t>
            </a:r>
            <a:r>
              <a:rPr kumimoji="0" lang="en-US" altLang="zh-CN" sz="2200" i="1" dirty="0">
                <a:latin typeface="Times New Roman" panose="02020603050405020304" pitchFamily="18" charset="0"/>
                <a:cs typeface="Times New Roman" panose="02020603050405020304" pitchFamily="18" charset="0"/>
              </a:rPr>
              <a:t>='', columns=None, header=True, index=True, </a:t>
            </a:r>
            <a:r>
              <a:rPr kumimoji="0" lang="en-US" altLang="zh-CN" sz="2200" i="1" dirty="0" err="1">
                <a:latin typeface="Times New Roman" panose="02020603050405020304" pitchFamily="18" charset="0"/>
                <a:cs typeface="Times New Roman" panose="02020603050405020304" pitchFamily="18" charset="0"/>
              </a:rPr>
              <a:t>index_label</a:t>
            </a:r>
            <a:r>
              <a:rPr kumimoji="0" lang="en-US" altLang="zh-CN" sz="2200" i="1" dirty="0">
                <a:latin typeface="Times New Roman" panose="02020603050405020304" pitchFamily="18" charset="0"/>
                <a:cs typeface="Times New Roman" panose="02020603050405020304" pitchFamily="18" charset="0"/>
              </a:rPr>
              <a:t>=None, mode='w', encoding=None)</a:t>
            </a:r>
          </a:p>
        </p:txBody>
      </p:sp>
    </p:spTree>
    <p:extLst>
      <p:ext uri="{BB962C8B-B14F-4D97-AF65-F5344CB8AC3E}">
        <p14:creationId xmlns:p14="http://schemas.microsoft.com/office/powerpoint/2010/main" val="31812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750"/>
                                        <p:tgtEl>
                                          <p:spTgt spid="5">
                                            <p:txEl>
                                              <p:pRg st="0" end="0"/>
                                            </p:txEl>
                                          </p:spTgt>
                                        </p:tgtEl>
                                      </p:cBhvr>
                                    </p:animEffect>
                                    <p:anim calcmode="lin" valueType="num">
                                      <p:cBhvr>
                                        <p:cTn id="22"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75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to_csv</a:t>
            </a:r>
            <a:r>
              <a:rPr lang="en-US" altLang="zh-CN" dirty="0"/>
              <a:t>()</a:t>
            </a:r>
            <a:r>
              <a:rPr lang="zh-CN" altLang="en-US" dirty="0"/>
              <a:t>方法的常用参数及其说明如下表。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写文本文件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2872059401"/>
              </p:ext>
            </p:extLst>
          </p:nvPr>
        </p:nvGraphicFramePr>
        <p:xfrm>
          <a:off x="1280795" y="1734530"/>
          <a:ext cx="9630410" cy="4369330"/>
        </p:xfrm>
        <a:graphic>
          <a:graphicData uri="http://schemas.openxmlformats.org/drawingml/2006/table">
            <a:tbl>
              <a:tblPr firstRow="1" bandRow="1">
                <a:tableStyleId>{5C22544A-7EE6-4342-B048-85BDC9FD1C3A}</a:tableStyleId>
              </a:tblPr>
              <a:tblGrid>
                <a:gridCol w="1945640">
                  <a:extLst>
                    <a:ext uri="{9D8B030D-6E8A-4147-A177-3AD203B41FA5}">
                      <a16:colId xmlns:a16="http://schemas.microsoft.com/office/drawing/2014/main" val="20000"/>
                    </a:ext>
                  </a:extLst>
                </a:gridCol>
                <a:gridCol w="7684770">
                  <a:extLst>
                    <a:ext uri="{9D8B030D-6E8A-4147-A177-3AD203B41FA5}">
                      <a16:colId xmlns:a16="http://schemas.microsoft.com/office/drawing/2014/main" val="20001"/>
                    </a:ext>
                  </a:extLst>
                </a:gridCol>
              </a:tblGrid>
              <a:tr h="48133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path_or_buf</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。表示文件路径。默认为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sep</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。表示分隔符。默认为</a:t>
                      </a:r>
                      <a:r>
                        <a:rPr lang="zh-CN" altLang="en-US" sz="1800" kern="0" dirty="0">
                          <a:effectLst/>
                          <a:latin typeface="Times New Roman" panose="02020603050405020304" pitchFamily="18" charset="0"/>
                          <a:ea typeface="+mn-ea"/>
                          <a:cs typeface="Times New Roman" panose="02020603050405020304" pitchFamily="18" charset="0"/>
                        </a:rPr>
                        <a:t>“</a:t>
                      </a:r>
                      <a:r>
                        <a:rPr lang="en-US" altLang="zh-CN" sz="1800" kern="0" dirty="0">
                          <a:effectLst/>
                          <a:latin typeface="Times New Roman" panose="02020603050405020304" pitchFamily="18" charset="0"/>
                          <a:ea typeface="+mn-ea"/>
                          <a:cs typeface="Times New Roman" panose="02020603050405020304" pitchFamily="18" charset="0"/>
                        </a:rPr>
                        <a:t>,</a:t>
                      </a:r>
                      <a:r>
                        <a:rPr lang="zh-CN" altLang="en-US" sz="1800" kern="0" dirty="0">
                          <a:effectLst/>
                          <a:latin typeface="Times New Roman" panose="02020603050405020304" pitchFamily="18" charset="0"/>
                          <a:ea typeface="+mn-ea"/>
                          <a:cs typeface="Times New Roman" panose="02020603050405020304" pitchFamily="18" charset="0"/>
                        </a:rPr>
                        <a:t>”</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na_rep</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。表示缺失值。默认为</a:t>
                      </a:r>
                      <a:r>
                        <a:rPr lang="zh-CN" altLang="en-US" sz="1800" kern="0" dirty="0">
                          <a:effectLst/>
                          <a:latin typeface="Times New Roman" panose="02020603050405020304" pitchFamily="18" charset="0"/>
                          <a:ea typeface="+mn-ea"/>
                          <a:cs typeface="Times New Roman" panose="02020603050405020304" pitchFamily="18" charset="0"/>
                        </a:rPr>
                        <a:t>“”</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columns</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list</a:t>
                      </a:r>
                      <a:r>
                        <a:rPr lang="zh-CN" sz="1800" kern="0" dirty="0">
                          <a:effectLst/>
                          <a:latin typeface="Times New Roman" panose="02020603050405020304" pitchFamily="18" charset="0"/>
                          <a:ea typeface="+mn-ea"/>
                          <a:cs typeface="Times New Roman" panose="02020603050405020304" pitchFamily="18" charset="0"/>
                        </a:rPr>
                        <a:t>。表示写出的列名。默认为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header</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或列表形式的</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。表示是否将列名写出。默认为</a:t>
                      </a:r>
                      <a:r>
                        <a:rPr lang="en-US" sz="1800" kern="0" dirty="0">
                          <a:effectLst/>
                          <a:latin typeface="Times New Roman" panose="02020603050405020304" pitchFamily="18" charset="0"/>
                          <a:ea typeface="+mn-ea"/>
                          <a:cs typeface="Times New Roman" panose="02020603050405020304" pitchFamily="18" charset="0"/>
                        </a:rPr>
                        <a:t>True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index</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。表示是否将行名（索引）写出。默认为</a:t>
                      </a:r>
                      <a:r>
                        <a:rPr lang="en-US" sz="1800" kern="0" dirty="0">
                          <a:effectLst/>
                          <a:latin typeface="Times New Roman" panose="02020603050405020304" pitchFamily="18" charset="0"/>
                          <a:ea typeface="+mn-ea"/>
                          <a:cs typeface="Times New Roman" panose="02020603050405020304" pitchFamily="18" charset="0"/>
                        </a:rPr>
                        <a:t>True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index_label</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sequence</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false</a:t>
                      </a:r>
                      <a:r>
                        <a:rPr lang="zh-CN" sz="1800" kern="0" dirty="0">
                          <a:effectLst/>
                          <a:latin typeface="Times New Roman" panose="02020603050405020304" pitchFamily="18" charset="0"/>
                          <a:ea typeface="+mn-ea"/>
                          <a:cs typeface="Times New Roman" panose="02020603050405020304" pitchFamily="18" charset="0"/>
                        </a:rPr>
                        <a:t>。表示索引名。默认为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42056302"/>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mode</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altLang="en-US" sz="1800" kern="100" dirty="0">
                          <a:effectLst/>
                          <a:latin typeface="Times New Roman" panose="02020603050405020304" pitchFamily="18" charset="0"/>
                          <a:ea typeface="+mn-ea"/>
                          <a:cs typeface="Times New Roman" panose="02020603050405020304" pitchFamily="18" charset="0"/>
                        </a:rPr>
                        <a:t>接收特定</a:t>
                      </a:r>
                      <a:r>
                        <a:rPr lang="en-US" altLang="zh-CN" sz="1800" kern="100" dirty="0">
                          <a:effectLst/>
                          <a:latin typeface="Times New Roman" panose="02020603050405020304" pitchFamily="18" charset="0"/>
                          <a:ea typeface="+mn-ea"/>
                          <a:cs typeface="Times New Roman" panose="02020603050405020304" pitchFamily="18" charset="0"/>
                        </a:rPr>
                        <a:t>str</a:t>
                      </a:r>
                      <a:r>
                        <a:rPr lang="zh-CN" altLang="en-US" sz="1800" kern="100" dirty="0">
                          <a:effectLst/>
                          <a:latin typeface="Times New Roman" panose="02020603050405020304" pitchFamily="18" charset="0"/>
                          <a:ea typeface="+mn-ea"/>
                          <a:cs typeface="Times New Roman" panose="02020603050405020304" pitchFamily="18" charset="0"/>
                        </a:rPr>
                        <a:t>。表示数据写入模式。默认为</a:t>
                      </a:r>
                      <a:r>
                        <a:rPr lang="en-US" altLang="zh-CN" sz="1800" kern="100" dirty="0">
                          <a:effectLst/>
                          <a:latin typeface="Times New Roman" panose="02020603050405020304" pitchFamily="18" charset="0"/>
                          <a:ea typeface="+mn-ea"/>
                          <a:cs typeface="Times New Roman" panose="02020603050405020304" pitchFamily="18" charset="0"/>
                        </a:rPr>
                        <a:t>w</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32581168"/>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encoding</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algn="just">
                        <a:spcAft>
                          <a:spcPts val="0"/>
                        </a:spcAft>
                      </a:pPr>
                      <a:r>
                        <a:rPr lang="zh-CN" altLang="zh-CN" sz="1800" kern="1200" dirty="0">
                          <a:solidFill>
                            <a:schemeClr val="dk1"/>
                          </a:solidFill>
                          <a:effectLst/>
                          <a:latin typeface="Times New Roman" panose="02020603050405020304" pitchFamily="18" charset="0"/>
                          <a:ea typeface="+mn-ea"/>
                          <a:cs typeface="Times New Roman" panose="02020603050405020304" pitchFamily="18" charset="0"/>
                        </a:rPr>
                        <a:t>接收特定</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str</a:t>
                      </a:r>
                      <a:r>
                        <a:rPr lang="zh-CN" altLang="zh-CN" sz="1800" kern="1200" dirty="0">
                          <a:solidFill>
                            <a:schemeClr val="dk1"/>
                          </a:solidFill>
                          <a:effectLst/>
                          <a:latin typeface="Times New Roman" panose="02020603050405020304" pitchFamily="18" charset="0"/>
                          <a:ea typeface="+mn-ea"/>
                          <a:cs typeface="Times New Roman" panose="02020603050405020304" pitchFamily="18" charset="0"/>
                        </a:rPr>
                        <a:t>。表示存储文件的编码格式。默认为</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704809871"/>
                  </a:ext>
                </a:extLst>
              </a:tr>
            </a:tbl>
          </a:graphicData>
        </a:graphic>
      </p:graphicFrame>
    </p:spTree>
    <p:extLst>
      <p:ext uri="{BB962C8B-B14F-4D97-AF65-F5344CB8AC3E}">
        <p14:creationId xmlns:p14="http://schemas.microsoft.com/office/powerpoint/2010/main" val="105932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en-US" altLang="zh-CN" dirty="0"/>
              <a:t>Excel</a:t>
            </a:r>
            <a:r>
              <a:rPr lang="zh-CN" altLang="en-US" dirty="0"/>
              <a:t>是微软公司的办公软件</a:t>
            </a:r>
            <a:r>
              <a:rPr lang="en-US" altLang="zh-CN" dirty="0"/>
              <a:t>Microsoft Office</a:t>
            </a:r>
            <a:r>
              <a:rPr lang="zh-CN" altLang="en-US" dirty="0"/>
              <a:t>的组件之一，它可以对数据进行处理、统计分析等操作，广泛地应用于管理、财经和金融等众多领域，其文件保存依照程序版本的不同分为以下两种。</a:t>
            </a:r>
            <a:endParaRPr lang="en-US" altLang="zh-CN" dirty="0"/>
          </a:p>
          <a:p>
            <a:pPr marL="720000">
              <a:buFont typeface="Arial" panose="020B0604020202020204" pitchFamily="34" charset="0"/>
              <a:buChar char="•"/>
              <a:defRPr/>
            </a:pPr>
            <a:r>
              <a:rPr lang="en-US" altLang="zh-CN" dirty="0"/>
              <a:t>Microsoft Office Excel 2007</a:t>
            </a:r>
            <a:r>
              <a:rPr lang="zh-CN" altLang="en-US" dirty="0"/>
              <a:t>之前的版本（不包括</a:t>
            </a:r>
            <a:r>
              <a:rPr lang="en-US" altLang="zh-CN" dirty="0"/>
              <a:t>2007</a:t>
            </a:r>
            <a:r>
              <a:rPr lang="zh-CN" altLang="en-US" dirty="0"/>
              <a:t>）默认保存的文件扩展名为</a:t>
            </a:r>
            <a:r>
              <a:rPr lang="en-US" altLang="zh-CN" dirty="0"/>
              <a:t>.</a:t>
            </a:r>
            <a:r>
              <a:rPr lang="en-US" altLang="zh-CN" dirty="0" err="1"/>
              <a:t>xls</a:t>
            </a:r>
            <a:r>
              <a:rPr lang="zh-CN" altLang="en-US" dirty="0"/>
              <a:t>。</a:t>
            </a:r>
          </a:p>
          <a:p>
            <a:pPr marL="720000">
              <a:buFont typeface="Arial" panose="020B0604020202020204" pitchFamily="34" charset="0"/>
              <a:buChar char="•"/>
              <a:defRPr/>
            </a:pPr>
            <a:r>
              <a:rPr lang="en-US" altLang="zh-CN" dirty="0"/>
              <a:t>Microsoft Office Excel 2007</a:t>
            </a:r>
            <a:r>
              <a:rPr lang="zh-CN" altLang="en-US" dirty="0"/>
              <a:t>之后的版本默认保存的文件扩展名为</a:t>
            </a:r>
            <a:r>
              <a:rPr lang="en-US" altLang="zh-CN" dirty="0"/>
              <a:t>.xlsx</a:t>
            </a:r>
            <a:r>
              <a:rPr lang="zh-CN" altLang="en-US" dirty="0"/>
              <a:t>。</a:t>
            </a:r>
          </a:p>
          <a:p>
            <a:pPr>
              <a:buFont typeface="Arial" panose="020B0604020202020204" pitchFamily="34" charset="0"/>
              <a:buChar char="•"/>
              <a:defRPr/>
            </a:pP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读</a:t>
            </a:r>
            <a:r>
              <a:rPr lang="en-US" altLang="zh-CN" dirty="0">
                <a:latin typeface="Times New Roman" panose="02020603050405020304" pitchFamily="18" charset="0"/>
              </a:rPr>
              <a:t>/</a:t>
            </a:r>
            <a:r>
              <a:rPr lang="zh-CN" altLang="en-US" dirty="0">
                <a:latin typeface="Times New Roman" panose="02020603050405020304" pitchFamily="18" charset="0"/>
              </a:rPr>
              <a:t>写</a:t>
            </a:r>
            <a:r>
              <a:rPr lang="en-US" altLang="zh-CN" dirty="0">
                <a:latin typeface="Times New Roman" panose="02020603050405020304" pitchFamily="18" charset="0"/>
              </a:rPr>
              <a:t>Excel</a:t>
            </a:r>
            <a:r>
              <a:rPr lang="zh-CN" altLang="en-US" dirty="0">
                <a:latin typeface="Times New Roman" panose="02020603050405020304" pitchFamily="18" charset="0"/>
              </a:rPr>
              <a:t>文件</a:t>
            </a:r>
          </a:p>
        </p:txBody>
      </p:sp>
    </p:spTree>
    <p:extLst>
      <p:ext uri="{BB962C8B-B14F-4D97-AF65-F5344CB8AC3E}">
        <p14:creationId xmlns:p14="http://schemas.microsoft.com/office/powerpoint/2010/main" val="45117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a:solidFill>
                  <a:srgbClr val="000000"/>
                </a:solidFill>
              </a:rPr>
              <a:t>pandas</a:t>
            </a:r>
            <a:r>
              <a:rPr lang="zh-CN" altLang="en-US" kern="100" dirty="0">
                <a:solidFill>
                  <a:srgbClr val="000000"/>
                </a:solidFill>
              </a:rPr>
              <a:t>库提供了</a:t>
            </a:r>
            <a:r>
              <a:rPr lang="en-US" altLang="zh-CN" kern="100" dirty="0" err="1">
                <a:solidFill>
                  <a:srgbClr val="000000"/>
                </a:solidFill>
              </a:rPr>
              <a:t>read_excel</a:t>
            </a:r>
            <a:r>
              <a:rPr lang="en-US" altLang="zh-CN" kern="100" dirty="0">
                <a:solidFill>
                  <a:srgbClr val="000000"/>
                </a:solidFill>
              </a:rPr>
              <a:t>()</a:t>
            </a:r>
            <a:r>
              <a:rPr lang="zh-CN" altLang="en-US" kern="100" dirty="0">
                <a:solidFill>
                  <a:srgbClr val="000000"/>
                </a:solidFill>
              </a:rPr>
              <a:t>函数读取“</a:t>
            </a:r>
            <a:r>
              <a:rPr lang="en-US" altLang="zh-CN" kern="100" dirty="0" err="1">
                <a:solidFill>
                  <a:srgbClr val="000000"/>
                </a:solidFill>
              </a:rPr>
              <a:t>xls</a:t>
            </a:r>
            <a:r>
              <a:rPr lang="en-US" altLang="zh-CN" kern="100" dirty="0">
                <a:solidFill>
                  <a:srgbClr val="000000"/>
                </a:solidFill>
              </a:rPr>
              <a:t>”</a:t>
            </a:r>
            <a:r>
              <a:rPr lang="zh-CN" altLang="en-US" kern="100" dirty="0">
                <a:solidFill>
                  <a:srgbClr val="000000"/>
                </a:solidFill>
              </a:rPr>
              <a:t>和</a:t>
            </a:r>
            <a:r>
              <a:rPr lang="en-US" altLang="zh-CN" kern="100" dirty="0">
                <a:solidFill>
                  <a:srgbClr val="000000"/>
                </a:solidFill>
              </a:rPr>
              <a:t>“xlsx”</a:t>
            </a:r>
            <a:r>
              <a:rPr lang="zh-CN" altLang="en-US" kern="100" dirty="0">
                <a:solidFill>
                  <a:srgbClr val="000000"/>
                </a:solidFill>
              </a:rPr>
              <a:t>两种</a:t>
            </a:r>
            <a:r>
              <a:rPr lang="en-US" altLang="zh-CN" kern="100" dirty="0">
                <a:solidFill>
                  <a:srgbClr val="000000"/>
                </a:solidFill>
              </a:rPr>
              <a:t>Excel</a:t>
            </a:r>
            <a:r>
              <a:rPr lang="zh-CN" altLang="en-US" kern="100" dirty="0">
                <a:solidFill>
                  <a:srgbClr val="000000"/>
                </a:solidFill>
              </a:rPr>
              <a:t>文件，基本使用格式如下。</a:t>
            </a:r>
            <a:endParaRPr lang="en-US" altLang="zh-CN" kern="100" dirty="0">
              <a:solidFill>
                <a:srgbClr val="000000"/>
              </a:solidFill>
            </a:endParaRPr>
          </a:p>
          <a:p>
            <a:pPr marL="0" indent="0">
              <a:buNone/>
            </a:pPr>
            <a:endParaRPr lang="en-US" altLang="zh-CN" kern="100" dirty="0"/>
          </a:p>
        </p:txBody>
      </p:sp>
      <p:sp>
        <p:nvSpPr>
          <p:cNvPr id="3" name="标题 2"/>
          <p:cNvSpPr>
            <a:spLocks noGrp="1"/>
          </p:cNvSpPr>
          <p:nvPr>
            <p:ph type="title"/>
          </p:nvPr>
        </p:nvSpPr>
        <p:spPr/>
        <p:txBody>
          <a:bodyPr/>
          <a:lstStyle/>
          <a:p>
            <a:r>
              <a:rPr lang="zh-CN" altLang="en-US" dirty="0"/>
              <a:t>读</a:t>
            </a:r>
            <a:r>
              <a:rPr lang="en-US" altLang="zh-CN" dirty="0"/>
              <a:t>/</a:t>
            </a:r>
            <a:r>
              <a:rPr lang="zh-CN" altLang="en-US" dirty="0"/>
              <a:t>写</a:t>
            </a:r>
            <a:r>
              <a:rPr lang="en-US" altLang="zh-CN" dirty="0"/>
              <a:t>Excel</a:t>
            </a:r>
            <a:r>
              <a:rPr lang="zh-CN" altLang="en-US" dirty="0"/>
              <a:t>文件</a:t>
            </a:r>
          </a:p>
        </p:txBody>
      </p:sp>
      <p:sp>
        <p:nvSpPr>
          <p:cNvPr id="4" name="内容占位符 3"/>
          <p:cNvSpPr>
            <a:spLocks noGrp="1"/>
          </p:cNvSpPr>
          <p:nvPr>
            <p:ph idx="10"/>
          </p:nvPr>
        </p:nvSpPr>
        <p:spPr/>
        <p:txBody>
          <a:bodyPr/>
          <a:lstStyle/>
          <a:p>
            <a:r>
              <a:rPr lang="en-US" altLang="zh-CN" b="1" dirty="0"/>
              <a:t>1. Excel</a:t>
            </a:r>
            <a:r>
              <a:rPr lang="zh-CN" altLang="en-US" b="1" dirty="0"/>
              <a:t>文件读取</a:t>
            </a:r>
          </a:p>
        </p:txBody>
      </p:sp>
      <p:sp>
        <p:nvSpPr>
          <p:cNvPr id="5" name="TextBox 5">
            <a:extLst>
              <a:ext uri="{FF2B5EF4-FFF2-40B4-BE49-F238E27FC236}">
                <a16:creationId xmlns:a16="http://schemas.microsoft.com/office/drawing/2014/main" id="{BE8DE5CD-EFE9-4743-9A7E-51FA3806C690}"/>
              </a:ext>
            </a:extLst>
          </p:cNvPr>
          <p:cNvSpPr txBox="1">
            <a:spLocks noChangeArrowheads="1"/>
          </p:cNvSpPr>
          <p:nvPr/>
        </p:nvSpPr>
        <p:spPr bwMode="auto">
          <a:xfrm>
            <a:off x="1233019" y="3044280"/>
            <a:ext cx="97259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pandas.read_excel</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io</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sheet_name</a:t>
            </a:r>
            <a:r>
              <a:rPr kumimoji="0" lang="en-US" altLang="zh-CN" sz="2200" i="1" dirty="0">
                <a:latin typeface="Times New Roman" panose="02020603050405020304" pitchFamily="18" charset="0"/>
                <a:cs typeface="Times New Roman" panose="02020603050405020304" pitchFamily="18" charset="0"/>
              </a:rPr>
              <a:t>=0, header=0, names=None, </a:t>
            </a:r>
            <a:r>
              <a:rPr kumimoji="0" lang="en-US" altLang="zh-CN" sz="2200" i="1" dirty="0" err="1">
                <a:latin typeface="Times New Roman" panose="02020603050405020304" pitchFamily="18" charset="0"/>
                <a:cs typeface="Times New Roman" panose="02020603050405020304" pitchFamily="18" charset="0"/>
              </a:rPr>
              <a:t>index_col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skiprows</a:t>
            </a:r>
            <a:r>
              <a:rPr kumimoji="0" lang="en-US" altLang="zh-CN" sz="2200" i="1"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340104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75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circle(in)">
                                      <p:cBhvr>
                                        <p:cTn id="10" dur="750"/>
                                        <p:tgtEl>
                                          <p:spTgt spid="2">
                                            <p:txEl>
                                              <p:pRg st="0" end="0"/>
                                            </p:txEl>
                                          </p:spTgt>
                                        </p:tgtEl>
                                      </p:cBhvr>
                                    </p:animEffect>
                                  </p:childTnLst>
                                </p:cTn>
                              </p:par>
                            </p:childTnLst>
                          </p:cTn>
                        </p:par>
                        <p:par>
                          <p:cTn id="11" fill="hold">
                            <p:stCondLst>
                              <p:cond delay="750"/>
                            </p:stCondLst>
                            <p:childTnLst>
                              <p:par>
                                <p:cTn id="12" presetID="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read_excel</a:t>
            </a:r>
            <a:r>
              <a:rPr lang="en-US" altLang="zh-CN" dirty="0"/>
              <a:t>()</a:t>
            </a:r>
            <a:r>
              <a:rPr lang="zh-CN" altLang="en-US" dirty="0"/>
              <a:t>函数的常用参数及其说明如下表。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读</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写</a:t>
            </a:r>
            <a:r>
              <a:rPr lang="en-US" altLang="zh-CN" dirty="0">
                <a:solidFill>
                  <a:srgbClr val="000000"/>
                </a:solidFill>
                <a:latin typeface="Times New Roman" panose="02020603050405020304" pitchFamily="18" charset="0"/>
              </a:rPr>
              <a:t>Excel</a:t>
            </a:r>
            <a:r>
              <a:rPr lang="zh-CN" altLang="en-US" dirty="0">
                <a:solidFill>
                  <a:srgbClr val="000000"/>
                </a:solidFill>
                <a:latin typeface="Times New Roman" panose="02020603050405020304" pitchFamily="18" charset="0"/>
              </a:rPr>
              <a:t>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340877759"/>
              </p:ext>
            </p:extLst>
          </p:nvPr>
        </p:nvGraphicFramePr>
        <p:xfrm>
          <a:off x="1280795" y="1920396"/>
          <a:ext cx="9630410" cy="4080240"/>
        </p:xfrm>
        <a:graphic>
          <a:graphicData uri="http://schemas.openxmlformats.org/drawingml/2006/table">
            <a:tbl>
              <a:tblPr firstRow="1" bandRow="1">
                <a:tableStyleId>{5C22544A-7EE6-4342-B048-85BDC9FD1C3A}</a:tableStyleId>
              </a:tblPr>
              <a:tblGrid>
                <a:gridCol w="1945640">
                  <a:extLst>
                    <a:ext uri="{9D8B030D-6E8A-4147-A177-3AD203B41FA5}">
                      <a16:colId xmlns:a16="http://schemas.microsoft.com/office/drawing/2014/main" val="20000"/>
                    </a:ext>
                  </a:extLst>
                </a:gridCol>
                <a:gridCol w="7684770">
                  <a:extLst>
                    <a:ext uri="{9D8B030D-6E8A-4147-A177-3AD203B41FA5}">
                      <a16:colId xmlns:a16="http://schemas.microsoft.com/office/drawing/2014/main" val="20001"/>
                    </a:ext>
                  </a:extLst>
                </a:gridCol>
              </a:tblGrid>
              <a:tr h="432000">
                <a:tc>
                  <a:txBody>
                    <a:bodyPr/>
                    <a:lstStyle/>
                    <a:p>
                      <a:pPr algn="ctr">
                        <a:buNone/>
                      </a:pPr>
                      <a:r>
                        <a:rPr lang="zh-CN" altLang="en-US" sz="1800" dirty="0"/>
                        <a:t>参数名称</a:t>
                      </a:r>
                    </a:p>
                  </a:txBody>
                  <a:tcPr anchor="ctr" anchorCtr="1"/>
                </a:tc>
                <a:tc>
                  <a:txBody>
                    <a:bodyPr/>
                    <a:lstStyle/>
                    <a:p>
                      <a:pPr algn="ctr">
                        <a:buNone/>
                      </a:pPr>
                      <a:r>
                        <a:rPr lang="zh-CN" altLang="en-US" sz="1800" dirty="0"/>
                        <a:t>参数说明</a:t>
                      </a:r>
                    </a:p>
                  </a:txBody>
                  <a:tcPr anchor="ctr" anchorCtr="1"/>
                </a:tc>
                <a:extLst>
                  <a:ext uri="{0D108BD9-81ED-4DB2-BD59-A6C34878D82A}">
                    <a16:rowId xmlns:a16="http://schemas.microsoft.com/office/drawing/2014/main" val="10000"/>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io</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。表示文件路径。无默认值</a:t>
                      </a:r>
                    </a:p>
                  </a:txBody>
                  <a:tcPr anchor="ctr"/>
                </a:tc>
                <a:extLst>
                  <a:ext uri="{0D108BD9-81ED-4DB2-BD59-A6C34878D82A}">
                    <a16:rowId xmlns:a16="http://schemas.microsoft.com/office/drawing/2014/main" val="10001"/>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sheet_name</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list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Excel</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表内数据的分表位置。默认为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0</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header</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或列表形式的</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。表示将某行数据作为列名。如果传递整数列表，那么行位置将合并为</a:t>
                      </a:r>
                      <a:r>
                        <a:rPr lang="en-US" altLang="zh-CN" sz="1800" kern="1200" dirty="0" err="1">
                          <a:solidFill>
                            <a:schemeClr val="dk1"/>
                          </a:solidFill>
                          <a:latin typeface="Times New Roman" panose="02020603050405020304" pitchFamily="18" charset="0"/>
                          <a:ea typeface="+mn-ea"/>
                          <a:cs typeface="Times New Roman" panose="02020603050405020304" pitchFamily="18" charset="0"/>
                        </a:rPr>
                        <a:t>MultiIndex</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。如果没有表头，那么使用</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0</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names</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array</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。表示要使用的列名列表。默认为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index_col</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或列表形式的</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。表示将列索引用作</a:t>
                      </a:r>
                      <a:r>
                        <a:rPr lang="en-US" altLang="zh-CN" sz="1800" kern="1200" dirty="0" err="1">
                          <a:solidFill>
                            <a:schemeClr val="dk1"/>
                          </a:solidFill>
                          <a:latin typeface="Times New Roman" panose="02020603050405020304" pitchFamily="18" charset="0"/>
                          <a:ea typeface="+mn-ea"/>
                          <a:cs typeface="Times New Roman" panose="02020603050405020304" pitchFamily="18" charset="0"/>
                        </a:rPr>
                        <a:t>dataframe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的行索引。默认为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10005"/>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dtype</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err="1">
                          <a:solidFill>
                            <a:schemeClr val="dk1"/>
                          </a:solidFill>
                          <a:latin typeface="Times New Roman" panose="02020603050405020304" pitchFamily="18" charset="0"/>
                          <a:ea typeface="+mn-ea"/>
                          <a:cs typeface="Times New Roman" panose="02020603050405020304" pitchFamily="18" charset="0"/>
                        </a:rPr>
                        <a:t>dict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。表示写入的数据类型（列名为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key</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，数据格式为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values</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10006"/>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skiprows</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a:solidFill>
                            <a:schemeClr val="dk1"/>
                          </a:solidFill>
                          <a:latin typeface="Times New Roman" panose="02020603050405020304" pitchFamily="18" charset="0"/>
                          <a:ea typeface="+mn-ea"/>
                          <a:cs typeface="Times New Roman" panose="02020603050405020304" pitchFamily="18" charset="0"/>
                        </a:rPr>
                        <a:t>list</a:t>
                      </a:r>
                      <a:r>
                        <a:rPr lang="zh-CN" altLang="en-US" sz="1800" kern="1200">
                          <a:solidFill>
                            <a:schemeClr val="dk1"/>
                          </a:solidFill>
                          <a:latin typeface="Times New Roman" panose="02020603050405020304" pitchFamily="18" charset="0"/>
                          <a:ea typeface="+mn-ea"/>
                          <a:cs typeface="Times New Roman" panose="02020603050405020304" pitchFamily="18" charset="0"/>
                        </a:rPr>
                        <a:t>、</a:t>
                      </a:r>
                      <a:r>
                        <a:rPr lang="en-US" altLang="zh-CN" sz="1800" kern="1200">
                          <a:solidFill>
                            <a:schemeClr val="dk1"/>
                          </a:solidFill>
                          <a:latin typeface="Times New Roman" panose="02020603050405020304" pitchFamily="18" charset="0"/>
                          <a:ea typeface="+mn-ea"/>
                          <a:cs typeface="Times New Roman" panose="02020603050405020304" pitchFamily="18" charset="0"/>
                        </a:rPr>
                        <a:t>int</a:t>
                      </a:r>
                      <a:r>
                        <a:rPr lang="zh-CN" altLang="en-US" sz="1800" kern="1200">
                          <a:solidFill>
                            <a:schemeClr val="dk1"/>
                          </a:solidFill>
                          <a:latin typeface="Times New Roman" panose="02020603050405020304" pitchFamily="18" charset="0"/>
                          <a:ea typeface="+mn-ea"/>
                          <a:cs typeface="Times New Roman" panose="02020603050405020304" pitchFamily="18" charset="0"/>
                        </a:rPr>
                        <a:t>或</a:t>
                      </a:r>
                      <a:r>
                        <a:rPr lang="en-US" altLang="zh-CN" sz="1800" kern="1200">
                          <a:solidFill>
                            <a:schemeClr val="dk1"/>
                          </a:solidFill>
                          <a:latin typeface="Times New Roman" panose="02020603050405020304" pitchFamily="18" charset="0"/>
                          <a:ea typeface="+mn-ea"/>
                          <a:cs typeface="Times New Roman" panose="02020603050405020304" pitchFamily="18" charset="0"/>
                        </a:rPr>
                        <a:t>callable</a:t>
                      </a:r>
                      <a:r>
                        <a:rPr lang="zh-CN" altLang="en-US" sz="1800" kern="1200">
                          <a:solidFill>
                            <a:schemeClr val="dk1"/>
                          </a:solidFill>
                          <a:latin typeface="Times New Roman" panose="02020603050405020304" pitchFamily="18" charset="0"/>
                          <a:ea typeface="+mn-ea"/>
                          <a:cs typeface="Times New Roman" panose="02020603050405020304" pitchFamily="18" charset="0"/>
                        </a:rPr>
                        <a:t>。表示读取数据开头跳过的行数。默认为</a:t>
                      </a:r>
                      <a:r>
                        <a:rPr lang="en-US" altLang="zh-CN" sz="1800" kern="1200">
                          <a:solidFill>
                            <a:schemeClr val="dk1"/>
                          </a:solidFill>
                          <a:latin typeface="Times New Roman" panose="02020603050405020304" pitchFamily="18" charset="0"/>
                          <a:ea typeface="+mn-ea"/>
                          <a:cs typeface="Times New Roman" panose="02020603050405020304" pitchFamily="18" charset="0"/>
                        </a:rPr>
                        <a:t>None</a:t>
                      </a:r>
                      <a:endParaRPr lang="en-US" altLang="zh-CN"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142056302"/>
                  </a:ext>
                </a:extLst>
              </a:tr>
            </a:tbl>
          </a:graphicData>
        </a:graphic>
      </p:graphicFrame>
    </p:spTree>
    <p:extLst>
      <p:ext uri="{BB962C8B-B14F-4D97-AF65-F5344CB8AC3E}">
        <p14:creationId xmlns:p14="http://schemas.microsoft.com/office/powerpoint/2010/main" val="46051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0" indent="457200">
              <a:buNone/>
            </a:pPr>
            <a:r>
              <a:rPr lang="zh-CN" altLang="en-US" kern="100" dirty="0">
                <a:solidFill>
                  <a:srgbClr val="000000"/>
                </a:solidFill>
              </a:rPr>
              <a:t>将数据存储至</a:t>
            </a:r>
            <a:r>
              <a:rPr lang="en-US" altLang="zh-CN" kern="100" dirty="0">
                <a:solidFill>
                  <a:srgbClr val="000000"/>
                </a:solidFill>
              </a:rPr>
              <a:t>Excel</a:t>
            </a:r>
            <a:r>
              <a:rPr lang="zh-CN" altLang="en-US" kern="100" dirty="0">
                <a:solidFill>
                  <a:srgbClr val="000000"/>
                </a:solidFill>
              </a:rPr>
              <a:t>，可以使用</a:t>
            </a:r>
            <a:r>
              <a:rPr lang="en-US" altLang="zh-CN" kern="100" dirty="0" err="1">
                <a:solidFill>
                  <a:srgbClr val="000000"/>
                </a:solidFill>
              </a:rPr>
              <a:t>to_excel</a:t>
            </a:r>
            <a:r>
              <a:rPr lang="en-US" altLang="zh-CN" kern="100" dirty="0">
                <a:solidFill>
                  <a:srgbClr val="000000"/>
                </a:solidFill>
              </a:rPr>
              <a:t>()</a:t>
            </a:r>
            <a:r>
              <a:rPr lang="zh-CN" altLang="en-US" kern="100" dirty="0">
                <a:solidFill>
                  <a:srgbClr val="000000"/>
                </a:solidFill>
              </a:rPr>
              <a:t>方法，基本使用格式如下。</a:t>
            </a:r>
            <a:endParaRPr lang="en-US" altLang="zh-CN" kern="100" dirty="0">
              <a:solidFill>
                <a:srgbClr val="000000"/>
              </a:solidFill>
            </a:endParaRPr>
          </a:p>
          <a:p>
            <a:pPr marL="0" indent="0">
              <a:buNone/>
            </a:pPr>
            <a:endParaRPr lang="en-US" altLang="zh-CN" kern="100" dirty="0"/>
          </a:p>
        </p:txBody>
      </p:sp>
      <p:sp>
        <p:nvSpPr>
          <p:cNvPr id="3" name="标题 2"/>
          <p:cNvSpPr>
            <a:spLocks noGrp="1"/>
          </p:cNvSpPr>
          <p:nvPr>
            <p:ph type="title"/>
          </p:nvPr>
        </p:nvSpPr>
        <p:spPr/>
        <p:txBody>
          <a:bodyPr/>
          <a:lstStyle/>
          <a:p>
            <a:r>
              <a:rPr lang="zh-CN" altLang="en-US" dirty="0"/>
              <a:t>读</a:t>
            </a:r>
            <a:r>
              <a:rPr lang="en-US" altLang="zh-CN" dirty="0"/>
              <a:t>/</a:t>
            </a:r>
            <a:r>
              <a:rPr lang="zh-CN" altLang="en-US" dirty="0"/>
              <a:t>写</a:t>
            </a:r>
            <a:r>
              <a:rPr lang="en-US" altLang="zh-CN" dirty="0"/>
              <a:t>Excel</a:t>
            </a:r>
            <a:r>
              <a:rPr lang="zh-CN" altLang="en-US" dirty="0"/>
              <a:t>文件</a:t>
            </a:r>
          </a:p>
        </p:txBody>
      </p:sp>
      <p:sp>
        <p:nvSpPr>
          <p:cNvPr id="4" name="内容占位符 3"/>
          <p:cNvSpPr>
            <a:spLocks noGrp="1"/>
          </p:cNvSpPr>
          <p:nvPr>
            <p:ph idx="10"/>
          </p:nvPr>
        </p:nvSpPr>
        <p:spPr/>
        <p:txBody>
          <a:bodyPr/>
          <a:lstStyle/>
          <a:p>
            <a:r>
              <a:rPr lang="en-US" altLang="zh-CN" b="1" dirty="0"/>
              <a:t>2. Excel</a:t>
            </a:r>
            <a:r>
              <a:rPr lang="zh-CN" altLang="en-US" b="1" dirty="0"/>
              <a:t>文件存储</a:t>
            </a:r>
          </a:p>
        </p:txBody>
      </p:sp>
      <p:sp>
        <p:nvSpPr>
          <p:cNvPr id="5" name="TextBox 5">
            <a:extLst>
              <a:ext uri="{FF2B5EF4-FFF2-40B4-BE49-F238E27FC236}">
                <a16:creationId xmlns:a16="http://schemas.microsoft.com/office/drawing/2014/main" id="{BE8DE5CD-EFE9-4743-9A7E-51FA3806C690}"/>
              </a:ext>
            </a:extLst>
          </p:cNvPr>
          <p:cNvSpPr txBox="1">
            <a:spLocks noChangeArrowheads="1"/>
          </p:cNvSpPr>
          <p:nvPr/>
        </p:nvSpPr>
        <p:spPr bwMode="auto">
          <a:xfrm>
            <a:off x="1233019" y="3044280"/>
            <a:ext cx="97259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DataFrame.to_excel</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excel_writer</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sheet_name</a:t>
            </a:r>
            <a:r>
              <a:rPr kumimoji="0" lang="en-US" altLang="zh-CN" sz="2200" i="1" dirty="0">
                <a:latin typeface="Times New Roman" panose="02020603050405020304" pitchFamily="18" charset="0"/>
                <a:cs typeface="Times New Roman" panose="02020603050405020304" pitchFamily="18" charset="0"/>
              </a:rPr>
              <a:t>='Sheet1', </a:t>
            </a:r>
            <a:r>
              <a:rPr kumimoji="0" lang="en-US" altLang="zh-CN" sz="2200" i="1" dirty="0" err="1">
                <a:latin typeface="Times New Roman" panose="02020603050405020304" pitchFamily="18" charset="0"/>
                <a:cs typeface="Times New Roman" panose="02020603050405020304" pitchFamily="18" charset="0"/>
              </a:rPr>
              <a:t>na_rep</a:t>
            </a:r>
            <a:r>
              <a:rPr kumimoji="0" lang="en-US" altLang="zh-CN" sz="2200" i="1" dirty="0">
                <a:latin typeface="Times New Roman" panose="02020603050405020304" pitchFamily="18" charset="0"/>
                <a:cs typeface="Times New Roman" panose="02020603050405020304" pitchFamily="18" charset="0"/>
              </a:rPr>
              <a:t>='', columns=None, header=True, index=True, </a:t>
            </a:r>
            <a:r>
              <a:rPr kumimoji="0" lang="en-US" altLang="zh-CN" sz="2200" i="1" dirty="0" err="1">
                <a:latin typeface="Times New Roman" panose="02020603050405020304" pitchFamily="18" charset="0"/>
                <a:cs typeface="Times New Roman" panose="02020603050405020304" pitchFamily="18" charset="0"/>
              </a:rPr>
              <a:t>index_label</a:t>
            </a:r>
            <a:r>
              <a:rPr kumimoji="0" lang="en-US" altLang="zh-CN" sz="2200" i="1" dirty="0">
                <a:latin typeface="Times New Roman" panose="02020603050405020304" pitchFamily="18" charset="0"/>
                <a:cs typeface="Times New Roman" panose="02020603050405020304" pitchFamily="18" charset="0"/>
              </a:rPr>
              <a:t>=None, encoding=None)</a:t>
            </a:r>
          </a:p>
        </p:txBody>
      </p:sp>
    </p:spTree>
    <p:extLst>
      <p:ext uri="{BB962C8B-B14F-4D97-AF65-F5344CB8AC3E}">
        <p14:creationId xmlns:p14="http://schemas.microsoft.com/office/powerpoint/2010/main" val="411238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75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circle(in)">
                                      <p:cBhvr>
                                        <p:cTn id="10" dur="750"/>
                                        <p:tgtEl>
                                          <p:spTgt spid="2">
                                            <p:txEl>
                                              <p:pRg st="0" end="0"/>
                                            </p:txEl>
                                          </p:spTgt>
                                        </p:tgtEl>
                                      </p:cBhvr>
                                    </p:animEffect>
                                  </p:childTnLst>
                                </p:cTn>
                              </p:par>
                            </p:childTnLst>
                          </p:cTn>
                        </p:par>
                        <p:par>
                          <p:cTn id="11" fill="hold">
                            <p:stCondLst>
                              <p:cond delay="75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to_excel</a:t>
            </a:r>
            <a:r>
              <a:rPr lang="en-US" altLang="zh-CN" dirty="0"/>
              <a:t>()</a:t>
            </a:r>
            <a:r>
              <a:rPr lang="zh-CN" altLang="en-US" dirty="0"/>
              <a:t>函数的常用参数及其说明如下表。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读</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写</a:t>
            </a:r>
            <a:r>
              <a:rPr lang="en-US" altLang="zh-CN" dirty="0">
                <a:solidFill>
                  <a:srgbClr val="000000"/>
                </a:solidFill>
                <a:latin typeface="Times New Roman" panose="02020603050405020304" pitchFamily="18" charset="0"/>
              </a:rPr>
              <a:t>Excel</a:t>
            </a:r>
            <a:r>
              <a:rPr lang="zh-CN" altLang="en-US" dirty="0">
                <a:solidFill>
                  <a:srgbClr val="000000"/>
                </a:solidFill>
                <a:latin typeface="Times New Roman" panose="02020603050405020304" pitchFamily="18" charset="0"/>
              </a:rPr>
              <a:t>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1668474351"/>
              </p:ext>
            </p:extLst>
          </p:nvPr>
        </p:nvGraphicFramePr>
        <p:xfrm>
          <a:off x="1280795" y="1873261"/>
          <a:ext cx="9630410" cy="3888000"/>
        </p:xfrm>
        <a:graphic>
          <a:graphicData uri="http://schemas.openxmlformats.org/drawingml/2006/table">
            <a:tbl>
              <a:tblPr firstRow="1" bandRow="1">
                <a:tableStyleId>{5C22544A-7EE6-4342-B048-85BDC9FD1C3A}</a:tableStyleId>
              </a:tblPr>
              <a:tblGrid>
                <a:gridCol w="1945640">
                  <a:extLst>
                    <a:ext uri="{9D8B030D-6E8A-4147-A177-3AD203B41FA5}">
                      <a16:colId xmlns:a16="http://schemas.microsoft.com/office/drawing/2014/main" val="20000"/>
                    </a:ext>
                  </a:extLst>
                </a:gridCol>
                <a:gridCol w="7684770">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excel_writer</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。表示文件路径。无默认值</a:t>
                      </a:r>
                    </a:p>
                  </a:txBody>
                  <a:tcPr anchor="ctr"/>
                </a:tc>
                <a:extLst>
                  <a:ext uri="{0D108BD9-81ED-4DB2-BD59-A6C34878D82A}">
                    <a16:rowId xmlns:a16="http://schemas.microsoft.com/office/drawing/2014/main" val="10001"/>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sheet_name</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Excel</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文件中工作簿的名称。默认为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Sheet1</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na_rep</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。表示缺失值。默认为“”</a:t>
                      </a:r>
                    </a:p>
                  </a:txBody>
                  <a:tcPr anchor="ctr"/>
                </a:tc>
                <a:extLst>
                  <a:ext uri="{0D108BD9-81ED-4DB2-BD59-A6C34878D82A}">
                    <a16:rowId xmlns:a16="http://schemas.microsoft.com/office/drawing/2014/main" val="10003"/>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columns</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接收列表形式的</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sequence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。表示写出的列名。默认为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header</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bool</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或列表形式的</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。表示是否将列名写出。默认为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True</a:t>
                      </a:r>
                    </a:p>
                  </a:txBody>
                  <a:tcPr anchor="ctr"/>
                </a:tc>
                <a:extLst>
                  <a:ext uri="{0D108BD9-81ED-4DB2-BD59-A6C34878D82A}">
                    <a16:rowId xmlns:a16="http://schemas.microsoft.com/office/drawing/2014/main" val="10005"/>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index</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bool</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。表示是否将行名（索引）写出。默认为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True</a:t>
                      </a:r>
                    </a:p>
                  </a:txBody>
                  <a:tcPr anchor="ctr"/>
                </a:tc>
                <a:extLst>
                  <a:ext uri="{0D108BD9-81ED-4DB2-BD59-A6C34878D82A}">
                    <a16:rowId xmlns:a16="http://schemas.microsoft.com/office/drawing/2014/main" val="10006"/>
                  </a:ext>
                </a:extLst>
              </a:tr>
              <a:tr h="432000">
                <a:tc>
                  <a:txBody>
                    <a:bodyPr/>
                    <a:lstStyle/>
                    <a:p>
                      <a:pPr algn="ctr">
                        <a:buNone/>
                      </a:pPr>
                      <a:r>
                        <a:rPr lang="en-US" altLang="zh-CN" sz="1800">
                          <a:latin typeface="Times New Roman" panose="02020603050405020304" pitchFamily="18" charset="0"/>
                          <a:ea typeface="+mn-ea"/>
                          <a:cs typeface="Times New Roman" panose="02020603050405020304" pitchFamily="18" charset="0"/>
                        </a:rPr>
                        <a:t>index_label</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sequence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。表示索引名。默认为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3142056302"/>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encoding</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接收特定</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。表示存储文件的编码格式。默认为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3562092472"/>
                  </a:ext>
                </a:extLst>
              </a:tr>
            </a:tbl>
          </a:graphicData>
        </a:graphic>
      </p:graphicFrame>
    </p:spTree>
    <p:extLst>
      <p:ext uri="{BB962C8B-B14F-4D97-AF65-F5344CB8AC3E}">
        <p14:creationId xmlns:p14="http://schemas.microsoft.com/office/powerpoint/2010/main" val="40322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在生产环境中，绝大多数的数据都存储在数据库中。</a:t>
            </a:r>
            <a:r>
              <a:rPr lang="en-US" altLang="zh-CN" dirty="0"/>
              <a:t>pandas</a:t>
            </a:r>
            <a:r>
              <a:rPr lang="zh-CN" altLang="en-US" dirty="0"/>
              <a:t>库提供了读取与存储关系型数据库数据的函数与方法。除了</a:t>
            </a:r>
            <a:r>
              <a:rPr lang="en-US" altLang="zh-CN" dirty="0"/>
              <a:t>pandas</a:t>
            </a:r>
            <a:r>
              <a:rPr lang="zh-CN" altLang="en-US" dirty="0"/>
              <a:t>库外，还需要使用</a:t>
            </a:r>
            <a:r>
              <a:rPr lang="en-US" altLang="zh-CN" dirty="0" err="1"/>
              <a:t>SQLAlchemy</a:t>
            </a:r>
            <a:r>
              <a:rPr lang="zh-CN" altLang="en-US" dirty="0"/>
              <a:t>库建立对应的数据库连接。</a:t>
            </a:r>
            <a:endParaRPr lang="en-US" altLang="zh-CN" dirty="0"/>
          </a:p>
          <a:p>
            <a:pPr>
              <a:defRPr/>
            </a:pPr>
            <a:r>
              <a:rPr lang="en-US" altLang="zh-CN" dirty="0"/>
              <a:t>pandas</a:t>
            </a:r>
            <a:r>
              <a:rPr lang="zh-CN" altLang="en-US" dirty="0"/>
              <a:t>支持</a:t>
            </a:r>
            <a:r>
              <a:rPr lang="en-US" altLang="zh-CN" dirty="0"/>
              <a:t>MySQL</a:t>
            </a:r>
            <a:r>
              <a:rPr lang="zh-CN" altLang="en-US" dirty="0"/>
              <a:t>、</a:t>
            </a:r>
            <a:r>
              <a:rPr lang="en-US" altLang="zh-CN" dirty="0" err="1"/>
              <a:t>postgresql</a:t>
            </a:r>
            <a:r>
              <a:rPr lang="zh-CN" altLang="en-US" dirty="0"/>
              <a:t>、</a:t>
            </a:r>
            <a:r>
              <a:rPr lang="en-US" altLang="zh-CN" dirty="0"/>
              <a:t>Oracle</a:t>
            </a:r>
            <a:r>
              <a:rPr lang="zh-CN" altLang="en-US" dirty="0"/>
              <a:t>、</a:t>
            </a:r>
            <a:r>
              <a:rPr lang="en-US" altLang="zh-CN" dirty="0"/>
              <a:t>SQL Server</a:t>
            </a:r>
            <a:r>
              <a:rPr lang="zh-CN" altLang="en-US" dirty="0"/>
              <a:t>和</a:t>
            </a:r>
            <a:r>
              <a:rPr lang="en-US" altLang="zh-CN" dirty="0"/>
              <a:t>SQLite</a:t>
            </a:r>
            <a:r>
              <a:rPr lang="zh-CN" altLang="en-US" dirty="0"/>
              <a:t>等主流数据库。</a:t>
            </a:r>
            <a:endParaRPr lang="en-US" altLang="zh-CN" dirty="0"/>
          </a:p>
          <a:p>
            <a:pPr>
              <a:defRPr/>
            </a:pPr>
            <a:r>
              <a:rPr lang="en-US" altLang="zh-CN" dirty="0" err="1"/>
              <a:t>SQLAlchemy</a:t>
            </a:r>
            <a:r>
              <a:rPr lang="zh-CN" altLang="en-US" dirty="0"/>
              <a:t>是配合相应数据库的</a:t>
            </a:r>
            <a:r>
              <a:rPr lang="en-US" altLang="zh-CN" dirty="0"/>
              <a:t>Python</a:t>
            </a:r>
            <a:r>
              <a:rPr lang="zh-CN" altLang="en-US" dirty="0"/>
              <a:t>连接工具。</a:t>
            </a:r>
            <a:endParaRPr lang="en-US" altLang="zh-CN" dirty="0"/>
          </a:p>
          <a:p>
            <a:pPr marL="720000">
              <a:buFont typeface="Arial" panose="020B0604020202020204" pitchFamily="34" charset="0"/>
              <a:buChar char="•"/>
              <a:defRPr/>
            </a:pPr>
            <a:r>
              <a:rPr lang="en-US" altLang="zh-CN" dirty="0"/>
              <a:t>MySQL</a:t>
            </a:r>
            <a:r>
              <a:rPr lang="zh-CN" altLang="en-US" dirty="0"/>
              <a:t>数据库需要安装</a:t>
            </a:r>
            <a:r>
              <a:rPr lang="en-US" altLang="zh-CN" dirty="0" err="1"/>
              <a:t>mysqlclient</a:t>
            </a:r>
            <a:r>
              <a:rPr lang="zh-CN" altLang="en-US" dirty="0"/>
              <a:t>或</a:t>
            </a:r>
            <a:r>
              <a:rPr lang="en-US" altLang="zh-CN" dirty="0" err="1"/>
              <a:t>pymysql</a:t>
            </a:r>
            <a:r>
              <a:rPr lang="zh-CN" altLang="en-US" dirty="0"/>
              <a:t>库。</a:t>
            </a:r>
            <a:endParaRPr lang="en-US" altLang="zh-CN" dirty="0"/>
          </a:p>
          <a:p>
            <a:pPr marL="720000">
              <a:buFont typeface="Arial" panose="020B0604020202020204" pitchFamily="34" charset="0"/>
              <a:buChar char="•"/>
              <a:defRPr/>
            </a:pPr>
            <a:r>
              <a:rPr lang="en-US" altLang="zh-CN" dirty="0"/>
              <a:t>Oracle</a:t>
            </a:r>
            <a:r>
              <a:rPr lang="zh-CN" altLang="en-US" dirty="0"/>
              <a:t>数据库需要安装</a:t>
            </a:r>
            <a:r>
              <a:rPr lang="en-US" altLang="zh-CN" dirty="0" err="1"/>
              <a:t>cx_oracle</a:t>
            </a:r>
            <a:r>
              <a:rPr lang="zh-CN" altLang="en-US" dirty="0"/>
              <a:t>库。</a:t>
            </a:r>
            <a:endParaRPr lang="en-US" altLang="zh-CN" dirty="0"/>
          </a:p>
          <a:p>
            <a:pPr marL="720000">
              <a:buFont typeface="Arial" panose="020B0604020202020204" pitchFamily="34" charset="0"/>
              <a:buChar char="•"/>
              <a:defRPr/>
            </a:pPr>
            <a:r>
              <a:rPr lang="zh-CN" altLang="en-US" dirty="0"/>
              <a:t>使用</a:t>
            </a:r>
            <a:r>
              <a:rPr lang="en-US" altLang="zh-CN" dirty="0" err="1"/>
              <a:t>create_engine</a:t>
            </a:r>
            <a:r>
              <a:rPr lang="en-US" altLang="zh-CN" dirty="0"/>
              <a:t>()</a:t>
            </a:r>
            <a:r>
              <a:rPr lang="zh-CN" altLang="en-US" dirty="0"/>
              <a:t>函数，建立一个数据库连接。</a:t>
            </a:r>
            <a:endParaRPr lang="en-US" altLang="zh-CN" dirty="0"/>
          </a:p>
          <a:p>
            <a:pPr>
              <a:defRPr/>
            </a:pPr>
            <a:r>
              <a:rPr lang="zh-CN" altLang="en-US" dirty="0"/>
              <a:t>下面将以</a:t>
            </a:r>
            <a:r>
              <a:rPr lang="en-US" altLang="zh-CN" dirty="0"/>
              <a:t>MySQL</a:t>
            </a:r>
            <a:r>
              <a:rPr lang="zh-CN" altLang="en-US" dirty="0"/>
              <a:t>数据库为例，介绍</a:t>
            </a:r>
            <a:r>
              <a:rPr lang="en-US" altLang="zh-CN" dirty="0"/>
              <a:t>pandas</a:t>
            </a:r>
            <a:r>
              <a:rPr lang="zh-CN" altLang="en-US" dirty="0"/>
              <a:t>数据库数据的读取与存储。</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读</a:t>
            </a:r>
            <a:r>
              <a:rPr lang="en-US" altLang="zh-CN" dirty="0">
                <a:latin typeface="Times New Roman" panose="02020603050405020304" pitchFamily="18" charset="0"/>
              </a:rPr>
              <a:t>/</a:t>
            </a:r>
            <a:r>
              <a:rPr lang="zh-CN" altLang="en-US" dirty="0">
                <a:latin typeface="Times New Roman" panose="02020603050405020304" pitchFamily="18" charset="0"/>
              </a:rPr>
              <a:t>写数据库数据</a:t>
            </a:r>
          </a:p>
        </p:txBody>
      </p:sp>
    </p:spTree>
    <p:extLst>
      <p:ext uri="{BB962C8B-B14F-4D97-AF65-F5344CB8AC3E}">
        <p14:creationId xmlns:p14="http://schemas.microsoft.com/office/powerpoint/2010/main" val="71304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750"/>
                                        <p:tgtEl>
                                          <p:spTgt spid="2">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75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750"/>
                                        <p:tgtEl>
                                          <p:spTgt spid="2">
                                            <p:txEl>
                                              <p:pRg st="5" end="5"/>
                                            </p:txEl>
                                          </p:spTgt>
                                        </p:tgtEl>
                                      </p:cBhvr>
                                    </p:animEffect>
                                  </p:childTnLst>
                                </p:cTn>
                              </p:par>
                            </p:childTnLst>
                          </p:cTn>
                        </p:par>
                        <p:par>
                          <p:cTn id="27" fill="hold">
                            <p:stCondLst>
                              <p:cond delay="1250"/>
                            </p:stCondLst>
                            <p:childTnLst>
                              <p:par>
                                <p:cTn id="28" presetID="6" presetClass="entr" presetSubtype="16" fill="hold"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circle(in)">
                                      <p:cBhvr>
                                        <p:cTn id="30" dur="7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081362"/>
            <a:ext cx="5910" cy="5192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16730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DataFrame</a:t>
            </a:r>
            <a:r>
              <a:rPr lang="zh-CN" altLang="en-US" sz="2400" b="1" dirty="0">
                <a:latin typeface="Times New Roman" panose="02020603050405020304" pitchFamily="18" charset="0"/>
                <a:ea typeface="宋体" panose="02010600030101010101" pitchFamily="2" charset="-122"/>
              </a:rPr>
              <a:t>的常用操作</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读</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写不同数据源的数据</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转换与处理时间序列数据</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hlinkClick r:id="rId4"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使用分组聚合进行组内计算</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
        <p:nvSpPr>
          <p:cNvPr id="14" name="AutoShape 17">
            <a:hlinkClick r:id="rId5"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创建透视表与交叉表</a:t>
            </a:r>
          </a:p>
        </p:txBody>
      </p:sp>
      <p:sp>
        <p:nvSpPr>
          <p:cNvPr id="16"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5</a:t>
            </a:r>
          </a:p>
        </p:txBody>
      </p:sp>
    </p:spTree>
    <p:extLst>
      <p:ext uri="{BB962C8B-B14F-4D97-AF65-F5344CB8AC3E}">
        <p14:creationId xmlns:p14="http://schemas.microsoft.com/office/powerpoint/2010/main" val="62371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kern="100" dirty="0"/>
              <a:t>pandas</a:t>
            </a:r>
            <a:r>
              <a:rPr lang="zh-CN" altLang="en-US" kern="100" dirty="0"/>
              <a:t>可实现数据库数据的读取，但前提是读者在进行读取操作前确保已安装数据库，并且数据库可以正常打开及使用。进行数据库的读取可利用</a:t>
            </a:r>
            <a:r>
              <a:rPr lang="en-US" altLang="zh-CN" kern="100" dirty="0"/>
              <a:t>3</a:t>
            </a:r>
            <a:r>
              <a:rPr lang="zh-CN" altLang="en-US" kern="100" dirty="0"/>
              <a:t>种函数进行操作。</a:t>
            </a:r>
            <a:endParaRPr lang="en-US" altLang="zh-CN" kern="100" dirty="0"/>
          </a:p>
          <a:p>
            <a:pPr marL="720000" indent="-362585">
              <a:buFont typeface="Arial" panose="020B0604020202020204" pitchFamily="34" charset="0"/>
              <a:buChar char="•"/>
              <a:defRPr/>
            </a:pPr>
            <a:r>
              <a:rPr lang="en-US" altLang="zh-CN" dirty="0" err="1"/>
              <a:t>read_sql_table</a:t>
            </a:r>
            <a:r>
              <a:rPr lang="en-US" altLang="zh-CN" dirty="0"/>
              <a:t>()</a:t>
            </a:r>
            <a:r>
              <a:rPr lang="zh-CN" altLang="en-US" dirty="0"/>
              <a:t>函数只能读取数据库的某一个表格，不能实现查询的操作。</a:t>
            </a:r>
            <a:endParaRPr lang="en-US" altLang="zh-CN" dirty="0"/>
          </a:p>
          <a:p>
            <a:pPr marL="720000" indent="-362585">
              <a:buFont typeface="Arial" panose="020B0604020202020204" pitchFamily="34" charset="0"/>
              <a:buChar char="•"/>
              <a:defRPr/>
            </a:pPr>
            <a:r>
              <a:rPr lang="en-US" altLang="zh-CN" dirty="0" err="1"/>
              <a:t>read_sql_query</a:t>
            </a:r>
            <a:r>
              <a:rPr lang="en-US" altLang="zh-CN" dirty="0"/>
              <a:t>()</a:t>
            </a:r>
            <a:r>
              <a:rPr lang="zh-CN" altLang="en-US" dirty="0"/>
              <a:t>函数则只能实现查询操作，不能直接读取数据库中的某个表。</a:t>
            </a:r>
            <a:endParaRPr lang="en-US" altLang="zh-CN" dirty="0"/>
          </a:p>
          <a:p>
            <a:pPr marL="720000" indent="-362585">
              <a:buFont typeface="Arial" panose="020B0604020202020204" pitchFamily="34" charset="0"/>
              <a:buChar char="•"/>
              <a:defRPr/>
            </a:pPr>
            <a:r>
              <a:rPr lang="en-US" altLang="zh-CN" dirty="0" err="1"/>
              <a:t>read_sql</a:t>
            </a:r>
            <a:r>
              <a:rPr lang="en-US" altLang="zh-CN" dirty="0"/>
              <a:t>()</a:t>
            </a:r>
            <a:r>
              <a:rPr lang="zh-CN" altLang="en-US" dirty="0"/>
              <a:t>函数是两者的综合，既能够读取数据库中的某一个表，也能够实现查询操作。</a:t>
            </a:r>
            <a:endParaRPr lang="en-US" altLang="zh-CN" dirty="0"/>
          </a:p>
        </p:txBody>
      </p:sp>
      <p:sp>
        <p:nvSpPr>
          <p:cNvPr id="3" name="标题 2"/>
          <p:cNvSpPr>
            <a:spLocks noGrp="1"/>
          </p:cNvSpPr>
          <p:nvPr>
            <p:ph type="title"/>
          </p:nvPr>
        </p:nvSpPr>
        <p:spPr/>
        <p:txBody>
          <a:bodyPr/>
          <a:lstStyle/>
          <a:p>
            <a:r>
              <a:rPr lang="zh-CN" altLang="en-US" dirty="0"/>
              <a:t>读</a:t>
            </a:r>
            <a:r>
              <a:rPr lang="en-US" altLang="zh-CN" dirty="0"/>
              <a:t>/</a:t>
            </a:r>
            <a:r>
              <a:rPr lang="zh-CN" altLang="en-US" dirty="0"/>
              <a:t>写数据库数据</a:t>
            </a:r>
          </a:p>
        </p:txBody>
      </p:sp>
      <p:sp>
        <p:nvSpPr>
          <p:cNvPr id="4" name="内容占位符 3"/>
          <p:cNvSpPr>
            <a:spLocks noGrp="1"/>
          </p:cNvSpPr>
          <p:nvPr>
            <p:ph idx="10"/>
          </p:nvPr>
        </p:nvSpPr>
        <p:spPr/>
        <p:txBody>
          <a:bodyPr/>
          <a:lstStyle/>
          <a:p>
            <a:r>
              <a:rPr lang="en-US" altLang="zh-CN" b="1" dirty="0"/>
              <a:t>1. </a:t>
            </a:r>
            <a:r>
              <a:rPr lang="zh-CN" altLang="en-US" b="1" dirty="0"/>
              <a:t>数据库数据读取</a:t>
            </a:r>
          </a:p>
        </p:txBody>
      </p:sp>
    </p:spTree>
    <p:extLst>
      <p:ext uri="{BB962C8B-B14F-4D97-AF65-F5344CB8AC3E}">
        <p14:creationId xmlns:p14="http://schemas.microsoft.com/office/powerpoint/2010/main" val="27790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kern="100" dirty="0"/>
              <a:t>在读取数据库数据前，需要先创建数据库连接。</a:t>
            </a:r>
            <a:r>
              <a:rPr lang="en-US" altLang="zh-CN" kern="100" dirty="0"/>
              <a:t>Python</a:t>
            </a:r>
            <a:r>
              <a:rPr lang="zh-CN" altLang="en-US" kern="100" dirty="0"/>
              <a:t>提供了</a:t>
            </a:r>
            <a:r>
              <a:rPr lang="en-US" altLang="zh-CN" kern="100" dirty="0" err="1"/>
              <a:t>SQLAlchemy</a:t>
            </a:r>
            <a:r>
              <a:rPr lang="zh-CN" altLang="en-US" kern="100" dirty="0"/>
              <a:t>库的</a:t>
            </a:r>
            <a:r>
              <a:rPr lang="en-US" altLang="zh-CN" kern="100" dirty="0" err="1"/>
              <a:t>create_engine</a:t>
            </a:r>
            <a:r>
              <a:rPr lang="zh-CN" altLang="en-US" kern="100" dirty="0"/>
              <a:t>函数用于创建数据库连接，在</a:t>
            </a:r>
            <a:r>
              <a:rPr lang="en-US" altLang="zh-CN" kern="100" dirty="0" err="1"/>
              <a:t>creat_engine</a:t>
            </a:r>
            <a:r>
              <a:rPr lang="zh-CN" altLang="en-US" kern="100" dirty="0"/>
              <a:t>函数中输入的是一个连接字符串。</a:t>
            </a:r>
            <a:endParaRPr lang="en-US" altLang="zh-CN" kern="100" dirty="0"/>
          </a:p>
          <a:p>
            <a:r>
              <a:rPr lang="zh-CN" altLang="en-US" kern="100" dirty="0"/>
              <a:t>在使用</a:t>
            </a:r>
            <a:r>
              <a:rPr lang="en-US" altLang="zh-CN" kern="100" dirty="0"/>
              <a:t>Python</a:t>
            </a:r>
            <a:r>
              <a:rPr lang="zh-CN" altLang="en-US" kern="100" dirty="0"/>
              <a:t>的</a:t>
            </a:r>
            <a:r>
              <a:rPr lang="en-US" altLang="zh-CN" kern="100" dirty="0" err="1"/>
              <a:t>SQLAlchemy</a:t>
            </a:r>
            <a:r>
              <a:rPr lang="zh-CN" altLang="en-US" kern="100" dirty="0"/>
              <a:t>时，</a:t>
            </a:r>
            <a:r>
              <a:rPr lang="en-US" altLang="zh-CN" kern="100" dirty="0"/>
              <a:t>MySQL</a:t>
            </a:r>
            <a:r>
              <a:rPr lang="zh-CN" altLang="en-US" kern="100" dirty="0"/>
              <a:t>和</a:t>
            </a:r>
            <a:r>
              <a:rPr lang="en-US" altLang="zh-CN" kern="100" dirty="0"/>
              <a:t>Oracle</a:t>
            </a:r>
            <a:r>
              <a:rPr lang="zh-CN" altLang="en-US" kern="100" dirty="0"/>
              <a:t>数据库连接字符串的格式如下。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写数据库数据</a:t>
            </a:r>
          </a:p>
        </p:txBody>
      </p:sp>
      <p:sp>
        <p:nvSpPr>
          <p:cNvPr id="9" name="TextBox 5">
            <a:extLst>
              <a:ext uri="{FF2B5EF4-FFF2-40B4-BE49-F238E27FC236}">
                <a16:creationId xmlns:a16="http://schemas.microsoft.com/office/drawing/2014/main" id="{254F6532-6C0A-4672-A4A9-ECAAB198F341}"/>
              </a:ext>
            </a:extLst>
          </p:cNvPr>
          <p:cNvSpPr txBox="1">
            <a:spLocks noChangeArrowheads="1"/>
          </p:cNvSpPr>
          <p:nvPr/>
        </p:nvSpPr>
        <p:spPr bwMode="auto">
          <a:xfrm>
            <a:off x="492693" y="3044280"/>
            <a:ext cx="1120661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zh-CN" altLang="en-US" sz="2200" i="1" dirty="0">
                <a:latin typeface="Times New Roman" panose="02020603050405020304" pitchFamily="18" charset="0"/>
                <a:cs typeface="Times New Roman" panose="02020603050405020304" pitchFamily="18" charset="0"/>
              </a:rPr>
              <a:t>数据库产品名</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连接工具名：</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用户名</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密码</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数据库</a:t>
            </a:r>
            <a:r>
              <a:rPr kumimoji="0" lang="en-US" altLang="zh-CN" sz="2200" i="1" dirty="0">
                <a:latin typeface="Times New Roman" panose="02020603050405020304" pitchFamily="18" charset="0"/>
                <a:cs typeface="Times New Roman" panose="02020603050405020304" pitchFamily="18" charset="0"/>
              </a:rPr>
              <a:t>IP</a:t>
            </a:r>
            <a:r>
              <a:rPr kumimoji="0" lang="zh-CN" altLang="en-US" sz="2200" i="1" dirty="0">
                <a:latin typeface="Times New Roman" panose="02020603050405020304" pitchFamily="18" charset="0"/>
                <a:cs typeface="Times New Roman" panose="02020603050405020304" pitchFamily="18" charset="0"/>
              </a:rPr>
              <a:t>地址</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数据库端口号</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数据库名称？</a:t>
            </a:r>
            <a:r>
              <a:rPr kumimoji="0" lang="en-US" altLang="zh-CN" sz="2200" i="1" dirty="0">
                <a:latin typeface="Times New Roman" panose="02020603050405020304" pitchFamily="18" charset="0"/>
                <a:cs typeface="Times New Roman" panose="02020603050405020304" pitchFamily="18" charset="0"/>
              </a:rPr>
              <a:t>charset = </a:t>
            </a:r>
            <a:r>
              <a:rPr kumimoji="0" lang="zh-CN" altLang="en-US" sz="2200" i="1" dirty="0">
                <a:latin typeface="Times New Roman" panose="02020603050405020304" pitchFamily="18" charset="0"/>
                <a:cs typeface="Times New Roman" panose="02020603050405020304" pitchFamily="18" charset="0"/>
              </a:rPr>
              <a:t>数据库数据编码</a:t>
            </a: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66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err="1"/>
              <a:t>read_sql_table</a:t>
            </a:r>
            <a:r>
              <a:rPr lang="en-US" altLang="zh-CN" kern="100" dirty="0"/>
              <a:t>()</a:t>
            </a:r>
            <a:r>
              <a:rPr lang="zh-CN" altLang="en-US" kern="100" dirty="0"/>
              <a:t>函数、</a:t>
            </a:r>
            <a:r>
              <a:rPr lang="en-US" altLang="zh-CN" kern="100" dirty="0" err="1"/>
              <a:t>read_sql_query</a:t>
            </a:r>
            <a:r>
              <a:rPr lang="en-US" altLang="zh-CN" kern="100" dirty="0"/>
              <a:t>()</a:t>
            </a:r>
            <a:r>
              <a:rPr lang="zh-CN" altLang="en-US" kern="100" dirty="0"/>
              <a:t>函数和</a:t>
            </a:r>
            <a:r>
              <a:rPr lang="en-US" altLang="zh-CN" kern="100" dirty="0" err="1"/>
              <a:t>read_sql</a:t>
            </a:r>
            <a:r>
              <a:rPr lang="en-US" altLang="zh-CN" kern="100" dirty="0"/>
              <a:t>()</a:t>
            </a:r>
            <a:r>
              <a:rPr lang="zh-CN" altLang="en-US" kern="100" dirty="0"/>
              <a:t>函数具有许多参数，参数的</a:t>
            </a:r>
            <a:r>
              <a:rPr lang="zh-CN" altLang="zh-CN" kern="100" dirty="0"/>
              <a:t>表达式之间用逗号隔开</a:t>
            </a:r>
            <a:r>
              <a:rPr lang="zh-CN" altLang="en-US" kern="100" dirty="0"/>
              <a:t>，基本使用格式如下。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写数据库数据</a:t>
            </a:r>
          </a:p>
        </p:txBody>
      </p:sp>
      <p:sp>
        <p:nvSpPr>
          <p:cNvPr id="9" name="TextBox 5">
            <a:extLst>
              <a:ext uri="{FF2B5EF4-FFF2-40B4-BE49-F238E27FC236}">
                <a16:creationId xmlns:a16="http://schemas.microsoft.com/office/drawing/2014/main" id="{254F6532-6C0A-4672-A4A9-ECAAB198F341}"/>
              </a:ext>
            </a:extLst>
          </p:cNvPr>
          <p:cNvSpPr txBox="1">
            <a:spLocks noChangeArrowheads="1"/>
          </p:cNvSpPr>
          <p:nvPr/>
        </p:nvSpPr>
        <p:spPr bwMode="auto">
          <a:xfrm>
            <a:off x="492693" y="2028617"/>
            <a:ext cx="1120661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pandas.read_sql_table</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table_name</a:t>
            </a:r>
            <a:r>
              <a:rPr kumimoji="0" lang="en-US" altLang="zh-CN" sz="2200" i="1" dirty="0">
                <a:latin typeface="Times New Roman" panose="02020603050405020304" pitchFamily="18" charset="0"/>
                <a:cs typeface="Times New Roman" panose="02020603050405020304" pitchFamily="18" charset="0"/>
              </a:rPr>
              <a:t>, con, schema=None, </a:t>
            </a:r>
            <a:r>
              <a:rPr kumimoji="0" lang="en-US" altLang="zh-CN" sz="2200" i="1" dirty="0" err="1">
                <a:latin typeface="Times New Roman" panose="02020603050405020304" pitchFamily="18" charset="0"/>
                <a:cs typeface="Times New Roman" panose="02020603050405020304" pitchFamily="18" charset="0"/>
              </a:rPr>
              <a:t>index_col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coerce_float</a:t>
            </a:r>
            <a:r>
              <a:rPr kumimoji="0" lang="en-US" altLang="zh-CN" sz="2200" i="1" dirty="0">
                <a:latin typeface="Times New Roman" panose="02020603050405020304" pitchFamily="18" charset="0"/>
                <a:cs typeface="Times New Roman" panose="02020603050405020304" pitchFamily="18" charset="0"/>
              </a:rPr>
              <a:t>=True, </a:t>
            </a:r>
            <a:r>
              <a:rPr kumimoji="0" lang="en-US" altLang="zh-CN" sz="2200" i="1" dirty="0" err="1">
                <a:latin typeface="Times New Roman" panose="02020603050405020304" pitchFamily="18" charset="0"/>
                <a:cs typeface="Times New Roman" panose="02020603050405020304" pitchFamily="18" charset="0"/>
              </a:rPr>
              <a:t>parse_dates</a:t>
            </a:r>
            <a:r>
              <a:rPr kumimoji="0" lang="en-US" altLang="zh-CN" sz="2200" i="1" dirty="0">
                <a:latin typeface="Times New Roman" panose="02020603050405020304" pitchFamily="18" charset="0"/>
                <a:cs typeface="Times New Roman" panose="02020603050405020304" pitchFamily="18" charset="0"/>
              </a:rPr>
              <a:t>=None, columns=None, </a:t>
            </a:r>
            <a:r>
              <a:rPr kumimoji="0" lang="en-US" altLang="zh-CN" sz="2200" i="1" dirty="0" err="1">
                <a:latin typeface="Times New Roman" panose="02020603050405020304" pitchFamily="18" charset="0"/>
                <a:cs typeface="Times New Roman" panose="02020603050405020304" pitchFamily="18" charset="0"/>
              </a:rPr>
              <a:t>chunksize</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pandas.read_sql_query</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sql</a:t>
            </a:r>
            <a:r>
              <a:rPr kumimoji="0" lang="en-US" altLang="zh-CN" sz="2200" i="1" dirty="0">
                <a:latin typeface="Times New Roman" panose="02020603050405020304" pitchFamily="18" charset="0"/>
                <a:cs typeface="Times New Roman" panose="02020603050405020304" pitchFamily="18" charset="0"/>
              </a:rPr>
              <a:t>, con, </a:t>
            </a:r>
            <a:r>
              <a:rPr kumimoji="0" lang="en-US" altLang="zh-CN" sz="2200" i="1" dirty="0" err="1">
                <a:latin typeface="Times New Roman" panose="02020603050405020304" pitchFamily="18" charset="0"/>
                <a:cs typeface="Times New Roman" panose="02020603050405020304" pitchFamily="18" charset="0"/>
              </a:rPr>
              <a:t>index_col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coerce_float</a:t>
            </a:r>
            <a:r>
              <a:rPr kumimoji="0" lang="en-US" altLang="zh-CN" sz="2200" i="1" dirty="0">
                <a:latin typeface="Times New Roman" panose="02020603050405020304" pitchFamily="18" charset="0"/>
                <a:cs typeface="Times New Roman" panose="02020603050405020304" pitchFamily="18" charset="0"/>
              </a:rPr>
              <a:t>=True, params=None, </a:t>
            </a:r>
            <a:r>
              <a:rPr kumimoji="0" lang="en-US" altLang="zh-CN" sz="2200" i="1" dirty="0" err="1">
                <a:latin typeface="Times New Roman" panose="02020603050405020304" pitchFamily="18" charset="0"/>
                <a:cs typeface="Times New Roman" panose="02020603050405020304" pitchFamily="18" charset="0"/>
              </a:rPr>
              <a:t>parse_dates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chunksize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pandas.read_sql</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sql</a:t>
            </a:r>
            <a:r>
              <a:rPr kumimoji="0" lang="en-US" altLang="zh-CN" sz="2200" i="1" dirty="0">
                <a:latin typeface="Times New Roman" panose="02020603050405020304" pitchFamily="18" charset="0"/>
                <a:cs typeface="Times New Roman" panose="02020603050405020304" pitchFamily="18" charset="0"/>
              </a:rPr>
              <a:t> , con , </a:t>
            </a:r>
            <a:r>
              <a:rPr kumimoji="0" lang="en-US" altLang="zh-CN" sz="2200" i="1" dirty="0" err="1">
                <a:latin typeface="Times New Roman" panose="02020603050405020304" pitchFamily="18" charset="0"/>
                <a:cs typeface="Times New Roman" panose="02020603050405020304" pitchFamily="18" charset="0"/>
              </a:rPr>
              <a:t>index_col</a:t>
            </a:r>
            <a:r>
              <a:rPr kumimoji="0" lang="en-US" altLang="zh-CN" sz="2200" i="1" dirty="0">
                <a:latin typeface="Times New Roman" panose="02020603050405020304" pitchFamily="18" charset="0"/>
                <a:cs typeface="Times New Roman" panose="02020603050405020304" pitchFamily="18" charset="0"/>
              </a:rPr>
              <a:t> = None , </a:t>
            </a:r>
            <a:r>
              <a:rPr kumimoji="0" lang="en-US" altLang="zh-CN" sz="2200" i="1" dirty="0" err="1">
                <a:latin typeface="Times New Roman" panose="02020603050405020304" pitchFamily="18" charset="0"/>
                <a:cs typeface="Times New Roman" panose="02020603050405020304" pitchFamily="18" charset="0"/>
              </a:rPr>
              <a:t>coerce_float</a:t>
            </a:r>
            <a:r>
              <a:rPr kumimoji="0" lang="en-US" altLang="zh-CN" sz="2200" i="1" dirty="0">
                <a:latin typeface="Times New Roman" panose="02020603050405020304" pitchFamily="18" charset="0"/>
                <a:cs typeface="Times New Roman" panose="02020603050405020304" pitchFamily="18" charset="0"/>
              </a:rPr>
              <a:t> = True , params = None , </a:t>
            </a:r>
            <a:r>
              <a:rPr kumimoji="0" lang="en-US" altLang="zh-CN" sz="2200" i="1" dirty="0" err="1">
                <a:latin typeface="Times New Roman" panose="02020603050405020304" pitchFamily="18" charset="0"/>
                <a:cs typeface="Times New Roman" panose="02020603050405020304" pitchFamily="18" charset="0"/>
              </a:rPr>
              <a:t>parse_dates</a:t>
            </a:r>
            <a:r>
              <a:rPr kumimoji="0" lang="en-US" altLang="zh-CN" sz="2200" i="1" dirty="0">
                <a:latin typeface="Times New Roman" panose="02020603050405020304" pitchFamily="18" charset="0"/>
                <a:cs typeface="Times New Roman" panose="02020603050405020304" pitchFamily="18" charset="0"/>
              </a:rPr>
              <a:t> = None , columns = None , </a:t>
            </a:r>
            <a:r>
              <a:rPr kumimoji="0" lang="en-US" altLang="zh-CN" sz="2200" i="1" dirty="0" err="1">
                <a:latin typeface="Times New Roman" panose="02020603050405020304" pitchFamily="18" charset="0"/>
                <a:cs typeface="Times New Roman" panose="02020603050405020304" pitchFamily="18" charset="0"/>
              </a:rPr>
              <a:t>chunksize</a:t>
            </a:r>
            <a:r>
              <a:rPr kumimoji="0" lang="en-US" altLang="zh-CN" sz="2200" i="1" dirty="0">
                <a:latin typeface="Times New Roman" panose="02020603050405020304" pitchFamily="18" charset="0"/>
                <a:cs typeface="Times New Roman" panose="02020603050405020304" pitchFamily="18" charset="0"/>
              </a:rPr>
              <a:t> = None )</a:t>
            </a:r>
          </a:p>
        </p:txBody>
      </p:sp>
    </p:spTree>
    <p:extLst>
      <p:ext uri="{BB962C8B-B14F-4D97-AF65-F5344CB8AC3E}">
        <p14:creationId xmlns:p14="http://schemas.microsoft.com/office/powerpoint/2010/main" val="22363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err="1"/>
              <a:t>read_sql_table</a:t>
            </a:r>
            <a:r>
              <a:rPr lang="en-US" altLang="zh-CN" kern="100" dirty="0"/>
              <a:t>()</a:t>
            </a:r>
            <a:r>
              <a:rPr lang="zh-CN" altLang="en-US" kern="100" dirty="0"/>
              <a:t>、</a:t>
            </a:r>
            <a:r>
              <a:rPr lang="en-US" altLang="zh-CN" kern="100" dirty="0" err="1"/>
              <a:t>read_sql_query</a:t>
            </a:r>
            <a:r>
              <a:rPr lang="en-US" altLang="zh-CN" kern="100" dirty="0"/>
              <a:t>()</a:t>
            </a:r>
            <a:r>
              <a:rPr lang="zh-CN" altLang="en-US" kern="100" dirty="0"/>
              <a:t>和</a:t>
            </a:r>
            <a:r>
              <a:rPr lang="en-US" altLang="zh-CN" kern="100" dirty="0" err="1"/>
              <a:t>read_sql</a:t>
            </a:r>
            <a:r>
              <a:rPr lang="en-US" altLang="zh-CN" kern="100" dirty="0"/>
              <a:t>()</a:t>
            </a:r>
            <a:r>
              <a:rPr lang="zh-CN" altLang="en-US" kern="100" dirty="0"/>
              <a:t>这</a:t>
            </a:r>
            <a:r>
              <a:rPr lang="en-US" altLang="zh-CN" dirty="0"/>
              <a:t>3</a:t>
            </a:r>
            <a:r>
              <a:rPr lang="zh-CN" altLang="en-US" dirty="0"/>
              <a:t>个数据库数据读取函数的参数几乎完全一致，唯一的区别在于传入的是语句还是表名。</a:t>
            </a:r>
            <a:r>
              <a:rPr lang="en-US" altLang="zh-CN" dirty="0"/>
              <a:t>3</a:t>
            </a:r>
            <a:r>
              <a:rPr lang="zh-CN" altLang="en-US" dirty="0"/>
              <a:t>个函数的参数及其说明如下表。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读</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写数据库数据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732664384"/>
              </p:ext>
            </p:extLst>
          </p:nvPr>
        </p:nvGraphicFramePr>
        <p:xfrm>
          <a:off x="1280795" y="2127785"/>
          <a:ext cx="9630410" cy="2708640"/>
        </p:xfrm>
        <a:graphic>
          <a:graphicData uri="http://schemas.openxmlformats.org/drawingml/2006/table">
            <a:tbl>
              <a:tblPr firstRow="1" bandRow="1">
                <a:tableStyleId>{5C22544A-7EE6-4342-B048-85BDC9FD1C3A}</a:tableStyleId>
              </a:tblPr>
              <a:tblGrid>
                <a:gridCol w="1945640">
                  <a:extLst>
                    <a:ext uri="{9D8B030D-6E8A-4147-A177-3AD203B41FA5}">
                      <a16:colId xmlns:a16="http://schemas.microsoft.com/office/drawing/2014/main" val="20000"/>
                    </a:ext>
                  </a:extLst>
                </a:gridCol>
                <a:gridCol w="7684770">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sql or table_name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str</a:t>
                      </a:r>
                      <a:r>
                        <a:rPr lang="zh-CN" sz="1800" kern="0">
                          <a:effectLst/>
                          <a:latin typeface="Times New Roman" panose="02020603050405020304" pitchFamily="18" charset="0"/>
                          <a:ea typeface="+mn-ea"/>
                          <a:cs typeface="Times New Roman" panose="02020603050405020304" pitchFamily="18" charset="0"/>
                        </a:rPr>
                        <a:t>。表示读取的数据的表名或</a:t>
                      </a:r>
                      <a:r>
                        <a:rPr lang="en-US" sz="1800" kern="0">
                          <a:effectLst/>
                          <a:latin typeface="Times New Roman" panose="02020603050405020304" pitchFamily="18" charset="0"/>
                          <a:ea typeface="+mn-ea"/>
                          <a:cs typeface="Times New Roman" panose="02020603050405020304" pitchFamily="18" charset="0"/>
                        </a:rPr>
                        <a:t>SQL</a:t>
                      </a:r>
                      <a:r>
                        <a:rPr lang="zh-CN" sz="1800" kern="0">
                          <a:effectLst/>
                          <a:latin typeface="Times New Roman" panose="02020603050405020304" pitchFamily="18" charset="0"/>
                          <a:ea typeface="+mn-ea"/>
                          <a:cs typeface="Times New Roman" panose="02020603050405020304" pitchFamily="18" charset="0"/>
                        </a:rPr>
                        <a:t>语句。无默认值</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con</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接收数据库连接或</a:t>
                      </a:r>
                      <a:r>
                        <a:rPr lang="en-US" sz="1800" kern="0">
                          <a:effectLst/>
                          <a:latin typeface="Times New Roman" panose="02020603050405020304" pitchFamily="18" charset="0"/>
                          <a:ea typeface="+mn-ea"/>
                          <a:cs typeface="Times New Roman" panose="02020603050405020304" pitchFamily="18" charset="0"/>
                        </a:rPr>
                        <a:t>str</a:t>
                      </a:r>
                      <a:r>
                        <a:rPr lang="zh-CN" sz="1800" kern="0">
                          <a:effectLst/>
                          <a:latin typeface="Times New Roman" panose="02020603050405020304" pitchFamily="18" charset="0"/>
                          <a:ea typeface="+mn-ea"/>
                          <a:cs typeface="Times New Roman" panose="02020603050405020304" pitchFamily="18" charset="0"/>
                        </a:rPr>
                        <a:t>。表示数据库连接信息。无默认值</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index_col</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或列表形式的</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。表示列设置为索引。默认为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coerce_float</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bool</a:t>
                      </a:r>
                      <a:r>
                        <a:rPr lang="zh-CN" sz="1800" kern="0">
                          <a:effectLst/>
                          <a:latin typeface="Times New Roman" panose="02020603050405020304" pitchFamily="18" charset="0"/>
                          <a:ea typeface="+mn-ea"/>
                          <a:cs typeface="Times New Roman" panose="02020603050405020304" pitchFamily="18" charset="0"/>
                        </a:rPr>
                        <a:t>。表示尝试将非字符串、非数字对象（如十进制）的值转换为浮点。默认为</a:t>
                      </a:r>
                      <a:r>
                        <a:rPr lang="en-US" sz="1800" kern="0">
                          <a:effectLst/>
                          <a:latin typeface="Times New Roman" panose="02020603050405020304" pitchFamily="18" charset="0"/>
                          <a:ea typeface="+mn-ea"/>
                          <a:cs typeface="Times New Roman" panose="02020603050405020304" pitchFamily="18" charset="0"/>
                        </a:rPr>
                        <a:t>True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columns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list</a:t>
                      </a:r>
                      <a:r>
                        <a:rPr lang="zh-CN" sz="1800" kern="0" dirty="0">
                          <a:effectLst/>
                          <a:latin typeface="Times New Roman" panose="02020603050405020304" pitchFamily="18" charset="0"/>
                          <a:ea typeface="+mn-ea"/>
                          <a:cs typeface="Times New Roman" panose="02020603050405020304" pitchFamily="18" charset="0"/>
                        </a:rPr>
                        <a:t>。表示要从</a:t>
                      </a:r>
                      <a:r>
                        <a:rPr lang="en-US" sz="1800" kern="0" dirty="0">
                          <a:effectLst/>
                          <a:latin typeface="Times New Roman" panose="02020603050405020304" pitchFamily="18" charset="0"/>
                          <a:ea typeface="+mn-ea"/>
                          <a:cs typeface="Times New Roman" panose="02020603050405020304" pitchFamily="18" charset="0"/>
                        </a:rPr>
                        <a:t>SQL</a:t>
                      </a:r>
                      <a:r>
                        <a:rPr lang="zh-CN" sz="1800" kern="0" dirty="0">
                          <a:effectLst/>
                          <a:latin typeface="Times New Roman" panose="02020603050405020304" pitchFamily="18" charset="0"/>
                          <a:ea typeface="+mn-ea"/>
                          <a:cs typeface="Times New Roman" panose="02020603050405020304" pitchFamily="18" charset="0"/>
                        </a:rPr>
                        <a:t>表中选择的列名列表。默认为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344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2585" lvl="0" indent="-362585"/>
            <a:r>
              <a:rPr lang="zh-CN" altLang="en-US" kern="100" dirty="0">
                <a:solidFill>
                  <a:srgbClr val="000000"/>
                </a:solidFill>
              </a:rPr>
              <a:t>将</a:t>
            </a:r>
            <a:r>
              <a:rPr lang="en-US" altLang="zh-CN" kern="100" dirty="0" err="1">
                <a:solidFill>
                  <a:srgbClr val="000000"/>
                </a:solidFill>
              </a:rPr>
              <a:t>DataFrame</a:t>
            </a:r>
            <a:r>
              <a:rPr lang="zh-CN" altLang="en-US" kern="100" dirty="0">
                <a:solidFill>
                  <a:srgbClr val="000000"/>
                </a:solidFill>
              </a:rPr>
              <a:t>写入数据库中，同样也要依赖</a:t>
            </a:r>
            <a:r>
              <a:rPr lang="en-US" altLang="zh-CN" kern="100" dirty="0" err="1">
                <a:solidFill>
                  <a:srgbClr val="000000"/>
                </a:solidFill>
              </a:rPr>
              <a:t>SQLAlchemy</a:t>
            </a:r>
            <a:r>
              <a:rPr lang="zh-CN" altLang="en-US" kern="100" dirty="0">
                <a:solidFill>
                  <a:srgbClr val="000000"/>
                </a:solidFill>
              </a:rPr>
              <a:t>库的</a:t>
            </a:r>
            <a:r>
              <a:rPr lang="en-US" altLang="zh-CN" kern="100" dirty="0" err="1">
                <a:solidFill>
                  <a:srgbClr val="000000"/>
                </a:solidFill>
              </a:rPr>
              <a:t>create_engine</a:t>
            </a:r>
            <a:r>
              <a:rPr lang="zh-CN" altLang="en-US" kern="100" dirty="0">
                <a:solidFill>
                  <a:srgbClr val="000000"/>
                </a:solidFill>
              </a:rPr>
              <a:t>函数创建数据库连接。数据库数据读取有</a:t>
            </a:r>
            <a:r>
              <a:rPr lang="en-US" altLang="zh-CN" kern="100" dirty="0">
                <a:solidFill>
                  <a:srgbClr val="000000"/>
                </a:solidFill>
              </a:rPr>
              <a:t>3</a:t>
            </a:r>
            <a:r>
              <a:rPr lang="zh-CN" altLang="en-US" kern="100" dirty="0">
                <a:solidFill>
                  <a:srgbClr val="000000"/>
                </a:solidFill>
              </a:rPr>
              <a:t>个函数，但数据存储则只有一个</a:t>
            </a:r>
            <a:r>
              <a:rPr lang="en-US" altLang="zh-CN" kern="100" dirty="0" err="1">
                <a:solidFill>
                  <a:srgbClr val="000000"/>
                </a:solidFill>
              </a:rPr>
              <a:t>to_sql</a:t>
            </a:r>
            <a:r>
              <a:rPr lang="en-US" altLang="zh-CN" kern="100" dirty="0">
                <a:solidFill>
                  <a:srgbClr val="000000"/>
                </a:solidFill>
              </a:rPr>
              <a:t>()</a:t>
            </a:r>
            <a:r>
              <a:rPr lang="zh-CN" altLang="en-US" kern="100" dirty="0">
                <a:solidFill>
                  <a:srgbClr val="000000"/>
                </a:solidFill>
              </a:rPr>
              <a:t>方法。</a:t>
            </a:r>
            <a:endParaRPr lang="en-US" altLang="zh-CN" kern="100" dirty="0">
              <a:solidFill>
                <a:srgbClr val="000000"/>
              </a:solidFill>
            </a:endParaRPr>
          </a:p>
          <a:p>
            <a:pPr marL="362585" lvl="0" indent="-362585"/>
            <a:r>
              <a:rPr lang="en-US" altLang="zh-CN" kern="100" dirty="0" err="1">
                <a:solidFill>
                  <a:srgbClr val="000000"/>
                </a:solidFill>
              </a:rPr>
              <a:t>to_sql</a:t>
            </a:r>
            <a:r>
              <a:rPr lang="en-US" altLang="zh-CN" kern="100" dirty="0">
                <a:solidFill>
                  <a:srgbClr val="000000"/>
                </a:solidFill>
              </a:rPr>
              <a:t>()</a:t>
            </a:r>
            <a:r>
              <a:rPr lang="zh-CN" altLang="en-US" kern="100" dirty="0">
                <a:solidFill>
                  <a:srgbClr val="000000"/>
                </a:solidFill>
              </a:rPr>
              <a:t>方法的基本使用格式如下。</a:t>
            </a:r>
            <a:endParaRPr lang="en-US" altLang="zh-CN" kern="100" dirty="0">
              <a:solidFill>
                <a:srgbClr val="000000"/>
              </a:solidFill>
            </a:endParaRPr>
          </a:p>
          <a:p>
            <a:pPr marL="0" indent="0">
              <a:buNone/>
            </a:pPr>
            <a:endParaRPr lang="en-US" altLang="zh-CN" kern="100" dirty="0"/>
          </a:p>
        </p:txBody>
      </p:sp>
      <p:sp>
        <p:nvSpPr>
          <p:cNvPr id="3" name="标题 2"/>
          <p:cNvSpPr>
            <a:spLocks noGrp="1"/>
          </p:cNvSpPr>
          <p:nvPr>
            <p:ph type="title"/>
          </p:nvPr>
        </p:nvSpPr>
        <p:spPr/>
        <p:txBody>
          <a:bodyPr/>
          <a:lstStyle/>
          <a:p>
            <a:r>
              <a:rPr lang="zh-CN" altLang="en-US" dirty="0"/>
              <a:t>读</a:t>
            </a:r>
            <a:r>
              <a:rPr lang="en-US" altLang="zh-CN" dirty="0"/>
              <a:t>/</a:t>
            </a:r>
            <a:r>
              <a:rPr lang="zh-CN" altLang="en-US" dirty="0"/>
              <a:t>写数据库数据</a:t>
            </a:r>
          </a:p>
        </p:txBody>
      </p:sp>
      <p:sp>
        <p:nvSpPr>
          <p:cNvPr id="4" name="内容占位符 3"/>
          <p:cNvSpPr>
            <a:spLocks noGrp="1"/>
          </p:cNvSpPr>
          <p:nvPr>
            <p:ph idx="10"/>
          </p:nvPr>
        </p:nvSpPr>
        <p:spPr/>
        <p:txBody>
          <a:bodyPr/>
          <a:lstStyle/>
          <a:p>
            <a:r>
              <a:rPr lang="en-US" altLang="zh-CN" b="1" dirty="0"/>
              <a:t>2. </a:t>
            </a:r>
            <a:r>
              <a:rPr lang="zh-CN" altLang="en-US" b="1" dirty="0"/>
              <a:t>数据库数据存储</a:t>
            </a:r>
          </a:p>
        </p:txBody>
      </p:sp>
      <p:sp>
        <p:nvSpPr>
          <p:cNvPr id="5" name="TextBox 5">
            <a:extLst>
              <a:ext uri="{FF2B5EF4-FFF2-40B4-BE49-F238E27FC236}">
                <a16:creationId xmlns:a16="http://schemas.microsoft.com/office/drawing/2014/main" id="{BE8DE5CD-EFE9-4743-9A7E-51FA3806C690}"/>
              </a:ext>
            </a:extLst>
          </p:cNvPr>
          <p:cNvSpPr txBox="1">
            <a:spLocks noChangeArrowheads="1"/>
          </p:cNvSpPr>
          <p:nvPr/>
        </p:nvSpPr>
        <p:spPr bwMode="auto">
          <a:xfrm>
            <a:off x="1233019" y="3166831"/>
            <a:ext cx="97259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DataFrame.to_sql</a:t>
            </a:r>
            <a:r>
              <a:rPr kumimoji="0" lang="en-US" altLang="zh-CN" sz="2200" i="1" dirty="0">
                <a:latin typeface="Times New Roman" panose="02020603050405020304" pitchFamily="18" charset="0"/>
                <a:cs typeface="Times New Roman" panose="02020603050405020304" pitchFamily="18" charset="0"/>
              </a:rPr>
              <a:t>(name, con, schema=None, </a:t>
            </a:r>
            <a:r>
              <a:rPr kumimoji="0" lang="en-US" altLang="zh-CN" sz="2200" i="1" dirty="0" err="1">
                <a:latin typeface="Times New Roman" panose="02020603050405020304" pitchFamily="18" charset="0"/>
                <a:cs typeface="Times New Roman" panose="02020603050405020304" pitchFamily="18" charset="0"/>
              </a:rPr>
              <a:t>if_exists</a:t>
            </a:r>
            <a:r>
              <a:rPr kumimoji="0" lang="en-US" altLang="zh-CN" sz="2200" i="1" dirty="0">
                <a:latin typeface="Times New Roman" panose="02020603050405020304" pitchFamily="18" charset="0"/>
                <a:cs typeface="Times New Roman" panose="02020603050405020304" pitchFamily="18" charset="0"/>
              </a:rPr>
              <a:t>='fail', index=True, </a:t>
            </a:r>
            <a:r>
              <a:rPr kumimoji="0" lang="en-US" altLang="zh-CN" sz="2200" i="1" dirty="0" err="1">
                <a:latin typeface="Times New Roman" panose="02020603050405020304" pitchFamily="18" charset="0"/>
                <a:cs typeface="Times New Roman" panose="02020603050405020304" pitchFamily="18" charset="0"/>
              </a:rPr>
              <a:t>index_label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chunksize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 method=None)</a:t>
            </a:r>
          </a:p>
        </p:txBody>
      </p:sp>
    </p:spTree>
    <p:extLst>
      <p:ext uri="{BB962C8B-B14F-4D97-AF65-F5344CB8AC3E}">
        <p14:creationId xmlns:p14="http://schemas.microsoft.com/office/powerpoint/2010/main" val="11733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to_sql</a:t>
            </a:r>
            <a:r>
              <a:rPr lang="en-US" altLang="zh-CN" dirty="0"/>
              <a:t>()</a:t>
            </a:r>
            <a:r>
              <a:rPr lang="zh-CN" altLang="en-US" dirty="0"/>
              <a:t>函数的常用参数及其说明如下表。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读</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写</a:t>
            </a:r>
            <a:r>
              <a:rPr lang="en-US" altLang="zh-CN" dirty="0">
                <a:solidFill>
                  <a:srgbClr val="000000"/>
                </a:solidFill>
                <a:latin typeface="Times New Roman" panose="02020603050405020304" pitchFamily="18" charset="0"/>
              </a:rPr>
              <a:t>Excel</a:t>
            </a:r>
            <a:r>
              <a:rPr lang="zh-CN" altLang="en-US" dirty="0">
                <a:solidFill>
                  <a:srgbClr val="000000"/>
                </a:solidFill>
                <a:latin typeface="Times New Roman" panose="02020603050405020304" pitchFamily="18" charset="0"/>
              </a:rPr>
              <a:t>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1460000588"/>
              </p:ext>
            </p:extLst>
          </p:nvPr>
        </p:nvGraphicFramePr>
        <p:xfrm>
          <a:off x="364310" y="1739400"/>
          <a:ext cx="11463381" cy="3379200"/>
        </p:xfrm>
        <a:graphic>
          <a:graphicData uri="http://schemas.openxmlformats.org/drawingml/2006/table">
            <a:tbl>
              <a:tblPr firstRow="1" bandRow="1">
                <a:tableStyleId>{5C22544A-7EE6-4342-B048-85BDC9FD1C3A}</a:tableStyleId>
              </a:tblPr>
              <a:tblGrid>
                <a:gridCol w="1370222">
                  <a:extLst>
                    <a:ext uri="{9D8B030D-6E8A-4147-A177-3AD203B41FA5}">
                      <a16:colId xmlns:a16="http://schemas.microsoft.com/office/drawing/2014/main" val="20000"/>
                    </a:ext>
                  </a:extLst>
                </a:gridCol>
                <a:gridCol w="10093159">
                  <a:extLst>
                    <a:ext uri="{9D8B030D-6E8A-4147-A177-3AD203B41FA5}">
                      <a16:colId xmlns:a16="http://schemas.microsoft.com/office/drawing/2014/main" val="20001"/>
                    </a:ext>
                  </a:extLst>
                </a:gridCol>
              </a:tblGrid>
              <a:tr h="432000">
                <a:tc>
                  <a:txBody>
                    <a:bodyPr/>
                    <a:lstStyle/>
                    <a:p>
                      <a:pPr algn="ctr">
                        <a:buNone/>
                      </a:pPr>
                      <a:r>
                        <a:rPr lang="zh-CN" altLang="en-US" sz="1600" dirty="0">
                          <a:latin typeface="Times New Roman" panose="02020603050405020304" pitchFamily="18" charset="0"/>
                          <a:ea typeface="+mn-ea"/>
                          <a:cs typeface="Times New Roman" panose="02020603050405020304" pitchFamily="18" charset="0"/>
                        </a:rPr>
                        <a:t>参数名称</a:t>
                      </a:r>
                    </a:p>
                  </a:txBody>
                  <a:tcPr anchor="ctr"/>
                </a:tc>
                <a:tc>
                  <a:txBody>
                    <a:bodyPr/>
                    <a:lstStyle/>
                    <a:p>
                      <a:pPr algn="ctr">
                        <a:buNone/>
                      </a:pPr>
                      <a:r>
                        <a:rPr lang="zh-CN" altLang="en-US" sz="1600" dirty="0">
                          <a:latin typeface="Times New Roman" panose="02020603050405020304" pitchFamily="18" charset="0"/>
                          <a:ea typeface="+mn-ea"/>
                          <a:cs typeface="Times New Roman" panose="02020603050405020304" pitchFamily="18" charset="0"/>
                        </a:rPr>
                        <a:t>参数说明</a:t>
                      </a:r>
                    </a:p>
                  </a:txBody>
                  <a:tcPr anchor="ctr"/>
                </a:tc>
                <a:extLst>
                  <a:ext uri="{0D108BD9-81ED-4DB2-BD59-A6C34878D82A}">
                    <a16:rowId xmlns:a16="http://schemas.microsoft.com/office/drawing/2014/main" val="10000"/>
                  </a:ext>
                </a:extLst>
              </a:tr>
              <a:tr h="432000">
                <a:tc>
                  <a:txBody>
                    <a:bodyPr/>
                    <a:lstStyle/>
                    <a:p>
                      <a:pPr algn="just">
                        <a:spcAft>
                          <a:spcPts val="0"/>
                        </a:spcAft>
                      </a:pPr>
                      <a:r>
                        <a:rPr lang="en-US" sz="1600" kern="0" dirty="0">
                          <a:effectLst/>
                          <a:latin typeface="Times New Roman" panose="02020603050405020304" pitchFamily="18" charset="0"/>
                          <a:ea typeface="+mn-ea"/>
                          <a:cs typeface="Times New Roman" panose="02020603050405020304" pitchFamily="18" charset="0"/>
                        </a:rPr>
                        <a:t>name</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600" kern="0" dirty="0">
                          <a:effectLst/>
                          <a:latin typeface="Times New Roman" panose="02020603050405020304" pitchFamily="18" charset="0"/>
                          <a:ea typeface="+mn-ea"/>
                          <a:cs typeface="Times New Roman" panose="02020603050405020304" pitchFamily="18" charset="0"/>
                        </a:rPr>
                        <a:t>接收</a:t>
                      </a:r>
                      <a:r>
                        <a:rPr lang="en-US" sz="1600" kern="0" dirty="0">
                          <a:effectLst/>
                          <a:latin typeface="Times New Roman" panose="02020603050405020304" pitchFamily="18" charset="0"/>
                          <a:ea typeface="+mn-ea"/>
                          <a:cs typeface="Times New Roman" panose="02020603050405020304" pitchFamily="18" charset="0"/>
                        </a:rPr>
                        <a:t>str</a:t>
                      </a:r>
                      <a:r>
                        <a:rPr lang="zh-CN" sz="1600" kern="0" dirty="0">
                          <a:effectLst/>
                          <a:latin typeface="Times New Roman" panose="02020603050405020304" pitchFamily="18" charset="0"/>
                          <a:ea typeface="+mn-ea"/>
                          <a:cs typeface="Times New Roman" panose="02020603050405020304" pitchFamily="18" charset="0"/>
                        </a:rPr>
                        <a:t>。表示数据库表名。无默认值</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600" kern="0" dirty="0">
                          <a:effectLst/>
                          <a:latin typeface="Times New Roman" panose="02020603050405020304" pitchFamily="18" charset="0"/>
                          <a:ea typeface="+mn-ea"/>
                          <a:cs typeface="Times New Roman" panose="02020603050405020304" pitchFamily="18" charset="0"/>
                        </a:rPr>
                        <a:t>con</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600" kern="0" dirty="0">
                          <a:effectLst/>
                          <a:latin typeface="Times New Roman" panose="02020603050405020304" pitchFamily="18" charset="0"/>
                          <a:ea typeface="+mn-ea"/>
                          <a:cs typeface="Times New Roman" panose="02020603050405020304" pitchFamily="18" charset="0"/>
                        </a:rPr>
                        <a:t>接收数据库连接。表示数据库连接信息。无默认值</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600" kern="0" dirty="0" err="1">
                          <a:effectLst/>
                          <a:latin typeface="Times New Roman" panose="02020603050405020304" pitchFamily="18" charset="0"/>
                          <a:ea typeface="+mn-ea"/>
                          <a:cs typeface="Times New Roman" panose="02020603050405020304" pitchFamily="18" charset="0"/>
                        </a:rPr>
                        <a:t>if_exists</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600" kern="0" dirty="0">
                          <a:effectLst/>
                          <a:latin typeface="Times New Roman" panose="02020603050405020304" pitchFamily="18" charset="0"/>
                          <a:ea typeface="+mn-ea"/>
                          <a:cs typeface="Times New Roman" panose="02020603050405020304" pitchFamily="18" charset="0"/>
                        </a:rPr>
                        <a:t>接收</a:t>
                      </a:r>
                      <a:r>
                        <a:rPr lang="en-US" sz="1600" kern="0" dirty="0">
                          <a:effectLst/>
                          <a:latin typeface="Times New Roman" panose="02020603050405020304" pitchFamily="18" charset="0"/>
                          <a:ea typeface="+mn-ea"/>
                          <a:cs typeface="Times New Roman" panose="02020603050405020304" pitchFamily="18" charset="0"/>
                        </a:rPr>
                        <a:t>str</a:t>
                      </a:r>
                      <a:r>
                        <a:rPr lang="zh-CN" sz="1600" kern="0" dirty="0">
                          <a:effectLst/>
                          <a:latin typeface="Times New Roman" panose="02020603050405020304" pitchFamily="18" charset="0"/>
                          <a:ea typeface="+mn-ea"/>
                          <a:cs typeface="Times New Roman" panose="02020603050405020304" pitchFamily="18" charset="0"/>
                        </a:rPr>
                        <a:t>。表示对表进行操作的方式，可选“</a:t>
                      </a:r>
                      <a:r>
                        <a:rPr lang="en-US" sz="1600" kern="0" dirty="0">
                          <a:effectLst/>
                          <a:latin typeface="Times New Roman" panose="02020603050405020304" pitchFamily="18" charset="0"/>
                          <a:ea typeface="+mn-ea"/>
                          <a:cs typeface="Times New Roman" panose="02020603050405020304" pitchFamily="18" charset="0"/>
                        </a:rPr>
                        <a:t>fail</a:t>
                      </a:r>
                      <a:r>
                        <a:rPr lang="zh-CN" sz="1600" kern="0" dirty="0">
                          <a:effectLst/>
                          <a:latin typeface="Times New Roman" panose="02020603050405020304" pitchFamily="18" charset="0"/>
                          <a:ea typeface="+mn-ea"/>
                          <a:cs typeface="Times New Roman" panose="02020603050405020304" pitchFamily="18" charset="0"/>
                        </a:rPr>
                        <a:t>”“</a:t>
                      </a:r>
                      <a:r>
                        <a:rPr lang="en-US" sz="1600" kern="0" dirty="0">
                          <a:effectLst/>
                          <a:latin typeface="Times New Roman" panose="02020603050405020304" pitchFamily="18" charset="0"/>
                          <a:ea typeface="+mn-ea"/>
                          <a:cs typeface="Times New Roman" panose="02020603050405020304" pitchFamily="18" charset="0"/>
                        </a:rPr>
                        <a:t>replace</a:t>
                      </a:r>
                      <a:r>
                        <a:rPr lang="zh-CN" sz="1600" kern="0" dirty="0">
                          <a:effectLst/>
                          <a:latin typeface="Times New Roman" panose="02020603050405020304" pitchFamily="18" charset="0"/>
                          <a:ea typeface="+mn-ea"/>
                          <a:cs typeface="Times New Roman" panose="02020603050405020304" pitchFamily="18" charset="0"/>
                        </a:rPr>
                        <a:t>”“</a:t>
                      </a:r>
                      <a:r>
                        <a:rPr lang="en-US" sz="1600" kern="0" dirty="0">
                          <a:effectLst/>
                          <a:latin typeface="Times New Roman" panose="02020603050405020304" pitchFamily="18" charset="0"/>
                          <a:ea typeface="+mn-ea"/>
                          <a:cs typeface="Times New Roman" panose="02020603050405020304" pitchFamily="18" charset="0"/>
                        </a:rPr>
                        <a:t>append</a:t>
                      </a:r>
                      <a:r>
                        <a:rPr lang="zh-CN" sz="1600" kern="0" dirty="0">
                          <a:effectLst/>
                          <a:latin typeface="Times New Roman" panose="02020603050405020304" pitchFamily="18" charset="0"/>
                          <a:ea typeface="+mn-ea"/>
                          <a:cs typeface="Times New Roman" panose="02020603050405020304" pitchFamily="18" charset="0"/>
                        </a:rPr>
                        <a:t>”。</a:t>
                      </a:r>
                      <a:r>
                        <a:rPr lang="en-US" sz="1600" kern="0" dirty="0">
                          <a:effectLst/>
                          <a:latin typeface="Times New Roman" panose="02020603050405020304" pitchFamily="18" charset="0"/>
                          <a:ea typeface="+mn-ea"/>
                          <a:cs typeface="Times New Roman" panose="02020603050405020304" pitchFamily="18" charset="0"/>
                        </a:rPr>
                        <a:t>fail</a:t>
                      </a:r>
                      <a:r>
                        <a:rPr lang="zh-CN" sz="1600" kern="0" dirty="0">
                          <a:effectLst/>
                          <a:latin typeface="Times New Roman" panose="02020603050405020304" pitchFamily="18" charset="0"/>
                          <a:ea typeface="+mn-ea"/>
                          <a:cs typeface="Times New Roman" panose="02020603050405020304" pitchFamily="18" charset="0"/>
                        </a:rPr>
                        <a:t>表示如果表名存在，那么不执行写入操作；</a:t>
                      </a:r>
                      <a:r>
                        <a:rPr lang="en-US" sz="1600" kern="0" dirty="0">
                          <a:effectLst/>
                          <a:latin typeface="Times New Roman" panose="02020603050405020304" pitchFamily="18" charset="0"/>
                          <a:ea typeface="+mn-ea"/>
                          <a:cs typeface="Times New Roman" panose="02020603050405020304" pitchFamily="18" charset="0"/>
                        </a:rPr>
                        <a:t>replace</a:t>
                      </a:r>
                      <a:r>
                        <a:rPr lang="zh-CN" sz="1600" kern="0" dirty="0">
                          <a:effectLst/>
                          <a:latin typeface="Times New Roman" panose="02020603050405020304" pitchFamily="18" charset="0"/>
                          <a:ea typeface="+mn-ea"/>
                          <a:cs typeface="Times New Roman" panose="02020603050405020304" pitchFamily="18" charset="0"/>
                        </a:rPr>
                        <a:t>表示如果表名存在，那么将原数据库表删除，再重新创建；</a:t>
                      </a:r>
                      <a:r>
                        <a:rPr lang="en-US" sz="1600" kern="0" dirty="0">
                          <a:effectLst/>
                          <a:latin typeface="Times New Roman" panose="02020603050405020304" pitchFamily="18" charset="0"/>
                          <a:ea typeface="+mn-ea"/>
                          <a:cs typeface="Times New Roman" panose="02020603050405020304" pitchFamily="18" charset="0"/>
                        </a:rPr>
                        <a:t>append</a:t>
                      </a:r>
                      <a:r>
                        <a:rPr lang="zh-CN" sz="1600" kern="0" dirty="0">
                          <a:effectLst/>
                          <a:latin typeface="Times New Roman" panose="02020603050405020304" pitchFamily="18" charset="0"/>
                          <a:ea typeface="+mn-ea"/>
                          <a:cs typeface="Times New Roman" panose="02020603050405020304" pitchFamily="18" charset="0"/>
                        </a:rPr>
                        <a:t>则表示在原数据库表的基础上追加数据。默认为</a:t>
                      </a:r>
                      <a:r>
                        <a:rPr lang="en-US" sz="1600" kern="0" dirty="0">
                          <a:effectLst/>
                          <a:latin typeface="Times New Roman" panose="02020603050405020304" pitchFamily="18" charset="0"/>
                          <a:ea typeface="+mn-ea"/>
                          <a:cs typeface="Times New Roman" panose="02020603050405020304" pitchFamily="18" charset="0"/>
                        </a:rPr>
                        <a:t>fail</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600" kern="0">
                          <a:effectLst/>
                          <a:latin typeface="Times New Roman" panose="02020603050405020304" pitchFamily="18" charset="0"/>
                          <a:ea typeface="+mn-ea"/>
                          <a:cs typeface="Times New Roman" panose="02020603050405020304" pitchFamily="18" charset="0"/>
                        </a:rPr>
                        <a:t>index</a:t>
                      </a:r>
                      <a:endParaRPr lang="zh-CN" sz="16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600" kern="0" dirty="0">
                          <a:effectLst/>
                          <a:latin typeface="Times New Roman" panose="02020603050405020304" pitchFamily="18" charset="0"/>
                          <a:ea typeface="+mn-ea"/>
                          <a:cs typeface="Times New Roman" panose="02020603050405020304" pitchFamily="18" charset="0"/>
                        </a:rPr>
                        <a:t>接收</a:t>
                      </a:r>
                      <a:r>
                        <a:rPr lang="en-US" sz="1600" kern="0" dirty="0">
                          <a:effectLst/>
                          <a:latin typeface="Times New Roman" panose="02020603050405020304" pitchFamily="18" charset="0"/>
                          <a:ea typeface="+mn-ea"/>
                          <a:cs typeface="Times New Roman" panose="02020603050405020304" pitchFamily="18" charset="0"/>
                        </a:rPr>
                        <a:t>bool</a:t>
                      </a:r>
                      <a:r>
                        <a:rPr lang="zh-CN" sz="1600" kern="0" dirty="0">
                          <a:effectLst/>
                          <a:latin typeface="Times New Roman" panose="02020603050405020304" pitchFamily="18" charset="0"/>
                          <a:ea typeface="+mn-ea"/>
                          <a:cs typeface="Times New Roman" panose="02020603050405020304" pitchFamily="18" charset="0"/>
                        </a:rPr>
                        <a:t>。表示是否将</a:t>
                      </a:r>
                      <a:r>
                        <a:rPr lang="en-US" sz="1600" kern="0" dirty="0" err="1">
                          <a:effectLst/>
                          <a:latin typeface="Times New Roman" panose="02020603050405020304" pitchFamily="18" charset="0"/>
                          <a:ea typeface="+mn-ea"/>
                          <a:cs typeface="Times New Roman" panose="02020603050405020304" pitchFamily="18" charset="0"/>
                        </a:rPr>
                        <a:t>DataFrame</a:t>
                      </a:r>
                      <a:r>
                        <a:rPr lang="zh-CN" sz="1600" kern="0" dirty="0">
                          <a:effectLst/>
                          <a:latin typeface="Times New Roman" panose="02020603050405020304" pitchFamily="18" charset="0"/>
                          <a:ea typeface="+mn-ea"/>
                          <a:cs typeface="Times New Roman" panose="02020603050405020304" pitchFamily="18" charset="0"/>
                        </a:rPr>
                        <a:t>索引写入列并使用</a:t>
                      </a:r>
                      <a:r>
                        <a:rPr lang="en-US" sz="1600" kern="0" dirty="0" err="1">
                          <a:effectLst/>
                          <a:latin typeface="Times New Roman" panose="02020603050405020304" pitchFamily="18" charset="0"/>
                          <a:ea typeface="+mn-ea"/>
                          <a:cs typeface="Times New Roman" panose="02020603050405020304" pitchFamily="18" charset="0"/>
                        </a:rPr>
                        <a:t>index_Label</a:t>
                      </a:r>
                      <a:r>
                        <a:rPr lang="zh-CN" sz="1600" kern="0" dirty="0">
                          <a:effectLst/>
                          <a:latin typeface="Times New Roman" panose="02020603050405020304" pitchFamily="18" charset="0"/>
                          <a:ea typeface="+mn-ea"/>
                          <a:cs typeface="Times New Roman" panose="02020603050405020304" pitchFamily="18" charset="0"/>
                        </a:rPr>
                        <a:t>作为表中的列名。默认为</a:t>
                      </a:r>
                      <a:r>
                        <a:rPr lang="en-US" sz="1600" kern="0" dirty="0">
                          <a:effectLst/>
                          <a:latin typeface="Times New Roman" panose="02020603050405020304" pitchFamily="18" charset="0"/>
                          <a:ea typeface="+mn-ea"/>
                          <a:cs typeface="Times New Roman" panose="02020603050405020304" pitchFamily="18" charset="0"/>
                        </a:rPr>
                        <a:t>True</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2000">
                <a:tc>
                  <a:txBody>
                    <a:bodyPr/>
                    <a:lstStyle/>
                    <a:p>
                      <a:pPr algn="just">
                        <a:spcAft>
                          <a:spcPts val="0"/>
                        </a:spcAft>
                      </a:pPr>
                      <a:r>
                        <a:rPr lang="en-US" sz="1600" kern="0">
                          <a:effectLst/>
                          <a:latin typeface="Times New Roman" panose="02020603050405020304" pitchFamily="18" charset="0"/>
                          <a:ea typeface="+mn-ea"/>
                          <a:cs typeface="Times New Roman" panose="02020603050405020304" pitchFamily="18" charset="0"/>
                        </a:rPr>
                        <a:t>index_label</a:t>
                      </a:r>
                      <a:endParaRPr lang="zh-CN" sz="16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600" kern="0" dirty="0">
                          <a:effectLst/>
                          <a:latin typeface="Times New Roman" panose="02020603050405020304" pitchFamily="18" charset="0"/>
                          <a:ea typeface="+mn-ea"/>
                          <a:cs typeface="Times New Roman" panose="02020603050405020304" pitchFamily="18" charset="0"/>
                        </a:rPr>
                        <a:t>接收</a:t>
                      </a:r>
                      <a:r>
                        <a:rPr lang="en-US" sz="1600" kern="0" dirty="0">
                          <a:effectLst/>
                          <a:latin typeface="Times New Roman" panose="02020603050405020304" pitchFamily="18" charset="0"/>
                          <a:ea typeface="+mn-ea"/>
                          <a:cs typeface="Times New Roman" panose="02020603050405020304" pitchFamily="18" charset="0"/>
                        </a:rPr>
                        <a:t>str</a:t>
                      </a:r>
                      <a:r>
                        <a:rPr lang="zh-CN" sz="1600" kern="0" dirty="0">
                          <a:effectLst/>
                          <a:latin typeface="Times New Roman" panose="02020603050405020304" pitchFamily="18" charset="0"/>
                          <a:ea typeface="+mn-ea"/>
                          <a:cs typeface="Times New Roman" panose="02020603050405020304" pitchFamily="18" charset="0"/>
                        </a:rPr>
                        <a:t>或</a:t>
                      </a:r>
                      <a:r>
                        <a:rPr lang="en-US" sz="1600" kern="0" dirty="0">
                          <a:effectLst/>
                          <a:latin typeface="Times New Roman" panose="02020603050405020304" pitchFamily="18" charset="0"/>
                          <a:ea typeface="+mn-ea"/>
                          <a:cs typeface="Times New Roman" panose="02020603050405020304" pitchFamily="18" charset="0"/>
                        </a:rPr>
                        <a:t>sequence</a:t>
                      </a:r>
                      <a:r>
                        <a:rPr lang="zh-CN" sz="1600" kern="0" dirty="0">
                          <a:effectLst/>
                          <a:latin typeface="Times New Roman" panose="02020603050405020304" pitchFamily="18" charset="0"/>
                          <a:ea typeface="+mn-ea"/>
                          <a:cs typeface="Times New Roman" panose="02020603050405020304" pitchFamily="18" charset="0"/>
                        </a:rPr>
                        <a:t>。表示索引列的列标签。如果没有给定（默认）且索引为</a:t>
                      </a:r>
                      <a:r>
                        <a:rPr lang="en-US" sz="1600" kern="0" dirty="0">
                          <a:effectLst/>
                          <a:latin typeface="Times New Roman" panose="02020603050405020304" pitchFamily="18" charset="0"/>
                          <a:ea typeface="+mn-ea"/>
                          <a:cs typeface="Times New Roman" panose="02020603050405020304" pitchFamily="18" charset="0"/>
                        </a:rPr>
                        <a:t>True</a:t>
                      </a:r>
                      <a:r>
                        <a:rPr lang="zh-CN" sz="1600" kern="0" dirty="0">
                          <a:effectLst/>
                          <a:latin typeface="Times New Roman" panose="02020603050405020304" pitchFamily="18" charset="0"/>
                          <a:ea typeface="+mn-ea"/>
                          <a:cs typeface="Times New Roman" panose="02020603050405020304" pitchFamily="18" charset="0"/>
                        </a:rPr>
                        <a:t>，那么使用索引名称。如果</a:t>
                      </a:r>
                      <a:r>
                        <a:rPr lang="en-US" sz="1600" kern="0" dirty="0" err="1">
                          <a:effectLst/>
                          <a:latin typeface="Times New Roman" panose="02020603050405020304" pitchFamily="18" charset="0"/>
                          <a:ea typeface="+mn-ea"/>
                          <a:cs typeface="Times New Roman" panose="02020603050405020304" pitchFamily="18" charset="0"/>
                        </a:rPr>
                        <a:t>DataFrame</a:t>
                      </a:r>
                      <a:r>
                        <a:rPr lang="zh-CN" sz="1600" kern="0" dirty="0">
                          <a:effectLst/>
                          <a:latin typeface="Times New Roman" panose="02020603050405020304" pitchFamily="18" charset="0"/>
                          <a:ea typeface="+mn-ea"/>
                          <a:cs typeface="Times New Roman" panose="02020603050405020304" pitchFamily="18" charset="0"/>
                        </a:rPr>
                        <a:t>使用</a:t>
                      </a:r>
                      <a:r>
                        <a:rPr lang="en-US" sz="1600" kern="0" dirty="0" err="1">
                          <a:effectLst/>
                          <a:latin typeface="Times New Roman" panose="02020603050405020304" pitchFamily="18" charset="0"/>
                          <a:ea typeface="+mn-ea"/>
                          <a:cs typeface="Times New Roman" panose="02020603050405020304" pitchFamily="18" charset="0"/>
                        </a:rPr>
                        <a:t>MultiIndex</a:t>
                      </a:r>
                      <a:r>
                        <a:rPr lang="zh-CN" sz="1600" kern="0" dirty="0">
                          <a:effectLst/>
                          <a:latin typeface="Times New Roman" panose="02020603050405020304" pitchFamily="18" charset="0"/>
                          <a:ea typeface="+mn-ea"/>
                          <a:cs typeface="Times New Roman" panose="02020603050405020304" pitchFamily="18" charset="0"/>
                        </a:rPr>
                        <a:t>，那么应该给出序列。默认为</a:t>
                      </a:r>
                      <a:r>
                        <a:rPr lang="en-US" sz="1600" kern="0" dirty="0">
                          <a:effectLst/>
                          <a:latin typeface="Times New Roman" panose="02020603050405020304" pitchFamily="18" charset="0"/>
                          <a:ea typeface="+mn-ea"/>
                          <a:cs typeface="Times New Roman" panose="02020603050405020304" pitchFamily="18" charset="0"/>
                        </a:rPr>
                        <a:t>None</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32000">
                <a:tc>
                  <a:txBody>
                    <a:bodyPr/>
                    <a:lstStyle/>
                    <a:p>
                      <a:pPr algn="just">
                        <a:spcAft>
                          <a:spcPts val="0"/>
                        </a:spcAft>
                      </a:pPr>
                      <a:r>
                        <a:rPr lang="en-US" sz="1600" kern="0" dirty="0" err="1">
                          <a:effectLst/>
                          <a:latin typeface="Times New Roman" panose="02020603050405020304" pitchFamily="18" charset="0"/>
                          <a:ea typeface="+mn-ea"/>
                          <a:cs typeface="Times New Roman" panose="02020603050405020304" pitchFamily="18" charset="0"/>
                        </a:rPr>
                        <a:t>dtype</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600" kern="0" dirty="0">
                          <a:effectLst/>
                          <a:latin typeface="Times New Roman" panose="02020603050405020304" pitchFamily="18" charset="0"/>
                          <a:ea typeface="+mn-ea"/>
                          <a:cs typeface="Times New Roman" panose="02020603050405020304" pitchFamily="18" charset="0"/>
                        </a:rPr>
                        <a:t>接收</a:t>
                      </a:r>
                      <a:r>
                        <a:rPr lang="en-US" sz="1600" kern="0" dirty="0" err="1">
                          <a:effectLst/>
                          <a:latin typeface="Times New Roman" panose="02020603050405020304" pitchFamily="18" charset="0"/>
                          <a:ea typeface="+mn-ea"/>
                          <a:cs typeface="Times New Roman" panose="02020603050405020304" pitchFamily="18" charset="0"/>
                        </a:rPr>
                        <a:t>dict</a:t>
                      </a:r>
                      <a:r>
                        <a:rPr lang="zh-CN" sz="1600" kern="0" dirty="0">
                          <a:effectLst/>
                          <a:latin typeface="Times New Roman" panose="02020603050405020304" pitchFamily="18" charset="0"/>
                          <a:ea typeface="+mn-ea"/>
                          <a:cs typeface="Times New Roman" panose="02020603050405020304" pitchFamily="18" charset="0"/>
                        </a:rPr>
                        <a:t>或</a:t>
                      </a:r>
                      <a:r>
                        <a:rPr lang="en-US" sz="1600" kern="0" dirty="0">
                          <a:effectLst/>
                          <a:latin typeface="Times New Roman" panose="02020603050405020304" pitchFamily="18" charset="0"/>
                          <a:ea typeface="+mn-ea"/>
                          <a:cs typeface="Times New Roman" panose="02020603050405020304" pitchFamily="18" charset="0"/>
                        </a:rPr>
                        <a:t>scalar</a:t>
                      </a:r>
                      <a:r>
                        <a:rPr lang="zh-CN" sz="1600" kern="0" dirty="0">
                          <a:effectLst/>
                          <a:latin typeface="Times New Roman" panose="02020603050405020304" pitchFamily="18" charset="0"/>
                          <a:ea typeface="+mn-ea"/>
                          <a:cs typeface="Times New Roman" panose="02020603050405020304" pitchFamily="18" charset="0"/>
                        </a:rPr>
                        <a:t>。表示指定列的数据类型。默认为</a:t>
                      </a:r>
                      <a:r>
                        <a:rPr lang="en-US" sz="1600" kern="0" dirty="0">
                          <a:effectLst/>
                          <a:latin typeface="Times New Roman" panose="02020603050405020304" pitchFamily="18" charset="0"/>
                          <a:ea typeface="+mn-ea"/>
                          <a:cs typeface="Times New Roman" panose="02020603050405020304" pitchFamily="18" charset="0"/>
                        </a:rPr>
                        <a:t>None</a:t>
                      </a:r>
                      <a:endParaRPr lang="zh-CN"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960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081362"/>
            <a:ext cx="5910" cy="5192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2639522"/>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掌握</a:t>
            </a:r>
            <a:r>
              <a:rPr lang="en-US" altLang="zh-CN" sz="2400" b="1" dirty="0" err="1">
                <a:latin typeface="Times New Roman" panose="02020603050405020304" pitchFamily="18" charset="0"/>
                <a:ea typeface="宋体" panose="02010600030101010101" pitchFamily="2" charset="-122"/>
                <a:sym typeface="微软雅黑" pitchFamily="34" charset="-122"/>
              </a:rPr>
              <a:t>DataFrame</a:t>
            </a:r>
            <a:r>
              <a:rPr lang="zh-CN" altLang="en-US" sz="2400" b="1" dirty="0">
                <a:latin typeface="Times New Roman" panose="02020603050405020304" pitchFamily="18" charset="0"/>
                <a:ea typeface="宋体" panose="02010600030101010101" pitchFamily="2" charset="-122"/>
                <a:sym typeface="微软雅黑" pitchFamily="34" charset="-122"/>
              </a:rPr>
              <a:t>的常用操作</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读</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写不同数据源的数据</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转换与处理时间序列数据</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使用分组聚合进行组内计算</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
        <p:nvSpPr>
          <p:cNvPr id="14"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创建透视表与交叉表</a:t>
            </a:r>
          </a:p>
        </p:txBody>
      </p:sp>
      <p:sp>
        <p:nvSpPr>
          <p:cNvPr id="16"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5</a:t>
            </a:r>
          </a:p>
        </p:txBody>
      </p:sp>
    </p:spTree>
    <p:extLst>
      <p:ext uri="{BB962C8B-B14F-4D97-AF65-F5344CB8AC3E}">
        <p14:creationId xmlns:p14="http://schemas.microsoft.com/office/powerpoint/2010/main" val="3855179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en-US" altLang="zh-CN" dirty="0" err="1"/>
              <a:t>DataFrame</a:t>
            </a:r>
            <a:r>
              <a:rPr lang="zh-CN" altLang="en-US" dirty="0"/>
              <a:t>的基础属性如下。</a:t>
            </a:r>
            <a:endParaRPr lang="en-US" altLang="zh-CN" dirty="0"/>
          </a:p>
          <a:p>
            <a:pPr marL="720000">
              <a:buFont typeface="Arial" panose="020B0604020202020204" pitchFamily="34" charset="0"/>
              <a:buChar char="•"/>
              <a:defRPr/>
            </a:pPr>
            <a:r>
              <a:rPr lang="en-US" altLang="zh-CN" dirty="0"/>
              <a:t>values</a:t>
            </a:r>
            <a:r>
              <a:rPr lang="zh-CN" altLang="en-US" dirty="0"/>
              <a:t>，可以获取元素；</a:t>
            </a:r>
            <a:endParaRPr lang="en-US" altLang="zh-CN" dirty="0"/>
          </a:p>
          <a:p>
            <a:pPr marL="720000">
              <a:buFont typeface="Arial" panose="020B0604020202020204" pitchFamily="34" charset="0"/>
              <a:buChar char="•"/>
              <a:defRPr/>
            </a:pPr>
            <a:r>
              <a:rPr lang="en-US" altLang="zh-CN" dirty="0"/>
              <a:t>index</a:t>
            </a:r>
            <a:r>
              <a:rPr lang="zh-CN" altLang="en-US" dirty="0"/>
              <a:t>，可以获取索引；</a:t>
            </a:r>
            <a:endParaRPr lang="en-US" altLang="zh-CN" dirty="0"/>
          </a:p>
          <a:p>
            <a:pPr marL="720000">
              <a:buFont typeface="Arial" panose="020B0604020202020204" pitchFamily="34" charset="0"/>
              <a:buChar char="•"/>
              <a:defRPr/>
            </a:pPr>
            <a:r>
              <a:rPr lang="en-US" altLang="zh-CN" dirty="0"/>
              <a:t>column</a:t>
            </a:r>
            <a:r>
              <a:rPr lang="zh-CN" altLang="en-US" dirty="0"/>
              <a:t>，可以获取列名；</a:t>
            </a:r>
            <a:endParaRPr lang="en-US" altLang="zh-CN" dirty="0"/>
          </a:p>
          <a:p>
            <a:pPr marL="720000">
              <a:buFont typeface="Arial" panose="020B0604020202020204" pitchFamily="34" charset="0"/>
              <a:buChar char="•"/>
              <a:defRPr/>
            </a:pPr>
            <a:r>
              <a:rPr lang="en-US" altLang="zh-CN" dirty="0" err="1"/>
              <a:t>dtypes</a:t>
            </a:r>
            <a:r>
              <a:rPr lang="zh-CN" altLang="en-US" dirty="0"/>
              <a:t>，可以获取类型。</a:t>
            </a:r>
            <a:endParaRPr lang="en-US" altLang="zh-CN" dirty="0"/>
          </a:p>
          <a:p>
            <a:pPr>
              <a:defRPr/>
            </a:pPr>
            <a:r>
              <a:rPr lang="zh-CN" altLang="en-US" dirty="0"/>
              <a:t>除了上述</a:t>
            </a:r>
            <a:r>
              <a:rPr lang="en-US" altLang="zh-CN" dirty="0"/>
              <a:t>4</a:t>
            </a:r>
            <a:r>
              <a:rPr lang="zh-CN" altLang="en-US" dirty="0"/>
              <a:t>个基本属性外，还可以通过</a:t>
            </a:r>
            <a:r>
              <a:rPr lang="en-US" altLang="zh-CN" dirty="0"/>
              <a:t>size</a:t>
            </a:r>
            <a:r>
              <a:rPr lang="zh-CN" altLang="en-US" dirty="0"/>
              <a:t>、</a:t>
            </a:r>
            <a:r>
              <a:rPr lang="en-US" altLang="zh-CN" dirty="0" err="1"/>
              <a:t>ndim</a:t>
            </a:r>
            <a:r>
              <a:rPr lang="zh-CN" altLang="en-US" dirty="0"/>
              <a:t>和</a:t>
            </a:r>
            <a:r>
              <a:rPr lang="en-US" altLang="zh-CN" dirty="0"/>
              <a:t>shape</a:t>
            </a:r>
            <a:r>
              <a:rPr lang="zh-CN" altLang="en-US" dirty="0"/>
              <a:t>属性获取</a:t>
            </a:r>
            <a:r>
              <a:rPr lang="en-US" altLang="zh-CN" dirty="0" err="1"/>
              <a:t>DataFrame</a:t>
            </a:r>
            <a:r>
              <a:rPr lang="zh-CN" altLang="en-US" dirty="0"/>
              <a:t>的元素个数、维度数和数据形状（行列数目）。</a:t>
            </a:r>
            <a:endParaRPr lang="en-US" altLang="zh-CN" dirty="0"/>
          </a:p>
          <a:p>
            <a:pPr>
              <a:defRPr/>
            </a:pPr>
            <a:r>
              <a:rPr lang="en-US" altLang="zh-CN" dirty="0"/>
              <a:t>T</a:t>
            </a:r>
            <a:r>
              <a:rPr lang="zh-CN" altLang="en-US" dirty="0"/>
              <a:t>属性能够实现</a:t>
            </a:r>
            <a:r>
              <a:rPr lang="en-US" altLang="zh-CN" dirty="0" err="1"/>
              <a:t>DataFrame</a:t>
            </a:r>
            <a:r>
              <a:rPr lang="zh-CN" altLang="en-US" dirty="0"/>
              <a:t>的转置（行列转换）。在某些特殊场景下，某些函数方法只能作用于列或行，此时即可试着用转置来解决这一问题。</a:t>
            </a:r>
          </a:p>
          <a:p>
            <a:pPr marL="720000">
              <a:buFont typeface="Arial" panose="020B0604020202020204" pitchFamily="34" charset="0"/>
              <a:buChar char="•"/>
              <a:defRPr/>
            </a:pPr>
            <a:endParaRPr lang="zh-CN" altLang="en-US" dirty="0"/>
          </a:p>
          <a:p>
            <a:pPr>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查看</a:t>
            </a:r>
            <a:r>
              <a:rPr lang="en-US" altLang="zh-CN" dirty="0" err="1">
                <a:latin typeface="Times New Roman" panose="02020603050405020304" pitchFamily="18" charset="0"/>
              </a:rPr>
              <a:t>DataFrame</a:t>
            </a:r>
            <a:r>
              <a:rPr lang="zh-CN" altLang="en-US" dirty="0">
                <a:latin typeface="Times New Roman" panose="02020603050405020304" pitchFamily="18" charset="0"/>
              </a:rPr>
              <a:t>的常用属性</a:t>
            </a:r>
          </a:p>
        </p:txBody>
      </p:sp>
    </p:spTree>
    <p:extLst>
      <p:ext uri="{BB962C8B-B14F-4D97-AF65-F5344CB8AC3E}">
        <p14:creationId xmlns:p14="http://schemas.microsoft.com/office/powerpoint/2010/main" val="404060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1" fill="hold"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 calcmode="lin" valueType="num">
                                      <p:cBhvr additive="base">
                                        <p:cTn id="34"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marL="0" indent="457200">
              <a:buNone/>
              <a:defRPr/>
            </a:pPr>
            <a:r>
              <a:rPr lang="zh-CN" altLang="en-US" dirty="0"/>
              <a:t>学习过数据库相关知识的读者都知道，在数据库中最常使用的操作为查改增删。</a:t>
            </a:r>
            <a:r>
              <a:rPr lang="en-US" altLang="zh-CN" dirty="0" err="1"/>
              <a:t>DataFrame</a:t>
            </a:r>
            <a:r>
              <a:rPr lang="zh-CN" altLang="en-US" dirty="0"/>
              <a:t>作为一种二维数据表结构，能够像数据库一样实现查改增删操作，如添加一行、删除一行、添加一列、删除一列、修改某一个值、某个区间的值替换等。</a:t>
            </a:r>
            <a:endParaRPr lang="en-US" altLang="zh-CN" dirty="0"/>
          </a:p>
          <a:p>
            <a:pPr marL="457200" lvl="0" indent="-457200">
              <a:lnSpc>
                <a:spcPct val="100000"/>
              </a:lnSpc>
              <a:buClr>
                <a:srgbClr val="000066"/>
              </a:buClr>
              <a:buAutoNum type="arabicPeriod"/>
            </a:pPr>
            <a:r>
              <a:rPr lang="zh-CN" altLang="en-US" sz="2000" b="1" dirty="0">
                <a:solidFill>
                  <a:srgbClr val="000000"/>
                </a:solidFill>
              </a:rPr>
              <a:t>查看访问</a:t>
            </a:r>
            <a:r>
              <a:rPr lang="en-US" altLang="zh-CN" sz="2000" b="1" dirty="0" err="1">
                <a:solidFill>
                  <a:srgbClr val="000000"/>
                </a:solidFill>
              </a:rPr>
              <a:t>DataFrame</a:t>
            </a:r>
            <a:r>
              <a:rPr lang="zh-CN" altLang="en-US" sz="2000" b="1" dirty="0">
                <a:solidFill>
                  <a:srgbClr val="000000"/>
                </a:solidFill>
              </a:rPr>
              <a:t>中的数据</a:t>
            </a:r>
            <a:endParaRPr lang="en-US" altLang="zh-CN" sz="2000" b="1" dirty="0">
              <a:solidFill>
                <a:srgbClr val="000000"/>
              </a:solidFill>
            </a:endParaRPr>
          </a:p>
          <a:p>
            <a:pPr marL="0" lvl="0" indent="457200">
              <a:buNone/>
              <a:defRPr/>
            </a:pPr>
            <a:r>
              <a:rPr lang="zh-CN" altLang="en-US" dirty="0"/>
              <a:t>除了可以使用基本的查看方式查看访问</a:t>
            </a:r>
            <a:r>
              <a:rPr lang="en-US" altLang="zh-CN" dirty="0" err="1"/>
              <a:t>DataFrame</a:t>
            </a:r>
            <a:r>
              <a:rPr lang="zh-CN" altLang="en-US" dirty="0"/>
              <a:t>中的数据之外，还可以通过</a:t>
            </a:r>
            <a:r>
              <a:rPr lang="en-US" altLang="zh-CN" dirty="0"/>
              <a:t>loc()</a:t>
            </a:r>
            <a:r>
              <a:rPr lang="zh-CN" altLang="en-US" dirty="0"/>
              <a:t>方法和</a:t>
            </a:r>
            <a:r>
              <a:rPr lang="en-US" altLang="zh-CN" dirty="0" err="1"/>
              <a:t>iloc</a:t>
            </a:r>
            <a:r>
              <a:rPr lang="en-US" altLang="zh-CN" dirty="0"/>
              <a:t>()</a:t>
            </a:r>
            <a:r>
              <a:rPr lang="zh-CN" altLang="en-US" dirty="0"/>
              <a:t>方法进行访问。</a:t>
            </a:r>
            <a:endParaRPr lang="en-US" altLang="zh-CN" dirty="0"/>
          </a:p>
          <a:p>
            <a:pPr marL="0" lvl="0" indent="0">
              <a:lnSpc>
                <a:spcPct val="100000"/>
              </a:lnSpc>
              <a:buClr>
                <a:srgbClr val="000066"/>
              </a:buClr>
              <a:buNone/>
            </a:pPr>
            <a:r>
              <a:rPr lang="zh-CN" altLang="en-US" sz="2000" b="1" dirty="0">
                <a:solidFill>
                  <a:srgbClr val="000000"/>
                </a:solidFill>
              </a:rPr>
              <a:t>（</a:t>
            </a:r>
            <a:r>
              <a:rPr lang="en-US" altLang="zh-CN" sz="2000" b="1" dirty="0">
                <a:solidFill>
                  <a:srgbClr val="000000"/>
                </a:solidFill>
              </a:rPr>
              <a:t>1</a:t>
            </a:r>
            <a:r>
              <a:rPr lang="zh-CN" altLang="en-US" sz="2000" b="1" dirty="0">
                <a:solidFill>
                  <a:srgbClr val="000000"/>
                </a:solidFill>
              </a:rPr>
              <a:t>）</a:t>
            </a:r>
            <a:r>
              <a:rPr lang="en-US" altLang="zh-CN" sz="2000" b="1" dirty="0">
                <a:solidFill>
                  <a:srgbClr val="000000"/>
                </a:solidFill>
              </a:rPr>
              <a:t> </a:t>
            </a:r>
            <a:r>
              <a:rPr lang="en-US" altLang="zh-CN" sz="2000" b="1" dirty="0" err="1">
                <a:solidFill>
                  <a:srgbClr val="000000"/>
                </a:solidFill>
              </a:rPr>
              <a:t>DataFrame</a:t>
            </a:r>
            <a:r>
              <a:rPr lang="zh-CN" altLang="en-US" sz="2000" b="1" dirty="0">
                <a:solidFill>
                  <a:srgbClr val="000000"/>
                </a:solidFill>
              </a:rPr>
              <a:t>数据的基本查看方式</a:t>
            </a:r>
            <a:endParaRPr lang="en-US" altLang="zh-CN" sz="2000" b="1" dirty="0">
              <a:solidFill>
                <a:srgbClr val="000000"/>
              </a:solidFill>
            </a:endParaRPr>
          </a:p>
          <a:p>
            <a:pPr>
              <a:defRPr/>
            </a:pPr>
            <a:r>
              <a:rPr lang="en-US" altLang="zh-CN" dirty="0" err="1">
                <a:solidFill>
                  <a:srgbClr val="000000"/>
                </a:solidFill>
              </a:rPr>
              <a:t>DataFrame</a:t>
            </a:r>
            <a:r>
              <a:rPr lang="zh-CN" altLang="en-US" dirty="0">
                <a:solidFill>
                  <a:srgbClr val="000000"/>
                </a:solidFill>
              </a:rPr>
              <a:t>的单列数据为一个</a:t>
            </a:r>
            <a:r>
              <a:rPr lang="en-US" altLang="zh-CN" dirty="0">
                <a:solidFill>
                  <a:srgbClr val="000000"/>
                </a:solidFill>
              </a:rPr>
              <a:t>Series</a:t>
            </a:r>
            <a:r>
              <a:rPr lang="zh-CN" altLang="en-US" dirty="0">
                <a:solidFill>
                  <a:srgbClr val="000000"/>
                </a:solidFill>
              </a:rPr>
              <a:t>。根据</a:t>
            </a:r>
            <a:r>
              <a:rPr lang="en-US" altLang="zh-CN" dirty="0" err="1">
                <a:solidFill>
                  <a:srgbClr val="000000"/>
                </a:solidFill>
              </a:rPr>
              <a:t>DataFrame</a:t>
            </a:r>
            <a:r>
              <a:rPr lang="zh-CN" altLang="en-US" dirty="0">
                <a:solidFill>
                  <a:srgbClr val="000000"/>
                </a:solidFill>
              </a:rPr>
              <a:t>的定义可知，</a:t>
            </a:r>
            <a:r>
              <a:rPr lang="en-US" altLang="zh-CN" dirty="0" err="1">
                <a:solidFill>
                  <a:srgbClr val="000000"/>
                </a:solidFill>
              </a:rPr>
              <a:t>DataFrame</a:t>
            </a:r>
            <a:r>
              <a:rPr lang="zh-CN" altLang="en-US" dirty="0">
                <a:solidFill>
                  <a:srgbClr val="000000"/>
                </a:solidFill>
              </a:rPr>
              <a:t>是一个带有标签的二维数组，每个标签相当于每一列的列名。只要以字典访问某一个</a:t>
            </a:r>
            <a:r>
              <a:rPr lang="en-US" altLang="zh-CN" dirty="0">
                <a:solidFill>
                  <a:srgbClr val="000000"/>
                </a:solidFill>
              </a:rPr>
              <a:t>key</a:t>
            </a:r>
            <a:r>
              <a:rPr lang="zh-CN" altLang="en-US" dirty="0">
                <a:solidFill>
                  <a:srgbClr val="000000"/>
                </a:solidFill>
              </a:rPr>
              <a:t>的值的方式使用对应的列名，即可实现单列数据的访问</a:t>
            </a:r>
            <a:endParaRPr lang="en-US" altLang="zh-CN" dirty="0">
              <a:solidFill>
                <a:srgbClr val="000000"/>
              </a:solidFill>
            </a:endParaRPr>
          </a:p>
          <a:p>
            <a:pPr>
              <a:defRPr/>
            </a:pPr>
            <a:r>
              <a:rPr lang="zh-CN" altLang="zh-CN" dirty="0">
                <a:solidFill>
                  <a:srgbClr val="000000"/>
                </a:solidFill>
              </a:rPr>
              <a:t>除了使用字典访问内部数据的获取方式外，还能以访问属性的方式访问数据</a:t>
            </a:r>
            <a:r>
              <a:rPr lang="zh-CN" altLang="en-US" dirty="0">
                <a:solidFill>
                  <a:srgbClr val="000000"/>
                </a:solidFill>
              </a:rPr>
              <a:t>。</a:t>
            </a:r>
            <a:endParaRPr lang="en-US" altLang="zh-CN" dirty="0">
              <a:solidFill>
                <a:srgbClr val="000000"/>
              </a:solidFill>
            </a:endParaRPr>
          </a:p>
          <a:p>
            <a:pPr marL="0" lvl="0" indent="457200">
              <a:lnSpc>
                <a:spcPct val="100000"/>
              </a:lnSpc>
              <a:buClr>
                <a:srgbClr val="000066"/>
              </a:buClr>
              <a:buNone/>
            </a:pPr>
            <a:endParaRPr lang="zh-CN" altLang="en-US" sz="2000" b="1" dirty="0">
              <a:solidFill>
                <a:srgbClr val="000000"/>
              </a:solidFill>
            </a:endParaRPr>
          </a:p>
          <a:p>
            <a:pPr marL="0" indent="457200">
              <a:buNone/>
              <a:defRPr/>
            </a:pPr>
            <a:endParaRPr lang="en-US" altLang="zh-CN" dirty="0"/>
          </a:p>
          <a:p>
            <a:pPr marL="0" indent="457200">
              <a:buNone/>
              <a:defRPr/>
            </a:pP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查改增删</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110532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以上两种方法均可以获得</a:t>
            </a:r>
            <a:r>
              <a:rPr lang="en-US" altLang="zh-CN" dirty="0" err="1"/>
              <a:t>DataFrame</a:t>
            </a:r>
            <a:r>
              <a:rPr lang="zh-CN" altLang="en-US" dirty="0"/>
              <a:t>中的某一列数据，但是使用访问属性的方法访问数据并不建议使用。</a:t>
            </a:r>
            <a:endParaRPr lang="en-US" altLang="zh-CN" dirty="0"/>
          </a:p>
          <a:p>
            <a:pPr>
              <a:defRPr/>
            </a:pPr>
            <a:r>
              <a:rPr lang="zh-CN" altLang="en-US" dirty="0"/>
              <a:t>在多数时候数据的列名为英文，以属性方式访问某一列的形式和</a:t>
            </a:r>
            <a:r>
              <a:rPr lang="en-US" altLang="zh-CN" dirty="0" err="1"/>
              <a:t>DataFrame</a:t>
            </a:r>
            <a:r>
              <a:rPr lang="zh-CN" altLang="en-US" dirty="0"/>
              <a:t>属性访问，其方法和使用的格式相同，难免存在部分列名和</a:t>
            </a:r>
            <a:r>
              <a:rPr lang="en-US" altLang="zh-CN" dirty="0"/>
              <a:t>pandas</a:t>
            </a:r>
            <a:r>
              <a:rPr lang="zh-CN" altLang="en-US" dirty="0"/>
              <a:t>提供的方法相同，这时候将会引起程序混乱，也会使得代码晦涩难懂。</a:t>
            </a:r>
            <a:endParaRPr lang="en-US" altLang="zh-CN" dirty="0"/>
          </a:p>
          <a:p>
            <a:pPr>
              <a:defRPr/>
            </a:pPr>
            <a:r>
              <a:rPr lang="zh-CN" altLang="en-US" dirty="0"/>
              <a:t>当访问</a:t>
            </a:r>
            <a:r>
              <a:rPr lang="en-US" altLang="zh-CN" dirty="0" err="1"/>
              <a:t>DataFrame</a:t>
            </a:r>
            <a:r>
              <a:rPr lang="zh-CN" altLang="en-US" dirty="0"/>
              <a:t>中某一列的某几行时，单独一列的</a:t>
            </a:r>
            <a:r>
              <a:rPr lang="en-US" altLang="zh-CN" dirty="0" err="1"/>
              <a:t>DataFrame</a:t>
            </a:r>
            <a:r>
              <a:rPr lang="zh-CN" altLang="en-US" dirty="0"/>
              <a:t>可以视为一个</a:t>
            </a:r>
            <a:r>
              <a:rPr lang="en-US" altLang="zh-CN" dirty="0"/>
              <a:t>Series</a:t>
            </a:r>
            <a:r>
              <a:rPr lang="zh-CN" altLang="en-US" dirty="0"/>
              <a:t>（另一种</a:t>
            </a:r>
            <a:r>
              <a:rPr lang="en-US" altLang="zh-CN" dirty="0"/>
              <a:t>pandas</a:t>
            </a:r>
            <a:r>
              <a:rPr lang="zh-CN" altLang="en-US" dirty="0"/>
              <a:t>提供的类，可以看作是只有一列的</a:t>
            </a:r>
            <a:r>
              <a:rPr lang="en-US" altLang="zh-CN" dirty="0" err="1"/>
              <a:t>DataFrame</a:t>
            </a:r>
            <a:r>
              <a:rPr lang="zh-CN" altLang="en-US" dirty="0"/>
              <a:t>），而访问一个</a:t>
            </a:r>
            <a:r>
              <a:rPr lang="en-US" altLang="zh-CN" dirty="0"/>
              <a:t>Series</a:t>
            </a:r>
            <a:r>
              <a:rPr lang="zh-CN" altLang="en-US" dirty="0"/>
              <a:t>基本和访问一个一维的</a:t>
            </a:r>
            <a:r>
              <a:rPr lang="en-US" altLang="zh-CN" dirty="0" err="1"/>
              <a:t>ndarray</a:t>
            </a:r>
            <a:r>
              <a:rPr lang="zh-CN" altLang="en-US" dirty="0"/>
              <a:t>相同。</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查改增删</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26479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en-US" altLang="zh-CN" dirty="0"/>
              <a:t>pandas</a:t>
            </a:r>
            <a:r>
              <a:rPr lang="zh-CN" altLang="en-US" dirty="0"/>
              <a:t>是</a:t>
            </a:r>
            <a:r>
              <a:rPr lang="en-US" altLang="zh-CN" dirty="0"/>
              <a:t>Python</a:t>
            </a:r>
            <a:r>
              <a:rPr lang="zh-CN" altLang="en-US" dirty="0"/>
              <a:t>的核心数据分析支持库，提供了快速、灵活、明确的数据结构，旨在简单、直观地处理关系型、标记型数据。</a:t>
            </a:r>
            <a:endParaRPr lang="en-US" altLang="zh-CN" dirty="0"/>
          </a:p>
          <a:p>
            <a:pPr>
              <a:defRPr/>
            </a:pPr>
            <a:r>
              <a:rPr lang="en-US" altLang="zh-CN" dirty="0"/>
              <a:t>pandas</a:t>
            </a:r>
            <a:r>
              <a:rPr lang="zh-CN" altLang="en-US" dirty="0"/>
              <a:t>建造在</a:t>
            </a:r>
            <a:r>
              <a:rPr lang="en-US" altLang="zh-CN" dirty="0"/>
              <a:t>NumPy</a:t>
            </a:r>
            <a:r>
              <a:rPr lang="zh-CN" altLang="en-US" dirty="0"/>
              <a:t>之上，所以使得</a:t>
            </a:r>
            <a:r>
              <a:rPr lang="en-US" altLang="zh-CN" dirty="0"/>
              <a:t>pandas</a:t>
            </a:r>
            <a:r>
              <a:rPr lang="zh-CN" altLang="en-US" dirty="0"/>
              <a:t>在以</a:t>
            </a:r>
            <a:r>
              <a:rPr lang="en-US" altLang="zh-CN" dirty="0"/>
              <a:t>NumPy</a:t>
            </a:r>
            <a:r>
              <a:rPr lang="zh-CN" altLang="en-US" dirty="0"/>
              <a:t>为中心的应用中得以容易的使用，而</a:t>
            </a:r>
            <a:r>
              <a:rPr lang="en-US" altLang="zh-CN" dirty="0"/>
              <a:t>pandas</a:t>
            </a:r>
            <a:r>
              <a:rPr lang="zh-CN" altLang="en-US" dirty="0"/>
              <a:t>库在与其它第三方科学计算支持库结合时也能够完美的进行集成。</a:t>
            </a:r>
          </a:p>
          <a:p>
            <a:pPr>
              <a:defRPr/>
            </a:pPr>
            <a:r>
              <a:rPr lang="zh-CN" altLang="en-US" dirty="0"/>
              <a:t>在</a:t>
            </a:r>
            <a:r>
              <a:rPr lang="en-US" altLang="zh-CN" dirty="0"/>
              <a:t>Python</a:t>
            </a:r>
            <a:r>
              <a:rPr lang="zh-CN" altLang="en-US" dirty="0"/>
              <a:t>中，</a:t>
            </a:r>
            <a:r>
              <a:rPr lang="en-US" altLang="zh-CN" dirty="0"/>
              <a:t>pandas</a:t>
            </a:r>
            <a:r>
              <a:rPr lang="zh-CN" altLang="en-US" dirty="0"/>
              <a:t>库的功能十分强大，它可提供高性能的矩阵运算。</a:t>
            </a:r>
            <a:endParaRPr lang="en-US" altLang="zh-CN" dirty="0"/>
          </a:p>
          <a:p>
            <a:pPr marL="720000">
              <a:buFont typeface="Arial" panose="020B0604020202020204" pitchFamily="34" charset="0"/>
              <a:buChar char="•"/>
              <a:defRPr/>
            </a:pPr>
            <a:r>
              <a:rPr lang="zh-CN" altLang="en-US" dirty="0"/>
              <a:t>可用于数据挖掘和数据分析，同时也提供数据清洗功能；</a:t>
            </a:r>
            <a:endParaRPr lang="en-US" altLang="zh-CN" dirty="0"/>
          </a:p>
          <a:p>
            <a:pPr marL="720000">
              <a:buFont typeface="Arial" panose="020B0604020202020204" pitchFamily="34" charset="0"/>
              <a:buChar char="•"/>
              <a:defRPr/>
            </a:pPr>
            <a:r>
              <a:rPr lang="zh-CN" altLang="en-US" dirty="0"/>
              <a:t>支持类似</a:t>
            </a:r>
            <a:r>
              <a:rPr lang="en-US" altLang="zh-CN" dirty="0"/>
              <a:t>SQL</a:t>
            </a:r>
            <a:r>
              <a:rPr lang="zh-CN" altLang="en-US" dirty="0"/>
              <a:t>的数据增、删、查、改，并且带有丰富的数据处理函数；</a:t>
            </a:r>
            <a:endParaRPr lang="en-US" altLang="zh-CN" dirty="0"/>
          </a:p>
          <a:p>
            <a:pPr marL="720000">
              <a:buFont typeface="Arial" panose="020B0604020202020204" pitchFamily="34" charset="0"/>
              <a:buChar char="•"/>
              <a:defRPr/>
            </a:pPr>
            <a:r>
              <a:rPr lang="zh-CN" altLang="en-US" dirty="0"/>
              <a:t>支持时间序列分析功能；支持灵活处理缺失数据等。</a:t>
            </a:r>
          </a:p>
          <a:p>
            <a:pPr>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认识</a:t>
            </a:r>
            <a:r>
              <a:rPr lang="en-US" altLang="zh-CN" dirty="0">
                <a:latin typeface="Times New Roman" panose="02020603050405020304" pitchFamily="18" charset="0"/>
              </a:rPr>
              <a:t>pandas</a:t>
            </a:r>
            <a:r>
              <a:rPr lang="zh-CN" altLang="en-US" dirty="0">
                <a:latin typeface="Times New Roman" panose="02020603050405020304" pitchFamily="18" charset="0"/>
              </a:rPr>
              <a:t>库</a:t>
            </a:r>
          </a:p>
        </p:txBody>
      </p:sp>
    </p:spTree>
    <p:extLst>
      <p:ext uri="{BB962C8B-B14F-4D97-AF65-F5344CB8AC3E}">
        <p14:creationId xmlns:p14="http://schemas.microsoft.com/office/powerpoint/2010/main" val="296415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749"/>
                                          </p:stCondLst>
                                        </p:cTn>
                                        <p:tgtEl>
                                          <p:spTgt spid="2">
                                            <p:txEl>
                                              <p:pRg st="1" end="1"/>
                                            </p:txEl>
                                          </p:spTgt>
                                        </p:tgtEl>
                                        <p:attrNameLst>
                                          <p:attrName>style.visibility</p:attrName>
                                        </p:attrNameLst>
                                      </p:cBhvr>
                                      <p:to>
                                        <p:strVal val="visible"/>
                                      </p:to>
                                    </p:set>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750"/>
                                        <p:tgtEl>
                                          <p:spTgt spid="2">
                                            <p:txEl>
                                              <p:pRg st="2" end="2"/>
                                            </p:txEl>
                                          </p:spTgt>
                                        </p:tgtEl>
                                      </p:cBhvr>
                                    </p:animEffect>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访问</a:t>
            </a:r>
            <a:r>
              <a:rPr lang="en-US" altLang="zh-CN" dirty="0" err="1"/>
              <a:t>DataFrame</a:t>
            </a:r>
            <a:r>
              <a:rPr lang="zh-CN" altLang="en-US" dirty="0"/>
              <a:t>多列数据时可以将多个列索引名称放入一个列表，同时，访问</a:t>
            </a:r>
            <a:r>
              <a:rPr lang="en-US" altLang="zh-CN" dirty="0" err="1"/>
              <a:t>DataFrame</a:t>
            </a:r>
            <a:r>
              <a:rPr lang="zh-CN" altLang="en-US" dirty="0"/>
              <a:t>多列数据中的多行数据和访问单列数据的多行数据的方法基本相同。</a:t>
            </a:r>
            <a:endParaRPr lang="en-US" altLang="zh-CN" dirty="0"/>
          </a:p>
          <a:p>
            <a:pPr>
              <a:defRPr/>
            </a:pPr>
            <a:r>
              <a:rPr lang="zh-CN" altLang="en-US" dirty="0"/>
              <a:t>如果只是需要访问</a:t>
            </a:r>
            <a:r>
              <a:rPr lang="en-US" altLang="zh-CN" dirty="0" err="1"/>
              <a:t>DataFrame</a:t>
            </a:r>
            <a:r>
              <a:rPr lang="zh-CN" altLang="en-US" dirty="0"/>
              <a:t>某几行数据，那么实现方式和上述的访问多列多行的方式相似，选择所有列，使用“</a:t>
            </a:r>
            <a:r>
              <a:rPr lang="en-US" altLang="zh-CN" dirty="0"/>
              <a:t>:</a:t>
            </a:r>
            <a:r>
              <a:rPr lang="zh-CN" altLang="en-US" dirty="0"/>
              <a:t>”代替即可。</a:t>
            </a:r>
            <a:endParaRPr lang="en-US" altLang="zh-CN" dirty="0"/>
          </a:p>
          <a:p>
            <a:pPr>
              <a:defRPr/>
            </a:pPr>
            <a:r>
              <a:rPr lang="zh-CN" altLang="en-US" dirty="0"/>
              <a:t>除了使用上述方法能够得到多行数据以外，通过</a:t>
            </a:r>
            <a:r>
              <a:rPr lang="en-US" altLang="zh-CN" dirty="0" err="1"/>
              <a:t>DataFrame</a:t>
            </a:r>
            <a:r>
              <a:rPr lang="zh-CN" altLang="en-US" dirty="0"/>
              <a:t>提供的方法</a:t>
            </a:r>
            <a:r>
              <a:rPr lang="en-US" altLang="zh-CN" dirty="0"/>
              <a:t>head()</a:t>
            </a:r>
            <a:r>
              <a:rPr lang="zh-CN" altLang="en-US" dirty="0"/>
              <a:t>和</a:t>
            </a:r>
            <a:r>
              <a:rPr lang="en-US" altLang="zh-CN" dirty="0"/>
              <a:t>tail()</a:t>
            </a:r>
            <a:r>
              <a:rPr lang="zh-CN" altLang="en-US" dirty="0"/>
              <a:t>也可以得到多行数据，但是用这两种方法得到的数据都是从开始或末尾获取的连续数据。</a:t>
            </a:r>
            <a:endParaRPr lang="en-US" altLang="zh-CN" dirty="0"/>
          </a:p>
          <a:p>
            <a:pPr marL="720000">
              <a:buFont typeface="Arial" panose="020B0604020202020204" pitchFamily="34" charset="0"/>
              <a:buChar char="•"/>
              <a:defRPr/>
            </a:pPr>
            <a:r>
              <a:rPr lang="en-US" altLang="zh-CN" dirty="0"/>
              <a:t>head()</a:t>
            </a:r>
            <a:r>
              <a:rPr lang="zh-CN" altLang="en-US" dirty="0"/>
              <a:t>方法和</a:t>
            </a:r>
            <a:r>
              <a:rPr lang="en-US" altLang="zh-CN" dirty="0"/>
              <a:t>tail()</a:t>
            </a:r>
            <a:r>
              <a:rPr lang="zh-CN" altLang="en-US" dirty="0"/>
              <a:t>方法使用的都是默认参数，所以访问的是前、后</a:t>
            </a:r>
            <a:r>
              <a:rPr lang="en-US" altLang="zh-CN" dirty="0"/>
              <a:t>5</a:t>
            </a:r>
            <a:r>
              <a:rPr lang="zh-CN" altLang="en-US" dirty="0"/>
              <a:t>行。</a:t>
            </a:r>
            <a:endParaRPr lang="en-US" altLang="zh-CN" dirty="0"/>
          </a:p>
          <a:p>
            <a:pPr marL="720000">
              <a:buFont typeface="Arial" panose="020B0604020202020204" pitchFamily="34" charset="0"/>
              <a:buChar char="•"/>
              <a:defRPr/>
            </a:pPr>
            <a:r>
              <a:rPr lang="zh-CN" altLang="en-US" dirty="0"/>
              <a:t>在方法后的“</a:t>
            </a:r>
            <a:r>
              <a:rPr lang="en-US" altLang="zh-CN" dirty="0"/>
              <a:t>()</a:t>
            </a:r>
            <a:r>
              <a:rPr lang="zh-CN" altLang="en-US" dirty="0"/>
              <a:t>”中输入访问行数，即可实现目标行数的查看。</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查改增删</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13958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750"/>
                                        <p:tgtEl>
                                          <p:spTgt spid="2">
                                            <p:txEl>
                                              <p:pRg st="0" end="0"/>
                                            </p:txEl>
                                          </p:spTgt>
                                        </p:tgtEl>
                                      </p:cBhvr>
                                    </p:animEffect>
                                  </p:childTnLst>
                                </p:cTn>
                              </p:par>
                            </p:childTnLst>
                          </p:cTn>
                        </p:par>
                        <p:par>
                          <p:cTn id="8" fill="hold">
                            <p:stCondLst>
                              <p:cond delay="750"/>
                            </p:stCondLst>
                            <p:childTnLst>
                              <p:par>
                                <p:cTn id="9" presetID="6" presetClass="entr" presetSubtype="16"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ircle(in)">
                                      <p:cBhvr>
                                        <p:cTn id="11" dur="750"/>
                                        <p:tgtEl>
                                          <p:spTgt spid="2">
                                            <p:txEl>
                                              <p:pRg st="1" end="1"/>
                                            </p:txEl>
                                          </p:spTgt>
                                        </p:tgtEl>
                                      </p:cBhvr>
                                    </p:animEffect>
                                  </p:childTnLst>
                                </p:cTn>
                              </p:par>
                            </p:childTnLst>
                          </p:cTn>
                        </p:par>
                        <p:par>
                          <p:cTn id="12" fill="hold">
                            <p:stCondLst>
                              <p:cond delay="1500"/>
                            </p:stCondLst>
                            <p:childTnLst>
                              <p:par>
                                <p:cTn id="13" presetID="2" presetClass="entr" presetSubtype="1"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anim calcmode="lin" valueType="num">
                                      <p:cBhvr>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500" fill="hold"/>
                                        <p:tgtEl>
                                          <p:spTgt spid="2">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anim calcmode="lin" valueType="num">
                                      <p:cBhvr>
                                        <p:cTn id="2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kern="100" dirty="0" err="1"/>
              <a:t>DataFrame</a:t>
            </a:r>
            <a:r>
              <a:rPr lang="zh-CN" altLang="en-US" kern="100" dirty="0"/>
              <a:t>的数据查看与访问基本方法虽然能够基本满足数据查看要求，但是终究还是不够灵活。</a:t>
            </a:r>
            <a:r>
              <a:rPr lang="en-US" altLang="zh-CN" kern="100" dirty="0"/>
              <a:t>pandas</a:t>
            </a:r>
            <a:r>
              <a:rPr lang="zh-CN" altLang="en-US" kern="100" dirty="0"/>
              <a:t>提供了</a:t>
            </a:r>
            <a:r>
              <a:rPr lang="en-US" altLang="zh-CN" kern="100" dirty="0"/>
              <a:t>loc()</a:t>
            </a:r>
            <a:r>
              <a:rPr lang="zh-CN" altLang="en-US" kern="100" dirty="0"/>
              <a:t>和</a:t>
            </a:r>
            <a:r>
              <a:rPr lang="en-US" altLang="zh-CN" kern="100" dirty="0" err="1"/>
              <a:t>iloc</a:t>
            </a:r>
            <a:r>
              <a:rPr lang="en-US" altLang="zh-CN" kern="100" dirty="0"/>
              <a:t>()</a:t>
            </a:r>
            <a:r>
              <a:rPr lang="zh-CN" altLang="en-US" kern="100" dirty="0"/>
              <a:t>两种更加灵活的方法来实现数据访问。</a:t>
            </a:r>
            <a:endParaRPr lang="en-US" altLang="zh-CN" kern="100" dirty="0"/>
          </a:p>
          <a:p>
            <a:pPr marL="720000" indent="-362585">
              <a:buFont typeface="Arial" panose="020B0604020202020204" pitchFamily="34" charset="0"/>
              <a:buChar char="•"/>
              <a:defRPr/>
            </a:pPr>
            <a:r>
              <a:rPr lang="en-US" altLang="zh-CN" dirty="0"/>
              <a:t>loc()</a:t>
            </a:r>
            <a:r>
              <a:rPr lang="zh-CN" altLang="en-US" dirty="0"/>
              <a:t>方法是针对</a:t>
            </a:r>
            <a:r>
              <a:rPr lang="en-US" altLang="zh-CN" dirty="0" err="1"/>
              <a:t>DataFrame</a:t>
            </a:r>
            <a:r>
              <a:rPr lang="zh-CN" altLang="en-US" dirty="0"/>
              <a:t>索引名称的切片方法，如果传入的不是索引名称，那么切片操作将无法执行。</a:t>
            </a:r>
            <a:endParaRPr lang="en-US" altLang="zh-CN" dirty="0"/>
          </a:p>
          <a:p>
            <a:pPr marL="720000" indent="-362585">
              <a:buFont typeface="Arial" panose="020B0604020202020204" pitchFamily="34" charset="0"/>
              <a:buChar char="•"/>
              <a:defRPr/>
            </a:pPr>
            <a:r>
              <a:rPr lang="zh-CN" altLang="en-US" dirty="0"/>
              <a:t>利用</a:t>
            </a:r>
            <a:r>
              <a:rPr lang="en-US" altLang="zh-CN" dirty="0"/>
              <a:t>loc()</a:t>
            </a:r>
            <a:r>
              <a:rPr lang="zh-CN" altLang="en-US" dirty="0"/>
              <a:t>方法，能够实现所有单层索引切片操作。</a:t>
            </a:r>
            <a:endParaRPr lang="en-US" altLang="zh-CN" dirty="0"/>
          </a:p>
          <a:p>
            <a:pPr marL="720000" indent="-362585">
              <a:buFont typeface="Arial" panose="020B0604020202020204" pitchFamily="34" charset="0"/>
              <a:buChar char="•"/>
              <a:defRPr/>
            </a:pPr>
            <a:r>
              <a:rPr lang="en-US" altLang="zh-CN" dirty="0" err="1"/>
              <a:t>iloc</a:t>
            </a:r>
            <a:r>
              <a:rPr lang="en-US" altLang="zh-CN" dirty="0"/>
              <a:t>()</a:t>
            </a:r>
            <a:r>
              <a:rPr lang="zh-CN" altLang="en-US" dirty="0"/>
              <a:t>方法接收的必须是行索引和列索引的位置。</a:t>
            </a:r>
            <a:endParaRPr lang="en-US" altLang="zh-CN" dirty="0"/>
          </a:p>
        </p:txBody>
      </p:sp>
      <p:sp>
        <p:nvSpPr>
          <p:cNvPr id="3" name="标题 2"/>
          <p:cNvSpPr>
            <a:spLocks noGrp="1"/>
          </p:cNvSpPr>
          <p:nvPr>
            <p:ph type="title"/>
          </p:nvPr>
        </p:nvSpPr>
        <p:spPr/>
        <p:txBody>
          <a:bodyPr/>
          <a:lstStyle/>
          <a:p>
            <a:r>
              <a:rPr lang="zh-CN" altLang="en-US" dirty="0"/>
              <a:t>查改增删</a:t>
            </a:r>
            <a:r>
              <a:rPr lang="en-US" altLang="zh-CN" dirty="0" err="1"/>
              <a:t>DataFrame</a:t>
            </a:r>
            <a:r>
              <a:rPr lang="zh-CN" altLang="en-US" dirty="0"/>
              <a:t>数据</a:t>
            </a:r>
          </a:p>
        </p:txBody>
      </p:sp>
      <p:sp>
        <p:nvSpPr>
          <p:cNvPr id="4" name="内容占位符 3"/>
          <p:cNvSpPr>
            <a:spLocks noGrp="1"/>
          </p:cNvSpPr>
          <p:nvPr>
            <p:ph idx="10"/>
          </p:nvPr>
        </p:nvSpPr>
        <p:spPr/>
        <p:txBody>
          <a:bodyPr/>
          <a:lstStyle/>
          <a:p>
            <a:r>
              <a:rPr lang="zh-CN" altLang="en-US" b="1" dirty="0"/>
              <a:t>（</a:t>
            </a:r>
            <a:r>
              <a:rPr lang="en-US" altLang="zh-CN" b="1" dirty="0"/>
              <a:t>2</a:t>
            </a:r>
            <a:r>
              <a:rPr lang="zh-CN" altLang="en-US" b="1" dirty="0"/>
              <a:t>） </a:t>
            </a:r>
            <a:r>
              <a:rPr lang="en-US" altLang="zh-CN" b="1" dirty="0" err="1"/>
              <a:t>DataFrame</a:t>
            </a:r>
            <a:r>
              <a:rPr lang="zh-CN" altLang="en-US" b="1" dirty="0"/>
              <a:t>的</a:t>
            </a:r>
            <a:r>
              <a:rPr lang="en-US" altLang="zh-CN" b="1" dirty="0"/>
              <a:t>loc</a:t>
            </a:r>
            <a:r>
              <a:rPr lang="zh-CN" altLang="en-US" b="1" dirty="0"/>
              <a:t>、</a:t>
            </a:r>
            <a:r>
              <a:rPr lang="en-US" altLang="zh-CN" b="1" dirty="0" err="1"/>
              <a:t>iloc</a:t>
            </a:r>
            <a:r>
              <a:rPr lang="zh-CN" altLang="en-US" b="1" dirty="0"/>
              <a:t>访问方式</a:t>
            </a:r>
          </a:p>
        </p:txBody>
      </p:sp>
    </p:spTree>
    <p:extLst>
      <p:ext uri="{BB962C8B-B14F-4D97-AF65-F5344CB8AC3E}">
        <p14:creationId xmlns:p14="http://schemas.microsoft.com/office/powerpoint/2010/main" val="56757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a:t>loc()</a:t>
            </a:r>
            <a:r>
              <a:rPr lang="zh-CN" altLang="en-US" kern="100" dirty="0"/>
              <a:t>方法和</a:t>
            </a:r>
            <a:r>
              <a:rPr lang="en-US" altLang="zh-CN" kern="100" dirty="0" err="1"/>
              <a:t>iloc</a:t>
            </a:r>
            <a:r>
              <a:rPr lang="en-US" altLang="zh-CN" kern="100" dirty="0"/>
              <a:t>()</a:t>
            </a:r>
            <a:r>
              <a:rPr lang="zh-CN" altLang="en-US" kern="100" dirty="0"/>
              <a:t>方法基本使用格式如下。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查改增删</a:t>
            </a:r>
            <a:r>
              <a:rPr lang="en-US" altLang="zh-CN" dirty="0" err="1">
                <a:solidFill>
                  <a:srgbClr val="000000"/>
                </a:solidFill>
                <a:latin typeface="Times New Roman" panose="02020603050405020304" pitchFamily="18" charset="0"/>
              </a:rPr>
              <a:t>DataFrame</a:t>
            </a:r>
            <a:r>
              <a:rPr lang="zh-CN" altLang="en-US" dirty="0">
                <a:solidFill>
                  <a:srgbClr val="000000"/>
                </a:solidFill>
                <a:latin typeface="Times New Roman" panose="02020603050405020304" pitchFamily="18" charset="0"/>
              </a:rPr>
              <a:t>数据</a:t>
            </a:r>
            <a:endParaRPr lang="zh-CN" altLang="en-US" dirty="0">
              <a:latin typeface="宋体" panose="02010600030101010101" pitchFamily="2" charset="-122"/>
            </a:endParaRPr>
          </a:p>
        </p:txBody>
      </p:sp>
      <p:sp>
        <p:nvSpPr>
          <p:cNvPr id="9" name="TextBox 5">
            <a:extLst>
              <a:ext uri="{FF2B5EF4-FFF2-40B4-BE49-F238E27FC236}">
                <a16:creationId xmlns:a16="http://schemas.microsoft.com/office/drawing/2014/main" id="{254F6532-6C0A-4672-A4A9-ECAAB198F341}"/>
              </a:ext>
            </a:extLst>
          </p:cNvPr>
          <p:cNvSpPr txBox="1">
            <a:spLocks noChangeArrowheads="1"/>
          </p:cNvSpPr>
          <p:nvPr/>
        </p:nvSpPr>
        <p:spPr bwMode="auto">
          <a:xfrm>
            <a:off x="2826149" y="1856901"/>
            <a:ext cx="653970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DataFrame.loc</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行索引名称或条件</a:t>
            </a:r>
            <a:r>
              <a:rPr kumimoji="0" lang="en-US" altLang="zh-CN" sz="2200" i="1" dirty="0">
                <a:latin typeface="Times New Roman" panose="02020603050405020304" pitchFamily="18" charset="0"/>
                <a:cs typeface="Times New Roman" panose="02020603050405020304" pitchFamily="18" charset="0"/>
              </a:rPr>
              <a:t>, </a:t>
            </a:r>
            <a:r>
              <a:rPr kumimoji="0" lang="zh-CN" altLang="en-US" sz="2200" i="1" dirty="0">
                <a:latin typeface="Times New Roman" panose="02020603050405020304" pitchFamily="18" charset="0"/>
                <a:cs typeface="Times New Roman" panose="02020603050405020304" pitchFamily="18" charset="0"/>
              </a:rPr>
              <a:t>列索引名称</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DataFrame.iloc</a:t>
            </a:r>
            <a:r>
              <a:rPr kumimoji="0" lang="en-US" altLang="zh-CN" sz="2200" i="1" dirty="0">
                <a:latin typeface="Times New Roman" panose="02020603050405020304" pitchFamily="18" charset="0"/>
                <a:cs typeface="Times New Roman" panose="02020603050405020304" pitchFamily="18" charset="0"/>
              </a:rPr>
              <a:t>[</a:t>
            </a:r>
            <a:r>
              <a:rPr kumimoji="0" lang="zh-CN" altLang="en-US" sz="2200" i="1" dirty="0">
                <a:latin typeface="Times New Roman" panose="02020603050405020304" pitchFamily="18" charset="0"/>
                <a:cs typeface="Times New Roman" panose="02020603050405020304" pitchFamily="18" charset="0"/>
              </a:rPr>
              <a:t>行索引位置</a:t>
            </a:r>
            <a:r>
              <a:rPr kumimoji="0" lang="en-US" altLang="zh-CN" sz="2200" i="1" dirty="0">
                <a:latin typeface="Times New Roman" panose="02020603050405020304" pitchFamily="18" charset="0"/>
                <a:cs typeface="Times New Roman" panose="02020603050405020304" pitchFamily="18" charset="0"/>
              </a:rPr>
              <a:t>, </a:t>
            </a:r>
            <a:r>
              <a:rPr kumimoji="0" lang="zh-CN" altLang="en-US" sz="2200" i="1" dirty="0">
                <a:latin typeface="Times New Roman" panose="02020603050405020304" pitchFamily="18" charset="0"/>
                <a:cs typeface="Times New Roman" panose="02020603050405020304" pitchFamily="18" charset="0"/>
              </a:rPr>
              <a:t>列索引位置</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421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childTnLst>
                                </p:cTn>
                              </p:par>
                            </p:childTnLst>
                          </p:cTn>
                        </p:par>
                        <p:par>
                          <p:cTn id="8" fill="hold">
                            <p:stCondLst>
                              <p:cond delay="750"/>
                            </p:stCondLst>
                            <p:childTnLst>
                              <p:par>
                                <p:cTn id="9" presetID="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使用</a:t>
            </a:r>
            <a:r>
              <a:rPr lang="en-US" altLang="zh-CN" dirty="0"/>
              <a:t>loc()</a:t>
            </a:r>
            <a:r>
              <a:rPr lang="zh-CN" altLang="en-US" dirty="0"/>
              <a:t>方法和</a:t>
            </a:r>
            <a:r>
              <a:rPr lang="en-US" altLang="zh-CN" dirty="0" err="1"/>
              <a:t>iloc</a:t>
            </a:r>
            <a:r>
              <a:rPr lang="en-US" altLang="zh-CN" dirty="0"/>
              <a:t>()</a:t>
            </a:r>
            <a:r>
              <a:rPr lang="zh-CN" altLang="en-US" dirty="0"/>
              <a:t>方法可以对</a:t>
            </a:r>
            <a:r>
              <a:rPr lang="en-US" altLang="zh-CN" dirty="0" err="1"/>
              <a:t>DataFrame</a:t>
            </a:r>
            <a:r>
              <a:rPr lang="zh-CN" altLang="en-US" dirty="0"/>
              <a:t>进行多种操作。</a:t>
            </a:r>
            <a:endParaRPr lang="en-US" altLang="zh-CN" dirty="0"/>
          </a:p>
          <a:p>
            <a:pPr marL="720000">
              <a:buFont typeface="Arial" panose="020B0604020202020204" pitchFamily="34" charset="0"/>
              <a:buChar char="•"/>
              <a:defRPr/>
            </a:pPr>
            <a:r>
              <a:rPr lang="zh-CN" altLang="en-US" dirty="0"/>
              <a:t>单列切片。</a:t>
            </a:r>
            <a:endParaRPr lang="en-US" altLang="zh-CN" dirty="0"/>
          </a:p>
          <a:p>
            <a:pPr marL="720000">
              <a:buFont typeface="Arial" panose="020B0604020202020204" pitchFamily="34" charset="0"/>
              <a:buChar char="•"/>
              <a:defRPr/>
            </a:pPr>
            <a:r>
              <a:rPr lang="zh-CN" altLang="zh-CN" dirty="0"/>
              <a:t>多列切片，其原理是将多列的列名或位置作为一个列表或数据传入</a:t>
            </a:r>
            <a:r>
              <a:rPr lang="zh-CN" altLang="en-US" dirty="0"/>
              <a:t>。</a:t>
            </a:r>
            <a:endParaRPr lang="en-US" altLang="zh-CN" dirty="0"/>
          </a:p>
          <a:p>
            <a:pPr marL="720000">
              <a:buFont typeface="Arial" panose="020B0604020202020204" pitchFamily="34" charset="0"/>
              <a:buChar char="•"/>
              <a:defRPr/>
            </a:pPr>
            <a:r>
              <a:rPr lang="zh-CN" altLang="zh-CN" dirty="0"/>
              <a:t>取出</a:t>
            </a:r>
            <a:r>
              <a:rPr lang="en-US" altLang="zh-CN" dirty="0" err="1"/>
              <a:t>DataFrame</a:t>
            </a:r>
            <a:r>
              <a:rPr lang="zh-CN" altLang="zh-CN" dirty="0"/>
              <a:t>中的任意数据</a:t>
            </a:r>
            <a:r>
              <a:rPr lang="zh-CN" altLang="en-US" dirty="0"/>
              <a:t>。</a:t>
            </a:r>
            <a:endParaRPr lang="en-US" altLang="zh-CN" dirty="0"/>
          </a:p>
          <a:p>
            <a:pPr lvl="0">
              <a:defRPr/>
            </a:pPr>
            <a:r>
              <a:rPr lang="zh-CN" altLang="en-US" dirty="0">
                <a:solidFill>
                  <a:srgbClr val="000000"/>
                </a:solidFill>
              </a:rPr>
              <a:t>在使用</a:t>
            </a:r>
            <a:r>
              <a:rPr lang="en-US" altLang="zh-CN" dirty="0">
                <a:solidFill>
                  <a:srgbClr val="000000"/>
                </a:solidFill>
              </a:rPr>
              <a:t>loc()</a:t>
            </a:r>
            <a:r>
              <a:rPr lang="zh-CN" altLang="en-US" dirty="0">
                <a:solidFill>
                  <a:srgbClr val="000000"/>
                </a:solidFill>
              </a:rPr>
              <a:t>方法的时候，如果内部传入的行索引名称为一个区间，那么前后均为闭区间。</a:t>
            </a:r>
            <a:endParaRPr lang="en-US" altLang="zh-CN" dirty="0">
              <a:solidFill>
                <a:srgbClr val="000000"/>
              </a:solidFill>
            </a:endParaRPr>
          </a:p>
          <a:p>
            <a:pPr lvl="0">
              <a:defRPr/>
            </a:pPr>
            <a:r>
              <a:rPr lang="zh-CN" altLang="en-US" dirty="0">
                <a:solidFill>
                  <a:srgbClr val="000000"/>
                </a:solidFill>
              </a:rPr>
              <a:t>而使用</a:t>
            </a:r>
            <a:r>
              <a:rPr lang="en-US" altLang="zh-CN" dirty="0" err="1">
                <a:solidFill>
                  <a:srgbClr val="000000"/>
                </a:solidFill>
              </a:rPr>
              <a:t>iloc</a:t>
            </a:r>
            <a:r>
              <a:rPr lang="en-US" altLang="zh-CN" dirty="0">
                <a:solidFill>
                  <a:srgbClr val="000000"/>
                </a:solidFill>
              </a:rPr>
              <a:t>()</a:t>
            </a:r>
            <a:r>
              <a:rPr lang="zh-CN" altLang="en-US" dirty="0">
                <a:solidFill>
                  <a:srgbClr val="000000"/>
                </a:solidFill>
              </a:rPr>
              <a:t>方法时，如果内部传入的行索引位置或列索引位置为区间，那么为前闭后开区间。</a:t>
            </a:r>
            <a:endParaRPr lang="en-US" altLang="zh-CN" dirty="0">
              <a:solidFill>
                <a:srgbClr val="000000"/>
              </a:solidFill>
            </a:endParaRPr>
          </a:p>
          <a:p>
            <a:pPr marL="720000">
              <a:buFont typeface="Arial" panose="020B0604020202020204" pitchFamily="34" charset="0"/>
              <a:buChar char="•"/>
              <a:defRPr/>
            </a:pP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查改增删</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8668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750"/>
                                        <p:tgtEl>
                                          <p:spTgt spid="2">
                                            <p:txEl>
                                              <p:pRg st="1" end="1"/>
                                            </p:txEl>
                                          </p:spTgt>
                                        </p:tgtEl>
                                      </p:cBhvr>
                                    </p:animEffect>
                                    <p:anim calcmode="lin" valueType="num">
                                      <p:cBhvr>
                                        <p:cTn id="12"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3" dur="750" fill="hold"/>
                                        <p:tgtEl>
                                          <p:spTgt spid="2">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750"/>
                                        <p:tgtEl>
                                          <p:spTgt spid="2">
                                            <p:txEl>
                                              <p:pRg st="2" end="2"/>
                                            </p:txEl>
                                          </p:spTgt>
                                        </p:tgtEl>
                                      </p:cBhvr>
                                    </p:animEffect>
                                    <p:anim calcmode="lin" valueType="num">
                                      <p:cBhvr>
                                        <p:cTn id="17" dur="7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8" dur="750" fill="hold"/>
                                        <p:tgtEl>
                                          <p:spTgt spid="2">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750"/>
                                        <p:tgtEl>
                                          <p:spTgt spid="2">
                                            <p:txEl>
                                              <p:pRg st="3" end="3"/>
                                            </p:txEl>
                                          </p:spTgt>
                                        </p:tgtEl>
                                      </p:cBhvr>
                                    </p:animEffect>
                                    <p:anim calcmode="lin" valueType="num">
                                      <p:cBhvr>
                                        <p:cTn id="22" dur="7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7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16" presetClass="entr" presetSubtype="21"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750"/>
                                        <p:tgtEl>
                                          <p:spTgt spid="2">
                                            <p:txEl>
                                              <p:pRg st="4" end="4"/>
                                            </p:txEl>
                                          </p:spTgt>
                                        </p:tgtEl>
                                      </p:cBhvr>
                                    </p:animEffect>
                                  </p:childTnLst>
                                </p:cTn>
                              </p:par>
                            </p:childTnLst>
                          </p:cTn>
                        </p:par>
                        <p:par>
                          <p:cTn id="28" fill="hold">
                            <p:stCondLst>
                              <p:cond delay="2250"/>
                            </p:stCondLst>
                            <p:childTnLst>
                              <p:par>
                                <p:cTn id="29" presetID="16" presetClass="entr" presetSubtype="37"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arn(outVertical)">
                                      <p:cBhvr>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en-US" altLang="zh-CN" dirty="0"/>
              <a:t>loc()</a:t>
            </a:r>
            <a:r>
              <a:rPr lang="zh-CN" altLang="en-US" dirty="0"/>
              <a:t>方法的内部还可以传入表达式，结果会返回满足表达式的所有值。</a:t>
            </a:r>
            <a:endParaRPr lang="en-US" altLang="zh-CN" dirty="0"/>
          </a:p>
          <a:p>
            <a:pPr lvl="0">
              <a:defRPr/>
            </a:pPr>
            <a:r>
              <a:rPr lang="en-US" altLang="zh-CN" dirty="0" err="1">
                <a:solidFill>
                  <a:srgbClr val="000000"/>
                </a:solidFill>
              </a:rPr>
              <a:t>iloc</a:t>
            </a:r>
            <a:r>
              <a:rPr lang="en-US" altLang="zh-CN" dirty="0">
                <a:solidFill>
                  <a:srgbClr val="000000"/>
                </a:solidFill>
              </a:rPr>
              <a:t>()</a:t>
            </a:r>
            <a:r>
              <a:rPr lang="zh-CN" altLang="en-US" dirty="0">
                <a:solidFill>
                  <a:srgbClr val="000000"/>
                </a:solidFill>
              </a:rPr>
              <a:t>方法不能接收表达式，原因在于，</a:t>
            </a:r>
            <a:r>
              <a:rPr lang="en-US" altLang="zh-CN" dirty="0" err="1">
                <a:solidFill>
                  <a:srgbClr val="000000"/>
                </a:solidFill>
              </a:rPr>
              <a:t>iloc</a:t>
            </a:r>
            <a:r>
              <a:rPr lang="en-US" altLang="zh-CN" dirty="0">
                <a:solidFill>
                  <a:srgbClr val="000000"/>
                </a:solidFill>
              </a:rPr>
              <a:t>()</a:t>
            </a:r>
            <a:r>
              <a:rPr lang="zh-CN" altLang="en-US" dirty="0">
                <a:solidFill>
                  <a:srgbClr val="000000"/>
                </a:solidFill>
              </a:rPr>
              <a:t>方法可以接收的数据类型并不包括</a:t>
            </a:r>
            <a:r>
              <a:rPr lang="en-US" altLang="zh-CN" dirty="0">
                <a:solidFill>
                  <a:srgbClr val="000000"/>
                </a:solidFill>
              </a:rPr>
              <a:t>Series</a:t>
            </a:r>
            <a:r>
              <a:rPr lang="zh-CN" altLang="en-US" dirty="0">
                <a:solidFill>
                  <a:srgbClr val="000000"/>
                </a:solidFill>
              </a:rPr>
              <a:t>。根据</a:t>
            </a:r>
            <a:r>
              <a:rPr lang="en-US" altLang="zh-CN" dirty="0">
                <a:solidFill>
                  <a:srgbClr val="000000"/>
                </a:solidFill>
              </a:rPr>
              <a:t>Series</a:t>
            </a:r>
            <a:r>
              <a:rPr lang="zh-CN" altLang="en-US" dirty="0">
                <a:solidFill>
                  <a:srgbClr val="000000"/>
                </a:solidFill>
              </a:rPr>
              <a:t>的构成，应取出该</a:t>
            </a:r>
            <a:r>
              <a:rPr lang="en-US" altLang="zh-CN" dirty="0">
                <a:solidFill>
                  <a:srgbClr val="000000"/>
                </a:solidFill>
              </a:rPr>
              <a:t>Series</a:t>
            </a:r>
            <a:r>
              <a:rPr lang="zh-CN" altLang="en-US" dirty="0">
                <a:solidFill>
                  <a:srgbClr val="000000"/>
                </a:solidFill>
              </a:rPr>
              <a:t>的</a:t>
            </a:r>
            <a:r>
              <a:rPr lang="en-US" altLang="zh-CN" dirty="0">
                <a:solidFill>
                  <a:srgbClr val="000000"/>
                </a:solidFill>
              </a:rPr>
              <a:t>values</a:t>
            </a:r>
            <a:r>
              <a:rPr lang="zh-CN" altLang="en-US" dirty="0">
                <a:solidFill>
                  <a:srgbClr val="000000"/>
                </a:solidFill>
              </a:rPr>
              <a:t>。</a:t>
            </a:r>
            <a:endParaRPr lang="en-US" altLang="zh-CN" dirty="0">
              <a:solidFill>
                <a:srgbClr val="000000"/>
              </a:solidFill>
            </a:endParaRPr>
          </a:p>
          <a:p>
            <a:pPr lvl="0">
              <a:defRPr/>
            </a:pPr>
            <a:r>
              <a:rPr lang="zh-CN" altLang="en-US" dirty="0">
                <a:solidFill>
                  <a:srgbClr val="000000"/>
                </a:solidFill>
              </a:rPr>
              <a:t>总体来说，</a:t>
            </a:r>
            <a:r>
              <a:rPr lang="en-US" altLang="zh-CN" dirty="0">
                <a:solidFill>
                  <a:srgbClr val="000000"/>
                </a:solidFill>
              </a:rPr>
              <a:t>loc()</a:t>
            </a:r>
            <a:r>
              <a:rPr lang="zh-CN" altLang="en-US" dirty="0">
                <a:solidFill>
                  <a:srgbClr val="000000"/>
                </a:solidFill>
              </a:rPr>
              <a:t>方法更加灵活多变，代码的可读性更高；</a:t>
            </a:r>
            <a:r>
              <a:rPr lang="en-US" altLang="zh-CN" dirty="0" err="1">
                <a:solidFill>
                  <a:srgbClr val="000000"/>
                </a:solidFill>
              </a:rPr>
              <a:t>iloc</a:t>
            </a:r>
            <a:r>
              <a:rPr lang="en-US" altLang="zh-CN" dirty="0">
                <a:solidFill>
                  <a:srgbClr val="000000"/>
                </a:solidFill>
              </a:rPr>
              <a:t>()</a:t>
            </a:r>
            <a:r>
              <a:rPr lang="zh-CN" altLang="en-US" dirty="0">
                <a:solidFill>
                  <a:srgbClr val="000000"/>
                </a:solidFill>
              </a:rPr>
              <a:t>方法的代码简洁，但可读性不高。在数据分析工作中具体使用哪一种方法，应根据情况而定，大多数时候建议使用</a:t>
            </a:r>
            <a:r>
              <a:rPr lang="en-US" altLang="zh-CN" dirty="0">
                <a:solidFill>
                  <a:srgbClr val="000000"/>
                </a:solidFill>
              </a:rPr>
              <a:t>loc()</a:t>
            </a:r>
            <a:r>
              <a:rPr lang="zh-CN" altLang="en-US" dirty="0">
                <a:solidFill>
                  <a:srgbClr val="000000"/>
                </a:solidFill>
              </a:rPr>
              <a:t>方法。</a:t>
            </a:r>
            <a:endParaRPr lang="en-US" altLang="zh-CN" dirty="0">
              <a:solidFill>
                <a:srgbClr val="000000"/>
              </a:solidFill>
            </a:endParaRPr>
          </a:p>
          <a:p>
            <a:pPr marL="720000">
              <a:buFont typeface="Arial" panose="020B0604020202020204" pitchFamily="34" charset="0"/>
              <a:buChar char="•"/>
              <a:defRPr/>
            </a:pP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查改增删</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264066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750"/>
                                        <p:tgtEl>
                                          <p:spTgt spid="2">
                                            <p:txEl>
                                              <p:pRg st="0" end="0"/>
                                            </p:txEl>
                                          </p:spTgt>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750"/>
                                        <p:tgtEl>
                                          <p:spTgt spid="2">
                                            <p:txEl>
                                              <p:pRg st="1" end="1"/>
                                            </p:txEl>
                                          </p:spTgt>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kern="100" dirty="0"/>
              <a:t>更改</a:t>
            </a:r>
            <a:r>
              <a:rPr lang="en-US" altLang="zh-CN" kern="100" dirty="0" err="1"/>
              <a:t>DataFrame</a:t>
            </a:r>
            <a:r>
              <a:rPr lang="zh-CN" altLang="en-US" kern="100" dirty="0"/>
              <a:t>中的数据的原理是将这部分数据提取出来，重新赋值为新的数据。</a:t>
            </a:r>
            <a:endParaRPr lang="en-US" altLang="zh-CN" kern="100" dirty="0"/>
          </a:p>
          <a:p>
            <a:r>
              <a:rPr lang="zh-CN" altLang="en-US" kern="100" dirty="0"/>
              <a:t>需要注意的是，数据更改是直接对</a:t>
            </a:r>
            <a:r>
              <a:rPr lang="en-US" altLang="zh-CN" kern="100" dirty="0" err="1"/>
              <a:t>DataFrame</a:t>
            </a:r>
            <a:r>
              <a:rPr lang="zh-CN" altLang="en-US" kern="100" dirty="0"/>
              <a:t>原数据更改，操作无法撤销。</a:t>
            </a:r>
            <a:endParaRPr lang="en-US" altLang="zh-CN" kern="100" dirty="0"/>
          </a:p>
          <a:p>
            <a:r>
              <a:rPr lang="zh-CN" altLang="en-US" kern="100" dirty="0"/>
              <a:t>如果不希望直接对原数据做出更改，那么需要对更改条件进行确认或对数据进行备份。</a:t>
            </a:r>
            <a:endParaRPr lang="zh-CN" altLang="en-US" sz="2000" b="1" dirty="0">
              <a:solidFill>
                <a:srgbClr val="000000"/>
              </a:solidFill>
            </a:endParaRPr>
          </a:p>
          <a:p>
            <a:pPr marL="0" indent="0">
              <a:buNone/>
            </a:pPr>
            <a:endParaRPr lang="en-US" altLang="zh-CN" kern="100" dirty="0"/>
          </a:p>
        </p:txBody>
      </p:sp>
      <p:sp>
        <p:nvSpPr>
          <p:cNvPr id="3" name="标题 2"/>
          <p:cNvSpPr>
            <a:spLocks noGrp="1"/>
          </p:cNvSpPr>
          <p:nvPr>
            <p:ph type="title"/>
          </p:nvPr>
        </p:nvSpPr>
        <p:spPr/>
        <p:txBody>
          <a:bodyPr/>
          <a:lstStyle/>
          <a:p>
            <a:r>
              <a:rPr lang="zh-CN" altLang="en-US" dirty="0"/>
              <a:t>查改增删</a:t>
            </a:r>
            <a:r>
              <a:rPr lang="en-US" altLang="zh-CN" dirty="0" err="1"/>
              <a:t>DataFrame</a:t>
            </a:r>
            <a:r>
              <a:rPr lang="zh-CN" altLang="en-US" dirty="0"/>
              <a:t>数据</a:t>
            </a:r>
          </a:p>
        </p:txBody>
      </p:sp>
      <p:sp>
        <p:nvSpPr>
          <p:cNvPr id="4" name="内容占位符 3"/>
          <p:cNvSpPr>
            <a:spLocks noGrp="1"/>
          </p:cNvSpPr>
          <p:nvPr>
            <p:ph idx="10"/>
          </p:nvPr>
        </p:nvSpPr>
        <p:spPr/>
        <p:txBody>
          <a:bodyPr/>
          <a:lstStyle/>
          <a:p>
            <a:r>
              <a:rPr lang="en-US" altLang="zh-CN" b="1" dirty="0"/>
              <a:t>2. </a:t>
            </a:r>
            <a:r>
              <a:rPr lang="zh-CN" altLang="en-US" b="1" dirty="0"/>
              <a:t>更改</a:t>
            </a:r>
            <a:r>
              <a:rPr lang="en-US" altLang="zh-CN" b="1" dirty="0" err="1"/>
              <a:t>DataFrame</a:t>
            </a:r>
            <a:r>
              <a:rPr lang="zh-CN" altLang="en-US" b="1" dirty="0"/>
              <a:t>中的数据</a:t>
            </a:r>
          </a:p>
        </p:txBody>
      </p:sp>
    </p:spTree>
    <p:extLst>
      <p:ext uri="{BB962C8B-B14F-4D97-AF65-F5344CB8AC3E}">
        <p14:creationId xmlns:p14="http://schemas.microsoft.com/office/powerpoint/2010/main" val="384218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kern="100" dirty="0"/>
              <a:t>        为</a:t>
            </a:r>
            <a:r>
              <a:rPr lang="en-US" altLang="zh-CN" kern="100" dirty="0" err="1"/>
              <a:t>DataFrame</a:t>
            </a:r>
            <a:r>
              <a:rPr lang="zh-CN" altLang="en-US" kern="100" dirty="0"/>
              <a:t>添加一列的方法非常简单，只需要新建一个列索引，并对该索引下的数据进行赋值操作即可。</a:t>
            </a:r>
            <a:r>
              <a:rPr lang="zh-CN" altLang="zh-CN" dirty="0"/>
              <a:t>如果新增的一列值是相同的，那么</a:t>
            </a:r>
            <a:r>
              <a:rPr lang="zh-CN" altLang="en-US" dirty="0"/>
              <a:t>可以</a:t>
            </a:r>
            <a:r>
              <a:rPr lang="zh-CN" altLang="zh-CN" dirty="0"/>
              <a:t>直接为其赋值一个常量</a:t>
            </a:r>
            <a:r>
              <a:rPr lang="zh-CN" altLang="en-US" dirty="0"/>
              <a:t>。</a:t>
            </a:r>
            <a:endParaRPr lang="zh-CN" altLang="en-US" sz="2000" b="1" dirty="0">
              <a:solidFill>
                <a:srgbClr val="000000"/>
              </a:solidFill>
            </a:endParaRPr>
          </a:p>
          <a:p>
            <a:pPr marL="0" indent="0">
              <a:buNone/>
            </a:pPr>
            <a:endParaRPr lang="en-US" altLang="zh-CN" kern="100" dirty="0"/>
          </a:p>
        </p:txBody>
      </p:sp>
      <p:sp>
        <p:nvSpPr>
          <p:cNvPr id="3" name="标题 2"/>
          <p:cNvSpPr>
            <a:spLocks noGrp="1"/>
          </p:cNvSpPr>
          <p:nvPr>
            <p:ph type="title"/>
          </p:nvPr>
        </p:nvSpPr>
        <p:spPr/>
        <p:txBody>
          <a:bodyPr/>
          <a:lstStyle/>
          <a:p>
            <a:r>
              <a:rPr lang="zh-CN" altLang="en-US" dirty="0"/>
              <a:t>查改增删</a:t>
            </a:r>
            <a:r>
              <a:rPr lang="en-US" altLang="zh-CN" dirty="0" err="1"/>
              <a:t>DataFrame</a:t>
            </a:r>
            <a:r>
              <a:rPr lang="zh-CN" altLang="en-US" dirty="0"/>
              <a:t>数据</a:t>
            </a:r>
          </a:p>
        </p:txBody>
      </p:sp>
      <p:sp>
        <p:nvSpPr>
          <p:cNvPr id="4" name="内容占位符 3"/>
          <p:cNvSpPr>
            <a:spLocks noGrp="1"/>
          </p:cNvSpPr>
          <p:nvPr>
            <p:ph idx="10"/>
          </p:nvPr>
        </p:nvSpPr>
        <p:spPr/>
        <p:txBody>
          <a:bodyPr/>
          <a:lstStyle/>
          <a:p>
            <a:r>
              <a:rPr lang="en-US" altLang="zh-CN" b="1" dirty="0"/>
              <a:t>3. </a:t>
            </a:r>
            <a:r>
              <a:rPr lang="zh-CN" altLang="en-US" b="1" dirty="0"/>
              <a:t>为</a:t>
            </a:r>
            <a:r>
              <a:rPr lang="en-US" altLang="zh-CN" b="1" dirty="0" err="1"/>
              <a:t>DataFrame</a:t>
            </a:r>
            <a:r>
              <a:rPr lang="zh-CN" altLang="en-US" b="1" dirty="0"/>
              <a:t>增添数据</a:t>
            </a:r>
          </a:p>
        </p:txBody>
      </p:sp>
    </p:spTree>
    <p:extLst>
      <p:ext uri="{BB962C8B-B14F-4D97-AF65-F5344CB8AC3E}">
        <p14:creationId xmlns:p14="http://schemas.microsoft.com/office/powerpoint/2010/main" val="83785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2585" lvl="0" indent="-362585"/>
            <a:r>
              <a:rPr lang="zh-CN" altLang="en-US" kern="100" dirty="0">
                <a:solidFill>
                  <a:srgbClr val="000000"/>
                </a:solidFill>
              </a:rPr>
              <a:t>删除某列或某行数据需要用到</a:t>
            </a:r>
            <a:r>
              <a:rPr lang="en-US" altLang="zh-CN" kern="100" dirty="0">
                <a:solidFill>
                  <a:srgbClr val="000000"/>
                </a:solidFill>
              </a:rPr>
              <a:t>pandas</a:t>
            </a:r>
            <a:r>
              <a:rPr lang="zh-CN" altLang="en-US" kern="100" dirty="0">
                <a:solidFill>
                  <a:srgbClr val="000000"/>
                </a:solidFill>
              </a:rPr>
              <a:t>提供的方法</a:t>
            </a:r>
            <a:r>
              <a:rPr lang="en-US" altLang="zh-CN" kern="100" dirty="0">
                <a:solidFill>
                  <a:srgbClr val="000000"/>
                </a:solidFill>
              </a:rPr>
              <a:t>drop()</a:t>
            </a:r>
            <a:r>
              <a:rPr lang="zh-CN" altLang="en-US" kern="100" dirty="0">
                <a:solidFill>
                  <a:srgbClr val="000000"/>
                </a:solidFill>
              </a:rPr>
              <a:t>。</a:t>
            </a:r>
            <a:endParaRPr lang="en-US" altLang="zh-CN" kern="100" dirty="0">
              <a:solidFill>
                <a:srgbClr val="000000"/>
              </a:solidFill>
            </a:endParaRPr>
          </a:p>
          <a:p>
            <a:pPr marL="362585" lvl="0" indent="-362585"/>
            <a:r>
              <a:rPr lang="en-US" altLang="zh-CN" kern="100" dirty="0">
                <a:solidFill>
                  <a:srgbClr val="000000"/>
                </a:solidFill>
              </a:rPr>
              <a:t>drop()</a:t>
            </a:r>
            <a:r>
              <a:rPr lang="zh-CN" altLang="en-US" kern="100" dirty="0">
                <a:solidFill>
                  <a:srgbClr val="000000"/>
                </a:solidFill>
              </a:rPr>
              <a:t>方法的基本使用格式如下。</a:t>
            </a:r>
            <a:endParaRPr lang="en-US" altLang="zh-CN" kern="100" dirty="0">
              <a:solidFill>
                <a:srgbClr val="000000"/>
              </a:solidFill>
            </a:endParaRPr>
          </a:p>
          <a:p>
            <a:pPr marL="0" indent="0">
              <a:buNone/>
            </a:pPr>
            <a:endParaRPr lang="en-US" altLang="zh-CN" kern="100" dirty="0"/>
          </a:p>
        </p:txBody>
      </p:sp>
      <p:sp>
        <p:nvSpPr>
          <p:cNvPr id="3" name="标题 2"/>
          <p:cNvSpPr>
            <a:spLocks noGrp="1"/>
          </p:cNvSpPr>
          <p:nvPr>
            <p:ph type="title"/>
          </p:nvPr>
        </p:nvSpPr>
        <p:spPr/>
        <p:txBody>
          <a:bodyPr/>
          <a:lstStyle/>
          <a:p>
            <a:r>
              <a:rPr lang="zh-CN" altLang="en-US" dirty="0"/>
              <a:t>查改增删</a:t>
            </a:r>
            <a:r>
              <a:rPr lang="en-US" altLang="zh-CN" dirty="0" err="1"/>
              <a:t>DataFrame</a:t>
            </a:r>
            <a:r>
              <a:rPr lang="zh-CN" altLang="en-US" dirty="0"/>
              <a:t>数据</a:t>
            </a:r>
          </a:p>
        </p:txBody>
      </p:sp>
      <p:sp>
        <p:nvSpPr>
          <p:cNvPr id="4" name="内容占位符 3"/>
          <p:cNvSpPr>
            <a:spLocks noGrp="1"/>
          </p:cNvSpPr>
          <p:nvPr>
            <p:ph idx="10"/>
          </p:nvPr>
        </p:nvSpPr>
        <p:spPr/>
        <p:txBody>
          <a:bodyPr/>
          <a:lstStyle/>
          <a:p>
            <a:r>
              <a:rPr lang="en-US" altLang="zh-CN" b="1" dirty="0"/>
              <a:t>4. </a:t>
            </a:r>
            <a:r>
              <a:rPr lang="zh-CN" altLang="en-US" b="1" dirty="0"/>
              <a:t>删除某列或某行数据</a:t>
            </a:r>
          </a:p>
        </p:txBody>
      </p:sp>
      <p:sp>
        <p:nvSpPr>
          <p:cNvPr id="5" name="TextBox 5">
            <a:extLst>
              <a:ext uri="{FF2B5EF4-FFF2-40B4-BE49-F238E27FC236}">
                <a16:creationId xmlns:a16="http://schemas.microsoft.com/office/drawing/2014/main" id="{BE8DE5CD-EFE9-4743-9A7E-51FA3806C690}"/>
              </a:ext>
            </a:extLst>
          </p:cNvPr>
          <p:cNvSpPr txBox="1">
            <a:spLocks noChangeArrowheads="1"/>
          </p:cNvSpPr>
          <p:nvPr/>
        </p:nvSpPr>
        <p:spPr bwMode="auto">
          <a:xfrm>
            <a:off x="1233019" y="3044280"/>
            <a:ext cx="97259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DataFrame.drop</a:t>
            </a:r>
            <a:r>
              <a:rPr kumimoji="0" lang="en-US" altLang="zh-CN" sz="2200" i="1" dirty="0">
                <a:latin typeface="Times New Roman" panose="02020603050405020304" pitchFamily="18" charset="0"/>
                <a:cs typeface="Times New Roman" panose="02020603050405020304" pitchFamily="18" charset="0"/>
              </a:rPr>
              <a:t>(labels=None, axis=0, index=None, columns=None, level=None,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 errors='raise')</a:t>
            </a:r>
          </a:p>
        </p:txBody>
      </p:sp>
    </p:spTree>
    <p:extLst>
      <p:ext uri="{BB962C8B-B14F-4D97-AF65-F5344CB8AC3E}">
        <p14:creationId xmlns:p14="http://schemas.microsoft.com/office/powerpoint/2010/main" val="18930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drop()</a:t>
            </a:r>
            <a:r>
              <a:rPr lang="zh-CN" altLang="en-US" dirty="0"/>
              <a:t>函数的常用参数及其说明如下表。</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删除某行数据，只需要将</a:t>
            </a:r>
            <a:r>
              <a:rPr lang="en-US" altLang="zh-CN" dirty="0"/>
              <a:t>drop()</a:t>
            </a:r>
            <a:r>
              <a:rPr lang="zh-CN" altLang="en-US" dirty="0"/>
              <a:t>方法参数中的“</a:t>
            </a:r>
            <a:r>
              <a:rPr lang="en-US" altLang="zh-CN" dirty="0"/>
              <a:t>labels</a:t>
            </a:r>
            <a:r>
              <a:rPr lang="zh-CN" altLang="en-US" dirty="0"/>
              <a:t>”参数换成对应的行索引，将“</a:t>
            </a:r>
            <a:r>
              <a:rPr lang="en-US" altLang="zh-CN" dirty="0"/>
              <a:t>axis</a:t>
            </a:r>
            <a:r>
              <a:rPr lang="zh-CN" altLang="en-US" dirty="0"/>
              <a:t>”参数设置为</a:t>
            </a:r>
            <a:r>
              <a:rPr lang="en-US" altLang="zh-CN" dirty="0"/>
              <a:t>0</a:t>
            </a:r>
            <a:r>
              <a:rPr lang="zh-CN" altLang="en-US" dirty="0"/>
              <a:t>即可。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查改增删</a:t>
            </a:r>
            <a:r>
              <a:rPr lang="en-US" altLang="zh-CN" dirty="0" err="1">
                <a:solidFill>
                  <a:srgbClr val="000000"/>
                </a:solidFill>
                <a:latin typeface="Times New Roman" panose="02020603050405020304" pitchFamily="18" charset="0"/>
              </a:rPr>
              <a:t>DataFrame</a:t>
            </a:r>
            <a:r>
              <a:rPr lang="zh-CN" altLang="en-US" dirty="0">
                <a:solidFill>
                  <a:srgbClr val="000000"/>
                </a:solidFill>
                <a:latin typeface="Times New Roman" panose="02020603050405020304" pitchFamily="18" charset="0"/>
              </a:rPr>
              <a:t>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2290472892"/>
              </p:ext>
            </p:extLst>
          </p:nvPr>
        </p:nvGraphicFramePr>
        <p:xfrm>
          <a:off x="1280795" y="1792813"/>
          <a:ext cx="9630410" cy="2160000"/>
        </p:xfrm>
        <a:graphic>
          <a:graphicData uri="http://schemas.openxmlformats.org/drawingml/2006/table">
            <a:tbl>
              <a:tblPr firstRow="1" bandRow="1">
                <a:tableStyleId>{5C22544A-7EE6-4342-B048-85BDC9FD1C3A}</a:tableStyleId>
              </a:tblPr>
              <a:tblGrid>
                <a:gridCol w="1945640">
                  <a:extLst>
                    <a:ext uri="{9D8B030D-6E8A-4147-A177-3AD203B41FA5}">
                      <a16:colId xmlns:a16="http://schemas.microsoft.com/office/drawing/2014/main" val="20000"/>
                    </a:ext>
                  </a:extLst>
                </a:gridCol>
                <a:gridCol w="7684770">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labels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接收单一标签。表示要删除的索引或列标签。无默认值</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axis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0</a:t>
                      </a:r>
                      <a:r>
                        <a:rPr lang="zh-CN" sz="1800" kern="0">
                          <a:effectLst/>
                          <a:latin typeface="Times New Roman" panose="02020603050405020304" pitchFamily="18" charset="0"/>
                          <a:ea typeface="+mn-ea"/>
                          <a:cs typeface="Times New Roman" panose="02020603050405020304" pitchFamily="18" charset="0"/>
                        </a:rPr>
                        <a:t>或</a:t>
                      </a:r>
                      <a:r>
                        <a:rPr lang="en-US" sz="1800" kern="0">
                          <a:effectLst/>
                          <a:latin typeface="Times New Roman" panose="02020603050405020304" pitchFamily="18" charset="0"/>
                          <a:ea typeface="+mn-ea"/>
                          <a:cs typeface="Times New Roman" panose="02020603050405020304" pitchFamily="18" charset="0"/>
                        </a:rPr>
                        <a:t>1</a:t>
                      </a:r>
                      <a:r>
                        <a:rPr lang="zh-CN" sz="1800" kern="0">
                          <a:effectLst/>
                          <a:latin typeface="Times New Roman" panose="02020603050405020304" pitchFamily="18" charset="0"/>
                          <a:ea typeface="+mn-ea"/>
                          <a:cs typeface="Times New Roman" panose="02020603050405020304" pitchFamily="18" charset="0"/>
                        </a:rPr>
                        <a:t>。表示操作的轴向。默认为</a:t>
                      </a:r>
                      <a:r>
                        <a:rPr lang="en-US" sz="1800" kern="0">
                          <a:effectLst/>
                          <a:latin typeface="Times New Roman" panose="02020603050405020304" pitchFamily="18" charset="0"/>
                          <a:ea typeface="+mn-ea"/>
                          <a:cs typeface="Times New Roman" panose="02020603050405020304" pitchFamily="18" charset="0"/>
                        </a:rPr>
                        <a:t>0</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level</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int</a:t>
                      </a:r>
                      <a:r>
                        <a:rPr lang="zh-CN" sz="1800" kern="0" dirty="0">
                          <a:effectLst/>
                          <a:latin typeface="Times New Roman" panose="02020603050405020304" pitchFamily="18" charset="0"/>
                          <a:ea typeface="+mn-ea"/>
                          <a:cs typeface="Times New Roman" panose="02020603050405020304" pitchFamily="18" charset="0"/>
                        </a:rPr>
                        <a:t>或索引名。表示标签所在级别。默认为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inplace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。表示操作是否对原数据生效。默认为</a:t>
                      </a:r>
                      <a:r>
                        <a:rPr lang="en-US" sz="1800" kern="0" dirty="0">
                          <a:effectLst/>
                          <a:latin typeface="Times New Roman" panose="02020603050405020304" pitchFamily="18" charset="0"/>
                          <a:ea typeface="+mn-ea"/>
                          <a:cs typeface="Times New Roman" panose="02020603050405020304" pitchFamily="18" charset="0"/>
                        </a:rPr>
                        <a:t>False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951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 calcmode="lin" valueType="num">
                                      <p:cBhvr additive="base">
                                        <p:cTn id="1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marL="0" indent="457200">
              <a:buNone/>
              <a:defRPr/>
            </a:pPr>
            <a:r>
              <a:rPr lang="zh-CN" altLang="en-US" dirty="0"/>
              <a:t>描述性统计是用于概括、表述事物整体状况，以及事物间关联、类属关系的统计方法。通过几个统计值可简捷地表示一组数据的集中趋势和离散程度等。</a:t>
            </a:r>
            <a:endParaRPr lang="en-US" altLang="zh-CN" dirty="0"/>
          </a:p>
          <a:p>
            <a:pPr marL="457200" lvl="0" indent="-457200">
              <a:lnSpc>
                <a:spcPct val="100000"/>
              </a:lnSpc>
              <a:buClr>
                <a:srgbClr val="000066"/>
              </a:buClr>
              <a:buAutoNum type="arabicPeriod"/>
            </a:pPr>
            <a:r>
              <a:rPr lang="zh-CN" altLang="en-US" sz="2000" b="1" dirty="0">
                <a:solidFill>
                  <a:srgbClr val="000000"/>
                </a:solidFill>
              </a:rPr>
              <a:t>数值型特征的描述性统计</a:t>
            </a:r>
            <a:endParaRPr lang="en-US" altLang="zh-CN" sz="2000" b="1" dirty="0">
              <a:solidFill>
                <a:srgbClr val="000000"/>
              </a:solidFill>
            </a:endParaRPr>
          </a:p>
          <a:p>
            <a:pPr marL="0" indent="457200">
              <a:buNone/>
              <a:defRPr/>
            </a:pPr>
            <a:r>
              <a:rPr lang="zh-CN" altLang="en-US" dirty="0"/>
              <a:t> 数值型特征的描述性统计主要包括了计算数值型数据的最小值、均值、中位数、最大值、四分位数、极差、标准差、方差、协方差和变异系数等。</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描述分析</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271750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en-US" altLang="zh-CN" dirty="0"/>
              <a:t>pandas</a:t>
            </a:r>
            <a:r>
              <a:rPr lang="zh-CN" altLang="en-US" dirty="0"/>
              <a:t>有两个强大的利器。</a:t>
            </a:r>
            <a:endParaRPr lang="en-US" altLang="zh-CN" dirty="0"/>
          </a:p>
          <a:p>
            <a:pPr marL="720000">
              <a:buFont typeface="Arial" panose="020B0604020202020204" pitchFamily="34" charset="0"/>
              <a:buChar char="•"/>
              <a:defRPr/>
            </a:pPr>
            <a:r>
              <a:rPr lang="en-US" altLang="zh-CN" dirty="0"/>
              <a:t>Series</a:t>
            </a:r>
            <a:r>
              <a:rPr lang="zh-CN" altLang="en-US" dirty="0"/>
              <a:t>（一维数据）是一种类似于一维数组的对象，是由一组数据（各种</a:t>
            </a:r>
            <a:r>
              <a:rPr lang="en-US" altLang="zh-CN" dirty="0"/>
              <a:t>NumPy</a:t>
            </a:r>
            <a:r>
              <a:rPr lang="zh-CN" altLang="en-US" dirty="0"/>
              <a:t>数据类型）以及一组与之相关的数据标签（即索引）组成，而仅由一组数据也可产生简单的</a:t>
            </a:r>
            <a:r>
              <a:rPr lang="en-US" altLang="zh-CN" dirty="0"/>
              <a:t>Series</a:t>
            </a:r>
            <a:r>
              <a:rPr lang="zh-CN" altLang="en-US" dirty="0"/>
              <a:t>对象。</a:t>
            </a:r>
            <a:endParaRPr lang="en-US" altLang="zh-CN" dirty="0"/>
          </a:p>
          <a:p>
            <a:pPr marL="720000">
              <a:buFont typeface="Arial" panose="020B0604020202020204" pitchFamily="34" charset="0"/>
              <a:buChar char="•"/>
              <a:defRPr/>
            </a:pPr>
            <a:r>
              <a:rPr lang="en-US" altLang="zh-CN" dirty="0" err="1"/>
              <a:t>DataFrame</a:t>
            </a:r>
            <a:r>
              <a:rPr lang="zh-CN" altLang="en-US" dirty="0"/>
              <a:t>是</a:t>
            </a:r>
            <a:r>
              <a:rPr lang="en-US" altLang="zh-CN" dirty="0"/>
              <a:t>pandas</a:t>
            </a:r>
            <a:r>
              <a:rPr lang="zh-CN" altLang="en-US" dirty="0"/>
              <a:t>中的一个表格型的数据结构，包含有一组有序的列，每列可以是不同的值类型（数值、字符串、布尔型等），</a:t>
            </a:r>
            <a:r>
              <a:rPr lang="en-US" altLang="zh-CN" dirty="0" err="1"/>
              <a:t>DataFrame</a:t>
            </a:r>
            <a:r>
              <a:rPr lang="zh-CN" altLang="en-US" dirty="0"/>
              <a:t>既有行索引也有列索引，可以被看做是由</a:t>
            </a:r>
            <a:r>
              <a:rPr lang="en-US" altLang="zh-CN" dirty="0"/>
              <a:t>Series</a:t>
            </a:r>
            <a:r>
              <a:rPr lang="zh-CN" altLang="en-US" dirty="0"/>
              <a:t>组成的字典。</a:t>
            </a:r>
          </a:p>
          <a:p>
            <a:pPr>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认识</a:t>
            </a:r>
            <a:r>
              <a:rPr lang="en-US" altLang="zh-CN" dirty="0">
                <a:latin typeface="Times New Roman" panose="02020603050405020304" pitchFamily="18" charset="0"/>
              </a:rPr>
              <a:t>pandas</a:t>
            </a:r>
            <a:r>
              <a:rPr lang="zh-CN" altLang="en-US" dirty="0">
                <a:latin typeface="Times New Roman" panose="02020603050405020304" pitchFamily="18" charset="0"/>
              </a:rPr>
              <a:t>库</a:t>
            </a:r>
          </a:p>
        </p:txBody>
      </p:sp>
    </p:spTree>
    <p:extLst>
      <p:ext uri="{BB962C8B-B14F-4D97-AF65-F5344CB8AC3E}">
        <p14:creationId xmlns:p14="http://schemas.microsoft.com/office/powerpoint/2010/main" val="302272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en-US" dirty="0"/>
              <a:t>在</a:t>
            </a:r>
            <a:r>
              <a:rPr lang="en-US" altLang="zh-CN" dirty="0"/>
              <a:t>NumPy</a:t>
            </a:r>
            <a:r>
              <a:rPr lang="zh-CN" altLang="en-US" dirty="0"/>
              <a:t>库中已经提到了为数不少的统计函数，为方便读者查看，将</a:t>
            </a:r>
            <a:r>
              <a:rPr lang="en-US" altLang="zh-CN" dirty="0"/>
              <a:t>NumPy</a:t>
            </a:r>
            <a:r>
              <a:rPr lang="zh-CN" altLang="en-US" dirty="0"/>
              <a:t>库简写为</a:t>
            </a:r>
            <a:r>
              <a:rPr lang="en-US" altLang="zh-CN" dirty="0"/>
              <a:t>np</a:t>
            </a:r>
            <a:r>
              <a:rPr lang="zh-CN" altLang="en-US" dirty="0"/>
              <a:t>，部分统计函数如下表。</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pandas</a:t>
            </a:r>
            <a:r>
              <a:rPr lang="zh-CN" altLang="zh-CN" dirty="0"/>
              <a:t>库是基于</a:t>
            </a:r>
            <a:r>
              <a:rPr lang="en-US" altLang="zh-CN" dirty="0"/>
              <a:t>NumPy</a:t>
            </a:r>
            <a:r>
              <a:rPr lang="zh-CN" altLang="zh-CN" dirty="0"/>
              <a:t>库的，自然也可以使用</a:t>
            </a:r>
            <a:r>
              <a:rPr lang="zh-CN" altLang="en-US" dirty="0"/>
              <a:t>表中的</a:t>
            </a:r>
            <a:r>
              <a:rPr lang="zh-CN" altLang="zh-CN" dirty="0"/>
              <a:t>统计函数对数据进行描述性统计</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描述分析</a:t>
            </a:r>
            <a:r>
              <a:rPr lang="en-US" altLang="zh-CN" dirty="0" err="1">
                <a:solidFill>
                  <a:srgbClr val="000000"/>
                </a:solidFill>
                <a:latin typeface="Times New Roman" panose="02020603050405020304" pitchFamily="18" charset="0"/>
              </a:rPr>
              <a:t>DataFrame</a:t>
            </a:r>
            <a:r>
              <a:rPr lang="zh-CN" altLang="en-US" dirty="0">
                <a:solidFill>
                  <a:srgbClr val="000000"/>
                </a:solidFill>
                <a:latin typeface="Times New Roman" panose="02020603050405020304" pitchFamily="18" charset="0"/>
              </a:rPr>
              <a:t>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732922287"/>
              </p:ext>
            </p:extLst>
          </p:nvPr>
        </p:nvGraphicFramePr>
        <p:xfrm>
          <a:off x="2206818" y="2066194"/>
          <a:ext cx="7778364" cy="2160000"/>
        </p:xfrm>
        <a:graphic>
          <a:graphicData uri="http://schemas.openxmlformats.org/drawingml/2006/table">
            <a:tbl>
              <a:tblPr firstRow="1" bandRow="1">
                <a:tableStyleId>{5C22544A-7EE6-4342-B048-85BDC9FD1C3A}</a:tableStyleId>
              </a:tblPr>
              <a:tblGrid>
                <a:gridCol w="1944591">
                  <a:extLst>
                    <a:ext uri="{9D8B030D-6E8A-4147-A177-3AD203B41FA5}">
                      <a16:colId xmlns:a16="http://schemas.microsoft.com/office/drawing/2014/main" val="20000"/>
                    </a:ext>
                  </a:extLst>
                </a:gridCol>
                <a:gridCol w="1944591">
                  <a:extLst>
                    <a:ext uri="{9D8B030D-6E8A-4147-A177-3AD203B41FA5}">
                      <a16:colId xmlns:a16="http://schemas.microsoft.com/office/drawing/2014/main" val="20001"/>
                    </a:ext>
                  </a:extLst>
                </a:gridCol>
                <a:gridCol w="1944591">
                  <a:extLst>
                    <a:ext uri="{9D8B030D-6E8A-4147-A177-3AD203B41FA5}">
                      <a16:colId xmlns:a16="http://schemas.microsoft.com/office/drawing/2014/main" val="4048702444"/>
                    </a:ext>
                  </a:extLst>
                </a:gridCol>
                <a:gridCol w="1944591">
                  <a:extLst>
                    <a:ext uri="{9D8B030D-6E8A-4147-A177-3AD203B41FA5}">
                      <a16:colId xmlns:a16="http://schemas.microsoft.com/office/drawing/2014/main" val="189799018"/>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100" dirty="0" err="1">
                          <a:effectLst/>
                          <a:latin typeface="Times New Roman" panose="02020603050405020304" pitchFamily="18" charset="0"/>
                          <a:ea typeface="+mn-ea"/>
                          <a:cs typeface="Times New Roman" panose="02020603050405020304" pitchFamily="18" charset="0"/>
                        </a:rPr>
                        <a:t>np.min</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最小值</a:t>
                      </a:r>
                    </a:p>
                  </a:txBody>
                  <a:tcPr marL="68580" marR="68580" marT="0" marB="0" anchor="ctr"/>
                </a:tc>
                <a:tc>
                  <a:txBody>
                    <a:bodyPr/>
                    <a:lstStyle/>
                    <a:p>
                      <a:pPr algn="just">
                        <a:spcAft>
                          <a:spcPts val="0"/>
                        </a:spcAft>
                      </a:pPr>
                      <a:r>
                        <a:rPr lang="en-US" sz="1800" kern="100" dirty="0" err="1">
                          <a:effectLst/>
                          <a:latin typeface="Times New Roman" panose="02020603050405020304" pitchFamily="18" charset="0"/>
                          <a:ea typeface="+mn-ea"/>
                          <a:cs typeface="Times New Roman" panose="02020603050405020304" pitchFamily="18" charset="0"/>
                        </a:rPr>
                        <a:t>np.max</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最大值</a:t>
                      </a: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100">
                          <a:effectLst/>
                          <a:latin typeface="Times New Roman" panose="02020603050405020304" pitchFamily="18" charset="0"/>
                          <a:ea typeface="+mn-ea"/>
                          <a:cs typeface="Times New Roman" panose="02020603050405020304" pitchFamily="18" charset="0"/>
                        </a:rPr>
                        <a:t>np.mean</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均值</a:t>
                      </a:r>
                    </a:p>
                  </a:txBody>
                  <a:tcPr marL="68580" marR="68580" marT="0" marB="0" anchor="ctr"/>
                </a:tc>
                <a:tc>
                  <a:txBody>
                    <a:bodyPr/>
                    <a:lstStyle/>
                    <a:p>
                      <a:pPr algn="just">
                        <a:spcAft>
                          <a:spcPts val="0"/>
                        </a:spcAft>
                      </a:pPr>
                      <a:r>
                        <a:rPr lang="en-US" sz="1800" kern="100" dirty="0" err="1">
                          <a:effectLst/>
                          <a:latin typeface="Times New Roman" panose="02020603050405020304" pitchFamily="18" charset="0"/>
                          <a:ea typeface="+mn-ea"/>
                          <a:cs typeface="Times New Roman" panose="02020603050405020304" pitchFamily="18" charset="0"/>
                        </a:rPr>
                        <a:t>np.ptp</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a:effectLst/>
                          <a:latin typeface="Times New Roman" panose="02020603050405020304" pitchFamily="18" charset="0"/>
                          <a:ea typeface="+mn-ea"/>
                          <a:cs typeface="Times New Roman" panose="02020603050405020304" pitchFamily="18" charset="0"/>
                        </a:rPr>
                        <a:t>极差</a:t>
                      </a: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100">
                          <a:effectLst/>
                          <a:latin typeface="Times New Roman" panose="02020603050405020304" pitchFamily="18" charset="0"/>
                          <a:ea typeface="+mn-ea"/>
                          <a:cs typeface="Times New Roman" panose="02020603050405020304" pitchFamily="18" charset="0"/>
                        </a:rPr>
                        <a:t>np.median</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中位数</a:t>
                      </a:r>
                    </a:p>
                  </a:txBody>
                  <a:tcPr marL="68580" marR="68580" marT="0" marB="0" anchor="ctr"/>
                </a:tc>
                <a:tc>
                  <a:txBody>
                    <a:bodyPr/>
                    <a:lstStyle/>
                    <a:p>
                      <a:pPr algn="just">
                        <a:spcAft>
                          <a:spcPts val="0"/>
                        </a:spcAft>
                      </a:pPr>
                      <a:r>
                        <a:rPr lang="en-US" sz="1800" kern="100">
                          <a:effectLst/>
                          <a:latin typeface="Times New Roman" panose="02020603050405020304" pitchFamily="18" charset="0"/>
                          <a:ea typeface="+mn-ea"/>
                          <a:cs typeface="Times New Roman" panose="02020603050405020304" pitchFamily="18" charset="0"/>
                        </a:rPr>
                        <a:t>np.std</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标准差</a:t>
                      </a: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100" dirty="0" err="1">
                          <a:effectLst/>
                          <a:latin typeface="Times New Roman" panose="02020603050405020304" pitchFamily="18" charset="0"/>
                          <a:ea typeface="+mn-ea"/>
                          <a:cs typeface="Times New Roman" panose="02020603050405020304" pitchFamily="18" charset="0"/>
                        </a:rPr>
                        <a:t>np.var</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方差</a:t>
                      </a:r>
                    </a:p>
                  </a:txBody>
                  <a:tcPr marL="68580" marR="68580" marT="0" marB="0" anchor="ctr"/>
                </a:tc>
                <a:tc>
                  <a:txBody>
                    <a:bodyPr/>
                    <a:lstStyle/>
                    <a:p>
                      <a:pPr algn="just">
                        <a:spcAft>
                          <a:spcPts val="0"/>
                        </a:spcAft>
                      </a:pPr>
                      <a:r>
                        <a:rPr lang="en-US" sz="1800" kern="100" dirty="0" err="1">
                          <a:effectLst/>
                          <a:latin typeface="Times New Roman" panose="02020603050405020304" pitchFamily="18" charset="0"/>
                          <a:ea typeface="+mn-ea"/>
                          <a:cs typeface="Times New Roman" panose="02020603050405020304" pitchFamily="18" charset="0"/>
                        </a:rPr>
                        <a:t>np.cov</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100" dirty="0">
                          <a:effectLst/>
                          <a:latin typeface="Times New Roman" panose="02020603050405020304" pitchFamily="18" charset="0"/>
                          <a:ea typeface="+mn-ea"/>
                          <a:cs typeface="Times New Roman" panose="02020603050405020304" pitchFamily="18" charset="0"/>
                        </a:rPr>
                        <a:t>协方差</a:t>
                      </a: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222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 calcmode="lin" valueType="num">
                                      <p:cBhvr additive="base">
                                        <p:cTn id="1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en-US" altLang="zh-CN" dirty="0"/>
              <a:t>pandas</a:t>
            </a:r>
            <a:r>
              <a:rPr lang="zh-CN" altLang="en-US" dirty="0"/>
              <a:t>还提供了更加便利的方法来进行数值型数据的统计。用</a:t>
            </a:r>
            <a:r>
              <a:rPr lang="en-US" altLang="zh-CN" dirty="0" err="1"/>
              <a:t>np.mean</a:t>
            </a:r>
            <a:r>
              <a:rPr lang="zh-CN" altLang="en-US" dirty="0"/>
              <a:t>函数实现计算某列的均值，也可以通过</a:t>
            </a:r>
            <a:r>
              <a:rPr lang="en-US" altLang="zh-CN" dirty="0"/>
              <a:t>pandas</a:t>
            </a:r>
            <a:r>
              <a:rPr lang="zh-CN" altLang="en-US" dirty="0"/>
              <a:t>实现。</a:t>
            </a:r>
            <a:endParaRPr lang="en-US" altLang="zh-CN" dirty="0"/>
          </a:p>
          <a:p>
            <a:pPr>
              <a:defRPr/>
            </a:pPr>
            <a:r>
              <a:rPr lang="zh-CN" altLang="en-US" dirty="0"/>
              <a:t>作为专门为数据分析而生的</a:t>
            </a:r>
            <a:r>
              <a:rPr lang="en-US" altLang="zh-CN" dirty="0"/>
              <a:t>Python</a:t>
            </a:r>
            <a:r>
              <a:rPr lang="zh-CN" altLang="en-US" dirty="0"/>
              <a:t>库，</a:t>
            </a:r>
            <a:r>
              <a:rPr lang="en-US" altLang="zh-CN" dirty="0"/>
              <a:t>pandas</a:t>
            </a:r>
            <a:r>
              <a:rPr lang="zh-CN" altLang="en-US" dirty="0"/>
              <a:t>还提供了一个</a:t>
            </a:r>
            <a:r>
              <a:rPr lang="en-US" altLang="zh-CN" dirty="0"/>
              <a:t>describe()</a:t>
            </a:r>
            <a:r>
              <a:rPr lang="zh-CN" altLang="en-US" dirty="0"/>
              <a:t>方法，能够一次性得出数据框中所有数值型特征如下。</a:t>
            </a:r>
            <a:endParaRPr lang="en-US" altLang="zh-CN" dirty="0"/>
          </a:p>
          <a:p>
            <a:pPr marL="720000">
              <a:buFont typeface="Arial" panose="020B0604020202020204" pitchFamily="34" charset="0"/>
              <a:buChar char="•"/>
              <a:defRPr/>
            </a:pPr>
            <a:r>
              <a:rPr lang="zh-CN" altLang="en-US" dirty="0"/>
              <a:t>非空值数目。</a:t>
            </a:r>
            <a:endParaRPr lang="en-US" altLang="zh-CN" dirty="0"/>
          </a:p>
          <a:p>
            <a:pPr marL="720000">
              <a:buFont typeface="Arial" panose="020B0604020202020204" pitchFamily="34" charset="0"/>
              <a:buChar char="•"/>
              <a:defRPr/>
            </a:pPr>
            <a:r>
              <a:rPr lang="zh-CN" altLang="en-US" dirty="0"/>
              <a:t>均值。</a:t>
            </a:r>
            <a:endParaRPr lang="en-US" altLang="zh-CN" dirty="0"/>
          </a:p>
          <a:p>
            <a:pPr marL="720000">
              <a:buFont typeface="Arial" panose="020B0604020202020204" pitchFamily="34" charset="0"/>
              <a:buChar char="•"/>
              <a:defRPr/>
            </a:pPr>
            <a:r>
              <a:rPr lang="zh-CN" altLang="en-US" dirty="0"/>
              <a:t>四分位数。</a:t>
            </a:r>
            <a:endParaRPr lang="en-US" altLang="zh-CN" dirty="0"/>
          </a:p>
          <a:p>
            <a:pPr marL="720000">
              <a:buFont typeface="Arial" panose="020B0604020202020204" pitchFamily="34" charset="0"/>
              <a:buChar char="•"/>
              <a:defRPr/>
            </a:pPr>
            <a:r>
              <a:rPr lang="zh-CN" altLang="en-US" dirty="0"/>
              <a:t>标准差。</a:t>
            </a:r>
            <a:endParaRPr lang="en-US" altLang="zh-CN" dirty="0"/>
          </a:p>
          <a:p>
            <a:pPr marL="720000">
              <a:buFont typeface="Arial" panose="020B0604020202020204" pitchFamily="34" charset="0"/>
              <a:buChar char="•"/>
              <a:defRPr/>
            </a:pPr>
            <a:r>
              <a:rPr lang="zh-CN" altLang="en-US" dirty="0"/>
              <a:t>最大值和最小值。</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描述分析</a:t>
            </a:r>
            <a:r>
              <a:rPr lang="en-US" altLang="zh-CN" dirty="0" err="1">
                <a:latin typeface="Times New Roman" panose="02020603050405020304" pitchFamily="18" charset="0"/>
              </a:rPr>
              <a:t>DataFrame</a:t>
            </a:r>
            <a:r>
              <a:rPr lang="zh-CN" altLang="en-US" dirty="0">
                <a:latin typeface="Times New Roman" panose="02020603050405020304" pitchFamily="18" charset="0"/>
              </a:rPr>
              <a:t>数据</a:t>
            </a:r>
          </a:p>
        </p:txBody>
      </p:sp>
    </p:spTree>
    <p:extLst>
      <p:ext uri="{BB962C8B-B14F-4D97-AF65-F5344CB8AC3E}">
        <p14:creationId xmlns:p14="http://schemas.microsoft.com/office/powerpoint/2010/main" val="67996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pandas</a:t>
            </a:r>
            <a:r>
              <a:rPr lang="zh-CN" altLang="en-US" dirty="0"/>
              <a:t>还提供了与统计相关的主要方法，这些方法能够满足绝大多数数据分析所需要的数值型特征的描述性统计工作，统计方法如下表。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描述分析</a:t>
            </a:r>
            <a:r>
              <a:rPr lang="en-US" altLang="zh-CN" dirty="0" err="1">
                <a:solidFill>
                  <a:srgbClr val="000000"/>
                </a:solidFill>
                <a:latin typeface="Times New Roman" panose="02020603050405020304" pitchFamily="18" charset="0"/>
              </a:rPr>
              <a:t>DataFrame</a:t>
            </a:r>
            <a:r>
              <a:rPr lang="zh-CN" altLang="en-US" dirty="0">
                <a:solidFill>
                  <a:srgbClr val="000000"/>
                </a:solidFill>
                <a:latin typeface="Times New Roman" panose="02020603050405020304" pitchFamily="18" charset="0"/>
              </a:rPr>
              <a:t>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2774765439"/>
              </p:ext>
            </p:extLst>
          </p:nvPr>
        </p:nvGraphicFramePr>
        <p:xfrm>
          <a:off x="2778238" y="2097743"/>
          <a:ext cx="6635524" cy="3888000"/>
        </p:xfrm>
        <a:graphic>
          <a:graphicData uri="http://schemas.openxmlformats.org/drawingml/2006/table">
            <a:tbl>
              <a:tblPr firstRow="1" bandRow="1">
                <a:tableStyleId>{5C22544A-7EE6-4342-B048-85BDC9FD1C3A}</a:tableStyleId>
              </a:tblPr>
              <a:tblGrid>
                <a:gridCol w="1859750">
                  <a:extLst>
                    <a:ext uri="{9D8B030D-6E8A-4147-A177-3AD203B41FA5}">
                      <a16:colId xmlns:a16="http://schemas.microsoft.com/office/drawing/2014/main" val="20000"/>
                    </a:ext>
                  </a:extLst>
                </a:gridCol>
                <a:gridCol w="1681038">
                  <a:extLst>
                    <a:ext uri="{9D8B030D-6E8A-4147-A177-3AD203B41FA5}">
                      <a16:colId xmlns:a16="http://schemas.microsoft.com/office/drawing/2014/main" val="20001"/>
                    </a:ext>
                  </a:extLst>
                </a:gridCol>
                <a:gridCol w="1354119">
                  <a:extLst>
                    <a:ext uri="{9D8B030D-6E8A-4147-A177-3AD203B41FA5}">
                      <a16:colId xmlns:a16="http://schemas.microsoft.com/office/drawing/2014/main" val="4048702444"/>
                    </a:ext>
                  </a:extLst>
                </a:gridCol>
                <a:gridCol w="1740617">
                  <a:extLst>
                    <a:ext uri="{9D8B030D-6E8A-4147-A177-3AD203B41FA5}">
                      <a16:colId xmlns:a16="http://schemas.microsoft.com/office/drawing/2014/main" val="189799018"/>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min</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最小值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Max</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最大值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mean</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均值</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Ptp</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极差</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median</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中位数</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Std</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标准差</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var</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方差</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Cov</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协方差</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sem</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标准误差</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Mode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众数</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70168536"/>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skew</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样本偏度</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Kurt</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样本峰度</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573244338"/>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quantile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分位数</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Count</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非空值数目</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17289207"/>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describe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描述统计</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Mad</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平均绝对离差</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676202931"/>
                  </a:ext>
                </a:extLst>
              </a:tr>
            </a:tbl>
          </a:graphicData>
        </a:graphic>
      </p:graphicFrame>
    </p:spTree>
    <p:extLst>
      <p:ext uri="{BB962C8B-B14F-4D97-AF65-F5344CB8AC3E}">
        <p14:creationId xmlns:p14="http://schemas.microsoft.com/office/powerpoint/2010/main" val="130585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kern="100" dirty="0"/>
              <a:t>描述类别型特征的分布状况，可以使用频数统计。在</a:t>
            </a:r>
            <a:r>
              <a:rPr lang="en-US" altLang="zh-CN" kern="100" dirty="0"/>
              <a:t>pandas</a:t>
            </a:r>
            <a:r>
              <a:rPr lang="zh-CN" altLang="en-US" kern="100" dirty="0"/>
              <a:t>库中实现频数统计的方法为</a:t>
            </a:r>
            <a:r>
              <a:rPr lang="en-US" altLang="zh-CN" kern="100" dirty="0" err="1"/>
              <a:t>value_counts</a:t>
            </a:r>
            <a:r>
              <a:rPr lang="en-US" altLang="zh-CN" kern="100" dirty="0"/>
              <a:t>()</a:t>
            </a:r>
            <a:r>
              <a:rPr lang="zh-CN" altLang="en-US" kern="100" dirty="0"/>
              <a:t>。</a:t>
            </a:r>
            <a:endParaRPr lang="en-US" altLang="zh-CN" kern="100" dirty="0"/>
          </a:p>
          <a:p>
            <a:r>
              <a:rPr lang="zh-CN" altLang="en-US" kern="100" dirty="0"/>
              <a:t>除了使用</a:t>
            </a:r>
            <a:r>
              <a:rPr lang="en-US" altLang="zh-CN" kern="100" dirty="0" err="1"/>
              <a:t>value_counts</a:t>
            </a:r>
            <a:r>
              <a:rPr lang="en-US" altLang="zh-CN" kern="100" dirty="0"/>
              <a:t>()</a:t>
            </a:r>
            <a:r>
              <a:rPr lang="zh-CN" altLang="en-US" kern="100" dirty="0"/>
              <a:t>方法分析频率分布外，</a:t>
            </a:r>
            <a:r>
              <a:rPr lang="en-US" altLang="zh-CN" kern="100" dirty="0"/>
              <a:t>pandas</a:t>
            </a:r>
            <a:r>
              <a:rPr lang="zh-CN" altLang="en-US" kern="100" dirty="0"/>
              <a:t>提供了</a:t>
            </a:r>
            <a:r>
              <a:rPr lang="en-US" altLang="zh-CN" kern="100" dirty="0"/>
              <a:t>category</a:t>
            </a:r>
            <a:r>
              <a:rPr lang="zh-CN" altLang="en-US" kern="100" dirty="0"/>
              <a:t>类，可以使用</a:t>
            </a:r>
            <a:r>
              <a:rPr lang="en-US" altLang="zh-CN" kern="100" dirty="0" err="1"/>
              <a:t>astype</a:t>
            </a:r>
            <a:r>
              <a:rPr lang="en-US" altLang="zh-CN" kern="100" dirty="0"/>
              <a:t>()</a:t>
            </a:r>
            <a:r>
              <a:rPr lang="zh-CN" altLang="en-US" kern="100" dirty="0"/>
              <a:t>方法将目标特征的数据类型转换为</a:t>
            </a:r>
            <a:r>
              <a:rPr lang="en-US" altLang="zh-CN" kern="100" dirty="0"/>
              <a:t>category</a:t>
            </a:r>
            <a:r>
              <a:rPr lang="zh-CN" altLang="en-US" kern="100" dirty="0"/>
              <a:t>类型。</a:t>
            </a:r>
            <a:endParaRPr lang="en-US" altLang="zh-CN" kern="100" dirty="0"/>
          </a:p>
          <a:p>
            <a:r>
              <a:rPr lang="en-US" altLang="zh-CN" dirty="0"/>
              <a:t>describe()</a:t>
            </a:r>
            <a:r>
              <a:rPr lang="zh-CN" altLang="zh-CN" dirty="0"/>
              <a:t>方法除了支持传统数值型数据以外，还能够支持对</a:t>
            </a:r>
            <a:r>
              <a:rPr lang="en-US" altLang="zh-CN" dirty="0"/>
              <a:t>category</a:t>
            </a:r>
            <a:r>
              <a:rPr lang="zh-CN" altLang="zh-CN" dirty="0"/>
              <a:t>类型的数据进行描述性统计</a:t>
            </a:r>
            <a:r>
              <a:rPr lang="zh-CN" altLang="en-US" dirty="0"/>
              <a:t>，</a:t>
            </a:r>
            <a:r>
              <a:rPr lang="en-US" altLang="zh-CN" dirty="0"/>
              <a:t>4</a:t>
            </a:r>
            <a:r>
              <a:rPr lang="zh-CN" altLang="en-US" dirty="0"/>
              <a:t>个统计量如下。</a:t>
            </a:r>
            <a:endParaRPr lang="en-US" altLang="zh-CN" dirty="0"/>
          </a:p>
          <a:p>
            <a:pPr marL="720000" indent="-362585">
              <a:buFont typeface="Arial" panose="020B0604020202020204" pitchFamily="34" charset="0"/>
              <a:buChar char="•"/>
              <a:defRPr/>
            </a:pPr>
            <a:r>
              <a:rPr lang="zh-CN" altLang="en-US" dirty="0"/>
              <a:t>列非空元素的数目。</a:t>
            </a:r>
            <a:endParaRPr lang="en-US" altLang="zh-CN" dirty="0"/>
          </a:p>
          <a:p>
            <a:pPr marL="720000" indent="-362585">
              <a:buFont typeface="Arial" panose="020B0604020202020204" pitchFamily="34" charset="0"/>
              <a:buChar char="•"/>
              <a:defRPr/>
            </a:pPr>
            <a:r>
              <a:rPr lang="zh-CN" altLang="en-US" dirty="0"/>
              <a:t>类别的数目。</a:t>
            </a:r>
            <a:endParaRPr lang="en-US" altLang="zh-CN" dirty="0"/>
          </a:p>
          <a:p>
            <a:pPr marL="720000" indent="-362585">
              <a:buFont typeface="Arial" panose="020B0604020202020204" pitchFamily="34" charset="0"/>
              <a:buChar char="•"/>
              <a:defRPr/>
            </a:pPr>
            <a:r>
              <a:rPr lang="zh-CN" altLang="en-US" dirty="0"/>
              <a:t>数目最多的类别。</a:t>
            </a:r>
            <a:endParaRPr lang="en-US" altLang="zh-CN" dirty="0"/>
          </a:p>
          <a:p>
            <a:pPr marL="720000" indent="-362585">
              <a:buFont typeface="Arial" panose="020B0604020202020204" pitchFamily="34" charset="0"/>
              <a:buChar char="•"/>
              <a:defRPr/>
            </a:pPr>
            <a:r>
              <a:rPr lang="zh-CN" altLang="en-US" dirty="0"/>
              <a:t>数目最多类别的数目。</a:t>
            </a:r>
            <a:endParaRPr lang="en-US" altLang="zh-CN" dirty="0"/>
          </a:p>
        </p:txBody>
      </p:sp>
      <p:sp>
        <p:nvSpPr>
          <p:cNvPr id="3" name="标题 2"/>
          <p:cNvSpPr>
            <a:spLocks noGrp="1"/>
          </p:cNvSpPr>
          <p:nvPr>
            <p:ph type="title"/>
          </p:nvPr>
        </p:nvSpPr>
        <p:spPr/>
        <p:txBody>
          <a:bodyPr/>
          <a:lstStyle/>
          <a:p>
            <a:r>
              <a:rPr lang="zh-CN" altLang="en-US" dirty="0"/>
              <a:t>描述分析</a:t>
            </a:r>
            <a:r>
              <a:rPr lang="en-US" altLang="zh-CN" dirty="0" err="1"/>
              <a:t>DataFrame</a:t>
            </a:r>
            <a:r>
              <a:rPr lang="zh-CN" altLang="en-US" dirty="0"/>
              <a:t>数据</a:t>
            </a:r>
          </a:p>
        </p:txBody>
      </p:sp>
      <p:sp>
        <p:nvSpPr>
          <p:cNvPr id="4" name="内容占位符 3"/>
          <p:cNvSpPr>
            <a:spLocks noGrp="1"/>
          </p:cNvSpPr>
          <p:nvPr>
            <p:ph idx="10"/>
          </p:nvPr>
        </p:nvSpPr>
        <p:spPr/>
        <p:txBody>
          <a:bodyPr/>
          <a:lstStyle/>
          <a:p>
            <a:r>
              <a:rPr lang="en-US" altLang="zh-CN" b="1" dirty="0"/>
              <a:t>2. </a:t>
            </a:r>
            <a:r>
              <a:rPr lang="zh-CN" altLang="en-US" b="1" dirty="0"/>
              <a:t>类别型特征的描述性统计</a:t>
            </a:r>
          </a:p>
        </p:txBody>
      </p:sp>
    </p:spTree>
    <p:extLst>
      <p:ext uri="{BB962C8B-B14F-4D97-AF65-F5344CB8AC3E}">
        <p14:creationId xmlns:p14="http://schemas.microsoft.com/office/powerpoint/2010/main" val="253404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750"/>
                                        <p:tgtEl>
                                          <p:spTgt spid="4">
                                            <p:txEl>
                                              <p:pRg st="0" end="0"/>
                                            </p:txEl>
                                          </p:spTgt>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down)">
                                      <p:cBhvr>
                                        <p:cTn id="11" dur="750"/>
                                        <p:tgtEl>
                                          <p:spTgt spid="2">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750"/>
                                        <p:tgtEl>
                                          <p:spTgt spid="2">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750"/>
                                        <p:tgtEl>
                                          <p:spTgt spid="2">
                                            <p:txEl>
                                              <p:pRg st="2" end="2"/>
                                            </p:txEl>
                                          </p:spTgt>
                                        </p:tgtEl>
                                      </p:cBhvr>
                                    </p:animEffect>
                                  </p:childTnLst>
                                </p:cTn>
                              </p:par>
                            </p:childTnLst>
                          </p:cTn>
                        </p:par>
                        <p:par>
                          <p:cTn id="18" fill="hold">
                            <p:stCondLst>
                              <p:cond delay="1500"/>
                            </p:stCondLst>
                            <p:childTnLst>
                              <p:par>
                                <p:cTn id="19" presetID="6" presetClass="entr" presetSubtype="16" fill="hold"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circle(in)">
                                      <p:cBhvr>
                                        <p:cTn id="21" dur="750"/>
                                        <p:tgtEl>
                                          <p:spTgt spid="2">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circle(in)">
                                      <p:cBhvr>
                                        <p:cTn id="24" dur="750"/>
                                        <p:tgtEl>
                                          <p:spTgt spid="2">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ircle(in)">
                                      <p:cBhvr>
                                        <p:cTn id="27" dur="750"/>
                                        <p:tgtEl>
                                          <p:spTgt spid="2">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circle(in)">
                                      <p:cBhvr>
                                        <p:cTn id="30" dur="7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081362"/>
            <a:ext cx="5910" cy="5192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62486" y="364727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掌握</a:t>
            </a:r>
            <a:r>
              <a:rPr lang="en-US" altLang="zh-CN" sz="2400" b="1" dirty="0" err="1">
                <a:latin typeface="Times New Roman" panose="02020603050405020304" pitchFamily="18" charset="0"/>
                <a:ea typeface="宋体" panose="02010600030101010101" pitchFamily="2" charset="-122"/>
                <a:sym typeface="微软雅黑" pitchFamily="34" charset="-122"/>
              </a:rPr>
              <a:t>DataFrame</a:t>
            </a:r>
            <a:r>
              <a:rPr lang="zh-CN" altLang="en-US" sz="2400" b="1" dirty="0">
                <a:latin typeface="Times New Roman" panose="02020603050405020304" pitchFamily="18" charset="0"/>
                <a:ea typeface="宋体" panose="02010600030101010101" pitchFamily="2" charset="-122"/>
                <a:sym typeface="微软雅黑" pitchFamily="34" charset="-122"/>
              </a:rPr>
              <a:t>的常用操作</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读</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写不同数据源的数据</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转换与处理时间序列数据</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使用分组聚合进行组内计算</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
        <p:nvSpPr>
          <p:cNvPr id="14"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创建透视表与交叉表</a:t>
            </a:r>
          </a:p>
        </p:txBody>
      </p:sp>
      <p:sp>
        <p:nvSpPr>
          <p:cNvPr id="16"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5</a:t>
            </a:r>
          </a:p>
        </p:txBody>
      </p:sp>
    </p:spTree>
    <p:extLst>
      <p:ext uri="{BB962C8B-B14F-4D97-AF65-F5344CB8AC3E}">
        <p14:creationId xmlns:p14="http://schemas.microsoft.com/office/powerpoint/2010/main" val="275980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en-US" dirty="0"/>
              <a:t>在多数情况下，对时间类型数据进行分析的前提就是将原本为字符串的时间转换为标准时间。</a:t>
            </a:r>
            <a:r>
              <a:rPr lang="en-US" altLang="zh-CN" dirty="0"/>
              <a:t>pandas</a:t>
            </a:r>
            <a:r>
              <a:rPr lang="zh-CN" altLang="en-US" dirty="0"/>
              <a:t>继承了</a:t>
            </a:r>
            <a:r>
              <a:rPr lang="en-US" altLang="zh-CN" dirty="0"/>
              <a:t>NumPy</a:t>
            </a:r>
            <a:r>
              <a:rPr lang="zh-CN" altLang="en-US" dirty="0"/>
              <a:t>库和</a:t>
            </a:r>
            <a:r>
              <a:rPr lang="en-US" altLang="zh-CN" dirty="0"/>
              <a:t>datetime</a:t>
            </a:r>
            <a:r>
              <a:rPr lang="zh-CN" altLang="en-US" dirty="0"/>
              <a:t>库的时间相关模块，提供了</a:t>
            </a:r>
            <a:r>
              <a:rPr lang="en-US" altLang="zh-CN" dirty="0"/>
              <a:t>6</a:t>
            </a:r>
            <a:r>
              <a:rPr lang="zh-CN" altLang="en-US" dirty="0"/>
              <a:t>种时间相关的类如下表。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转换字符串时间为标准时间</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929942417"/>
              </p:ext>
            </p:extLst>
          </p:nvPr>
        </p:nvGraphicFramePr>
        <p:xfrm>
          <a:off x="1391400" y="2301738"/>
          <a:ext cx="9409200" cy="3140640"/>
        </p:xfrm>
        <a:graphic>
          <a:graphicData uri="http://schemas.openxmlformats.org/drawingml/2006/table">
            <a:tbl>
              <a:tblPr firstRow="1" bandRow="1">
                <a:tableStyleId>{5C22544A-7EE6-4342-B048-85BDC9FD1C3A}</a:tableStyleId>
              </a:tblPr>
              <a:tblGrid>
                <a:gridCol w="1924317">
                  <a:extLst>
                    <a:ext uri="{9D8B030D-6E8A-4147-A177-3AD203B41FA5}">
                      <a16:colId xmlns:a16="http://schemas.microsoft.com/office/drawing/2014/main" val="20000"/>
                    </a:ext>
                  </a:extLst>
                </a:gridCol>
                <a:gridCol w="7484883">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Timestamp</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最基础的时间类。表示某个时间点。绝大多数的场景中的时间数据都是</a:t>
                      </a:r>
                      <a:r>
                        <a:rPr lang="en-US" sz="1800" kern="0">
                          <a:effectLst/>
                          <a:latin typeface="Times New Roman" panose="02020603050405020304" pitchFamily="18" charset="0"/>
                          <a:ea typeface="+mn-ea"/>
                          <a:cs typeface="Times New Roman" panose="02020603050405020304" pitchFamily="18" charset="0"/>
                        </a:rPr>
                        <a:t>Timestamp</a:t>
                      </a:r>
                      <a:r>
                        <a:rPr lang="zh-CN" sz="1800" kern="0">
                          <a:effectLst/>
                          <a:latin typeface="Times New Roman" panose="02020603050405020304" pitchFamily="18" charset="0"/>
                          <a:ea typeface="+mn-ea"/>
                          <a:cs typeface="Times New Roman" panose="02020603050405020304" pitchFamily="18" charset="0"/>
                        </a:rPr>
                        <a:t>形式</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Period</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表示某个时间段，如某一天、某一小时等</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Timedelta</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表示</a:t>
                      </a:r>
                      <a:r>
                        <a:rPr lang="zh-CN" sz="1800" kern="0" spc="-10">
                          <a:effectLst/>
                          <a:latin typeface="Times New Roman" panose="02020603050405020304" pitchFamily="18" charset="0"/>
                          <a:ea typeface="+mn-ea"/>
                          <a:cs typeface="Times New Roman" panose="02020603050405020304" pitchFamily="18" charset="0"/>
                        </a:rPr>
                        <a:t>不同单位的时间，如</a:t>
                      </a:r>
                      <a:r>
                        <a:rPr lang="en-US" sz="1800" kern="0" spc="-10">
                          <a:effectLst/>
                          <a:latin typeface="Times New Roman" panose="02020603050405020304" pitchFamily="18" charset="0"/>
                          <a:ea typeface="+mn-ea"/>
                          <a:cs typeface="Times New Roman" panose="02020603050405020304" pitchFamily="18" charset="0"/>
                        </a:rPr>
                        <a:t>1d</a:t>
                      </a:r>
                      <a:r>
                        <a:rPr lang="zh-CN" sz="1800" kern="0" spc="-10">
                          <a:effectLst/>
                          <a:latin typeface="Times New Roman" panose="02020603050405020304" pitchFamily="18" charset="0"/>
                          <a:ea typeface="+mn-ea"/>
                          <a:cs typeface="Times New Roman" panose="02020603050405020304" pitchFamily="18" charset="0"/>
                        </a:rPr>
                        <a:t>、</a:t>
                      </a:r>
                      <a:r>
                        <a:rPr lang="en-US" sz="1800" kern="0" spc="-10">
                          <a:effectLst/>
                          <a:latin typeface="Times New Roman" panose="02020603050405020304" pitchFamily="18" charset="0"/>
                          <a:ea typeface="+mn-ea"/>
                          <a:cs typeface="Times New Roman" panose="02020603050405020304" pitchFamily="18" charset="0"/>
                        </a:rPr>
                        <a:t>1.5h</a:t>
                      </a:r>
                      <a:r>
                        <a:rPr lang="zh-CN" sz="1800" kern="0" spc="-10">
                          <a:effectLst/>
                          <a:latin typeface="Times New Roman" panose="02020603050405020304" pitchFamily="18" charset="0"/>
                          <a:ea typeface="+mn-ea"/>
                          <a:cs typeface="Times New Roman" panose="02020603050405020304" pitchFamily="18" charset="0"/>
                        </a:rPr>
                        <a:t>、</a:t>
                      </a:r>
                      <a:r>
                        <a:rPr lang="en-US" sz="1800" kern="0" spc="-10">
                          <a:effectLst/>
                          <a:latin typeface="Times New Roman" panose="02020603050405020304" pitchFamily="18" charset="0"/>
                          <a:ea typeface="+mn-ea"/>
                          <a:cs typeface="Times New Roman" panose="02020603050405020304" pitchFamily="18" charset="0"/>
                        </a:rPr>
                        <a:t>3min</a:t>
                      </a:r>
                      <a:r>
                        <a:rPr lang="zh-CN" sz="1800" kern="0" spc="-10">
                          <a:effectLst/>
                          <a:latin typeface="Times New Roman" panose="02020603050405020304" pitchFamily="18" charset="0"/>
                          <a:ea typeface="+mn-ea"/>
                          <a:cs typeface="Times New Roman" panose="02020603050405020304" pitchFamily="18" charset="0"/>
                        </a:rPr>
                        <a:t>、</a:t>
                      </a:r>
                      <a:r>
                        <a:rPr lang="en-US" sz="1800" kern="0" spc="-10">
                          <a:effectLst/>
                          <a:latin typeface="Times New Roman" panose="02020603050405020304" pitchFamily="18" charset="0"/>
                          <a:ea typeface="+mn-ea"/>
                          <a:cs typeface="Times New Roman" panose="02020603050405020304" pitchFamily="18" charset="0"/>
                        </a:rPr>
                        <a:t>4s</a:t>
                      </a:r>
                      <a:r>
                        <a:rPr lang="zh-CN" sz="1800" kern="0" spc="-10">
                          <a:effectLst/>
                          <a:latin typeface="Times New Roman" panose="02020603050405020304" pitchFamily="18" charset="0"/>
                          <a:ea typeface="+mn-ea"/>
                          <a:cs typeface="Times New Roman" panose="02020603050405020304" pitchFamily="18" charset="0"/>
                        </a:rPr>
                        <a:t>等，而非具体的某个时间段</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DatetimeIndex</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一组</a:t>
                      </a:r>
                      <a:r>
                        <a:rPr lang="en-US" sz="1800" kern="0" dirty="0">
                          <a:effectLst/>
                          <a:latin typeface="Times New Roman" panose="02020603050405020304" pitchFamily="18" charset="0"/>
                          <a:ea typeface="+mn-ea"/>
                          <a:cs typeface="Times New Roman" panose="02020603050405020304" pitchFamily="18" charset="0"/>
                        </a:rPr>
                        <a:t>Timestamp</a:t>
                      </a:r>
                      <a:r>
                        <a:rPr lang="zh-CN" sz="1800" kern="0" dirty="0">
                          <a:effectLst/>
                          <a:latin typeface="Times New Roman" panose="02020603050405020304" pitchFamily="18" charset="0"/>
                          <a:ea typeface="+mn-ea"/>
                          <a:cs typeface="Times New Roman" panose="02020603050405020304" pitchFamily="18" charset="0"/>
                        </a:rPr>
                        <a:t>构成的</a:t>
                      </a:r>
                      <a:r>
                        <a:rPr lang="en-US" sz="1800" kern="0" dirty="0">
                          <a:effectLst/>
                          <a:latin typeface="Times New Roman" panose="02020603050405020304" pitchFamily="18" charset="0"/>
                          <a:ea typeface="+mn-ea"/>
                          <a:cs typeface="Times New Roman" panose="02020603050405020304" pitchFamily="18" charset="0"/>
                        </a:rPr>
                        <a:t>Index</a:t>
                      </a:r>
                      <a:r>
                        <a:rPr lang="zh-CN" sz="1800" kern="0" dirty="0">
                          <a:effectLst/>
                          <a:latin typeface="Times New Roman" panose="02020603050405020304" pitchFamily="18" charset="0"/>
                          <a:ea typeface="+mn-ea"/>
                          <a:cs typeface="Times New Roman" panose="02020603050405020304" pitchFamily="18" charset="0"/>
                        </a:rPr>
                        <a:t>，可以用于作为</a:t>
                      </a:r>
                      <a:r>
                        <a:rPr lang="en-US" sz="1800" kern="0" dirty="0">
                          <a:effectLst/>
                          <a:latin typeface="Times New Roman" panose="02020603050405020304" pitchFamily="18" charset="0"/>
                          <a:ea typeface="+mn-ea"/>
                          <a:cs typeface="Times New Roman" panose="02020603050405020304" pitchFamily="18" charset="0"/>
                        </a:rPr>
                        <a:t>Series</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err="1">
                          <a:effectLst/>
                          <a:latin typeface="Times New Roman" panose="02020603050405020304" pitchFamily="18" charset="0"/>
                          <a:ea typeface="+mn-ea"/>
                          <a:cs typeface="Times New Roman" panose="02020603050405020304" pitchFamily="18" charset="0"/>
                        </a:rPr>
                        <a:t>DataFrame</a:t>
                      </a:r>
                      <a:r>
                        <a:rPr lang="zh-CN" sz="1800" kern="0" dirty="0">
                          <a:effectLst/>
                          <a:latin typeface="Times New Roman" panose="02020603050405020304" pitchFamily="18" charset="0"/>
                          <a:ea typeface="+mn-ea"/>
                          <a:cs typeface="Times New Roman" panose="02020603050405020304" pitchFamily="18" charset="0"/>
                        </a:rPr>
                        <a:t>的索引</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PeriodtimeIndex</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一组</a:t>
                      </a:r>
                      <a:r>
                        <a:rPr lang="en-US" sz="1800" kern="0">
                          <a:effectLst/>
                          <a:latin typeface="Times New Roman" panose="02020603050405020304" pitchFamily="18" charset="0"/>
                          <a:ea typeface="+mn-ea"/>
                          <a:cs typeface="Times New Roman" panose="02020603050405020304" pitchFamily="18" charset="0"/>
                        </a:rPr>
                        <a:t>Period</a:t>
                      </a:r>
                      <a:r>
                        <a:rPr lang="zh-CN" sz="1800" kern="0">
                          <a:effectLst/>
                          <a:latin typeface="Times New Roman" panose="02020603050405020304" pitchFamily="18" charset="0"/>
                          <a:ea typeface="+mn-ea"/>
                          <a:cs typeface="Times New Roman" panose="02020603050405020304" pitchFamily="18" charset="0"/>
                        </a:rPr>
                        <a:t>构成的</a:t>
                      </a:r>
                      <a:r>
                        <a:rPr lang="en-US" sz="1800" kern="0">
                          <a:effectLst/>
                          <a:latin typeface="Times New Roman" panose="02020603050405020304" pitchFamily="18" charset="0"/>
                          <a:ea typeface="+mn-ea"/>
                          <a:cs typeface="Times New Roman" panose="02020603050405020304" pitchFamily="18" charset="0"/>
                        </a:rPr>
                        <a:t>Index</a:t>
                      </a:r>
                      <a:r>
                        <a:rPr lang="zh-CN" sz="1800" kern="0">
                          <a:effectLst/>
                          <a:latin typeface="Times New Roman" panose="02020603050405020304" pitchFamily="18" charset="0"/>
                          <a:ea typeface="+mn-ea"/>
                          <a:cs typeface="Times New Roman" panose="02020603050405020304" pitchFamily="18" charset="0"/>
                        </a:rPr>
                        <a:t>，可以用于作为</a:t>
                      </a:r>
                      <a:r>
                        <a:rPr lang="en-US" sz="1800" kern="0">
                          <a:effectLst/>
                          <a:latin typeface="Times New Roman" panose="02020603050405020304" pitchFamily="18" charset="0"/>
                          <a:ea typeface="+mn-ea"/>
                          <a:cs typeface="Times New Roman" panose="02020603050405020304" pitchFamily="18" charset="0"/>
                        </a:rPr>
                        <a:t>Series</a:t>
                      </a:r>
                      <a:r>
                        <a:rPr lang="zh-CN" sz="1800" kern="0">
                          <a:effectLst/>
                          <a:latin typeface="Times New Roman" panose="02020603050405020304" pitchFamily="18" charset="0"/>
                          <a:ea typeface="+mn-ea"/>
                          <a:cs typeface="Times New Roman" panose="02020603050405020304" pitchFamily="18" charset="0"/>
                        </a:rPr>
                        <a:t>或</a:t>
                      </a:r>
                      <a:r>
                        <a:rPr lang="en-US" sz="1800" kern="0">
                          <a:effectLst/>
                          <a:latin typeface="Times New Roman" panose="02020603050405020304" pitchFamily="18" charset="0"/>
                          <a:ea typeface="+mn-ea"/>
                          <a:cs typeface="Times New Roman" panose="02020603050405020304" pitchFamily="18" charset="0"/>
                        </a:rPr>
                        <a:t>DataFrame</a:t>
                      </a:r>
                      <a:r>
                        <a:rPr lang="zh-CN" sz="1800" kern="0">
                          <a:effectLst/>
                          <a:latin typeface="Times New Roman" panose="02020603050405020304" pitchFamily="18" charset="0"/>
                          <a:ea typeface="+mn-ea"/>
                          <a:cs typeface="Times New Roman" panose="02020603050405020304" pitchFamily="18" charset="0"/>
                        </a:rPr>
                        <a:t>的索引</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70168536"/>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TimedeltaIndex</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一组</a:t>
                      </a:r>
                      <a:r>
                        <a:rPr lang="en-US" sz="1800" kern="0" dirty="0" err="1">
                          <a:effectLst/>
                          <a:latin typeface="Times New Roman" panose="02020603050405020304" pitchFamily="18" charset="0"/>
                          <a:ea typeface="+mn-ea"/>
                          <a:cs typeface="Times New Roman" panose="02020603050405020304" pitchFamily="18" charset="0"/>
                        </a:rPr>
                        <a:t>Timedelta</a:t>
                      </a:r>
                      <a:r>
                        <a:rPr lang="zh-CN" sz="1800" kern="0" dirty="0">
                          <a:effectLst/>
                          <a:latin typeface="Times New Roman" panose="02020603050405020304" pitchFamily="18" charset="0"/>
                          <a:ea typeface="+mn-ea"/>
                          <a:cs typeface="Times New Roman" panose="02020603050405020304" pitchFamily="18" charset="0"/>
                        </a:rPr>
                        <a:t>构成的</a:t>
                      </a:r>
                      <a:r>
                        <a:rPr lang="en-US" sz="1800" kern="0" dirty="0">
                          <a:effectLst/>
                          <a:latin typeface="Times New Roman" panose="02020603050405020304" pitchFamily="18" charset="0"/>
                          <a:ea typeface="+mn-ea"/>
                          <a:cs typeface="Times New Roman" panose="02020603050405020304" pitchFamily="18" charset="0"/>
                        </a:rPr>
                        <a:t>Index</a:t>
                      </a:r>
                      <a:r>
                        <a:rPr lang="zh-CN" sz="1800" kern="0" dirty="0">
                          <a:effectLst/>
                          <a:latin typeface="Times New Roman" panose="02020603050405020304" pitchFamily="18" charset="0"/>
                          <a:ea typeface="+mn-ea"/>
                          <a:cs typeface="Times New Roman" panose="02020603050405020304" pitchFamily="18" charset="0"/>
                        </a:rPr>
                        <a:t>，可以用于作为</a:t>
                      </a:r>
                      <a:r>
                        <a:rPr lang="en-US" sz="1800" kern="0" dirty="0">
                          <a:effectLst/>
                          <a:latin typeface="Times New Roman" panose="02020603050405020304" pitchFamily="18" charset="0"/>
                          <a:ea typeface="+mn-ea"/>
                          <a:cs typeface="Times New Roman" panose="02020603050405020304" pitchFamily="18" charset="0"/>
                        </a:rPr>
                        <a:t>Series</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err="1">
                          <a:effectLst/>
                          <a:latin typeface="Times New Roman" panose="02020603050405020304" pitchFamily="18" charset="0"/>
                          <a:ea typeface="+mn-ea"/>
                          <a:cs typeface="Times New Roman" panose="02020603050405020304" pitchFamily="18" charset="0"/>
                        </a:rPr>
                        <a:t>DataFrame</a:t>
                      </a:r>
                      <a:r>
                        <a:rPr lang="zh-CN" sz="1800" kern="0" dirty="0">
                          <a:effectLst/>
                          <a:latin typeface="Times New Roman" panose="02020603050405020304" pitchFamily="18" charset="0"/>
                          <a:ea typeface="+mn-ea"/>
                          <a:cs typeface="Times New Roman" panose="02020603050405020304" pitchFamily="18" charset="0"/>
                        </a:rPr>
                        <a:t>的索引</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573244338"/>
                  </a:ext>
                </a:extLst>
              </a:tr>
            </a:tbl>
          </a:graphicData>
        </a:graphic>
      </p:graphicFrame>
    </p:spTree>
    <p:extLst>
      <p:ext uri="{BB962C8B-B14F-4D97-AF65-F5344CB8AC3E}">
        <p14:creationId xmlns:p14="http://schemas.microsoft.com/office/powerpoint/2010/main" val="375210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kern="100" dirty="0"/>
              <a:t>Timestamp</a:t>
            </a:r>
            <a:r>
              <a:rPr lang="zh-CN" altLang="en-US" kern="100" dirty="0"/>
              <a:t>是时间类中较为基础的，也是较为常用的。在多数情况下，会将与时间相关的字符串转换成为</a:t>
            </a:r>
            <a:r>
              <a:rPr lang="en-US" altLang="zh-CN" kern="100" dirty="0"/>
              <a:t>Timestamp</a:t>
            </a:r>
            <a:r>
              <a:rPr lang="zh-CN" altLang="en-US" kern="100" dirty="0"/>
              <a:t>。</a:t>
            </a:r>
            <a:r>
              <a:rPr lang="en-US" altLang="zh-CN" kern="100" dirty="0"/>
              <a:t>pandas</a:t>
            </a:r>
            <a:r>
              <a:rPr lang="zh-CN" altLang="en-US" kern="100" dirty="0"/>
              <a:t>提供的</a:t>
            </a:r>
            <a:r>
              <a:rPr lang="en-US" altLang="zh-CN" kern="100" dirty="0" err="1"/>
              <a:t>to_datetime</a:t>
            </a:r>
            <a:r>
              <a:rPr lang="zh-CN" altLang="en-US" kern="100" dirty="0"/>
              <a:t>函数，能够实现这一目标。</a:t>
            </a:r>
            <a:endParaRPr lang="en-US" altLang="zh-CN" kern="100" dirty="0"/>
          </a:p>
          <a:p>
            <a:r>
              <a:rPr lang="en-US" altLang="zh-CN" kern="100" dirty="0" err="1"/>
              <a:t>to_datetime</a:t>
            </a:r>
            <a:r>
              <a:rPr lang="zh-CN" altLang="en-US" kern="100" dirty="0"/>
              <a:t>函数的基本使用格式如下。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转换字符串时间为标准时间</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2003821" y="2875002"/>
            <a:ext cx="81843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pandas.to_datetime</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arg</a:t>
            </a:r>
            <a:r>
              <a:rPr kumimoji="0" lang="en-US" altLang="zh-CN" sz="2200" i="1" dirty="0">
                <a:latin typeface="Times New Roman" panose="02020603050405020304" pitchFamily="18" charset="0"/>
                <a:cs typeface="Times New Roman" panose="02020603050405020304" pitchFamily="18" charset="0"/>
              </a:rPr>
              <a:t>, errors='raise', </a:t>
            </a:r>
            <a:r>
              <a:rPr kumimoji="0" lang="en-US" altLang="zh-CN" sz="2200" i="1" dirty="0" err="1">
                <a:latin typeface="Times New Roman" panose="02020603050405020304" pitchFamily="18" charset="0"/>
                <a:cs typeface="Times New Roman" panose="02020603050405020304" pitchFamily="18" charset="0"/>
              </a:rPr>
              <a:t>dayfirst</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yearfirst</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utc</a:t>
            </a:r>
            <a:r>
              <a:rPr kumimoji="0" lang="en-US" altLang="zh-CN" sz="2200" i="1" dirty="0">
                <a:latin typeface="Times New Roman" panose="02020603050405020304" pitchFamily="18" charset="0"/>
                <a:cs typeface="Times New Roman" panose="02020603050405020304" pitchFamily="18" charset="0"/>
              </a:rPr>
              <a:t>=None, format=None, exact=True, unit=None, </a:t>
            </a:r>
            <a:r>
              <a:rPr kumimoji="0" lang="en-US" altLang="zh-CN" sz="2200" i="1" dirty="0" err="1">
                <a:latin typeface="Times New Roman" panose="02020603050405020304" pitchFamily="18" charset="0"/>
                <a:cs typeface="Times New Roman" panose="02020603050405020304" pitchFamily="18" charset="0"/>
              </a:rPr>
              <a:t>infer_datetime_format</a:t>
            </a:r>
            <a:r>
              <a:rPr kumimoji="0" lang="en-US" altLang="zh-CN" sz="2200" i="1" dirty="0">
                <a:latin typeface="Times New Roman" panose="02020603050405020304" pitchFamily="18" charset="0"/>
                <a:cs typeface="Times New Roman" panose="02020603050405020304" pitchFamily="18" charset="0"/>
              </a:rPr>
              <a:t>=False, origin='</a:t>
            </a:r>
            <a:r>
              <a:rPr kumimoji="0" lang="en-US" altLang="zh-CN" sz="2200" i="1" dirty="0" err="1">
                <a:latin typeface="Times New Roman" panose="02020603050405020304" pitchFamily="18" charset="0"/>
                <a:cs typeface="Times New Roman" panose="02020603050405020304" pitchFamily="18" charset="0"/>
              </a:rPr>
              <a:t>unix</a:t>
            </a:r>
            <a:r>
              <a:rPr kumimoji="0" lang="en-US" altLang="zh-CN" sz="2200" i="1" dirty="0">
                <a:latin typeface="Times New Roman" panose="02020603050405020304" pitchFamily="18" charset="0"/>
                <a:cs typeface="Times New Roman" panose="02020603050405020304" pitchFamily="18" charset="0"/>
              </a:rPr>
              <a:t>', cache=True)</a:t>
            </a:r>
          </a:p>
        </p:txBody>
      </p:sp>
    </p:spTree>
    <p:extLst>
      <p:ext uri="{BB962C8B-B14F-4D97-AF65-F5344CB8AC3E}">
        <p14:creationId xmlns:p14="http://schemas.microsoft.com/office/powerpoint/2010/main" val="259579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50"/>
                                        <p:tgtEl>
                                          <p:spTgt spid="11"/>
                                        </p:tgtEl>
                                      </p:cBhvr>
                                    </p:animEffect>
                                    <p:anim calcmode="lin" valueType="num">
                                      <p:cBhvr>
                                        <p:cTn id="17" dur="750" fill="hold"/>
                                        <p:tgtEl>
                                          <p:spTgt spid="11"/>
                                        </p:tgtEl>
                                        <p:attrNameLst>
                                          <p:attrName>ppt_x</p:attrName>
                                        </p:attrNameLst>
                                      </p:cBhvr>
                                      <p:tavLst>
                                        <p:tav tm="0">
                                          <p:val>
                                            <p:strVal val="#ppt_x"/>
                                          </p:val>
                                        </p:tav>
                                        <p:tav tm="100000">
                                          <p:val>
                                            <p:strVal val="#ppt_x"/>
                                          </p:val>
                                        </p:tav>
                                      </p:tavLst>
                                    </p:anim>
                                    <p:anim calcmode="lin" valueType="num">
                                      <p:cBhvr>
                                        <p:cTn id="18"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to_datetime</a:t>
            </a:r>
            <a:r>
              <a:rPr lang="en-US" altLang="zh-CN" dirty="0"/>
              <a:t>()</a:t>
            </a:r>
            <a:r>
              <a:rPr lang="zh-CN" altLang="en-US" dirty="0"/>
              <a:t>函数的常用参数及其说明如下表。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转换字符串时间为标准时间</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252869044"/>
              </p:ext>
            </p:extLst>
          </p:nvPr>
        </p:nvGraphicFramePr>
        <p:xfrm>
          <a:off x="1391400" y="1865657"/>
          <a:ext cx="9409200" cy="1814160"/>
        </p:xfrm>
        <a:graphic>
          <a:graphicData uri="http://schemas.openxmlformats.org/drawingml/2006/table">
            <a:tbl>
              <a:tblPr firstRow="1" bandRow="1">
                <a:tableStyleId>{5C22544A-7EE6-4342-B048-85BDC9FD1C3A}</a:tableStyleId>
              </a:tblPr>
              <a:tblGrid>
                <a:gridCol w="1924317">
                  <a:extLst>
                    <a:ext uri="{9D8B030D-6E8A-4147-A177-3AD203B41FA5}">
                      <a16:colId xmlns:a16="http://schemas.microsoft.com/office/drawing/2014/main" val="20000"/>
                    </a:ext>
                  </a:extLst>
                </a:gridCol>
                <a:gridCol w="7484883">
                  <a:extLst>
                    <a:ext uri="{9D8B030D-6E8A-4147-A177-3AD203B41FA5}">
                      <a16:colId xmlns:a16="http://schemas.microsoft.com/office/drawing/2014/main" val="20001"/>
                    </a:ext>
                  </a:extLst>
                </a:gridCol>
              </a:tblGrid>
              <a:tr h="432000">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700" kern="0" dirty="0" err="1">
                          <a:effectLst/>
                          <a:latin typeface="Times New Roman" panose="02020603050405020304" pitchFamily="18" charset="0"/>
                          <a:ea typeface="+mn-ea"/>
                          <a:cs typeface="Times New Roman" panose="02020603050405020304" pitchFamily="18" charset="0"/>
                        </a:rPr>
                        <a:t>arg</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接收</a:t>
                      </a:r>
                      <a:r>
                        <a:rPr lang="en-US" sz="1700" kern="0" dirty="0">
                          <a:effectLst/>
                          <a:latin typeface="Times New Roman" panose="02020603050405020304" pitchFamily="18" charset="0"/>
                          <a:ea typeface="+mn-ea"/>
                          <a:cs typeface="Times New Roman" panose="02020603050405020304" pitchFamily="18" charset="0"/>
                        </a:rPr>
                        <a:t>str</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int</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float</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list</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tuple</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datetime</a:t>
                      </a:r>
                      <a:r>
                        <a:rPr lang="zh-CN" sz="1700" kern="0" dirty="0">
                          <a:effectLst/>
                          <a:latin typeface="Times New Roman" panose="02020603050405020304" pitchFamily="18" charset="0"/>
                          <a:ea typeface="+mn-ea"/>
                          <a:cs typeface="Times New Roman" panose="02020603050405020304" pitchFamily="18" charset="0"/>
                        </a:rPr>
                        <a:t>或</a:t>
                      </a:r>
                      <a:r>
                        <a:rPr lang="en-US" sz="1700" kern="0" dirty="0">
                          <a:effectLst/>
                          <a:latin typeface="Times New Roman" panose="02020603050405020304" pitchFamily="18" charset="0"/>
                          <a:ea typeface="+mn-ea"/>
                          <a:cs typeface="Times New Roman" panose="02020603050405020304" pitchFamily="18" charset="0"/>
                        </a:rPr>
                        <a:t>array</a:t>
                      </a:r>
                      <a:r>
                        <a:rPr lang="zh-CN" sz="1700" kern="0" dirty="0">
                          <a:effectLst/>
                          <a:latin typeface="Times New Roman" panose="02020603050405020304" pitchFamily="18" charset="0"/>
                          <a:ea typeface="+mn-ea"/>
                          <a:cs typeface="Times New Roman" panose="02020603050405020304" pitchFamily="18" charset="0"/>
                        </a:rPr>
                        <a:t>。表示需要转换的时间日期对象。无默认值</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700" kern="0" dirty="0">
                          <a:effectLst/>
                          <a:latin typeface="Times New Roman" panose="02020603050405020304" pitchFamily="18" charset="0"/>
                          <a:ea typeface="+mn-ea"/>
                          <a:cs typeface="Times New Roman" panose="02020603050405020304" pitchFamily="18" charset="0"/>
                        </a:rPr>
                        <a:t>errors</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接收“</a:t>
                      </a:r>
                      <a:r>
                        <a:rPr lang="en-US" sz="1700" kern="0" dirty="0">
                          <a:effectLst/>
                          <a:latin typeface="Times New Roman" panose="02020603050405020304" pitchFamily="18" charset="0"/>
                          <a:ea typeface="+mn-ea"/>
                          <a:cs typeface="Times New Roman" panose="02020603050405020304" pitchFamily="18" charset="0"/>
                        </a:rPr>
                        <a:t>ignore</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raise</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coerce</a:t>
                      </a:r>
                      <a:r>
                        <a:rPr lang="zh-CN" sz="1700" kern="0" dirty="0">
                          <a:effectLst/>
                          <a:latin typeface="Times New Roman" panose="02020603050405020304" pitchFamily="18" charset="0"/>
                          <a:ea typeface="+mn-ea"/>
                          <a:cs typeface="Times New Roman" panose="02020603050405020304" pitchFamily="18" charset="0"/>
                        </a:rPr>
                        <a:t>”。表示无效解析。默认为</a:t>
                      </a:r>
                      <a:r>
                        <a:rPr lang="en-US" sz="1700" kern="0" dirty="0">
                          <a:effectLst/>
                          <a:latin typeface="Times New Roman" panose="02020603050405020304" pitchFamily="18" charset="0"/>
                          <a:ea typeface="+mn-ea"/>
                          <a:cs typeface="Times New Roman" panose="02020603050405020304" pitchFamily="18" charset="0"/>
                        </a:rPr>
                        <a:t>raise</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700" kern="0" dirty="0" err="1">
                          <a:effectLst/>
                          <a:latin typeface="Times New Roman" panose="02020603050405020304" pitchFamily="18" charset="0"/>
                          <a:ea typeface="+mn-ea"/>
                          <a:cs typeface="Times New Roman" panose="02020603050405020304" pitchFamily="18" charset="0"/>
                        </a:rPr>
                        <a:t>dayfirst</a:t>
                      </a:r>
                      <a:r>
                        <a:rPr lang="en-US" sz="1700" kern="0" dirty="0">
                          <a:effectLst/>
                          <a:latin typeface="Times New Roman" panose="02020603050405020304" pitchFamily="18" charset="0"/>
                          <a:ea typeface="+mn-ea"/>
                          <a:cs typeface="Times New Roman" panose="02020603050405020304" pitchFamily="18" charset="0"/>
                        </a:rPr>
                        <a:t>\</a:t>
                      </a:r>
                      <a:r>
                        <a:rPr lang="en-US" sz="1700" kern="0" dirty="0" err="1">
                          <a:effectLst/>
                          <a:latin typeface="Times New Roman" panose="02020603050405020304" pitchFamily="18" charset="0"/>
                          <a:ea typeface="+mn-ea"/>
                          <a:cs typeface="Times New Roman" panose="02020603050405020304" pitchFamily="18" charset="0"/>
                        </a:rPr>
                        <a:t>yearfirst</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接收</a:t>
                      </a:r>
                      <a:r>
                        <a:rPr lang="en-US" sz="1700" kern="0" dirty="0">
                          <a:effectLst/>
                          <a:latin typeface="Times New Roman" panose="02020603050405020304" pitchFamily="18" charset="0"/>
                          <a:ea typeface="+mn-ea"/>
                          <a:cs typeface="Times New Roman" panose="02020603050405020304" pitchFamily="18" charset="0"/>
                        </a:rPr>
                        <a:t>bool</a:t>
                      </a:r>
                      <a:r>
                        <a:rPr lang="zh-CN" sz="1700" kern="0" dirty="0">
                          <a:effectLst/>
                          <a:latin typeface="Times New Roman" panose="02020603050405020304" pitchFamily="18" charset="0"/>
                          <a:ea typeface="+mn-ea"/>
                          <a:cs typeface="Times New Roman" panose="02020603050405020304" pitchFamily="18" charset="0"/>
                        </a:rPr>
                        <a:t>。表示指定日期的解析顺序。默认为</a:t>
                      </a:r>
                      <a:r>
                        <a:rPr lang="en-US" sz="1700" kern="0" dirty="0">
                          <a:effectLst/>
                          <a:latin typeface="Times New Roman" panose="02020603050405020304" pitchFamily="18" charset="0"/>
                          <a:ea typeface="+mn-ea"/>
                          <a:cs typeface="Times New Roman" panose="02020603050405020304" pitchFamily="18" charset="0"/>
                        </a:rPr>
                        <a:t>False</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644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值得注意的是，</a:t>
            </a:r>
            <a:r>
              <a:rPr lang="en-US" altLang="zh-CN" dirty="0"/>
              <a:t>Timestamp</a:t>
            </a:r>
            <a:r>
              <a:rPr lang="zh-CN" altLang="en-US" dirty="0"/>
              <a:t>类型的时间是有限制的，在作者计算机中最早只能够表示至</a:t>
            </a:r>
            <a:r>
              <a:rPr lang="en-US" altLang="zh-CN" dirty="0"/>
              <a:t>1677</a:t>
            </a:r>
            <a:r>
              <a:rPr lang="zh-CN" altLang="en-US" dirty="0"/>
              <a:t>年</a:t>
            </a:r>
            <a:r>
              <a:rPr lang="en-US" altLang="zh-CN" dirty="0"/>
              <a:t>9</a:t>
            </a:r>
            <a:r>
              <a:rPr lang="zh-CN" altLang="en-US" dirty="0"/>
              <a:t>月</a:t>
            </a:r>
            <a:r>
              <a:rPr lang="en-US" altLang="zh-CN" dirty="0"/>
              <a:t>21</a:t>
            </a:r>
            <a:r>
              <a:rPr lang="zh-CN" altLang="en-US" dirty="0"/>
              <a:t>日，最晚只能表示至</a:t>
            </a:r>
            <a:r>
              <a:rPr lang="en-US" altLang="zh-CN" dirty="0"/>
              <a:t>2262</a:t>
            </a:r>
            <a:r>
              <a:rPr lang="zh-CN" altLang="en-US" dirty="0"/>
              <a:t>年</a:t>
            </a:r>
            <a:r>
              <a:rPr lang="en-US" altLang="zh-CN" dirty="0"/>
              <a:t>4</a:t>
            </a:r>
            <a:r>
              <a:rPr lang="zh-CN" altLang="en-US" dirty="0"/>
              <a:t>月</a:t>
            </a:r>
            <a:r>
              <a:rPr lang="en-US" altLang="zh-CN" dirty="0"/>
              <a:t>11</a:t>
            </a:r>
            <a:r>
              <a:rPr lang="zh-CN" altLang="en-US" dirty="0"/>
              <a:t>日。</a:t>
            </a:r>
            <a:endParaRPr lang="en-US" altLang="zh-CN" dirty="0"/>
          </a:p>
          <a:p>
            <a:pPr>
              <a:defRPr/>
            </a:pPr>
            <a:r>
              <a:rPr lang="zh-CN" altLang="en-US" dirty="0"/>
              <a:t>除了将数据从原始</a:t>
            </a:r>
            <a:r>
              <a:rPr lang="en-US" altLang="zh-CN" dirty="0" err="1"/>
              <a:t>DataFrame</a:t>
            </a:r>
            <a:r>
              <a:rPr lang="zh-CN" altLang="en-US" dirty="0"/>
              <a:t>中直接转换为</a:t>
            </a:r>
            <a:r>
              <a:rPr lang="en-US" altLang="zh-CN" dirty="0"/>
              <a:t>Timestamp</a:t>
            </a:r>
            <a:r>
              <a:rPr lang="zh-CN" altLang="en-US" dirty="0"/>
              <a:t>格式外，还可以将数据单独提取出来，将其转换为</a:t>
            </a:r>
            <a:r>
              <a:rPr lang="en-US" altLang="zh-CN" dirty="0" err="1"/>
              <a:t>DatetimeIndex</a:t>
            </a:r>
            <a:r>
              <a:rPr lang="zh-CN" altLang="en-US" dirty="0"/>
              <a:t>格式或</a:t>
            </a:r>
            <a:r>
              <a:rPr lang="en-US" altLang="zh-CN" dirty="0" err="1"/>
              <a:t>PeriodIndex</a:t>
            </a:r>
            <a:r>
              <a:rPr lang="zh-CN" altLang="en-US" dirty="0"/>
              <a:t>格式。但</a:t>
            </a:r>
            <a:r>
              <a:rPr lang="en-US" altLang="zh-CN" dirty="0" err="1"/>
              <a:t>DatetimeIndex</a:t>
            </a:r>
            <a:r>
              <a:rPr lang="zh-CN" altLang="en-US" dirty="0"/>
              <a:t>和</a:t>
            </a:r>
            <a:r>
              <a:rPr lang="en-US" altLang="zh-CN" dirty="0" err="1"/>
              <a:t>PeriodIndex</a:t>
            </a:r>
            <a:r>
              <a:rPr lang="zh-CN" altLang="en-US" dirty="0"/>
              <a:t>在日常使用的过程中并无太大区别。</a:t>
            </a:r>
            <a:endParaRPr lang="en-US" altLang="zh-CN" dirty="0"/>
          </a:p>
          <a:p>
            <a:pPr marL="720000">
              <a:buFont typeface="Arial" panose="020B0604020202020204" pitchFamily="34" charset="0"/>
              <a:buChar char="•"/>
              <a:defRPr/>
            </a:pPr>
            <a:r>
              <a:rPr lang="en-US" altLang="zh-CN" dirty="0" err="1"/>
              <a:t>DatetimeIndex</a:t>
            </a:r>
            <a:r>
              <a:rPr lang="zh-CN" altLang="en-US" dirty="0"/>
              <a:t>是用于指代一系列时间点的一种数据结构。</a:t>
            </a:r>
            <a:endParaRPr lang="en-US" altLang="zh-CN" dirty="0"/>
          </a:p>
          <a:p>
            <a:pPr marL="720000">
              <a:buFont typeface="Arial" panose="020B0604020202020204" pitchFamily="34" charset="0"/>
              <a:buChar char="•"/>
              <a:defRPr/>
            </a:pPr>
            <a:r>
              <a:rPr lang="en-US" altLang="zh-CN" dirty="0" err="1"/>
              <a:t>PeriodIndex</a:t>
            </a:r>
            <a:r>
              <a:rPr lang="zh-CN" altLang="en-US" dirty="0"/>
              <a:t>则是用于指代一系列时间段的数据结构。</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转换字符串时间为标准时间</a:t>
            </a:r>
          </a:p>
        </p:txBody>
      </p:sp>
    </p:spTree>
    <p:extLst>
      <p:ext uri="{BB962C8B-B14F-4D97-AF65-F5344CB8AC3E}">
        <p14:creationId xmlns:p14="http://schemas.microsoft.com/office/powerpoint/2010/main" val="5401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750"/>
                                        <p:tgtEl>
                                          <p:spTgt spid="2">
                                            <p:txEl>
                                              <p:pRg st="1" end="1"/>
                                            </p:txEl>
                                          </p:spTgt>
                                        </p:tgtEl>
                                      </p:cBhvr>
                                    </p:animEffect>
                                    <p:anim calcmode="lin" valueType="num">
                                      <p:cBhvr>
                                        <p:cTn id="14"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arn(inVertical)">
                                      <p:cBhvr>
                                        <p:cTn id="19" dur="500"/>
                                        <p:tgtEl>
                                          <p:spTgt spid="2">
                                            <p:txEl>
                                              <p:pRg st="2" end="2"/>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arn(inVertical)">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err="1"/>
              <a:t>DatetimeIndex</a:t>
            </a:r>
            <a:r>
              <a:rPr lang="zh-CN" altLang="en-US" kern="100" dirty="0"/>
              <a:t>类与</a:t>
            </a:r>
            <a:r>
              <a:rPr lang="en-US" altLang="zh-CN" kern="100" dirty="0" err="1"/>
              <a:t>PeriodIndex</a:t>
            </a:r>
            <a:r>
              <a:rPr lang="zh-CN" altLang="en-US" kern="100" dirty="0"/>
              <a:t>类的基本使用格式如下。</a:t>
            </a:r>
            <a:endParaRPr lang="en-US" altLang="zh-CN" kern="100" dirty="0"/>
          </a:p>
          <a:p>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转换字符串时间为标准时间</a:t>
            </a:r>
            <a:endParaRPr lang="zh-CN" altLang="en-US" dirty="0">
              <a:latin typeface="宋体" panose="02010600030101010101" pitchFamily="2" charset="-122"/>
            </a:endParaRPr>
          </a:p>
        </p:txBody>
      </p:sp>
      <p:sp>
        <p:nvSpPr>
          <p:cNvPr id="5" name="TextBox 5">
            <a:extLst>
              <a:ext uri="{FF2B5EF4-FFF2-40B4-BE49-F238E27FC236}">
                <a16:creationId xmlns:a16="http://schemas.microsoft.com/office/drawing/2014/main" id="{2BA610E5-49EF-44BD-9EA5-0DDDADA65623}"/>
              </a:ext>
            </a:extLst>
          </p:cNvPr>
          <p:cNvSpPr txBox="1">
            <a:spLocks noChangeArrowheads="1"/>
          </p:cNvSpPr>
          <p:nvPr/>
        </p:nvSpPr>
        <p:spPr bwMode="auto">
          <a:xfrm>
            <a:off x="2003821" y="1904445"/>
            <a:ext cx="818435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pandas.DatetimeIndex</a:t>
            </a:r>
            <a:r>
              <a:rPr kumimoji="0" lang="en-US" altLang="zh-CN" sz="2200" i="1" dirty="0">
                <a:latin typeface="Times New Roman" panose="02020603050405020304" pitchFamily="18" charset="0"/>
                <a:cs typeface="Times New Roman" panose="02020603050405020304" pitchFamily="18" charset="0"/>
              </a:rPr>
              <a:t>(data=None, </a:t>
            </a:r>
            <a:r>
              <a:rPr kumimoji="0" lang="en-US" altLang="zh-CN" sz="2200" i="1" dirty="0" err="1">
                <a:latin typeface="Times New Roman" panose="02020603050405020304" pitchFamily="18" charset="0"/>
                <a:cs typeface="Times New Roman" panose="02020603050405020304" pitchFamily="18" charset="0"/>
              </a:rPr>
              <a:t>freq</a:t>
            </a:r>
            <a:r>
              <a:rPr kumimoji="0" lang="en-US" altLang="zh-CN" sz="2200" i="1" dirty="0">
                <a:latin typeface="Times New Roman" panose="02020603050405020304" pitchFamily="18" charset="0"/>
                <a:cs typeface="Times New Roman" panose="02020603050405020304" pitchFamily="18" charset="0"/>
              </a:rPr>
              <a:t>=&lt;</a:t>
            </a:r>
            <a:r>
              <a:rPr kumimoji="0" lang="en-US" altLang="zh-CN" sz="2200" i="1" dirty="0" err="1">
                <a:latin typeface="Times New Roman" panose="02020603050405020304" pitchFamily="18" charset="0"/>
                <a:cs typeface="Times New Roman" panose="02020603050405020304" pitchFamily="18" charset="0"/>
              </a:rPr>
              <a:t>no_default</a:t>
            </a:r>
            <a:r>
              <a:rPr kumimoji="0" lang="en-US" altLang="zh-CN" sz="2200" i="1" dirty="0">
                <a:latin typeface="Times New Roman" panose="02020603050405020304" pitchFamily="18" charset="0"/>
                <a:cs typeface="Times New Roman" panose="02020603050405020304" pitchFamily="18" charset="0"/>
              </a:rPr>
              <a:t>&gt;, </a:t>
            </a:r>
            <a:r>
              <a:rPr kumimoji="0" lang="en-US" altLang="zh-CN" sz="2200" i="1" dirty="0" err="1">
                <a:latin typeface="Times New Roman" panose="02020603050405020304" pitchFamily="18" charset="0"/>
                <a:cs typeface="Times New Roman" panose="02020603050405020304" pitchFamily="18" charset="0"/>
              </a:rPr>
              <a:t>tz</a:t>
            </a:r>
            <a:r>
              <a:rPr kumimoji="0" lang="en-US" altLang="zh-CN" sz="2200" i="1" dirty="0">
                <a:latin typeface="Times New Roman" panose="02020603050405020304" pitchFamily="18" charset="0"/>
                <a:cs typeface="Times New Roman" panose="02020603050405020304" pitchFamily="18" charset="0"/>
              </a:rPr>
              <a:t>=None, normalize=False, closed=None, ambiguous='raise', </a:t>
            </a:r>
            <a:r>
              <a:rPr kumimoji="0" lang="en-US" altLang="zh-CN" sz="2200" i="1" dirty="0" err="1">
                <a:latin typeface="Times New Roman" panose="02020603050405020304" pitchFamily="18" charset="0"/>
                <a:cs typeface="Times New Roman" panose="02020603050405020304" pitchFamily="18" charset="0"/>
              </a:rPr>
              <a:t>dayfirst</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yearfirst</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 copy=False, name=None)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pandas.PeriodIndex</a:t>
            </a:r>
            <a:r>
              <a:rPr kumimoji="0" lang="en-US" altLang="zh-CN" sz="2200" i="1" dirty="0">
                <a:latin typeface="Times New Roman" panose="02020603050405020304" pitchFamily="18" charset="0"/>
                <a:cs typeface="Times New Roman" panose="02020603050405020304" pitchFamily="18" charset="0"/>
              </a:rPr>
              <a:t>(data=None, ordinal=None, </a:t>
            </a:r>
            <a:r>
              <a:rPr kumimoji="0" lang="en-US" altLang="zh-CN" sz="2200" i="1" dirty="0" err="1">
                <a:latin typeface="Times New Roman" panose="02020603050405020304" pitchFamily="18" charset="0"/>
                <a:cs typeface="Times New Roman" panose="02020603050405020304" pitchFamily="18" charset="0"/>
              </a:rPr>
              <a:t>freq</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 copy=False, name=None, **fields)</a:t>
            </a:r>
          </a:p>
        </p:txBody>
      </p:sp>
    </p:spTree>
    <p:extLst>
      <p:ext uri="{BB962C8B-B14F-4D97-AF65-F5344CB8AC3E}">
        <p14:creationId xmlns:p14="http://schemas.microsoft.com/office/powerpoint/2010/main" val="135018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anim calcmode="lin" valueType="num">
                                      <p:cBhvr>
                                        <p:cTn id="12" dur="750" fill="hold"/>
                                        <p:tgtEl>
                                          <p:spTgt spid="5"/>
                                        </p:tgtEl>
                                        <p:attrNameLst>
                                          <p:attrName>ppt_x</p:attrName>
                                        </p:attrNameLst>
                                      </p:cBhvr>
                                      <p:tavLst>
                                        <p:tav tm="0">
                                          <p:val>
                                            <p:strVal val="#ppt_x"/>
                                          </p:val>
                                        </p:tav>
                                        <p:tav tm="100000">
                                          <p:val>
                                            <p:strVal val="#ppt_x"/>
                                          </p:val>
                                        </p:tav>
                                      </p:tavLst>
                                    </p:anim>
                                    <p:anim calcmode="lin" valueType="num">
                                      <p:cBhvr>
                                        <p:cTn id="1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文本文件是一种由若干行字符构成的计算机文件，它是一种典型的顺序文件。</a:t>
            </a:r>
            <a:endParaRPr lang="en-US" altLang="zh-CN" dirty="0"/>
          </a:p>
          <a:p>
            <a:pPr>
              <a:defRPr/>
            </a:pPr>
            <a:r>
              <a:rPr lang="en-US" altLang="zh-CN" dirty="0"/>
              <a:t>CSV</a:t>
            </a:r>
            <a:r>
              <a:rPr lang="zh-CN" altLang="en-US" dirty="0"/>
              <a:t>是一种用分隔符分隔的文件格式，因为其分隔符不一定是逗号，所以又被称为字符分隔文件。</a:t>
            </a:r>
            <a:endParaRPr lang="en-US" altLang="zh-CN" dirty="0"/>
          </a:p>
          <a:p>
            <a:pPr>
              <a:defRPr/>
            </a:pPr>
            <a:r>
              <a:rPr lang="zh-CN" altLang="en-US" dirty="0"/>
              <a:t>文本文件以纯文本形式存储表格数据（数字和文本），它是一种通用、相对简单的文件格式，最广泛的应用是在程序之间转移表格数据，而这些程序本身是在不兼容的格式上进行操作的（往往是私有的、无规范的格式）。</a:t>
            </a:r>
            <a:endParaRPr lang="en-US" altLang="zh-CN" dirty="0"/>
          </a:p>
          <a:p>
            <a:pPr>
              <a:defRPr/>
            </a:pPr>
            <a:r>
              <a:rPr lang="zh-CN" altLang="en-US" dirty="0"/>
              <a:t>大量程序都支持</a:t>
            </a:r>
            <a:r>
              <a:rPr lang="en-US" altLang="zh-CN" dirty="0"/>
              <a:t>CSV</a:t>
            </a:r>
            <a:r>
              <a:rPr lang="zh-CN" altLang="en-US" dirty="0"/>
              <a:t>或其变体，所以</a:t>
            </a:r>
            <a:r>
              <a:rPr lang="en-US" altLang="zh-CN" dirty="0"/>
              <a:t>CSV</a:t>
            </a:r>
            <a:r>
              <a:rPr lang="zh-CN" altLang="en-US" dirty="0"/>
              <a:t>或其变体可以 作为大多数程序的输入和输出格式。</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读</a:t>
            </a:r>
            <a:r>
              <a:rPr lang="en-US" altLang="zh-CN" dirty="0">
                <a:latin typeface="Times New Roman" panose="02020603050405020304" pitchFamily="18" charset="0"/>
              </a:rPr>
              <a:t>/</a:t>
            </a:r>
            <a:r>
              <a:rPr lang="zh-CN" altLang="en-US" dirty="0">
                <a:latin typeface="Times New Roman" panose="02020603050405020304" pitchFamily="18" charset="0"/>
              </a:rPr>
              <a:t>写文本文件</a:t>
            </a:r>
          </a:p>
        </p:txBody>
      </p:sp>
    </p:spTree>
    <p:extLst>
      <p:ext uri="{BB962C8B-B14F-4D97-AF65-F5344CB8AC3E}">
        <p14:creationId xmlns:p14="http://schemas.microsoft.com/office/powerpoint/2010/main" val="14205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out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outVertic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DatetimeIndex</a:t>
            </a:r>
            <a:r>
              <a:rPr lang="zh-CN" altLang="en-US" dirty="0"/>
              <a:t>可以用于转换数据，还可以用于创建时间序列数据，常用参数及其说明如下表。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转换字符串时间为标准时间</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2799160826"/>
              </p:ext>
            </p:extLst>
          </p:nvPr>
        </p:nvGraphicFramePr>
        <p:xfrm>
          <a:off x="1391400" y="1924792"/>
          <a:ext cx="9409200" cy="2160000"/>
        </p:xfrm>
        <a:graphic>
          <a:graphicData uri="http://schemas.openxmlformats.org/drawingml/2006/table">
            <a:tbl>
              <a:tblPr firstRow="1" bandRow="1">
                <a:tableStyleId>{5C22544A-7EE6-4342-B048-85BDC9FD1C3A}</a:tableStyleId>
              </a:tblPr>
              <a:tblGrid>
                <a:gridCol w="1385340">
                  <a:extLst>
                    <a:ext uri="{9D8B030D-6E8A-4147-A177-3AD203B41FA5}">
                      <a16:colId xmlns:a16="http://schemas.microsoft.com/office/drawing/2014/main" val="20000"/>
                    </a:ext>
                  </a:extLst>
                </a:gridCol>
                <a:gridCol w="8023860">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data</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接收类数组。表示用可选的类似日期时间的数据来构造索引。默认为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freq</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。表示一种</a:t>
                      </a:r>
                      <a:r>
                        <a:rPr lang="en-US" sz="1800" kern="0" dirty="0">
                          <a:effectLst/>
                          <a:latin typeface="Times New Roman" panose="02020603050405020304" pitchFamily="18" charset="0"/>
                          <a:ea typeface="+mn-ea"/>
                          <a:cs typeface="Times New Roman" panose="02020603050405020304" pitchFamily="18" charset="0"/>
                        </a:rPr>
                        <a:t>pandas</a:t>
                      </a:r>
                      <a:r>
                        <a:rPr lang="zh-CN" sz="1800" kern="0" dirty="0">
                          <a:effectLst/>
                          <a:latin typeface="Times New Roman" panose="02020603050405020304" pitchFamily="18" charset="0"/>
                          <a:ea typeface="+mn-ea"/>
                          <a:cs typeface="Times New Roman" panose="02020603050405020304" pitchFamily="18" charset="0"/>
                        </a:rPr>
                        <a:t>周期字符串或相应的对象。无默认值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tz</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接收时区或</a:t>
                      </a:r>
                      <a:r>
                        <a:rPr lang="en-US" sz="1800" kern="0">
                          <a:effectLst/>
                          <a:latin typeface="Times New Roman" panose="02020603050405020304" pitchFamily="18" charset="0"/>
                          <a:ea typeface="+mn-ea"/>
                          <a:cs typeface="Times New Roman" panose="02020603050405020304" pitchFamily="18" charset="0"/>
                        </a:rPr>
                        <a:t>str</a:t>
                      </a:r>
                      <a:r>
                        <a:rPr lang="zh-CN" sz="1800" kern="0">
                          <a:effectLst/>
                          <a:latin typeface="Times New Roman" panose="02020603050405020304" pitchFamily="18" charset="0"/>
                          <a:ea typeface="+mn-ea"/>
                          <a:cs typeface="Times New Roman" panose="02020603050405020304" pitchFamily="18" charset="0"/>
                        </a:rPr>
                        <a:t>。表示设置数据的时区。默认为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dtype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err="1">
                          <a:effectLst/>
                          <a:latin typeface="Times New Roman" panose="02020603050405020304" pitchFamily="18" charset="0"/>
                          <a:ea typeface="+mn-ea"/>
                          <a:cs typeface="Times New Roman" panose="02020603050405020304" pitchFamily="18" charset="0"/>
                        </a:rPr>
                        <a:t>Numpy.dtype</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err="1">
                          <a:effectLst/>
                          <a:latin typeface="Times New Roman" panose="02020603050405020304" pitchFamily="18" charset="0"/>
                          <a:ea typeface="+mn-ea"/>
                          <a:cs typeface="Times New Roman" panose="02020603050405020304" pitchFamily="18" charset="0"/>
                        </a:rPr>
                        <a:t>DatetimeTZDtype</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。表示数据类型。默认为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82546680"/>
                  </a:ext>
                </a:extLst>
              </a:tr>
            </a:tbl>
          </a:graphicData>
        </a:graphic>
      </p:graphicFrame>
    </p:spTree>
    <p:extLst>
      <p:ext uri="{BB962C8B-B14F-4D97-AF65-F5344CB8AC3E}">
        <p14:creationId xmlns:p14="http://schemas.microsoft.com/office/powerpoint/2010/main" val="40298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PeriodIndex</a:t>
            </a:r>
            <a:r>
              <a:rPr lang="zh-CN" altLang="en-US" dirty="0"/>
              <a:t>可以用于转换数据，还可以用于创建时间序列数据，常用参数及其说明如下表。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转换字符串时间为标准时间</a:t>
            </a:r>
            <a:endParaRPr lang="zh-CN" altLang="en-US" dirty="0"/>
          </a:p>
        </p:txBody>
      </p:sp>
      <p:graphicFrame>
        <p:nvGraphicFramePr>
          <p:cNvPr id="6" name="表格 5">
            <a:extLst>
              <a:ext uri="{FF2B5EF4-FFF2-40B4-BE49-F238E27FC236}">
                <a16:creationId xmlns:a16="http://schemas.microsoft.com/office/drawing/2014/main" id="{12E3B0E6-9BEB-43FA-9C9A-182FA33E9789}"/>
              </a:ext>
            </a:extLst>
          </p:cNvPr>
          <p:cNvGraphicFramePr/>
          <p:nvPr>
            <p:custDataLst>
              <p:tags r:id="rId1"/>
            </p:custDataLst>
            <p:extLst>
              <p:ext uri="{D42A27DB-BD31-4B8C-83A1-F6EECF244321}">
                <p14:modId xmlns:p14="http://schemas.microsoft.com/office/powerpoint/2010/main" val="3904729333"/>
              </p:ext>
            </p:extLst>
          </p:nvPr>
        </p:nvGraphicFramePr>
        <p:xfrm>
          <a:off x="1391400" y="1942830"/>
          <a:ext cx="9409200" cy="1728000"/>
        </p:xfrm>
        <a:graphic>
          <a:graphicData uri="http://schemas.openxmlformats.org/drawingml/2006/table">
            <a:tbl>
              <a:tblPr firstRow="1" bandRow="1">
                <a:tableStyleId>{5C22544A-7EE6-4342-B048-85BDC9FD1C3A}</a:tableStyleId>
              </a:tblPr>
              <a:tblGrid>
                <a:gridCol w="1924317">
                  <a:extLst>
                    <a:ext uri="{9D8B030D-6E8A-4147-A177-3AD203B41FA5}">
                      <a16:colId xmlns:a16="http://schemas.microsoft.com/office/drawing/2014/main" val="20000"/>
                    </a:ext>
                  </a:extLst>
                </a:gridCol>
                <a:gridCol w="7484883">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data</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接收类数组。表示用可选的类似周期的数据来构造索引。默认为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freq</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。表示一种</a:t>
                      </a:r>
                      <a:r>
                        <a:rPr lang="en-US" sz="1800" kern="0" dirty="0">
                          <a:effectLst/>
                          <a:latin typeface="Times New Roman" panose="02020603050405020304" pitchFamily="18" charset="0"/>
                          <a:ea typeface="+mn-ea"/>
                          <a:cs typeface="Times New Roman" panose="02020603050405020304" pitchFamily="18" charset="0"/>
                        </a:rPr>
                        <a:t>pandas</a:t>
                      </a:r>
                      <a:r>
                        <a:rPr lang="zh-CN" sz="1800" kern="0" dirty="0">
                          <a:effectLst/>
                          <a:latin typeface="Times New Roman" panose="02020603050405020304" pitchFamily="18" charset="0"/>
                          <a:ea typeface="+mn-ea"/>
                          <a:cs typeface="Times New Roman" panose="02020603050405020304" pitchFamily="18" charset="0"/>
                        </a:rPr>
                        <a:t>周期字符串或相应的对象。默认为</a:t>
                      </a:r>
                      <a:r>
                        <a:rPr lang="en-US" sz="1800" kern="10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dtype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err="1">
                          <a:effectLst/>
                          <a:latin typeface="Times New Roman" panose="02020603050405020304" pitchFamily="18" charset="0"/>
                          <a:ea typeface="+mn-ea"/>
                          <a:cs typeface="Times New Roman" panose="02020603050405020304" pitchFamily="18" charset="0"/>
                        </a:rPr>
                        <a:t>PeriodDtype</a:t>
                      </a:r>
                      <a:r>
                        <a:rPr lang="zh-CN" sz="1800" kern="0" dirty="0">
                          <a:effectLst/>
                          <a:latin typeface="Times New Roman" panose="02020603050405020304" pitchFamily="18" charset="0"/>
                          <a:ea typeface="+mn-ea"/>
                          <a:cs typeface="Times New Roman" panose="02020603050405020304" pitchFamily="18" charset="0"/>
                        </a:rPr>
                        <a:t>。表示数据类型。默认为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3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en-US" dirty="0"/>
              <a:t>在多数涉及与时间相关的数据处理、统计分析的过程中，都需要提取时间中的年份、月份等数据。使用对应的</a:t>
            </a:r>
            <a:r>
              <a:rPr lang="en-US" altLang="zh-CN" dirty="0"/>
              <a:t>Timestamp</a:t>
            </a:r>
            <a:r>
              <a:rPr lang="zh-CN" altLang="en-US" dirty="0"/>
              <a:t>类属性就能够实现这一目的，其常用类属性及说明如下表。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提取时间序列数据信息</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355940065"/>
              </p:ext>
            </p:extLst>
          </p:nvPr>
        </p:nvGraphicFramePr>
        <p:xfrm>
          <a:off x="2214987" y="2220293"/>
          <a:ext cx="7762027" cy="3888000"/>
        </p:xfrm>
        <a:graphic>
          <a:graphicData uri="http://schemas.openxmlformats.org/drawingml/2006/table">
            <a:tbl>
              <a:tblPr firstRow="1" bandRow="1">
                <a:tableStyleId>{5C22544A-7EE6-4342-B048-85BDC9FD1C3A}</a:tableStyleId>
              </a:tblPr>
              <a:tblGrid>
                <a:gridCol w="1851421">
                  <a:extLst>
                    <a:ext uri="{9D8B030D-6E8A-4147-A177-3AD203B41FA5}">
                      <a16:colId xmlns:a16="http://schemas.microsoft.com/office/drawing/2014/main" val="20000"/>
                    </a:ext>
                  </a:extLst>
                </a:gridCol>
                <a:gridCol w="1423447">
                  <a:extLst>
                    <a:ext uri="{9D8B030D-6E8A-4147-A177-3AD203B41FA5}">
                      <a16:colId xmlns:a16="http://schemas.microsoft.com/office/drawing/2014/main" val="20001"/>
                    </a:ext>
                  </a:extLst>
                </a:gridCol>
                <a:gridCol w="1960775">
                  <a:extLst>
                    <a:ext uri="{9D8B030D-6E8A-4147-A177-3AD203B41FA5}">
                      <a16:colId xmlns:a16="http://schemas.microsoft.com/office/drawing/2014/main" val="36829164"/>
                    </a:ext>
                  </a:extLst>
                </a:gridCol>
                <a:gridCol w="2526384">
                  <a:extLst>
                    <a:ext uri="{9D8B030D-6E8A-4147-A177-3AD203B41FA5}">
                      <a16:colId xmlns:a16="http://schemas.microsoft.com/office/drawing/2014/main" val="157741568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属性名称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属性说明</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属性名称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属性说明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year</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年</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week</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一年中第几周</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1"/>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month</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月</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quarter</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季节</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2"/>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day</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日</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weekofyear</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一年中第几周</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hour</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小时</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dayofyear</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一年中的第几天</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4"/>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minute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分钟</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dayofweek</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一周第几天</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270168536"/>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second</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秒</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weekday</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一周第几天</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2573244338"/>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date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日期</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is_leap_year</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是否闰年</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708825418"/>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time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时间</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 </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 </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732287092"/>
                  </a:ext>
                </a:extLst>
              </a:tr>
            </a:tbl>
          </a:graphicData>
        </a:graphic>
      </p:graphicFrame>
    </p:spTree>
    <p:extLst>
      <p:ext uri="{BB962C8B-B14F-4D97-AF65-F5344CB8AC3E}">
        <p14:creationId xmlns:p14="http://schemas.microsoft.com/office/powerpoint/2010/main" val="387541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时间数据的算术运算在现实中随处可见，例如，</a:t>
            </a:r>
            <a:r>
              <a:rPr lang="en-US" altLang="zh-CN" dirty="0"/>
              <a:t>2020</a:t>
            </a:r>
            <a:r>
              <a:rPr lang="zh-CN" altLang="en-US" dirty="0"/>
              <a:t>年</a:t>
            </a:r>
            <a:r>
              <a:rPr lang="en-US" altLang="zh-CN" dirty="0"/>
              <a:t>1</a:t>
            </a:r>
            <a:r>
              <a:rPr lang="zh-CN" altLang="en-US" dirty="0"/>
              <a:t>月</a:t>
            </a:r>
            <a:r>
              <a:rPr lang="en-US" altLang="zh-CN" dirty="0"/>
              <a:t>1</a:t>
            </a:r>
            <a:r>
              <a:rPr lang="zh-CN" altLang="en-US" dirty="0"/>
              <a:t>日减一天就是</a:t>
            </a:r>
            <a:r>
              <a:rPr lang="en-US" altLang="zh-CN" dirty="0"/>
              <a:t>2019</a:t>
            </a:r>
            <a:r>
              <a:rPr lang="zh-CN" altLang="en-US" dirty="0"/>
              <a:t>年</a:t>
            </a:r>
            <a:r>
              <a:rPr lang="en-US" altLang="zh-CN" dirty="0"/>
              <a:t>12</a:t>
            </a:r>
            <a:r>
              <a:rPr lang="zh-CN" altLang="en-US" dirty="0"/>
              <a:t>月</a:t>
            </a:r>
            <a:r>
              <a:rPr lang="en-US" altLang="zh-CN" dirty="0"/>
              <a:t>31</a:t>
            </a:r>
            <a:r>
              <a:rPr lang="zh-CN" altLang="en-US" dirty="0"/>
              <a:t>日。</a:t>
            </a:r>
            <a:r>
              <a:rPr lang="en-US" altLang="zh-CN" dirty="0"/>
              <a:t>pandas</a:t>
            </a:r>
            <a:r>
              <a:rPr lang="zh-CN" altLang="en-US" dirty="0"/>
              <a:t>的时间数据和现实生活中的时间数据一样可以做运算。这时就涉及</a:t>
            </a:r>
            <a:r>
              <a:rPr lang="en-US" altLang="zh-CN" dirty="0"/>
              <a:t>pandas</a:t>
            </a:r>
            <a:r>
              <a:rPr lang="zh-CN" altLang="en-US" dirty="0"/>
              <a:t>的</a:t>
            </a:r>
            <a:r>
              <a:rPr lang="en-US" altLang="zh-CN" dirty="0" err="1"/>
              <a:t>Timedelta</a:t>
            </a:r>
            <a:r>
              <a:rPr lang="zh-CN" altLang="en-US" dirty="0"/>
              <a:t>类。</a:t>
            </a:r>
            <a:endParaRPr lang="en-US" altLang="zh-CN" dirty="0"/>
          </a:p>
          <a:p>
            <a:pPr>
              <a:defRPr/>
            </a:pPr>
            <a:r>
              <a:rPr lang="en-US" altLang="zh-CN" dirty="0" err="1"/>
              <a:t>Timedelta</a:t>
            </a:r>
            <a:r>
              <a:rPr lang="zh-CN" altLang="en-US" dirty="0"/>
              <a:t>是时间相关类中的一个异类，不仅能够使用正数，还能够使用负数表示单位时间，如</a:t>
            </a:r>
            <a:r>
              <a:rPr lang="en-US" altLang="zh-CN" dirty="0"/>
              <a:t>1s</a:t>
            </a:r>
            <a:r>
              <a:rPr lang="zh-CN" altLang="en-US" dirty="0"/>
              <a:t>、</a:t>
            </a:r>
            <a:r>
              <a:rPr lang="en-US" altLang="zh-CN" dirty="0"/>
              <a:t>2min</a:t>
            </a:r>
            <a:r>
              <a:rPr lang="zh-CN" altLang="en-US" dirty="0"/>
              <a:t>、</a:t>
            </a:r>
            <a:r>
              <a:rPr lang="en-US" altLang="zh-CN" dirty="0"/>
              <a:t>3h</a:t>
            </a:r>
            <a:r>
              <a:rPr lang="zh-CN" altLang="en-US" dirty="0"/>
              <a:t>等。使用</a:t>
            </a:r>
            <a:r>
              <a:rPr lang="en-US" altLang="zh-CN" dirty="0" err="1"/>
              <a:t>Timedelta</a:t>
            </a:r>
            <a:r>
              <a:rPr lang="zh-CN" altLang="en-US" dirty="0"/>
              <a:t>类，配合常规的时间相关类能够轻松实现时间的算术运算。</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加减时间数据</a:t>
            </a:r>
          </a:p>
        </p:txBody>
      </p:sp>
    </p:spTree>
    <p:extLst>
      <p:ext uri="{BB962C8B-B14F-4D97-AF65-F5344CB8AC3E}">
        <p14:creationId xmlns:p14="http://schemas.microsoft.com/office/powerpoint/2010/main" val="189110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750"/>
                                        <p:tgtEl>
                                          <p:spTgt spid="2">
                                            <p:txEl>
                                              <p:pRg st="1" end="1"/>
                                            </p:txEl>
                                          </p:spTgt>
                                        </p:tgtEl>
                                      </p:cBhvr>
                                    </p:animEffect>
                                    <p:anim calcmode="lin" valueType="num">
                                      <p:cBhvr>
                                        <p:cTn id="13"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en-US" dirty="0"/>
              <a:t>在</a:t>
            </a:r>
            <a:r>
              <a:rPr lang="en-US" altLang="zh-CN" dirty="0" err="1"/>
              <a:t>Timedelta</a:t>
            </a:r>
            <a:r>
              <a:rPr lang="zh-CN" altLang="en-US" dirty="0"/>
              <a:t>类的时间周期中没有年和月，所有周期名称、对应单位及其说明如下表</a:t>
            </a:r>
            <a:r>
              <a:rPr lang="zh-CN" altLang="zh-CN" dirty="0"/>
              <a:t>（注：表中单位采用程序定义的符号，与法定单位符号可能不一致）</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加减时间数据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4090186060"/>
              </p:ext>
            </p:extLst>
          </p:nvPr>
        </p:nvGraphicFramePr>
        <p:xfrm>
          <a:off x="3689181" y="2144877"/>
          <a:ext cx="4813638" cy="3888000"/>
        </p:xfrm>
        <a:graphic>
          <a:graphicData uri="http://schemas.openxmlformats.org/drawingml/2006/table">
            <a:tbl>
              <a:tblPr firstRow="1" bandRow="1">
                <a:tableStyleId>{5C22544A-7EE6-4342-B048-85BDC9FD1C3A}</a:tableStyleId>
              </a:tblPr>
              <a:tblGrid>
                <a:gridCol w="1903061">
                  <a:extLst>
                    <a:ext uri="{9D8B030D-6E8A-4147-A177-3AD203B41FA5}">
                      <a16:colId xmlns:a16="http://schemas.microsoft.com/office/drawing/2014/main" val="20000"/>
                    </a:ext>
                  </a:extLst>
                </a:gridCol>
                <a:gridCol w="1304891">
                  <a:extLst>
                    <a:ext uri="{9D8B030D-6E8A-4147-A177-3AD203B41FA5}">
                      <a16:colId xmlns:a16="http://schemas.microsoft.com/office/drawing/2014/main" val="20001"/>
                    </a:ext>
                  </a:extLst>
                </a:gridCol>
                <a:gridCol w="1605686">
                  <a:extLst>
                    <a:ext uri="{9D8B030D-6E8A-4147-A177-3AD203B41FA5}">
                      <a16:colId xmlns:a16="http://schemas.microsoft.com/office/drawing/2014/main" val="36829164"/>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周期名称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单位</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weeks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无</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星期</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1"/>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days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D</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天</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2"/>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hours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h</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小时</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3"/>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minutes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m</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分</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4"/>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seconds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秒</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270168536"/>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milliseconds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毫秒</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2573244338"/>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microseconds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us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微妙</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708825418"/>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nanoseconds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ns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纳秒</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732287092"/>
                  </a:ext>
                </a:extLst>
              </a:tr>
            </a:tbl>
          </a:graphicData>
        </a:graphic>
      </p:graphicFrame>
    </p:spTree>
    <p:extLst>
      <p:ext uri="{BB962C8B-B14F-4D97-AF65-F5344CB8AC3E}">
        <p14:creationId xmlns:p14="http://schemas.microsoft.com/office/powerpoint/2010/main" val="30981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081362"/>
            <a:ext cx="5910" cy="5192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37086" y="4657447"/>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掌握</a:t>
            </a:r>
            <a:r>
              <a:rPr lang="en-US" altLang="zh-CN" sz="2400" b="1" dirty="0" err="1">
                <a:latin typeface="Times New Roman" panose="02020603050405020304" pitchFamily="18" charset="0"/>
                <a:ea typeface="宋体" panose="02010600030101010101" pitchFamily="2" charset="-122"/>
                <a:sym typeface="微软雅黑" pitchFamily="34" charset="-122"/>
              </a:rPr>
              <a:t>DataFrame</a:t>
            </a:r>
            <a:r>
              <a:rPr lang="zh-CN" altLang="en-US" sz="2400" b="1" dirty="0">
                <a:latin typeface="Times New Roman" panose="02020603050405020304" pitchFamily="18" charset="0"/>
                <a:ea typeface="宋体" panose="02010600030101010101" pitchFamily="2" charset="-122"/>
                <a:sym typeface="微软雅黑" pitchFamily="34" charset="-122"/>
              </a:rPr>
              <a:t>的常用操作</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读</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写不同数据源的数据</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转换与处理时间序列数据</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使用分组聚合进行组内计算</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
        <p:nvSpPr>
          <p:cNvPr id="14"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创建透视表与交叉表</a:t>
            </a:r>
          </a:p>
        </p:txBody>
      </p:sp>
      <p:sp>
        <p:nvSpPr>
          <p:cNvPr id="16"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5</a:t>
            </a:r>
          </a:p>
        </p:txBody>
      </p:sp>
    </p:spTree>
    <p:extLst>
      <p:ext uri="{BB962C8B-B14F-4D97-AF65-F5344CB8AC3E}">
        <p14:creationId xmlns:p14="http://schemas.microsoft.com/office/powerpoint/2010/main" val="31109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err="1"/>
              <a:t>groupby</a:t>
            </a:r>
            <a:r>
              <a:rPr lang="en-US" altLang="zh-CN" kern="100" dirty="0"/>
              <a:t>()</a:t>
            </a:r>
            <a:r>
              <a:rPr lang="zh-CN" altLang="en-US" kern="100" dirty="0"/>
              <a:t>方法提供的是分组聚合步骤中的拆分功能，能够根据索引或特征对数据进行分组，其基本使用格式如下。</a:t>
            </a:r>
            <a:endParaRPr lang="en-US" altLang="zh-CN" kern="100" dirty="0"/>
          </a:p>
          <a:p>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err="1">
                <a:solidFill>
                  <a:srgbClr val="000000"/>
                </a:solidFill>
                <a:latin typeface="Times New Roman" panose="02020603050405020304" pitchFamily="18" charset="0"/>
              </a:rPr>
              <a:t>groupby</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方法拆分数据</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1885440" y="2599795"/>
            <a:ext cx="81843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DataFrame.groupby</a:t>
            </a:r>
            <a:r>
              <a:rPr kumimoji="0" lang="en-US" altLang="zh-CN" sz="2200" i="1" dirty="0">
                <a:latin typeface="Times New Roman" panose="02020603050405020304" pitchFamily="18" charset="0"/>
                <a:cs typeface="Times New Roman" panose="02020603050405020304" pitchFamily="18" charset="0"/>
              </a:rPr>
              <a:t>(by=None, axis=0, level=None, </a:t>
            </a:r>
            <a:r>
              <a:rPr kumimoji="0" lang="en-US" altLang="zh-CN" sz="2200" i="1" dirty="0" err="1">
                <a:latin typeface="Times New Roman" panose="02020603050405020304" pitchFamily="18" charset="0"/>
                <a:cs typeface="Times New Roman" panose="02020603050405020304" pitchFamily="18" charset="0"/>
              </a:rPr>
              <a:t>as_index</a:t>
            </a:r>
            <a:r>
              <a:rPr kumimoji="0" lang="en-US" altLang="zh-CN" sz="2200" i="1" dirty="0">
                <a:latin typeface="Times New Roman" panose="02020603050405020304" pitchFamily="18" charset="0"/>
                <a:cs typeface="Times New Roman" panose="02020603050405020304" pitchFamily="18" charset="0"/>
              </a:rPr>
              <a:t>=True, sort=True, </a:t>
            </a:r>
            <a:r>
              <a:rPr kumimoji="0" lang="en-US" altLang="zh-CN" sz="2200" i="1" dirty="0" err="1">
                <a:latin typeface="Times New Roman" panose="02020603050405020304" pitchFamily="18" charset="0"/>
                <a:cs typeface="Times New Roman" panose="02020603050405020304" pitchFamily="18" charset="0"/>
              </a:rPr>
              <a:t>group_keys</a:t>
            </a:r>
            <a:r>
              <a:rPr kumimoji="0" lang="en-US" altLang="zh-CN" sz="2200" i="1" dirty="0">
                <a:latin typeface="Times New Roman" panose="02020603050405020304" pitchFamily="18" charset="0"/>
                <a:cs typeface="Times New Roman" panose="02020603050405020304" pitchFamily="18" charset="0"/>
              </a:rPr>
              <a:t>=True, squeeze=&lt;</a:t>
            </a:r>
            <a:r>
              <a:rPr kumimoji="0" lang="en-US" altLang="zh-CN" sz="2200" i="1" dirty="0" err="1">
                <a:latin typeface="Times New Roman" panose="02020603050405020304" pitchFamily="18" charset="0"/>
                <a:cs typeface="Times New Roman" panose="02020603050405020304" pitchFamily="18" charset="0"/>
              </a:rPr>
              <a:t>no_default</a:t>
            </a:r>
            <a:r>
              <a:rPr kumimoji="0" lang="en-US" altLang="zh-CN" sz="2200" i="1" dirty="0">
                <a:latin typeface="Times New Roman" panose="02020603050405020304" pitchFamily="18" charset="0"/>
                <a:cs typeface="Times New Roman" panose="02020603050405020304" pitchFamily="18" charset="0"/>
              </a:rPr>
              <a:t>&gt;, observed=False, </a:t>
            </a:r>
            <a:r>
              <a:rPr kumimoji="0" lang="en-US" altLang="zh-CN" sz="2200" i="1" dirty="0" err="1">
                <a:latin typeface="Times New Roman" panose="02020603050405020304" pitchFamily="18" charset="0"/>
                <a:cs typeface="Times New Roman" panose="02020603050405020304" pitchFamily="18" charset="0"/>
              </a:rPr>
              <a:t>dropna</a:t>
            </a:r>
            <a:r>
              <a:rPr kumimoji="0" lang="en-US" altLang="zh-CN" sz="2200" i="1"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15340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groupby</a:t>
            </a:r>
            <a:r>
              <a:rPr lang="en-US" altLang="zh-CN" dirty="0"/>
              <a:t>()</a:t>
            </a:r>
            <a:r>
              <a:rPr lang="zh-CN" altLang="en-US" dirty="0"/>
              <a:t>方法的常用参数及其说明如下表。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en-US" altLang="zh-CN" dirty="0" err="1">
                <a:solidFill>
                  <a:srgbClr val="000000"/>
                </a:solidFill>
                <a:latin typeface="Times New Roman" panose="02020603050405020304" pitchFamily="18" charset="0"/>
              </a:rPr>
              <a:t>groupby</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方法拆分数据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2071030081"/>
              </p:ext>
            </p:extLst>
          </p:nvPr>
        </p:nvGraphicFramePr>
        <p:xfrm>
          <a:off x="1025990" y="1815241"/>
          <a:ext cx="10140020" cy="3887400"/>
        </p:xfrm>
        <a:graphic>
          <a:graphicData uri="http://schemas.openxmlformats.org/drawingml/2006/table">
            <a:tbl>
              <a:tblPr firstRow="1" bandRow="1">
                <a:tableStyleId>{5C22544A-7EE6-4342-B048-85BDC9FD1C3A}</a:tableStyleId>
              </a:tblPr>
              <a:tblGrid>
                <a:gridCol w="2073780">
                  <a:extLst>
                    <a:ext uri="{9D8B030D-6E8A-4147-A177-3AD203B41FA5}">
                      <a16:colId xmlns:a16="http://schemas.microsoft.com/office/drawing/2014/main" val="20000"/>
                    </a:ext>
                  </a:extLst>
                </a:gridCol>
                <a:gridCol w="8066240">
                  <a:extLst>
                    <a:ext uri="{9D8B030D-6E8A-4147-A177-3AD203B41FA5}">
                      <a16:colId xmlns:a16="http://schemas.microsoft.com/office/drawing/2014/main" val="20001"/>
                    </a:ext>
                  </a:extLst>
                </a:gridCol>
              </a:tblGrid>
              <a:tr h="432000">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by</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接收</a:t>
                      </a:r>
                      <a:r>
                        <a:rPr lang="en-US" sz="1700" kern="0" dirty="0">
                          <a:effectLst/>
                          <a:latin typeface="Times New Roman" panose="02020603050405020304" pitchFamily="18" charset="0"/>
                          <a:ea typeface="+mn-ea"/>
                          <a:cs typeface="Times New Roman" panose="02020603050405020304" pitchFamily="18" charset="0"/>
                        </a:rPr>
                        <a:t>list</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str</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mapping</a:t>
                      </a:r>
                      <a:r>
                        <a:rPr lang="zh-CN" sz="1700" kern="0" dirty="0">
                          <a:effectLst/>
                          <a:latin typeface="Times New Roman" panose="02020603050405020304" pitchFamily="18" charset="0"/>
                          <a:ea typeface="+mn-ea"/>
                          <a:cs typeface="Times New Roman" panose="02020603050405020304" pitchFamily="18" charset="0"/>
                        </a:rPr>
                        <a:t>、</a:t>
                      </a:r>
                      <a:r>
                        <a:rPr lang="en-US" sz="1700" kern="0" dirty="0">
                          <a:effectLst/>
                          <a:latin typeface="Times New Roman" panose="02020603050405020304" pitchFamily="18" charset="0"/>
                          <a:ea typeface="+mn-ea"/>
                          <a:cs typeface="Times New Roman" panose="02020603050405020304" pitchFamily="18" charset="0"/>
                        </a:rPr>
                        <a:t>function</a:t>
                      </a:r>
                      <a:r>
                        <a:rPr lang="zh-CN" sz="1700" kern="0" dirty="0">
                          <a:effectLst/>
                          <a:latin typeface="Times New Roman" panose="02020603050405020304" pitchFamily="18" charset="0"/>
                          <a:ea typeface="+mn-ea"/>
                          <a:cs typeface="Times New Roman" panose="02020603050405020304" pitchFamily="18" charset="0"/>
                        </a:rPr>
                        <a:t>或</a:t>
                      </a:r>
                      <a:r>
                        <a:rPr lang="en-US" sz="1700" kern="0" dirty="0">
                          <a:effectLst/>
                          <a:latin typeface="Times New Roman" panose="02020603050405020304" pitchFamily="18" charset="0"/>
                          <a:ea typeface="+mn-ea"/>
                          <a:cs typeface="Times New Roman" panose="02020603050405020304" pitchFamily="18" charset="0"/>
                        </a:rPr>
                        <a:t>generator</a:t>
                      </a:r>
                      <a:r>
                        <a:rPr lang="zh-CN" sz="1700" kern="0" dirty="0">
                          <a:effectLst/>
                          <a:latin typeface="Times New Roman" panose="02020603050405020304" pitchFamily="18" charset="0"/>
                          <a:ea typeface="+mn-ea"/>
                          <a:cs typeface="Times New Roman" panose="02020603050405020304" pitchFamily="18" charset="0"/>
                        </a:rPr>
                        <a:t>。表示用于确定进行分组的依据，若传入的是一个函数，则对索引进行计算并分组；若传入的是一个字典或</a:t>
                      </a:r>
                      <a:r>
                        <a:rPr lang="en-US" sz="1700" kern="0" dirty="0">
                          <a:effectLst/>
                          <a:latin typeface="Times New Roman" panose="02020603050405020304" pitchFamily="18" charset="0"/>
                          <a:ea typeface="+mn-ea"/>
                          <a:cs typeface="Times New Roman" panose="02020603050405020304" pitchFamily="18" charset="0"/>
                        </a:rPr>
                        <a:t>Series</a:t>
                      </a:r>
                      <a:r>
                        <a:rPr lang="zh-CN" sz="1700" kern="0" dirty="0">
                          <a:effectLst/>
                          <a:latin typeface="Times New Roman" panose="02020603050405020304" pitchFamily="18" charset="0"/>
                          <a:ea typeface="+mn-ea"/>
                          <a:cs typeface="Times New Roman" panose="02020603050405020304" pitchFamily="18" charset="0"/>
                        </a:rPr>
                        <a:t>，则字典或</a:t>
                      </a:r>
                      <a:r>
                        <a:rPr lang="en-US" sz="1700" kern="0" dirty="0">
                          <a:effectLst/>
                          <a:latin typeface="Times New Roman" panose="02020603050405020304" pitchFamily="18" charset="0"/>
                          <a:ea typeface="+mn-ea"/>
                          <a:cs typeface="Times New Roman" panose="02020603050405020304" pitchFamily="18" charset="0"/>
                        </a:rPr>
                        <a:t>Series</a:t>
                      </a:r>
                      <a:r>
                        <a:rPr lang="zh-CN" sz="1700" kern="0" dirty="0">
                          <a:effectLst/>
                          <a:latin typeface="Times New Roman" panose="02020603050405020304" pitchFamily="18" charset="0"/>
                          <a:ea typeface="+mn-ea"/>
                          <a:cs typeface="Times New Roman" panose="02020603050405020304" pitchFamily="18" charset="0"/>
                        </a:rPr>
                        <a:t>的值用于作为分组依据；若传入一个</a:t>
                      </a:r>
                      <a:r>
                        <a:rPr lang="en-US" sz="1700" kern="0" dirty="0">
                          <a:effectLst/>
                          <a:latin typeface="Times New Roman" panose="02020603050405020304" pitchFamily="18" charset="0"/>
                          <a:ea typeface="+mn-ea"/>
                          <a:cs typeface="Times New Roman" panose="02020603050405020304" pitchFamily="18" charset="0"/>
                        </a:rPr>
                        <a:t>NumPy</a:t>
                      </a:r>
                      <a:r>
                        <a:rPr lang="zh-CN" sz="1700" kern="0" dirty="0">
                          <a:effectLst/>
                          <a:latin typeface="Times New Roman" panose="02020603050405020304" pitchFamily="18" charset="0"/>
                          <a:ea typeface="+mn-ea"/>
                          <a:cs typeface="Times New Roman" panose="02020603050405020304" pitchFamily="18" charset="0"/>
                        </a:rPr>
                        <a:t>数组，则数据的元素作为分组依据；若传入的是字符串或字符串列表，则使用这些字符串所代表的特征作为分组依据。默认为</a:t>
                      </a:r>
                      <a:r>
                        <a:rPr lang="en-US" sz="1700" kern="0" dirty="0">
                          <a:effectLst/>
                          <a:latin typeface="Times New Roman" panose="02020603050405020304" pitchFamily="18" charset="0"/>
                          <a:ea typeface="+mn-ea"/>
                          <a:cs typeface="Times New Roman" panose="02020603050405020304" pitchFamily="18" charset="0"/>
                        </a:rPr>
                        <a:t>None</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axis</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接收</a:t>
                      </a:r>
                      <a:r>
                        <a:rPr lang="en-US" sz="1700" kern="0" dirty="0">
                          <a:effectLst/>
                          <a:latin typeface="Times New Roman" panose="02020603050405020304" pitchFamily="18" charset="0"/>
                          <a:ea typeface="+mn-ea"/>
                          <a:cs typeface="Times New Roman" panose="02020603050405020304" pitchFamily="18" charset="0"/>
                        </a:rPr>
                        <a:t>0</a:t>
                      </a:r>
                      <a:r>
                        <a:rPr lang="zh-CN" sz="1700" kern="0" dirty="0">
                          <a:effectLst/>
                          <a:latin typeface="Times New Roman" panose="02020603050405020304" pitchFamily="18" charset="0"/>
                          <a:ea typeface="+mn-ea"/>
                          <a:cs typeface="Times New Roman" panose="02020603050405020304" pitchFamily="18" charset="0"/>
                        </a:rPr>
                        <a:t>或</a:t>
                      </a:r>
                      <a:r>
                        <a:rPr lang="en-US" sz="1700" kern="0" dirty="0">
                          <a:effectLst/>
                          <a:latin typeface="Times New Roman" panose="02020603050405020304" pitchFamily="18" charset="0"/>
                          <a:ea typeface="+mn-ea"/>
                          <a:cs typeface="Times New Roman" panose="02020603050405020304" pitchFamily="18" charset="0"/>
                        </a:rPr>
                        <a:t>1</a:t>
                      </a:r>
                      <a:r>
                        <a:rPr lang="zh-CN" sz="1700" kern="0" dirty="0">
                          <a:effectLst/>
                          <a:latin typeface="Times New Roman" panose="02020603050405020304" pitchFamily="18" charset="0"/>
                          <a:ea typeface="+mn-ea"/>
                          <a:cs typeface="Times New Roman" panose="02020603050405020304" pitchFamily="18" charset="0"/>
                        </a:rPr>
                        <a:t>。表示操作的轴向。默认为</a:t>
                      </a:r>
                      <a:r>
                        <a:rPr lang="en-US" sz="1700" kern="0" dirty="0">
                          <a:effectLst/>
                          <a:latin typeface="Times New Roman" panose="02020603050405020304" pitchFamily="18" charset="0"/>
                          <a:ea typeface="+mn-ea"/>
                          <a:cs typeface="Times New Roman" panose="02020603050405020304" pitchFamily="18" charset="0"/>
                        </a:rPr>
                        <a:t>0</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700" kern="0" dirty="0">
                          <a:effectLst/>
                          <a:latin typeface="Times New Roman" panose="02020603050405020304" pitchFamily="18" charset="0"/>
                          <a:ea typeface="+mn-ea"/>
                          <a:cs typeface="Times New Roman" panose="02020603050405020304" pitchFamily="18" charset="0"/>
                        </a:rPr>
                        <a:t>level</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a:effectLst/>
                          <a:latin typeface="Times New Roman" panose="02020603050405020304" pitchFamily="18" charset="0"/>
                          <a:ea typeface="+mn-ea"/>
                          <a:cs typeface="Times New Roman" panose="02020603050405020304" pitchFamily="18" charset="0"/>
                        </a:rPr>
                        <a:t>接收</a:t>
                      </a:r>
                      <a:r>
                        <a:rPr lang="en-US" sz="1700" kern="0">
                          <a:effectLst/>
                          <a:latin typeface="Times New Roman" panose="02020603050405020304" pitchFamily="18" charset="0"/>
                          <a:ea typeface="+mn-ea"/>
                          <a:cs typeface="Times New Roman" panose="02020603050405020304" pitchFamily="18" charset="0"/>
                        </a:rPr>
                        <a:t>int</a:t>
                      </a:r>
                      <a:r>
                        <a:rPr lang="zh-CN" sz="1700" kern="0">
                          <a:effectLst/>
                          <a:latin typeface="Times New Roman" panose="02020603050405020304" pitchFamily="18" charset="0"/>
                          <a:ea typeface="+mn-ea"/>
                          <a:cs typeface="Times New Roman" panose="02020603050405020304" pitchFamily="18" charset="0"/>
                        </a:rPr>
                        <a:t>或索引名。表示标签所在级别。默认为</a:t>
                      </a:r>
                      <a:r>
                        <a:rPr lang="en-US" sz="1700" kern="0">
                          <a:effectLst/>
                          <a:latin typeface="Times New Roman" panose="02020603050405020304" pitchFamily="18" charset="0"/>
                          <a:ea typeface="+mn-ea"/>
                          <a:cs typeface="Times New Roman" panose="02020603050405020304" pitchFamily="18" charset="0"/>
                        </a:rPr>
                        <a:t>None</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as_index</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a:effectLst/>
                          <a:latin typeface="Times New Roman" panose="02020603050405020304" pitchFamily="18" charset="0"/>
                          <a:ea typeface="+mn-ea"/>
                          <a:cs typeface="Times New Roman" panose="02020603050405020304" pitchFamily="18" charset="0"/>
                        </a:rPr>
                        <a:t>接收</a:t>
                      </a:r>
                      <a:r>
                        <a:rPr lang="en-US" sz="1700" kern="0">
                          <a:effectLst/>
                          <a:latin typeface="Times New Roman" panose="02020603050405020304" pitchFamily="18" charset="0"/>
                          <a:ea typeface="+mn-ea"/>
                          <a:cs typeface="Times New Roman" panose="02020603050405020304" pitchFamily="18" charset="0"/>
                        </a:rPr>
                        <a:t>bool</a:t>
                      </a:r>
                      <a:r>
                        <a:rPr lang="zh-CN" sz="1700" kern="0">
                          <a:effectLst/>
                          <a:latin typeface="Times New Roman" panose="02020603050405020304" pitchFamily="18" charset="0"/>
                          <a:ea typeface="+mn-ea"/>
                          <a:cs typeface="Times New Roman" panose="02020603050405020304" pitchFamily="18" charset="0"/>
                        </a:rPr>
                        <a:t>。表示聚合后的聚合标签是否以</a:t>
                      </a:r>
                      <a:r>
                        <a:rPr lang="en-US" sz="1700" kern="0">
                          <a:effectLst/>
                          <a:latin typeface="Times New Roman" panose="02020603050405020304" pitchFamily="18" charset="0"/>
                          <a:ea typeface="+mn-ea"/>
                          <a:cs typeface="Times New Roman" panose="02020603050405020304" pitchFamily="18" charset="0"/>
                        </a:rPr>
                        <a:t>DataFrame</a:t>
                      </a:r>
                      <a:r>
                        <a:rPr lang="zh-CN" sz="1700" kern="0">
                          <a:effectLst/>
                          <a:latin typeface="Times New Roman" panose="02020603050405020304" pitchFamily="18" charset="0"/>
                          <a:ea typeface="+mn-ea"/>
                          <a:cs typeface="Times New Roman" panose="02020603050405020304" pitchFamily="18" charset="0"/>
                        </a:rPr>
                        <a:t>索引形式输出。默认为</a:t>
                      </a:r>
                      <a:r>
                        <a:rPr lang="en-US" sz="1700" kern="0">
                          <a:effectLst/>
                          <a:latin typeface="Times New Roman" panose="02020603050405020304" pitchFamily="18" charset="0"/>
                          <a:ea typeface="+mn-ea"/>
                          <a:cs typeface="Times New Roman" panose="02020603050405020304" pitchFamily="18" charset="0"/>
                        </a:rPr>
                        <a:t>True</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82546680"/>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sort</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a:effectLst/>
                          <a:latin typeface="Times New Roman" panose="02020603050405020304" pitchFamily="18" charset="0"/>
                          <a:ea typeface="+mn-ea"/>
                          <a:cs typeface="Times New Roman" panose="02020603050405020304" pitchFamily="18" charset="0"/>
                        </a:rPr>
                        <a:t>接收</a:t>
                      </a:r>
                      <a:r>
                        <a:rPr lang="en-US" sz="1700" kern="0">
                          <a:effectLst/>
                          <a:latin typeface="Times New Roman" panose="02020603050405020304" pitchFamily="18" charset="0"/>
                          <a:ea typeface="+mn-ea"/>
                          <a:cs typeface="Times New Roman" panose="02020603050405020304" pitchFamily="18" charset="0"/>
                        </a:rPr>
                        <a:t>bool</a:t>
                      </a:r>
                      <a:r>
                        <a:rPr lang="zh-CN" sz="1700" kern="0">
                          <a:effectLst/>
                          <a:latin typeface="Times New Roman" panose="02020603050405020304" pitchFamily="18" charset="0"/>
                          <a:ea typeface="+mn-ea"/>
                          <a:cs typeface="Times New Roman" panose="02020603050405020304" pitchFamily="18" charset="0"/>
                        </a:rPr>
                        <a:t>。表示是否对分组依据、分组标签进行排序。默认为</a:t>
                      </a:r>
                      <a:r>
                        <a:rPr lang="en-US" sz="1700" kern="0">
                          <a:effectLst/>
                          <a:latin typeface="Times New Roman" panose="02020603050405020304" pitchFamily="18" charset="0"/>
                          <a:ea typeface="+mn-ea"/>
                          <a:cs typeface="Times New Roman" panose="02020603050405020304" pitchFamily="18" charset="0"/>
                        </a:rPr>
                        <a:t>True</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3578329"/>
                  </a:ext>
                </a:extLst>
              </a:tr>
              <a:tr h="432000">
                <a:tc>
                  <a:txBody>
                    <a:bodyPr/>
                    <a:lstStyle/>
                    <a:p>
                      <a:pPr algn="just">
                        <a:spcAft>
                          <a:spcPts val="0"/>
                        </a:spcAft>
                      </a:pPr>
                      <a:r>
                        <a:rPr lang="en-US" sz="1700" kern="0" dirty="0" err="1">
                          <a:effectLst/>
                          <a:latin typeface="Times New Roman" panose="02020603050405020304" pitchFamily="18" charset="0"/>
                          <a:ea typeface="+mn-ea"/>
                          <a:cs typeface="Times New Roman" panose="02020603050405020304" pitchFamily="18" charset="0"/>
                        </a:rPr>
                        <a:t>group_keys</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接收</a:t>
                      </a:r>
                      <a:r>
                        <a:rPr lang="en-US" sz="1700" kern="0" dirty="0">
                          <a:effectLst/>
                          <a:latin typeface="Times New Roman" panose="02020603050405020304" pitchFamily="18" charset="0"/>
                          <a:ea typeface="+mn-ea"/>
                          <a:cs typeface="Times New Roman" panose="02020603050405020304" pitchFamily="18" charset="0"/>
                        </a:rPr>
                        <a:t>bool</a:t>
                      </a:r>
                      <a:r>
                        <a:rPr lang="zh-CN" sz="1700" kern="0" dirty="0">
                          <a:effectLst/>
                          <a:latin typeface="Times New Roman" panose="02020603050405020304" pitchFamily="18" charset="0"/>
                          <a:ea typeface="+mn-ea"/>
                          <a:cs typeface="Times New Roman" panose="02020603050405020304" pitchFamily="18" charset="0"/>
                        </a:rPr>
                        <a:t>。表示是否显示分组标签的名称。默认为</a:t>
                      </a:r>
                      <a:r>
                        <a:rPr lang="en-US" sz="1700" kern="0" dirty="0">
                          <a:effectLst/>
                          <a:latin typeface="Times New Roman" panose="02020603050405020304" pitchFamily="18" charset="0"/>
                          <a:ea typeface="+mn-ea"/>
                          <a:cs typeface="Times New Roman" panose="02020603050405020304" pitchFamily="18" charset="0"/>
                        </a:rPr>
                        <a:t>True</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5834013"/>
                  </a:ext>
                </a:extLst>
              </a:tr>
            </a:tbl>
          </a:graphicData>
        </a:graphic>
      </p:graphicFrame>
    </p:spTree>
    <p:extLst>
      <p:ext uri="{BB962C8B-B14F-4D97-AF65-F5344CB8AC3E}">
        <p14:creationId xmlns:p14="http://schemas.microsoft.com/office/powerpoint/2010/main" val="334202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分组后的结果并不能直接查看，而是被存在内存中，输出的是内存地址。实际上，分组后的数据对象</a:t>
            </a:r>
            <a:r>
              <a:rPr lang="en-US" altLang="zh-CN" dirty="0" err="1"/>
              <a:t>groupby</a:t>
            </a:r>
            <a:r>
              <a:rPr lang="zh-CN" altLang="en-US" dirty="0"/>
              <a:t>类似于</a:t>
            </a:r>
            <a:r>
              <a:rPr lang="en-US" altLang="zh-CN" dirty="0"/>
              <a:t>Series</a:t>
            </a:r>
            <a:r>
              <a:rPr lang="zh-CN" altLang="en-US" dirty="0"/>
              <a:t>与</a:t>
            </a:r>
            <a:r>
              <a:rPr lang="en-US" altLang="zh-CN" dirty="0" err="1"/>
              <a:t>DataFrame</a:t>
            </a:r>
            <a:r>
              <a:rPr lang="zh-CN" altLang="en-US" dirty="0"/>
              <a:t>，是</a:t>
            </a:r>
            <a:r>
              <a:rPr lang="en-US" altLang="zh-CN" dirty="0"/>
              <a:t>pandas</a:t>
            </a:r>
            <a:r>
              <a:rPr lang="zh-CN" altLang="en-US" dirty="0"/>
              <a:t>提供的一种对象。</a:t>
            </a:r>
            <a:endParaRPr lang="en-US" altLang="zh-CN" dirty="0"/>
          </a:p>
          <a:p>
            <a:pPr>
              <a:defRPr/>
            </a:pPr>
            <a:r>
              <a:rPr lang="en-US" altLang="zh-CN" dirty="0" err="1"/>
              <a:t>groupby</a:t>
            </a:r>
            <a:r>
              <a:rPr lang="zh-CN" altLang="en-US" dirty="0"/>
              <a:t>对象常用的描述性统计方法及说明如下表。</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en-US" altLang="zh-CN" dirty="0" err="1">
                <a:latin typeface="Times New Roman" panose="02020603050405020304" pitchFamily="18" charset="0"/>
              </a:rPr>
              <a:t>groupby</a:t>
            </a:r>
            <a:r>
              <a:rPr lang="en-US" altLang="zh-CN" dirty="0">
                <a:latin typeface="Times New Roman" panose="02020603050405020304" pitchFamily="18" charset="0"/>
              </a:rPr>
              <a:t>()</a:t>
            </a:r>
            <a:r>
              <a:rPr lang="zh-CN" altLang="en-US" dirty="0">
                <a:latin typeface="Times New Roman" panose="02020603050405020304" pitchFamily="18" charset="0"/>
              </a:rPr>
              <a:t>方法拆分数据</a:t>
            </a:r>
          </a:p>
        </p:txBody>
      </p:sp>
      <p:graphicFrame>
        <p:nvGraphicFramePr>
          <p:cNvPr id="6" name="表格 5">
            <a:extLst>
              <a:ext uri="{FF2B5EF4-FFF2-40B4-BE49-F238E27FC236}">
                <a16:creationId xmlns:a16="http://schemas.microsoft.com/office/drawing/2014/main" id="{BFFFDFB0-4324-403A-8055-58D40C7F133B}"/>
              </a:ext>
            </a:extLst>
          </p:cNvPr>
          <p:cNvGraphicFramePr/>
          <p:nvPr>
            <p:custDataLst>
              <p:tags r:id="rId1"/>
            </p:custDataLst>
            <p:extLst>
              <p:ext uri="{D42A27DB-BD31-4B8C-83A1-F6EECF244321}">
                <p14:modId xmlns:p14="http://schemas.microsoft.com/office/powerpoint/2010/main" val="602554732"/>
              </p:ext>
            </p:extLst>
          </p:nvPr>
        </p:nvGraphicFramePr>
        <p:xfrm>
          <a:off x="1391400" y="2696851"/>
          <a:ext cx="9409200" cy="2678160"/>
        </p:xfrm>
        <a:graphic>
          <a:graphicData uri="http://schemas.openxmlformats.org/drawingml/2006/table">
            <a:tbl>
              <a:tblPr firstRow="1" bandRow="1">
                <a:tableStyleId>{5C22544A-7EE6-4342-B048-85BDC9FD1C3A}</a:tableStyleId>
              </a:tblPr>
              <a:tblGrid>
                <a:gridCol w="1502629">
                  <a:extLst>
                    <a:ext uri="{9D8B030D-6E8A-4147-A177-3AD203B41FA5}">
                      <a16:colId xmlns:a16="http://schemas.microsoft.com/office/drawing/2014/main" val="20000"/>
                    </a:ext>
                  </a:extLst>
                </a:gridCol>
                <a:gridCol w="3563332">
                  <a:extLst>
                    <a:ext uri="{9D8B030D-6E8A-4147-A177-3AD203B41FA5}">
                      <a16:colId xmlns:a16="http://schemas.microsoft.com/office/drawing/2014/main" val="20001"/>
                    </a:ext>
                  </a:extLst>
                </a:gridCol>
                <a:gridCol w="1338606">
                  <a:extLst>
                    <a:ext uri="{9D8B030D-6E8A-4147-A177-3AD203B41FA5}">
                      <a16:colId xmlns:a16="http://schemas.microsoft.com/office/drawing/2014/main" val="3048564743"/>
                    </a:ext>
                  </a:extLst>
                </a:gridCol>
                <a:gridCol w="3004633">
                  <a:extLst>
                    <a:ext uri="{9D8B030D-6E8A-4147-A177-3AD203B41FA5}">
                      <a16:colId xmlns:a16="http://schemas.microsoft.com/office/drawing/2014/main" val="576782933"/>
                    </a:ext>
                  </a:extLst>
                </a:gridCol>
              </a:tblGrid>
              <a:tr h="432000">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方法名称</a:t>
                      </a:r>
                    </a:p>
                  </a:txBody>
                  <a:tcPr anchor="ctr" anchorCtr="1"/>
                </a:tc>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方法说明</a:t>
                      </a:r>
                    </a:p>
                  </a:txBody>
                  <a:tcPr anchor="ctr" anchorCtr="1"/>
                </a:tc>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方法名称</a:t>
                      </a:r>
                    </a:p>
                  </a:txBody>
                  <a:tcPr anchor="ctr" anchorCtr="1"/>
                </a:tc>
                <a:tc>
                  <a:txBody>
                    <a:bodyPr/>
                    <a:lstStyle/>
                    <a:p>
                      <a:pPr algn="ctr">
                        <a:buNone/>
                      </a:pPr>
                      <a:r>
                        <a:rPr lang="zh-CN" altLang="en-US" sz="1700" dirty="0">
                          <a:latin typeface="Times New Roman" panose="02020603050405020304" pitchFamily="18" charset="0"/>
                          <a:ea typeface="+mn-ea"/>
                          <a:cs typeface="Times New Roman" panose="02020603050405020304" pitchFamily="18" charset="0"/>
                        </a:rPr>
                        <a:t>方法说明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count</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返回各组的计数值，不包括缺失值</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700" kern="0" dirty="0" err="1">
                          <a:effectLst/>
                          <a:latin typeface="Times New Roman" panose="02020603050405020304" pitchFamily="18" charset="0"/>
                          <a:ea typeface="+mn-ea"/>
                          <a:cs typeface="Times New Roman" panose="02020603050405020304" pitchFamily="18" charset="0"/>
                        </a:rPr>
                        <a:t>cumcount</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对每个分组中的组员进行标记，</a:t>
                      </a:r>
                      <a:r>
                        <a:rPr lang="en-US" sz="1700" kern="0" dirty="0">
                          <a:effectLst/>
                          <a:latin typeface="Times New Roman" panose="02020603050405020304" pitchFamily="18" charset="0"/>
                          <a:ea typeface="+mn-ea"/>
                          <a:cs typeface="Times New Roman" panose="02020603050405020304" pitchFamily="18" charset="0"/>
                        </a:rPr>
                        <a:t>0</a:t>
                      </a:r>
                      <a:r>
                        <a:rPr lang="zh-CN" sz="1700" kern="0" dirty="0">
                          <a:effectLst/>
                          <a:latin typeface="Times New Roman" panose="02020603050405020304" pitchFamily="18" charset="0"/>
                          <a:ea typeface="+mn-ea"/>
                          <a:cs typeface="Times New Roman" panose="02020603050405020304" pitchFamily="18" charset="0"/>
                        </a:rPr>
                        <a:t>～</a:t>
                      </a:r>
                      <a:r>
                        <a:rPr lang="en-US" sz="1700" i="1" kern="0" dirty="0">
                          <a:effectLst/>
                          <a:latin typeface="Times New Roman" panose="02020603050405020304" pitchFamily="18" charset="0"/>
                          <a:ea typeface="+mn-ea"/>
                          <a:cs typeface="Times New Roman" panose="02020603050405020304" pitchFamily="18" charset="0"/>
                        </a:rPr>
                        <a:t>n</a:t>
                      </a:r>
                      <a:r>
                        <a:rPr lang="en-US" sz="1700" kern="0" dirty="0">
                          <a:effectLst/>
                          <a:latin typeface="Times New Roman" panose="02020603050405020304" pitchFamily="18" charset="0"/>
                          <a:ea typeface="+mn-ea"/>
                          <a:cs typeface="Times New Roman" panose="02020603050405020304" pitchFamily="18" charset="0"/>
                        </a:rPr>
                        <a:t>-1</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head</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返回每组的前</a:t>
                      </a:r>
                      <a:r>
                        <a:rPr lang="en-US" sz="1700" i="1" kern="0" dirty="0">
                          <a:effectLst/>
                          <a:latin typeface="Times New Roman" panose="02020603050405020304" pitchFamily="18" charset="0"/>
                          <a:ea typeface="+mn-ea"/>
                          <a:cs typeface="Times New Roman" panose="02020603050405020304" pitchFamily="18" charset="0"/>
                        </a:rPr>
                        <a:t>n</a:t>
                      </a:r>
                      <a:r>
                        <a:rPr lang="zh-CN" sz="1700" kern="0" dirty="0">
                          <a:effectLst/>
                          <a:latin typeface="Times New Roman" panose="02020603050405020304" pitchFamily="18" charset="0"/>
                          <a:ea typeface="+mn-ea"/>
                          <a:cs typeface="Times New Roman" panose="02020603050405020304" pitchFamily="18" charset="0"/>
                        </a:rPr>
                        <a:t>个值</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size</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a:effectLst/>
                          <a:latin typeface="Times New Roman" panose="02020603050405020304" pitchFamily="18" charset="0"/>
                          <a:ea typeface="+mn-ea"/>
                          <a:cs typeface="Times New Roman" panose="02020603050405020304" pitchFamily="18" charset="0"/>
                        </a:rPr>
                        <a:t>返回每组的大小</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700" kern="0" dirty="0">
                          <a:effectLst/>
                          <a:latin typeface="Times New Roman" panose="02020603050405020304" pitchFamily="18" charset="0"/>
                          <a:ea typeface="+mn-ea"/>
                          <a:cs typeface="Times New Roman" panose="02020603050405020304" pitchFamily="18" charset="0"/>
                        </a:rPr>
                        <a:t>max</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a:effectLst/>
                          <a:latin typeface="Times New Roman" panose="02020603050405020304" pitchFamily="18" charset="0"/>
                          <a:ea typeface="+mn-ea"/>
                          <a:cs typeface="Times New Roman" panose="02020603050405020304" pitchFamily="18" charset="0"/>
                        </a:rPr>
                        <a:t>返回每组最大值</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min</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a:effectLst/>
                          <a:latin typeface="Times New Roman" panose="02020603050405020304" pitchFamily="18" charset="0"/>
                          <a:ea typeface="+mn-ea"/>
                          <a:cs typeface="Times New Roman" panose="02020603050405020304" pitchFamily="18" charset="0"/>
                        </a:rPr>
                        <a:t>返回每组最小值</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mean</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返回每组的均值</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700" kern="0">
                          <a:effectLst/>
                          <a:latin typeface="Times New Roman" panose="02020603050405020304" pitchFamily="18" charset="0"/>
                          <a:ea typeface="+mn-ea"/>
                          <a:cs typeface="Times New Roman" panose="02020603050405020304" pitchFamily="18" charset="0"/>
                        </a:rPr>
                        <a:t>std</a:t>
                      </a:r>
                      <a:endParaRPr lang="zh-CN" sz="17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返回每组的标准差</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82546680"/>
                  </a:ext>
                </a:extLst>
              </a:tr>
              <a:tr h="432000">
                <a:tc>
                  <a:txBody>
                    <a:bodyPr/>
                    <a:lstStyle/>
                    <a:p>
                      <a:pPr algn="just">
                        <a:spcAft>
                          <a:spcPts val="0"/>
                        </a:spcAft>
                      </a:pPr>
                      <a:r>
                        <a:rPr lang="en-US" sz="1700" kern="0" dirty="0">
                          <a:effectLst/>
                          <a:latin typeface="Times New Roman" panose="02020603050405020304" pitchFamily="18" charset="0"/>
                          <a:ea typeface="+mn-ea"/>
                          <a:cs typeface="Times New Roman" panose="02020603050405020304" pitchFamily="18" charset="0"/>
                        </a:rPr>
                        <a:t>median</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返回每组的中位数</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700" kern="0" dirty="0">
                          <a:effectLst/>
                          <a:latin typeface="Times New Roman" panose="02020603050405020304" pitchFamily="18" charset="0"/>
                          <a:ea typeface="+mn-ea"/>
                          <a:cs typeface="Times New Roman" panose="02020603050405020304" pitchFamily="18" charset="0"/>
                        </a:rPr>
                        <a:t>sum</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700" kern="0" dirty="0">
                          <a:effectLst/>
                          <a:latin typeface="Times New Roman" panose="02020603050405020304" pitchFamily="18" charset="0"/>
                          <a:ea typeface="+mn-ea"/>
                          <a:cs typeface="Times New Roman" panose="02020603050405020304" pitchFamily="18" charset="0"/>
                        </a:rPr>
                        <a:t>返回每组的和</a:t>
                      </a:r>
                      <a:endParaRPr lang="zh-CN" sz="17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3578329"/>
                  </a:ext>
                </a:extLst>
              </a:tr>
            </a:tbl>
          </a:graphicData>
        </a:graphic>
      </p:graphicFrame>
    </p:spTree>
    <p:extLst>
      <p:ext uri="{BB962C8B-B14F-4D97-AF65-F5344CB8AC3E}">
        <p14:creationId xmlns:p14="http://schemas.microsoft.com/office/powerpoint/2010/main" val="345149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750"/>
                                        <p:tgtEl>
                                          <p:spTgt spid="2">
                                            <p:txEl>
                                              <p:pRg st="0" end="0"/>
                                            </p:txEl>
                                          </p:spTgt>
                                        </p:tgtEl>
                                      </p:cBhvr>
                                    </p:animEffect>
                                  </p:childTnLst>
                                </p:cTn>
                              </p:par>
                            </p:childTnLst>
                          </p:cTn>
                        </p:par>
                        <p:par>
                          <p:cTn id="8" fill="hold">
                            <p:stCondLst>
                              <p:cond delay="750"/>
                            </p:stCondLst>
                            <p:childTnLst>
                              <p:par>
                                <p:cTn id="9" presetID="6" presetClass="entr" presetSubtype="16"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ircle(in)">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kern="100" dirty="0" err="1"/>
              <a:t>agg</a:t>
            </a:r>
            <a:r>
              <a:rPr lang="en-US" altLang="zh-CN" kern="100" dirty="0"/>
              <a:t>()</a:t>
            </a:r>
            <a:r>
              <a:rPr lang="zh-CN" altLang="en-US" kern="100" dirty="0"/>
              <a:t>方法和</a:t>
            </a:r>
            <a:r>
              <a:rPr lang="en-US" altLang="zh-CN" kern="100" dirty="0"/>
              <a:t>aggregate()</a:t>
            </a:r>
            <a:r>
              <a:rPr lang="zh-CN" altLang="en-US" kern="100" dirty="0"/>
              <a:t>方法都支持对每个分组应用某函数，包括</a:t>
            </a:r>
            <a:r>
              <a:rPr lang="en-US" altLang="zh-CN" kern="100" dirty="0"/>
              <a:t>Python</a:t>
            </a:r>
            <a:r>
              <a:rPr lang="zh-CN" altLang="en-US" kern="100" dirty="0"/>
              <a:t>内置函数或自定义函数。同时，这两个方法也能够直接对</a:t>
            </a:r>
            <a:r>
              <a:rPr lang="en-US" altLang="zh-CN" kern="100" dirty="0" err="1"/>
              <a:t>DataFrame</a:t>
            </a:r>
            <a:r>
              <a:rPr lang="zh-CN" altLang="en-US" kern="100" dirty="0"/>
              <a:t>进行函数应用操作。</a:t>
            </a:r>
            <a:endParaRPr lang="en-US" altLang="zh-CN" kern="100" dirty="0"/>
          </a:p>
          <a:p>
            <a:r>
              <a:rPr lang="zh-CN" altLang="en-US" kern="100" dirty="0"/>
              <a:t>针对</a:t>
            </a:r>
            <a:r>
              <a:rPr lang="en-US" altLang="zh-CN" kern="100" dirty="0" err="1"/>
              <a:t>DataFrame</a:t>
            </a:r>
            <a:r>
              <a:rPr lang="zh-CN" altLang="en-US" kern="100" dirty="0"/>
              <a:t>的</a:t>
            </a:r>
            <a:r>
              <a:rPr lang="en-US" altLang="zh-CN" kern="100" dirty="0" err="1"/>
              <a:t>agg</a:t>
            </a:r>
            <a:r>
              <a:rPr lang="en-US" altLang="zh-CN" kern="100" dirty="0"/>
              <a:t>()</a:t>
            </a:r>
            <a:r>
              <a:rPr lang="zh-CN" altLang="en-US" kern="100" dirty="0"/>
              <a:t>方法与</a:t>
            </a:r>
            <a:r>
              <a:rPr lang="en-US" altLang="zh-CN" kern="100" dirty="0"/>
              <a:t>aggregate()</a:t>
            </a:r>
            <a:r>
              <a:rPr lang="zh-CN" altLang="en-US" kern="100" dirty="0"/>
              <a:t>方法的基本使用格式如下。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err="1">
                <a:solidFill>
                  <a:srgbClr val="000000"/>
                </a:solidFill>
                <a:latin typeface="Times New Roman" panose="02020603050405020304" pitchFamily="18" charset="0"/>
              </a:rPr>
              <a:t>agg</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方法聚合数据</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2003821" y="3213557"/>
            <a:ext cx="8184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DataFrame.agg</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func</a:t>
            </a:r>
            <a:r>
              <a:rPr kumimoji="0" lang="en-US" altLang="zh-CN" sz="2200" i="1" dirty="0">
                <a:latin typeface="Times New Roman" panose="02020603050405020304" pitchFamily="18" charset="0"/>
                <a:cs typeface="Times New Roman" panose="02020603050405020304" pitchFamily="18" charset="0"/>
              </a:rPr>
              <a:t>, axis=0, *</a:t>
            </a:r>
            <a:r>
              <a:rPr kumimoji="0" lang="en-US" altLang="zh-CN" sz="2200" i="1" dirty="0" err="1">
                <a:latin typeface="Times New Roman" panose="02020603050405020304" pitchFamily="18" charset="0"/>
                <a:cs typeface="Times New Roman" panose="02020603050405020304" pitchFamily="18" charset="0"/>
              </a:rPr>
              <a:t>args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
        <p:nvSpPr>
          <p:cNvPr id="5" name="TextBox 5">
            <a:extLst>
              <a:ext uri="{FF2B5EF4-FFF2-40B4-BE49-F238E27FC236}">
                <a16:creationId xmlns:a16="http://schemas.microsoft.com/office/drawing/2014/main" id="{C5282003-1F72-43FA-AF00-C49434A5835B}"/>
              </a:ext>
            </a:extLst>
          </p:cNvPr>
          <p:cNvSpPr txBox="1">
            <a:spLocks noChangeArrowheads="1"/>
          </p:cNvSpPr>
          <p:nvPr/>
        </p:nvSpPr>
        <p:spPr bwMode="auto">
          <a:xfrm>
            <a:off x="2003821" y="3958276"/>
            <a:ext cx="8184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DataFrame.aggregate</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func</a:t>
            </a:r>
            <a:r>
              <a:rPr kumimoji="0" lang="en-US" altLang="zh-CN" sz="2200" i="1" dirty="0">
                <a:latin typeface="Times New Roman" panose="02020603050405020304" pitchFamily="18" charset="0"/>
                <a:cs typeface="Times New Roman" panose="02020603050405020304" pitchFamily="18" charset="0"/>
              </a:rPr>
              <a:t>, axis=0, *</a:t>
            </a:r>
            <a:r>
              <a:rPr kumimoji="0" lang="en-US" altLang="zh-CN" sz="2200" i="1" dirty="0" err="1">
                <a:latin typeface="Times New Roman" panose="02020603050405020304" pitchFamily="18" charset="0"/>
                <a:cs typeface="Times New Roman" panose="02020603050405020304" pitchFamily="18" charset="0"/>
              </a:rPr>
              <a:t>args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5893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1"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anim calcmode="lin" valueType="num">
                                      <p:cBhvr>
                                        <p:cTn id="18" dur="750" fill="hold"/>
                                        <p:tgtEl>
                                          <p:spTgt spid="11"/>
                                        </p:tgtEl>
                                        <p:attrNameLst>
                                          <p:attrName>ppt_x</p:attrName>
                                        </p:attrNameLst>
                                      </p:cBhvr>
                                      <p:tavLst>
                                        <p:tav tm="0">
                                          <p:val>
                                            <p:strVal val="#ppt_x"/>
                                          </p:val>
                                        </p:tav>
                                        <p:tav tm="100000">
                                          <p:val>
                                            <p:strVal val="#ppt_x"/>
                                          </p:val>
                                        </p:tav>
                                      </p:tavLst>
                                    </p:anim>
                                    <p:anim calcmode="lin" valueType="num">
                                      <p:cBhvr>
                                        <p:cTn id="19" dur="7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2585" indent="-362585">
              <a:defRPr/>
            </a:pPr>
            <a:r>
              <a:rPr lang="en-US" altLang="zh-CN" dirty="0"/>
              <a:t>CSV</a:t>
            </a:r>
            <a:r>
              <a:rPr lang="zh-CN" altLang="en-US" dirty="0"/>
              <a:t>文件根据其定义也是一种文本文件。在数据读取过程中可以使用文本文件的读取函数对</a:t>
            </a:r>
            <a:r>
              <a:rPr lang="en-US" altLang="zh-CN" dirty="0"/>
              <a:t>CSV</a:t>
            </a:r>
            <a:r>
              <a:rPr lang="zh-CN" altLang="en-US" dirty="0"/>
              <a:t>文件进行读取。同时，如果文本文件是字符分隔文件，那么可以使用读取</a:t>
            </a:r>
            <a:r>
              <a:rPr lang="en-US" altLang="zh-CN" dirty="0"/>
              <a:t>CSV</a:t>
            </a:r>
            <a:r>
              <a:rPr lang="zh-CN" altLang="en-US" dirty="0"/>
              <a:t>文件的函数进行读取。</a:t>
            </a:r>
            <a:endParaRPr lang="en-US" altLang="zh-CN" dirty="0"/>
          </a:p>
          <a:p>
            <a:pPr marL="362585" indent="-362585">
              <a:defRPr/>
            </a:pPr>
            <a:r>
              <a:rPr lang="en-US" altLang="zh-CN" dirty="0"/>
              <a:t>pandas</a:t>
            </a:r>
            <a:r>
              <a:rPr lang="zh-CN" altLang="en-US" dirty="0"/>
              <a:t>提供了</a:t>
            </a:r>
            <a:r>
              <a:rPr lang="en-US" altLang="zh-CN" dirty="0" err="1"/>
              <a:t>read_table</a:t>
            </a:r>
            <a:r>
              <a:rPr lang="en-US" altLang="zh-CN" dirty="0"/>
              <a:t>()</a:t>
            </a:r>
            <a:r>
              <a:rPr lang="zh-CN" altLang="en-US" dirty="0"/>
              <a:t>函数读取文本文件，提供了</a:t>
            </a:r>
            <a:r>
              <a:rPr lang="en-US" altLang="zh-CN" dirty="0" err="1"/>
              <a:t>read_csv</a:t>
            </a:r>
            <a:r>
              <a:rPr lang="en-US" altLang="zh-CN" dirty="0"/>
              <a:t>()</a:t>
            </a:r>
            <a:r>
              <a:rPr lang="zh-CN" altLang="en-US" dirty="0"/>
              <a:t>函数读取</a:t>
            </a:r>
            <a:r>
              <a:rPr lang="en-US" altLang="zh-CN" dirty="0"/>
              <a:t>CSV</a:t>
            </a:r>
            <a:r>
              <a:rPr lang="zh-CN" altLang="en-US" dirty="0"/>
              <a:t>文件。</a:t>
            </a:r>
            <a:endParaRPr lang="en-US" altLang="zh-CN" dirty="0"/>
          </a:p>
        </p:txBody>
      </p:sp>
      <p:sp>
        <p:nvSpPr>
          <p:cNvPr id="3" name="标题 2"/>
          <p:cNvSpPr>
            <a:spLocks noGrp="1"/>
          </p:cNvSpPr>
          <p:nvPr>
            <p:ph type="title"/>
          </p:nvPr>
        </p:nvSpPr>
        <p:spPr/>
        <p:txBody>
          <a:bodyPr/>
          <a:lstStyle/>
          <a:p>
            <a:r>
              <a:rPr lang="zh-CN" altLang="en-US" dirty="0"/>
              <a:t>读</a:t>
            </a:r>
            <a:r>
              <a:rPr lang="en-US" altLang="zh-CN" dirty="0"/>
              <a:t>/</a:t>
            </a:r>
            <a:r>
              <a:rPr lang="zh-CN" altLang="en-US" dirty="0"/>
              <a:t>写文本文件</a:t>
            </a:r>
          </a:p>
        </p:txBody>
      </p:sp>
      <p:sp>
        <p:nvSpPr>
          <p:cNvPr id="4" name="内容占位符 3"/>
          <p:cNvSpPr>
            <a:spLocks noGrp="1"/>
          </p:cNvSpPr>
          <p:nvPr>
            <p:ph idx="10"/>
          </p:nvPr>
        </p:nvSpPr>
        <p:spPr/>
        <p:txBody>
          <a:bodyPr/>
          <a:lstStyle/>
          <a:p>
            <a:r>
              <a:rPr lang="en-US" altLang="zh-CN" b="1" dirty="0"/>
              <a:t>1. </a:t>
            </a:r>
            <a:r>
              <a:rPr lang="zh-CN" altLang="en-US" b="1" dirty="0"/>
              <a:t>文本文件读取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4">
                                            <p:txEl>
                                              <p:pRg st="0" end="0"/>
                                            </p:txEl>
                                          </p:spTgt>
                                        </p:tgtEl>
                                        <p:attrNameLst>
                                          <p:attrName>style.visibility</p:attrName>
                                        </p:attrNameLst>
                                      </p:cBhvr>
                                      <p:to>
                                        <p:strVal val="visible"/>
                                      </p:to>
                                    </p:set>
                                  </p:childTnLst>
                                </p:cTn>
                              </p:par>
                            </p:childTnLst>
                          </p:cTn>
                        </p:par>
                        <p:par>
                          <p:cTn id="7" fill="hold">
                            <p:stCondLst>
                              <p:cond delay="750"/>
                            </p:stCondLst>
                            <p:childTnLst>
                              <p:par>
                                <p:cTn id="8" presetID="42"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750"/>
                                        <p:tgtEl>
                                          <p:spTgt spid="2">
                                            <p:txEl>
                                              <p:pRg st="0" end="0"/>
                                            </p:txEl>
                                          </p:spTgt>
                                        </p:tgtEl>
                                      </p:cBhvr>
                                    </p:animEffect>
                                    <p:anim calcmode="lin" valueType="num">
                                      <p:cBhvr>
                                        <p:cTn id="11"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750"/>
                                        <p:tgtEl>
                                          <p:spTgt spid="2">
                                            <p:txEl>
                                              <p:pRg st="1" end="1"/>
                                            </p:txEl>
                                          </p:spTgt>
                                        </p:tgtEl>
                                      </p:cBhvr>
                                    </p:animEffect>
                                    <p:anim calcmode="lin" valueType="num">
                                      <p:cBhvr>
                                        <p:cTn id="17"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8"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在正常使用过程中，</a:t>
            </a:r>
            <a:r>
              <a:rPr lang="en-US" altLang="zh-CN" dirty="0" err="1"/>
              <a:t>agg</a:t>
            </a:r>
            <a:r>
              <a:rPr lang="en-US" altLang="zh-CN" dirty="0"/>
              <a:t>()</a:t>
            </a:r>
            <a:r>
              <a:rPr lang="zh-CN" altLang="en-US" dirty="0"/>
              <a:t>方法和</a:t>
            </a:r>
            <a:r>
              <a:rPr lang="en-US" altLang="zh-CN" dirty="0"/>
              <a:t>aggregate()</a:t>
            </a:r>
            <a:r>
              <a:rPr lang="zh-CN" altLang="en-US" dirty="0"/>
              <a:t>方法对</a:t>
            </a:r>
            <a:r>
              <a:rPr lang="en-US" altLang="zh-CN" dirty="0" err="1"/>
              <a:t>DataFrame</a:t>
            </a:r>
            <a:r>
              <a:rPr lang="zh-CN" altLang="en-US" dirty="0"/>
              <a:t>对象操作时的功能几乎完全相同，因此只需要掌握其中一个方法即可。</a:t>
            </a:r>
            <a:endParaRPr lang="en-US" altLang="zh-CN" dirty="0"/>
          </a:p>
          <a:p>
            <a:r>
              <a:rPr lang="en-US" altLang="zh-CN" dirty="0" err="1"/>
              <a:t>agg</a:t>
            </a:r>
            <a:r>
              <a:rPr lang="en-US" altLang="zh-CN" dirty="0"/>
              <a:t>()</a:t>
            </a:r>
            <a:r>
              <a:rPr lang="zh-CN" altLang="en-US" dirty="0"/>
              <a:t>方法的常用参数及其说明如下表。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err="1">
                <a:solidFill>
                  <a:srgbClr val="000000"/>
                </a:solidFill>
                <a:latin typeface="Times New Roman" panose="02020603050405020304" pitchFamily="18" charset="0"/>
              </a:rPr>
              <a:t>agg</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方法聚合数据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747886757"/>
              </p:ext>
            </p:extLst>
          </p:nvPr>
        </p:nvGraphicFramePr>
        <p:xfrm>
          <a:off x="1391400" y="2781000"/>
          <a:ext cx="9409200" cy="1296000"/>
        </p:xfrm>
        <a:graphic>
          <a:graphicData uri="http://schemas.openxmlformats.org/drawingml/2006/table">
            <a:tbl>
              <a:tblPr firstRow="1" bandRow="1">
                <a:tableStyleId>{5C22544A-7EE6-4342-B048-85BDC9FD1C3A}</a:tableStyleId>
              </a:tblPr>
              <a:tblGrid>
                <a:gridCol w="1924317">
                  <a:extLst>
                    <a:ext uri="{9D8B030D-6E8A-4147-A177-3AD203B41FA5}">
                      <a16:colId xmlns:a16="http://schemas.microsoft.com/office/drawing/2014/main" val="20000"/>
                    </a:ext>
                  </a:extLst>
                </a:gridCol>
                <a:gridCol w="7484883">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func</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list</a:t>
                      </a:r>
                      <a:r>
                        <a:rPr lang="zh-CN" sz="1800" kern="0" dirty="0">
                          <a:effectLst/>
                          <a:latin typeface="Times New Roman" panose="02020603050405020304" pitchFamily="18" charset="0"/>
                          <a:ea typeface="+mn-ea"/>
                          <a:cs typeface="Times New Roman" panose="02020603050405020304" pitchFamily="18" charset="0"/>
                        </a:rPr>
                        <a:t>、</a:t>
                      </a:r>
                      <a:r>
                        <a:rPr lang="en-US" sz="1800" kern="0" dirty="0" err="1">
                          <a:effectLst/>
                          <a:latin typeface="Times New Roman" panose="02020603050405020304" pitchFamily="18" charset="0"/>
                          <a:ea typeface="+mn-ea"/>
                          <a:cs typeface="Times New Roman" panose="02020603050405020304" pitchFamily="18" charset="0"/>
                        </a:rPr>
                        <a:t>dict</a:t>
                      </a:r>
                      <a:r>
                        <a:rPr lang="zh-CN" sz="1800" kern="0" dirty="0">
                          <a:effectLst/>
                          <a:latin typeface="Times New Roman" panose="02020603050405020304" pitchFamily="18" charset="0"/>
                          <a:ea typeface="+mn-ea"/>
                          <a:cs typeface="Times New Roman" panose="02020603050405020304" pitchFamily="18" charset="0"/>
                        </a:rPr>
                        <a:t>、</a:t>
                      </a:r>
                      <a:r>
                        <a:rPr lang="en-US" sz="1800" kern="0" dirty="0">
                          <a:effectLst/>
                          <a:latin typeface="Times New Roman" panose="02020603050405020304" pitchFamily="18" charset="0"/>
                          <a:ea typeface="+mn-ea"/>
                          <a:cs typeface="Times New Roman" panose="02020603050405020304" pitchFamily="18" charset="0"/>
                        </a:rPr>
                        <a:t>function</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。表示用于聚合数据的函数。无默认值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axis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0</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1</a:t>
                      </a:r>
                      <a:r>
                        <a:rPr lang="zh-CN" sz="1800" kern="0" dirty="0">
                          <a:effectLst/>
                          <a:latin typeface="Times New Roman" panose="02020603050405020304" pitchFamily="18" charset="0"/>
                          <a:ea typeface="+mn-ea"/>
                          <a:cs typeface="Times New Roman" panose="02020603050405020304" pitchFamily="18" charset="0"/>
                        </a:rPr>
                        <a:t>。代表操作的轴向。默认为</a:t>
                      </a:r>
                      <a:r>
                        <a:rPr lang="en-US" sz="1800" kern="0" dirty="0">
                          <a:effectLst/>
                          <a:latin typeface="Times New Roman" panose="02020603050405020304" pitchFamily="18" charset="0"/>
                          <a:ea typeface="+mn-ea"/>
                          <a:cs typeface="Times New Roman" panose="02020603050405020304" pitchFamily="18" charset="0"/>
                        </a:rPr>
                        <a:t>0</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507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使用</a:t>
            </a:r>
            <a:r>
              <a:rPr lang="en-US" altLang="zh-CN" dirty="0" err="1"/>
              <a:t>agg</a:t>
            </a:r>
            <a:r>
              <a:rPr lang="en-US" altLang="zh-CN" dirty="0"/>
              <a:t>()</a:t>
            </a:r>
            <a:r>
              <a:rPr lang="zh-CN" altLang="en-US" dirty="0"/>
              <a:t>方法时，对于某个特征希望只做求均值操作，而对另一个特征则希望只做求和操作。此时需要使用字典的方式，将两个特征名分别作为</a:t>
            </a:r>
            <a:r>
              <a:rPr lang="en-US" altLang="zh-CN" dirty="0"/>
              <a:t>key</a:t>
            </a:r>
            <a:r>
              <a:rPr lang="zh-CN" altLang="en-US" dirty="0"/>
              <a:t>，然后将</a:t>
            </a:r>
            <a:r>
              <a:rPr lang="en-US" altLang="zh-CN" dirty="0"/>
              <a:t>NumPy</a:t>
            </a:r>
            <a:r>
              <a:rPr lang="zh-CN" altLang="en-US" dirty="0"/>
              <a:t>库的求和与求均值的函数分别作为</a:t>
            </a:r>
            <a:r>
              <a:rPr lang="en-US" altLang="zh-CN" dirty="0"/>
              <a:t>value</a:t>
            </a:r>
            <a:r>
              <a:rPr lang="zh-CN" altLang="en-US" dirty="0"/>
              <a:t>。</a:t>
            </a:r>
            <a:endParaRPr lang="en-US" altLang="zh-CN" dirty="0"/>
          </a:p>
          <a:p>
            <a:pPr>
              <a:defRPr/>
            </a:pPr>
            <a:r>
              <a:rPr lang="zh-CN" altLang="en-US" dirty="0"/>
              <a:t>如果</a:t>
            </a:r>
            <a:r>
              <a:rPr lang="zh-CN" altLang="zh-CN" dirty="0"/>
              <a:t>希望求出某个特征的多个统计量，对某些特征则只需要求一个统计量，此时只需要将字典对应</a:t>
            </a:r>
            <a:r>
              <a:rPr lang="en-US" altLang="zh-CN" dirty="0"/>
              <a:t>key</a:t>
            </a:r>
            <a:r>
              <a:rPr lang="zh-CN" altLang="zh-CN" dirty="0"/>
              <a:t>的</a:t>
            </a:r>
            <a:r>
              <a:rPr lang="en-US" altLang="zh-CN" dirty="0"/>
              <a:t>value</a:t>
            </a:r>
            <a:r>
              <a:rPr lang="zh-CN" altLang="zh-CN" dirty="0"/>
              <a:t>转换为列表，将列表元素转换为多个目标的统计量即可</a:t>
            </a:r>
            <a:r>
              <a:rPr lang="zh-CN" altLang="en-US" dirty="0"/>
              <a:t>。</a:t>
            </a:r>
            <a:endParaRPr lang="en-US" altLang="zh-CN" dirty="0"/>
          </a:p>
          <a:p>
            <a:pPr>
              <a:defRPr/>
            </a:pPr>
            <a:r>
              <a:rPr lang="zh-CN" altLang="zh-CN" dirty="0"/>
              <a:t>在</a:t>
            </a:r>
            <a:r>
              <a:rPr lang="en-US" altLang="zh-CN" dirty="0" err="1"/>
              <a:t>agg</a:t>
            </a:r>
            <a:r>
              <a:rPr lang="en-US" altLang="zh-CN" dirty="0"/>
              <a:t>()</a:t>
            </a:r>
            <a:r>
              <a:rPr lang="zh-CN" altLang="zh-CN" dirty="0"/>
              <a:t>方法中</a:t>
            </a:r>
            <a:r>
              <a:rPr lang="zh-CN" altLang="en-US" dirty="0"/>
              <a:t>还可以</a:t>
            </a:r>
            <a:r>
              <a:rPr lang="zh-CN" altLang="zh-CN" dirty="0"/>
              <a:t>传入读者自定义的函数</a:t>
            </a:r>
            <a:r>
              <a:rPr lang="zh-CN" altLang="en-US" dirty="0"/>
              <a:t>。</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使用</a:t>
            </a:r>
            <a:r>
              <a:rPr lang="en-US" altLang="zh-CN" dirty="0" err="1">
                <a:latin typeface="Times New Roman" panose="02020603050405020304" pitchFamily="18" charset="0"/>
              </a:rPr>
              <a:t>agg</a:t>
            </a:r>
            <a:r>
              <a:rPr lang="en-US" altLang="zh-CN" dirty="0">
                <a:latin typeface="Times New Roman" panose="02020603050405020304" pitchFamily="18" charset="0"/>
              </a:rPr>
              <a:t>()</a:t>
            </a:r>
            <a:r>
              <a:rPr lang="zh-CN" altLang="en-US" dirty="0">
                <a:latin typeface="Times New Roman" panose="02020603050405020304" pitchFamily="18" charset="0"/>
              </a:rPr>
              <a:t>方法聚合数据</a:t>
            </a:r>
          </a:p>
        </p:txBody>
      </p:sp>
    </p:spTree>
    <p:extLst>
      <p:ext uri="{BB962C8B-B14F-4D97-AF65-F5344CB8AC3E}">
        <p14:creationId xmlns:p14="http://schemas.microsoft.com/office/powerpoint/2010/main" val="167581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750"/>
                                        <p:tgtEl>
                                          <p:spTgt spid="2">
                                            <p:txEl>
                                              <p:pRg st="0" end="0"/>
                                            </p:txEl>
                                          </p:spTgt>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750"/>
                                        <p:tgtEl>
                                          <p:spTgt spid="2">
                                            <p:txEl>
                                              <p:pRg st="1" end="1"/>
                                            </p:txEl>
                                          </p:spTgt>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在</a:t>
            </a:r>
            <a:r>
              <a:rPr lang="en-US" altLang="zh-CN" dirty="0"/>
              <a:t>NumPy</a:t>
            </a:r>
            <a:r>
              <a:rPr lang="zh-CN" altLang="en-US" dirty="0"/>
              <a:t>库中的函数</a:t>
            </a:r>
            <a:r>
              <a:rPr lang="en-US" altLang="zh-CN" dirty="0" err="1"/>
              <a:t>np.mean</a:t>
            </a:r>
            <a:r>
              <a:rPr lang="zh-CN" altLang="en-US" dirty="0"/>
              <a:t>、</a:t>
            </a:r>
            <a:r>
              <a:rPr lang="en-US" altLang="zh-CN" dirty="0" err="1"/>
              <a:t>np.median</a:t>
            </a:r>
            <a:r>
              <a:rPr lang="zh-CN" altLang="en-US" dirty="0"/>
              <a:t>、</a:t>
            </a:r>
            <a:r>
              <a:rPr lang="en-US" altLang="zh-CN" dirty="0" err="1"/>
              <a:t>np.prod</a:t>
            </a:r>
            <a:r>
              <a:rPr lang="zh-CN" altLang="en-US" dirty="0"/>
              <a:t>、</a:t>
            </a:r>
            <a:r>
              <a:rPr lang="en-US" altLang="zh-CN" dirty="0" err="1"/>
              <a:t>np.sum</a:t>
            </a:r>
            <a:r>
              <a:rPr lang="zh-CN" altLang="en-US" dirty="0"/>
              <a:t>、</a:t>
            </a:r>
            <a:r>
              <a:rPr lang="en-US" altLang="zh-CN" dirty="0" err="1"/>
              <a:t>np.std</a:t>
            </a:r>
            <a:r>
              <a:rPr lang="zh-CN" altLang="en-US" dirty="0"/>
              <a:t>和</a:t>
            </a:r>
            <a:r>
              <a:rPr lang="en-US" altLang="zh-CN" dirty="0" err="1"/>
              <a:t>np.var</a:t>
            </a:r>
            <a:r>
              <a:rPr lang="zh-CN" altLang="en-US" dirty="0"/>
              <a:t>能够在</a:t>
            </a:r>
            <a:r>
              <a:rPr lang="en-US" altLang="zh-CN" dirty="0" err="1"/>
              <a:t>agg</a:t>
            </a:r>
            <a:r>
              <a:rPr lang="en-US" altLang="zh-CN" dirty="0"/>
              <a:t>()</a:t>
            </a:r>
            <a:r>
              <a:rPr lang="zh-CN" altLang="en-US" dirty="0"/>
              <a:t>方法中直接使用。</a:t>
            </a:r>
            <a:endParaRPr lang="en-US" altLang="zh-CN" dirty="0"/>
          </a:p>
          <a:p>
            <a:pPr>
              <a:defRPr/>
            </a:pPr>
            <a:r>
              <a:rPr lang="zh-CN" altLang="zh-CN" dirty="0"/>
              <a:t>在自定义函数中使用</a:t>
            </a:r>
            <a:r>
              <a:rPr lang="en-US" altLang="zh-CN" dirty="0"/>
              <a:t>NumPy</a:t>
            </a:r>
            <a:r>
              <a:rPr lang="zh-CN" altLang="zh-CN" dirty="0"/>
              <a:t>库中的这些函数</a:t>
            </a:r>
            <a:r>
              <a:rPr lang="zh-CN" altLang="en-US" dirty="0"/>
              <a:t>。</a:t>
            </a:r>
            <a:endParaRPr lang="en-US" altLang="zh-CN" dirty="0"/>
          </a:p>
          <a:p>
            <a:pPr marL="720000" lvl="0">
              <a:buFont typeface="Arial" panose="020B0604020202020204" pitchFamily="34" charset="0"/>
              <a:buChar char="•"/>
              <a:defRPr/>
            </a:pPr>
            <a:r>
              <a:rPr lang="zh-CN" altLang="en-US" dirty="0">
                <a:solidFill>
                  <a:srgbClr val="000000"/>
                </a:solidFill>
              </a:rPr>
              <a:t>计算的时候是单个序列，会无法得出想要的结果。</a:t>
            </a:r>
            <a:endParaRPr lang="en-US" altLang="zh-CN" dirty="0">
              <a:solidFill>
                <a:srgbClr val="000000"/>
              </a:solidFill>
            </a:endParaRPr>
          </a:p>
          <a:p>
            <a:pPr marL="720000" lvl="0">
              <a:buFont typeface="Arial" panose="020B0604020202020204" pitchFamily="34" charset="0"/>
              <a:buChar char="•"/>
              <a:defRPr/>
            </a:pPr>
            <a:r>
              <a:rPr lang="zh-CN" altLang="en-US" dirty="0">
                <a:solidFill>
                  <a:srgbClr val="000000"/>
                </a:solidFill>
              </a:rPr>
              <a:t>多列数据同时计算，才能得到正确的结果。</a:t>
            </a:r>
            <a:endParaRPr lang="en-US" altLang="zh-CN" dirty="0"/>
          </a:p>
          <a:p>
            <a:pPr>
              <a:defRPr/>
            </a:pPr>
            <a:r>
              <a:rPr lang="zh-CN" altLang="en-US" dirty="0"/>
              <a:t>使用</a:t>
            </a:r>
            <a:r>
              <a:rPr lang="en-US" altLang="zh-CN" dirty="0" err="1"/>
              <a:t>agg</a:t>
            </a:r>
            <a:r>
              <a:rPr lang="en-US" altLang="zh-CN" dirty="0"/>
              <a:t>()</a:t>
            </a:r>
            <a:r>
              <a:rPr lang="zh-CN" altLang="en-US" dirty="0"/>
              <a:t>方法也能够实现对每一个特征的每一组使用相同的函数。</a:t>
            </a:r>
            <a:endParaRPr lang="en-US" altLang="zh-CN" dirty="0"/>
          </a:p>
          <a:p>
            <a:pPr>
              <a:defRPr/>
            </a:pPr>
            <a:r>
              <a:rPr lang="zh-CN" altLang="en-US" dirty="0"/>
              <a:t>若需要对不同的特征应用不同的函数，则与</a:t>
            </a:r>
            <a:r>
              <a:rPr lang="en-US" altLang="zh-CN" dirty="0" err="1"/>
              <a:t>DataFrame</a:t>
            </a:r>
            <a:r>
              <a:rPr lang="zh-CN" altLang="en-US" dirty="0"/>
              <a:t>中使用</a:t>
            </a:r>
            <a:r>
              <a:rPr lang="en-US" altLang="zh-CN" dirty="0" err="1"/>
              <a:t>agg</a:t>
            </a:r>
            <a:r>
              <a:rPr lang="en-US" altLang="zh-CN" dirty="0"/>
              <a:t>()</a:t>
            </a:r>
            <a:r>
              <a:rPr lang="zh-CN" altLang="en-US" dirty="0"/>
              <a:t>方法的操作相同。</a:t>
            </a:r>
            <a:endParaRPr lang="en-US" altLang="zh-CN" dirty="0"/>
          </a:p>
          <a:p>
            <a:pPr>
              <a:defRPr/>
            </a:pP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使用</a:t>
            </a:r>
            <a:r>
              <a:rPr lang="en-US" altLang="zh-CN" dirty="0" err="1">
                <a:latin typeface="Times New Roman" panose="02020603050405020304" pitchFamily="18" charset="0"/>
              </a:rPr>
              <a:t>agg</a:t>
            </a:r>
            <a:r>
              <a:rPr lang="en-US" altLang="zh-CN" dirty="0">
                <a:latin typeface="Times New Roman" panose="02020603050405020304" pitchFamily="18" charset="0"/>
              </a:rPr>
              <a:t>()</a:t>
            </a:r>
            <a:r>
              <a:rPr lang="zh-CN" altLang="en-US" dirty="0">
                <a:latin typeface="Times New Roman" panose="02020603050405020304" pitchFamily="18" charset="0"/>
              </a:rPr>
              <a:t>方法聚合数据</a:t>
            </a:r>
          </a:p>
        </p:txBody>
      </p:sp>
    </p:spTree>
    <p:extLst>
      <p:ext uri="{BB962C8B-B14F-4D97-AF65-F5344CB8AC3E}">
        <p14:creationId xmlns:p14="http://schemas.microsoft.com/office/powerpoint/2010/main" val="22386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75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750"/>
                                        <p:tgtEl>
                                          <p:spTgt spid="2">
                                            <p:txEl>
                                              <p:pRg st="1" end="1"/>
                                            </p:txEl>
                                          </p:spTgt>
                                        </p:tgtEl>
                                      </p:cBhvr>
                                    </p:animEffect>
                                  </p:childTnLst>
                                </p:cTn>
                              </p:par>
                            </p:childTnLst>
                          </p:cTn>
                        </p:par>
                        <p:par>
                          <p:cTn id="11" fill="hold">
                            <p:stCondLst>
                              <p:cond delay="750"/>
                            </p:stCondLst>
                            <p:childTnLst>
                              <p:par>
                                <p:cTn id="12" presetID="21" presetClass="entr" presetSubtype="1" fill="hold"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heel(1)">
                                      <p:cBhvr>
                                        <p:cTn id="14" dur="750"/>
                                        <p:tgtEl>
                                          <p:spTgt spid="2">
                                            <p:txEl>
                                              <p:pRg st="2" end="2"/>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heel(1)">
                                      <p:cBhvr>
                                        <p:cTn id="17" dur="750"/>
                                        <p:tgtEl>
                                          <p:spTgt spid="2">
                                            <p:txEl>
                                              <p:pRg st="3" end="3"/>
                                            </p:txEl>
                                          </p:spTgt>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750"/>
                                        <p:tgtEl>
                                          <p:spTgt spid="2">
                                            <p:txEl>
                                              <p:pRg st="4" end="4"/>
                                            </p:txEl>
                                          </p:spTgt>
                                        </p:tgtEl>
                                      </p:cBhvr>
                                    </p:animEffect>
                                    <p:anim calcmode="lin" valueType="num">
                                      <p:cBhvr>
                                        <p:cTn id="22" dur="7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750" fill="hold"/>
                                        <p:tgtEl>
                                          <p:spTgt spid="2">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750"/>
                                        <p:tgtEl>
                                          <p:spTgt spid="2">
                                            <p:txEl>
                                              <p:pRg st="5" end="5"/>
                                            </p:txEl>
                                          </p:spTgt>
                                        </p:tgtEl>
                                      </p:cBhvr>
                                    </p:animEffect>
                                    <p:anim calcmode="lin" valueType="num">
                                      <p:cBhvr>
                                        <p:cTn id="27" dur="7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8" dur="7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kern="100" dirty="0"/>
              <a:t>apply()</a:t>
            </a:r>
            <a:r>
              <a:rPr lang="zh-CN" altLang="en-US" kern="100" dirty="0"/>
              <a:t>方法类似于</a:t>
            </a:r>
            <a:r>
              <a:rPr lang="en-US" altLang="zh-CN" kern="100" dirty="0" err="1"/>
              <a:t>agg</a:t>
            </a:r>
            <a:r>
              <a:rPr lang="en-US" altLang="zh-CN" kern="100" dirty="0"/>
              <a:t>()</a:t>
            </a:r>
            <a:r>
              <a:rPr lang="zh-CN" altLang="en-US" kern="100" dirty="0"/>
              <a:t>方法，能够将函数应用于每一列。不同之处在于，与</a:t>
            </a:r>
            <a:r>
              <a:rPr lang="en-US" altLang="zh-CN" kern="100" dirty="0"/>
              <a:t>apply()</a:t>
            </a:r>
            <a:r>
              <a:rPr lang="zh-CN" altLang="en-US" kern="100" dirty="0"/>
              <a:t>方法相比，</a:t>
            </a:r>
            <a:r>
              <a:rPr lang="en-US" altLang="zh-CN" kern="100" dirty="0" err="1"/>
              <a:t>agg</a:t>
            </a:r>
            <a:r>
              <a:rPr lang="en-US" altLang="zh-CN" kern="100" dirty="0"/>
              <a:t>()</a:t>
            </a:r>
            <a:r>
              <a:rPr lang="zh-CN" altLang="en-US" kern="100" dirty="0"/>
              <a:t>方法传入的函数只能够作用于整个</a:t>
            </a:r>
            <a:r>
              <a:rPr lang="en-US" altLang="zh-CN" kern="100" dirty="0" err="1"/>
              <a:t>DataFrame</a:t>
            </a:r>
            <a:r>
              <a:rPr lang="zh-CN" altLang="en-US" kern="100" dirty="0"/>
              <a:t>或</a:t>
            </a:r>
            <a:r>
              <a:rPr lang="en-US" altLang="zh-CN" kern="100" dirty="0"/>
              <a:t>Series</a:t>
            </a:r>
            <a:r>
              <a:rPr lang="zh-CN" altLang="en-US" kern="100" dirty="0"/>
              <a:t>，而无法像</a:t>
            </a:r>
            <a:r>
              <a:rPr lang="en-US" altLang="zh-CN" kern="100" dirty="0" err="1"/>
              <a:t>agg</a:t>
            </a:r>
            <a:r>
              <a:rPr lang="en-US" altLang="zh-CN" kern="100" dirty="0"/>
              <a:t>()</a:t>
            </a:r>
            <a:r>
              <a:rPr lang="zh-CN" altLang="en-US" kern="100" dirty="0"/>
              <a:t>方法一样能够对不同特征应用不同函数来获取不同结果。</a:t>
            </a:r>
            <a:endParaRPr lang="en-US" altLang="zh-CN" kern="100" dirty="0"/>
          </a:p>
          <a:p>
            <a:r>
              <a:rPr lang="en-US" altLang="zh-CN" kern="100" dirty="0"/>
              <a:t>apply()</a:t>
            </a:r>
            <a:r>
              <a:rPr lang="zh-CN" altLang="en-US" kern="100" dirty="0"/>
              <a:t>方法的基本使用格式如下。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a:solidFill>
                  <a:srgbClr val="000000"/>
                </a:solidFill>
                <a:latin typeface="Times New Roman" panose="02020603050405020304" pitchFamily="18" charset="0"/>
              </a:rPr>
              <a:t>apply()</a:t>
            </a:r>
            <a:r>
              <a:rPr lang="zh-CN" altLang="en-US" dirty="0">
                <a:solidFill>
                  <a:srgbClr val="000000"/>
                </a:solidFill>
                <a:latin typeface="Times New Roman" panose="02020603050405020304" pitchFamily="18" charset="0"/>
              </a:rPr>
              <a:t>方法聚合数据</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2003821" y="3213557"/>
            <a:ext cx="818435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DataFrame.apply</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func</a:t>
            </a:r>
            <a:r>
              <a:rPr kumimoji="0" lang="en-US" altLang="zh-CN" sz="2200" i="1" dirty="0">
                <a:latin typeface="Times New Roman" panose="02020603050405020304" pitchFamily="18" charset="0"/>
                <a:cs typeface="Times New Roman" panose="02020603050405020304" pitchFamily="18" charset="0"/>
              </a:rPr>
              <a:t>, axis=0, raw=False, </a:t>
            </a:r>
            <a:r>
              <a:rPr kumimoji="0" lang="en-US" altLang="zh-CN" sz="2200" i="1" dirty="0" err="1">
                <a:latin typeface="Times New Roman" panose="02020603050405020304" pitchFamily="18" charset="0"/>
                <a:cs typeface="Times New Roman" panose="02020603050405020304" pitchFamily="18" charset="0"/>
              </a:rPr>
              <a:t>result_type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args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425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apply()</a:t>
            </a:r>
            <a:r>
              <a:rPr lang="zh-CN" altLang="en-US" dirty="0"/>
              <a:t>方法的使用方式和</a:t>
            </a:r>
            <a:r>
              <a:rPr lang="en-US" altLang="zh-CN" dirty="0" err="1"/>
              <a:t>agg</a:t>
            </a:r>
            <a:r>
              <a:rPr lang="en-US" altLang="zh-CN" dirty="0"/>
              <a:t>()</a:t>
            </a:r>
            <a:r>
              <a:rPr lang="zh-CN" altLang="en-US" dirty="0"/>
              <a:t>方法相同。</a:t>
            </a:r>
            <a:endParaRPr lang="en-US" altLang="zh-CN" dirty="0"/>
          </a:p>
          <a:p>
            <a:r>
              <a:rPr lang="zh-CN" altLang="en-US" dirty="0"/>
              <a:t>使用</a:t>
            </a:r>
            <a:r>
              <a:rPr lang="en-US" altLang="zh-CN" dirty="0"/>
              <a:t>apply()</a:t>
            </a:r>
            <a:r>
              <a:rPr lang="zh-CN" altLang="en-US" dirty="0"/>
              <a:t>方法对</a:t>
            </a:r>
            <a:r>
              <a:rPr lang="en-US" altLang="zh-CN" dirty="0" err="1"/>
              <a:t>GroupBy</a:t>
            </a:r>
            <a:r>
              <a:rPr lang="zh-CN" altLang="en-US" dirty="0"/>
              <a:t>对象进行聚合操作的方法和</a:t>
            </a:r>
            <a:r>
              <a:rPr lang="en-US" altLang="zh-CN" dirty="0" err="1"/>
              <a:t>agg</a:t>
            </a:r>
            <a:r>
              <a:rPr lang="en-US" altLang="zh-CN" dirty="0"/>
              <a:t>()</a:t>
            </a:r>
            <a:r>
              <a:rPr lang="zh-CN" altLang="en-US" dirty="0"/>
              <a:t>方法也相同，但使用</a:t>
            </a:r>
            <a:r>
              <a:rPr lang="en-US" altLang="zh-CN" dirty="0" err="1"/>
              <a:t>agg</a:t>
            </a:r>
            <a:r>
              <a:rPr lang="en-US" altLang="zh-CN" dirty="0"/>
              <a:t>()</a:t>
            </a:r>
            <a:r>
              <a:rPr lang="zh-CN" altLang="en-US" dirty="0"/>
              <a:t>方法能够实现对不同的特征应用不同的函数，而</a:t>
            </a:r>
            <a:r>
              <a:rPr lang="en-US" altLang="zh-CN" dirty="0"/>
              <a:t>apply()</a:t>
            </a:r>
            <a:r>
              <a:rPr lang="zh-CN" altLang="en-US" dirty="0"/>
              <a:t>方法则不行。</a:t>
            </a:r>
            <a:endParaRPr lang="en-US" altLang="zh-CN" dirty="0"/>
          </a:p>
          <a:p>
            <a:r>
              <a:rPr lang="en-US" altLang="zh-CN" dirty="0"/>
              <a:t>apply()</a:t>
            </a:r>
            <a:r>
              <a:rPr lang="zh-CN" altLang="en-US" dirty="0"/>
              <a:t>方法的常用参数及其说明如下表。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a:solidFill>
                  <a:srgbClr val="000000"/>
                </a:solidFill>
                <a:latin typeface="Times New Roman" panose="02020603050405020304" pitchFamily="18" charset="0"/>
              </a:rPr>
              <a:t>apply()</a:t>
            </a:r>
            <a:r>
              <a:rPr lang="zh-CN" altLang="en-US" dirty="0">
                <a:solidFill>
                  <a:srgbClr val="000000"/>
                </a:solidFill>
                <a:latin typeface="Times New Roman" panose="02020603050405020304" pitchFamily="18" charset="0"/>
              </a:rPr>
              <a:t>方法聚合数据</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4222719034"/>
              </p:ext>
            </p:extLst>
          </p:nvPr>
        </p:nvGraphicFramePr>
        <p:xfrm>
          <a:off x="1391400" y="3337999"/>
          <a:ext cx="9409200" cy="1728000"/>
        </p:xfrm>
        <a:graphic>
          <a:graphicData uri="http://schemas.openxmlformats.org/drawingml/2006/table">
            <a:tbl>
              <a:tblPr firstRow="1" bandRow="1">
                <a:tableStyleId>{5C22544A-7EE6-4342-B048-85BDC9FD1C3A}</a:tableStyleId>
              </a:tblPr>
              <a:tblGrid>
                <a:gridCol w="1924317">
                  <a:extLst>
                    <a:ext uri="{9D8B030D-6E8A-4147-A177-3AD203B41FA5}">
                      <a16:colId xmlns:a16="http://schemas.microsoft.com/office/drawing/2014/main" val="20000"/>
                    </a:ext>
                  </a:extLst>
                </a:gridCol>
                <a:gridCol w="7484883">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func</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functions</a:t>
                      </a:r>
                      <a:r>
                        <a:rPr lang="zh-CN" sz="1800" kern="0" dirty="0">
                          <a:effectLst/>
                          <a:latin typeface="Times New Roman" panose="02020603050405020304" pitchFamily="18" charset="0"/>
                          <a:ea typeface="+mn-ea"/>
                          <a:cs typeface="Times New Roman" panose="02020603050405020304" pitchFamily="18" charset="0"/>
                        </a:rPr>
                        <a:t>。表示应用于每行或每列的函数。无默认值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axis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0</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1</a:t>
                      </a:r>
                      <a:r>
                        <a:rPr lang="zh-CN" sz="1800" kern="0" dirty="0">
                          <a:effectLst/>
                          <a:latin typeface="Times New Roman" panose="02020603050405020304" pitchFamily="18" charset="0"/>
                          <a:ea typeface="+mn-ea"/>
                          <a:cs typeface="Times New Roman" panose="02020603050405020304" pitchFamily="18" charset="0"/>
                        </a:rPr>
                        <a:t>。表示操作的轴向。默认为</a:t>
                      </a:r>
                      <a:r>
                        <a:rPr lang="en-US" sz="1800" kern="0" dirty="0">
                          <a:effectLst/>
                          <a:latin typeface="Times New Roman" panose="02020603050405020304" pitchFamily="18" charset="0"/>
                          <a:ea typeface="+mn-ea"/>
                          <a:cs typeface="Times New Roman" panose="02020603050405020304" pitchFamily="18" charset="0"/>
                        </a:rPr>
                        <a:t>0</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raw</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。表示是否直接将</a:t>
                      </a:r>
                      <a:r>
                        <a:rPr lang="en-US" sz="1800" kern="0" dirty="0" err="1">
                          <a:effectLst/>
                          <a:latin typeface="Times New Roman" panose="02020603050405020304" pitchFamily="18" charset="0"/>
                          <a:ea typeface="+mn-ea"/>
                          <a:cs typeface="Times New Roman" panose="02020603050405020304" pitchFamily="18" charset="0"/>
                        </a:rPr>
                        <a:t>ndarray</a:t>
                      </a:r>
                      <a:r>
                        <a:rPr lang="zh-CN" sz="1800" kern="0" dirty="0">
                          <a:effectLst/>
                          <a:latin typeface="Times New Roman" panose="02020603050405020304" pitchFamily="18" charset="0"/>
                          <a:ea typeface="+mn-ea"/>
                          <a:cs typeface="Times New Roman" panose="02020603050405020304" pitchFamily="18" charset="0"/>
                        </a:rPr>
                        <a:t>对象传递给函数。默认为</a:t>
                      </a:r>
                      <a:r>
                        <a:rPr lang="en-US" sz="1800" kern="0" dirty="0">
                          <a:effectLst/>
                          <a:latin typeface="Times New Roman" panose="02020603050405020304" pitchFamily="18" charset="0"/>
                          <a:ea typeface="+mn-ea"/>
                          <a:cs typeface="Times New Roman" panose="02020603050405020304" pitchFamily="18" charset="0"/>
                        </a:rPr>
                        <a:t>False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40233453"/>
                  </a:ext>
                </a:extLst>
              </a:tr>
            </a:tbl>
          </a:graphicData>
        </a:graphic>
      </p:graphicFrame>
    </p:spTree>
    <p:extLst>
      <p:ext uri="{BB962C8B-B14F-4D97-AF65-F5344CB8AC3E}">
        <p14:creationId xmlns:p14="http://schemas.microsoft.com/office/powerpoint/2010/main" val="19375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75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kern="100" dirty="0"/>
              <a:t>transform()</a:t>
            </a:r>
            <a:r>
              <a:rPr lang="zh-CN" altLang="en-US" kern="100" dirty="0"/>
              <a:t>方法能够对整个</a:t>
            </a:r>
            <a:r>
              <a:rPr lang="en-US" altLang="zh-CN" kern="100" dirty="0" err="1"/>
              <a:t>DataFrame</a:t>
            </a:r>
            <a:r>
              <a:rPr lang="zh-CN" altLang="en-US" kern="100" dirty="0"/>
              <a:t>的所有元素进行操作，其基本使用格式如下。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000000"/>
                </a:solidFill>
              </a:rPr>
              <a:t>transform()</a:t>
            </a:r>
            <a:r>
              <a:rPr lang="zh-CN" altLang="en-US" dirty="0">
                <a:solidFill>
                  <a:srgbClr val="000000"/>
                </a:solidFill>
              </a:rPr>
              <a:t>方法的常用参数及其说明如下表。</a:t>
            </a:r>
            <a:endParaRPr lang="en-US" altLang="zh-CN" dirty="0">
              <a:solidFill>
                <a:srgbClr val="000000"/>
              </a:solidFill>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a:solidFill>
                  <a:srgbClr val="000000"/>
                </a:solidFill>
                <a:latin typeface="Times New Roman" panose="02020603050405020304" pitchFamily="18" charset="0"/>
              </a:rPr>
              <a:t>transform()</a:t>
            </a:r>
            <a:r>
              <a:rPr lang="zh-CN" altLang="en-US" dirty="0">
                <a:solidFill>
                  <a:srgbClr val="000000"/>
                </a:solidFill>
                <a:latin typeface="Times New Roman" panose="02020603050405020304" pitchFamily="18" charset="0"/>
              </a:rPr>
              <a:t>方法聚合数据</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2003821" y="2044633"/>
            <a:ext cx="8184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DataFrame.transform</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func</a:t>
            </a:r>
            <a:r>
              <a:rPr kumimoji="0" lang="en-US" altLang="zh-CN" sz="2200" i="1" dirty="0">
                <a:latin typeface="Times New Roman" panose="02020603050405020304" pitchFamily="18" charset="0"/>
                <a:cs typeface="Times New Roman" panose="02020603050405020304" pitchFamily="18" charset="0"/>
              </a:rPr>
              <a:t>, axis=0, *</a:t>
            </a:r>
            <a:r>
              <a:rPr kumimoji="0" lang="en-US" altLang="zh-CN" sz="2200" i="1" dirty="0" err="1">
                <a:latin typeface="Times New Roman" panose="02020603050405020304" pitchFamily="18" charset="0"/>
                <a:cs typeface="Times New Roman" panose="02020603050405020304" pitchFamily="18" charset="0"/>
              </a:rPr>
              <a:t>args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graphicFrame>
        <p:nvGraphicFramePr>
          <p:cNvPr id="7" name="表格 6">
            <a:extLst>
              <a:ext uri="{FF2B5EF4-FFF2-40B4-BE49-F238E27FC236}">
                <a16:creationId xmlns:a16="http://schemas.microsoft.com/office/drawing/2014/main" id="{51AF3D1C-986E-4884-9B95-79E43DC5F17C}"/>
              </a:ext>
            </a:extLst>
          </p:cNvPr>
          <p:cNvGraphicFramePr/>
          <p:nvPr>
            <p:custDataLst>
              <p:tags r:id="rId1"/>
            </p:custDataLst>
            <p:extLst>
              <p:ext uri="{D42A27DB-BD31-4B8C-83A1-F6EECF244321}">
                <p14:modId xmlns:p14="http://schemas.microsoft.com/office/powerpoint/2010/main" val="3125378509"/>
              </p:ext>
            </p:extLst>
          </p:nvPr>
        </p:nvGraphicFramePr>
        <p:xfrm>
          <a:off x="1391400" y="3808522"/>
          <a:ext cx="9409200" cy="1296000"/>
        </p:xfrm>
        <a:graphic>
          <a:graphicData uri="http://schemas.openxmlformats.org/drawingml/2006/table">
            <a:tbl>
              <a:tblPr firstRow="1" bandRow="1">
                <a:tableStyleId>{5C22544A-7EE6-4342-B048-85BDC9FD1C3A}</a:tableStyleId>
              </a:tblPr>
              <a:tblGrid>
                <a:gridCol w="1924317">
                  <a:extLst>
                    <a:ext uri="{9D8B030D-6E8A-4147-A177-3AD203B41FA5}">
                      <a16:colId xmlns:a16="http://schemas.microsoft.com/office/drawing/2014/main" val="20000"/>
                    </a:ext>
                  </a:extLst>
                </a:gridCol>
                <a:gridCol w="7484883">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func</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functions</a:t>
                      </a:r>
                      <a:r>
                        <a:rPr lang="zh-CN" sz="1800" kern="0" dirty="0">
                          <a:effectLst/>
                          <a:latin typeface="Times New Roman" panose="02020603050405020304" pitchFamily="18" charset="0"/>
                          <a:ea typeface="+mn-ea"/>
                          <a:cs typeface="Times New Roman" panose="02020603050405020304" pitchFamily="18" charset="0"/>
                        </a:rPr>
                        <a:t>、</a:t>
                      </a:r>
                      <a:r>
                        <a:rPr lang="en-US" sz="1800" kern="0" dirty="0">
                          <a:effectLst/>
                          <a:latin typeface="Times New Roman" panose="02020603050405020304" pitchFamily="18" charset="0"/>
                          <a:ea typeface="+mn-ea"/>
                          <a:cs typeface="Times New Roman" panose="02020603050405020304" pitchFamily="18" charset="0"/>
                        </a:rPr>
                        <a:t>str</a:t>
                      </a:r>
                      <a:r>
                        <a:rPr lang="zh-CN" sz="1800" kern="0" dirty="0">
                          <a:effectLst/>
                          <a:latin typeface="Times New Roman" panose="02020603050405020304" pitchFamily="18" charset="0"/>
                          <a:ea typeface="+mn-ea"/>
                          <a:cs typeface="Times New Roman" panose="02020603050405020304" pitchFamily="18" charset="0"/>
                        </a:rPr>
                        <a:t>、类列表或类字典。表示用于转换的函数。无默认值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axis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0</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'index'</a:t>
                      </a:r>
                      <a:r>
                        <a:rPr lang="zh-CN" sz="1800" kern="0" dirty="0">
                          <a:effectLst/>
                          <a:latin typeface="Times New Roman" panose="02020603050405020304" pitchFamily="18" charset="0"/>
                          <a:ea typeface="+mn-ea"/>
                          <a:cs typeface="Times New Roman" panose="02020603050405020304" pitchFamily="18" charset="0"/>
                        </a:rPr>
                        <a:t>、</a:t>
                      </a:r>
                      <a:r>
                        <a:rPr lang="en-US" sz="1800" kern="0" dirty="0">
                          <a:effectLst/>
                          <a:latin typeface="Times New Roman" panose="02020603050405020304" pitchFamily="18" charset="0"/>
                          <a:ea typeface="+mn-ea"/>
                          <a:cs typeface="Times New Roman" panose="02020603050405020304" pitchFamily="18" charset="0"/>
                        </a:rPr>
                        <a:t>1</a:t>
                      </a:r>
                      <a:r>
                        <a:rPr lang="zh-CN" sz="1800" kern="0" dirty="0">
                          <a:effectLst/>
                          <a:latin typeface="Times New Roman" panose="02020603050405020304" pitchFamily="18" charset="0"/>
                          <a:ea typeface="+mn-ea"/>
                          <a:cs typeface="Times New Roman" panose="02020603050405020304" pitchFamily="18" charset="0"/>
                        </a:rPr>
                        <a:t>或</a:t>
                      </a:r>
                      <a:r>
                        <a:rPr lang="en-US" sz="1800" kern="0" dirty="0">
                          <a:effectLst/>
                          <a:latin typeface="Times New Roman" panose="02020603050405020304" pitchFamily="18" charset="0"/>
                          <a:ea typeface="+mn-ea"/>
                          <a:cs typeface="Times New Roman" panose="02020603050405020304" pitchFamily="18" charset="0"/>
                        </a:rPr>
                        <a:t>'columns'</a:t>
                      </a:r>
                      <a:r>
                        <a:rPr lang="zh-CN" sz="1800" kern="0" dirty="0">
                          <a:effectLst/>
                          <a:latin typeface="Times New Roman" panose="02020603050405020304" pitchFamily="18" charset="0"/>
                          <a:ea typeface="+mn-ea"/>
                          <a:cs typeface="Times New Roman" panose="02020603050405020304" pitchFamily="18" charset="0"/>
                        </a:rPr>
                        <a:t>。代表操作的轴向。默认为</a:t>
                      </a:r>
                      <a:r>
                        <a:rPr lang="en-US" sz="1800" kern="0" dirty="0">
                          <a:effectLst/>
                          <a:latin typeface="Times New Roman" panose="02020603050405020304" pitchFamily="18" charset="0"/>
                          <a:ea typeface="+mn-ea"/>
                          <a:cs typeface="Times New Roman" panose="02020603050405020304" pitchFamily="18" charset="0"/>
                        </a:rPr>
                        <a:t>0</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0068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nodeType="after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750"/>
                                        <p:tgtEl>
                                          <p:spTgt spid="2">
                                            <p:txEl>
                                              <p:pRg st="4" end="4"/>
                                            </p:txEl>
                                          </p:spTgt>
                                        </p:tgtEl>
                                      </p:cBhvr>
                                    </p:animEffect>
                                    <p:anim calcmode="lin" valueType="num">
                                      <p:cBhvr>
                                        <p:cTn id="19" dur="7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0" dur="750" fill="hold"/>
                                        <p:tgtEl>
                                          <p:spTgt spid="2">
                                            <p:txEl>
                                              <p:pRg st="4" end="4"/>
                                            </p:txEl>
                                          </p:spTgt>
                                        </p:tgtEl>
                                        <p:attrNameLst>
                                          <p:attrName>ppt_y</p:attrName>
                                        </p:attrNameLst>
                                      </p:cBhvr>
                                      <p:tavLst>
                                        <p:tav tm="0">
                                          <p:val>
                                            <p:strVal val="#ppt_y+.1"/>
                                          </p:val>
                                        </p:tav>
                                        <p:tav tm="100000">
                                          <p:val>
                                            <p:strVal val="#ppt_y"/>
                                          </p:val>
                                        </p:tav>
                                      </p:tavLst>
                                    </p:anim>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081362"/>
            <a:ext cx="5910" cy="51924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5612222"/>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掌握</a:t>
            </a:r>
            <a:r>
              <a:rPr lang="en-US" altLang="zh-CN" sz="2400" b="1" dirty="0" err="1">
                <a:latin typeface="Times New Roman" panose="02020603050405020304" pitchFamily="18" charset="0"/>
                <a:ea typeface="宋体" panose="02010600030101010101" pitchFamily="2" charset="-122"/>
                <a:sym typeface="微软雅黑" pitchFamily="34" charset="-122"/>
              </a:rPr>
              <a:t>DataFrame</a:t>
            </a:r>
            <a:r>
              <a:rPr lang="zh-CN" altLang="en-US" sz="2400" b="1" dirty="0">
                <a:latin typeface="Times New Roman" panose="02020603050405020304" pitchFamily="18" charset="0"/>
                <a:ea typeface="宋体" panose="02010600030101010101" pitchFamily="2" charset="-122"/>
                <a:sym typeface="微软雅黑" pitchFamily="34" charset="-122"/>
              </a:rPr>
              <a:t>的常用操作</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读</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写不同数据源的数据</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转换与处理时间序列数据</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使用分组聚合进行组内计算</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
        <p:nvSpPr>
          <p:cNvPr id="14"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创建透视表与交叉表</a:t>
            </a:r>
          </a:p>
        </p:txBody>
      </p:sp>
      <p:sp>
        <p:nvSpPr>
          <p:cNvPr id="16"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5</a:t>
            </a:r>
          </a:p>
        </p:txBody>
      </p:sp>
    </p:spTree>
    <p:extLst>
      <p:ext uri="{BB962C8B-B14F-4D97-AF65-F5344CB8AC3E}">
        <p14:creationId xmlns:p14="http://schemas.microsoft.com/office/powerpoint/2010/main" val="3667026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kern="100" dirty="0"/>
              <a:t>透视表是各种电子表格和其他数据分析软件中一种常见的数据汇总形式，可根据一个或多个建对数据进行聚和，并根据行或列的分组键将数据划分到各个区域。利用</a:t>
            </a:r>
            <a:r>
              <a:rPr lang="en-US" altLang="zh-CN" kern="100" dirty="0" err="1"/>
              <a:t>pivot_table</a:t>
            </a:r>
            <a:r>
              <a:rPr lang="zh-CN" altLang="en-US" kern="100" dirty="0"/>
              <a:t>函数可以实现创建透视表。</a:t>
            </a:r>
            <a:endParaRPr lang="en-US" altLang="zh-CN" kern="100" dirty="0"/>
          </a:p>
          <a:p>
            <a:r>
              <a:rPr lang="en-US" altLang="zh-CN" kern="100" dirty="0" err="1"/>
              <a:t>pivot_table</a:t>
            </a:r>
            <a:r>
              <a:rPr lang="en-US" altLang="zh-CN" kern="100" dirty="0"/>
              <a:t>()</a:t>
            </a:r>
            <a:r>
              <a:rPr lang="zh-CN" altLang="en-US" kern="100" dirty="0"/>
              <a:t>函数的基本使用格式如下。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err="1">
                <a:solidFill>
                  <a:srgbClr val="000000"/>
                </a:solidFill>
                <a:latin typeface="Times New Roman" panose="02020603050405020304" pitchFamily="18" charset="0"/>
              </a:rPr>
              <a:t>pivot_table</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函数创建透视表</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2003821" y="2875002"/>
            <a:ext cx="81843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DataFrame.pivot_table</a:t>
            </a:r>
            <a:r>
              <a:rPr kumimoji="0" lang="en-US" altLang="zh-CN" sz="2200" i="1" dirty="0">
                <a:latin typeface="Times New Roman" panose="02020603050405020304" pitchFamily="18" charset="0"/>
                <a:cs typeface="Times New Roman" panose="02020603050405020304" pitchFamily="18" charset="0"/>
              </a:rPr>
              <a:t>(values=None, index=None, columns=None, </a:t>
            </a:r>
            <a:r>
              <a:rPr kumimoji="0" lang="en-US" altLang="zh-CN" sz="2200" i="1" dirty="0" err="1">
                <a:latin typeface="Times New Roman" panose="02020603050405020304" pitchFamily="18" charset="0"/>
                <a:cs typeface="Times New Roman" panose="02020603050405020304" pitchFamily="18" charset="0"/>
              </a:rPr>
              <a:t>aggfunc</a:t>
            </a:r>
            <a:r>
              <a:rPr kumimoji="0" lang="en-US" altLang="zh-CN" sz="2200" i="1" dirty="0">
                <a:latin typeface="Times New Roman" panose="02020603050405020304" pitchFamily="18" charset="0"/>
                <a:cs typeface="Times New Roman" panose="02020603050405020304" pitchFamily="18" charset="0"/>
              </a:rPr>
              <a:t>='mean', </a:t>
            </a:r>
            <a:r>
              <a:rPr kumimoji="0" lang="en-US" altLang="zh-CN" sz="2200" i="1" dirty="0" err="1">
                <a:latin typeface="Times New Roman" panose="02020603050405020304" pitchFamily="18" charset="0"/>
                <a:cs typeface="Times New Roman" panose="02020603050405020304" pitchFamily="18" charset="0"/>
              </a:rPr>
              <a:t>fill_value</a:t>
            </a:r>
            <a:r>
              <a:rPr kumimoji="0" lang="en-US" altLang="zh-CN" sz="2200" i="1" dirty="0">
                <a:latin typeface="Times New Roman" panose="02020603050405020304" pitchFamily="18" charset="0"/>
                <a:cs typeface="Times New Roman" panose="02020603050405020304" pitchFamily="18" charset="0"/>
              </a:rPr>
              <a:t>=None, margins=False, </a:t>
            </a:r>
            <a:r>
              <a:rPr kumimoji="0" lang="en-US" altLang="zh-CN" sz="2200" i="1" dirty="0" err="1">
                <a:latin typeface="Times New Roman" panose="02020603050405020304" pitchFamily="18" charset="0"/>
                <a:cs typeface="Times New Roman" panose="02020603050405020304" pitchFamily="18" charset="0"/>
              </a:rPr>
              <a:t>dropna</a:t>
            </a:r>
            <a:r>
              <a:rPr kumimoji="0" lang="en-US" altLang="zh-CN" sz="2200" i="1" dirty="0">
                <a:latin typeface="Times New Roman" panose="02020603050405020304" pitchFamily="18" charset="0"/>
                <a:cs typeface="Times New Roman" panose="02020603050405020304" pitchFamily="18" charset="0"/>
              </a:rPr>
              <a:t>=True, </a:t>
            </a:r>
            <a:r>
              <a:rPr kumimoji="0" lang="en-US" altLang="zh-CN" sz="2200" i="1" dirty="0" err="1">
                <a:latin typeface="Times New Roman" panose="02020603050405020304" pitchFamily="18" charset="0"/>
                <a:cs typeface="Times New Roman" panose="02020603050405020304" pitchFamily="18" charset="0"/>
              </a:rPr>
              <a:t>margins_name</a:t>
            </a:r>
            <a:r>
              <a:rPr kumimoji="0" lang="en-US" altLang="zh-CN" sz="2200" i="1" dirty="0">
                <a:latin typeface="Times New Roman" panose="02020603050405020304" pitchFamily="18" charset="0"/>
                <a:cs typeface="Times New Roman" panose="02020603050405020304" pitchFamily="18" charset="0"/>
              </a:rPr>
              <a:t>='All', observed=False)</a:t>
            </a:r>
          </a:p>
        </p:txBody>
      </p:sp>
    </p:spTree>
    <p:extLst>
      <p:ext uri="{BB962C8B-B14F-4D97-AF65-F5344CB8AC3E}">
        <p14:creationId xmlns:p14="http://schemas.microsoft.com/office/powerpoint/2010/main" val="36352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750"/>
                                        <p:tgtEl>
                                          <p:spTgt spid="2">
                                            <p:txEl>
                                              <p:pRg st="1" end="1"/>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pivot_table</a:t>
            </a:r>
            <a:r>
              <a:rPr lang="en-US" altLang="zh-CN" dirty="0"/>
              <a:t>()</a:t>
            </a:r>
            <a:r>
              <a:rPr lang="zh-CN" altLang="en-US" dirty="0"/>
              <a:t>方法的常用参数及其说明如下表。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err="1">
                <a:solidFill>
                  <a:srgbClr val="000000"/>
                </a:solidFill>
                <a:latin typeface="Times New Roman" panose="02020603050405020304" pitchFamily="18" charset="0"/>
              </a:rPr>
              <a:t>pivot_table</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函数创建透视表</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792396715"/>
              </p:ext>
            </p:extLst>
          </p:nvPr>
        </p:nvGraphicFramePr>
        <p:xfrm>
          <a:off x="1305300" y="1917000"/>
          <a:ext cx="9581400" cy="3024000"/>
        </p:xfrm>
        <a:graphic>
          <a:graphicData uri="http://schemas.openxmlformats.org/drawingml/2006/table">
            <a:tbl>
              <a:tblPr firstRow="1" bandRow="1">
                <a:tableStyleId>{5C22544A-7EE6-4342-B048-85BDC9FD1C3A}</a:tableStyleId>
              </a:tblPr>
              <a:tblGrid>
                <a:gridCol w="1959534">
                  <a:extLst>
                    <a:ext uri="{9D8B030D-6E8A-4147-A177-3AD203B41FA5}">
                      <a16:colId xmlns:a16="http://schemas.microsoft.com/office/drawing/2014/main" val="20000"/>
                    </a:ext>
                  </a:extLst>
                </a:gridCol>
                <a:gridCol w="7621866">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values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str</a:t>
                      </a:r>
                      <a:r>
                        <a:rPr lang="zh-CN" sz="1800" kern="0">
                          <a:effectLst/>
                          <a:latin typeface="Times New Roman" panose="02020603050405020304" pitchFamily="18" charset="0"/>
                          <a:ea typeface="+mn-ea"/>
                          <a:cs typeface="Times New Roman" panose="02020603050405020304" pitchFamily="18" charset="0"/>
                        </a:rPr>
                        <a:t>。用于指定要聚合的数据特征名，默认使用全部数据。默认为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index</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接收列、组、数组或前一列的列表。表示行分组键。默认为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columns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接收列、组、数组或前一列的列表。表示列分组键。默认为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aggfunc</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接收函数、函数列表、</a:t>
                      </a:r>
                      <a:r>
                        <a:rPr lang="en-US" sz="1800" kern="0" dirty="0" err="1">
                          <a:effectLst/>
                          <a:latin typeface="Times New Roman" panose="02020603050405020304" pitchFamily="18" charset="0"/>
                          <a:ea typeface="+mn-ea"/>
                          <a:cs typeface="Times New Roman" panose="02020603050405020304" pitchFamily="18" charset="0"/>
                        </a:rPr>
                        <a:t>dict</a:t>
                      </a:r>
                      <a:r>
                        <a:rPr lang="zh-CN" sz="1800" kern="0" dirty="0">
                          <a:effectLst/>
                          <a:latin typeface="Times New Roman" panose="02020603050405020304" pitchFamily="18" charset="0"/>
                          <a:ea typeface="+mn-ea"/>
                          <a:cs typeface="Times New Roman" panose="02020603050405020304" pitchFamily="18" charset="0"/>
                        </a:rPr>
                        <a:t>。表示聚合函数。默认为</a:t>
                      </a:r>
                      <a:r>
                        <a:rPr lang="en-US" sz="1800" kern="0" dirty="0">
                          <a:effectLst/>
                          <a:latin typeface="Times New Roman" panose="02020603050405020304" pitchFamily="18" charset="0"/>
                          <a:ea typeface="+mn-ea"/>
                          <a:cs typeface="Times New Roman" panose="02020603050405020304" pitchFamily="18" charset="0"/>
                        </a:rPr>
                        <a:t>mean</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8254668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margins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。表示添加所有行</a:t>
                      </a:r>
                      <a:r>
                        <a:rPr lang="en-US" sz="1800" kern="0" dirty="0">
                          <a:effectLst/>
                          <a:latin typeface="Times New Roman" panose="02020603050405020304" pitchFamily="18" charset="0"/>
                          <a:ea typeface="+mn-ea"/>
                          <a:cs typeface="Times New Roman" panose="02020603050405020304" pitchFamily="18" charset="0"/>
                        </a:rPr>
                        <a:t>/</a:t>
                      </a:r>
                      <a:r>
                        <a:rPr lang="zh-CN" sz="1800" kern="0" dirty="0">
                          <a:effectLst/>
                          <a:latin typeface="Times New Roman" panose="02020603050405020304" pitchFamily="18" charset="0"/>
                          <a:ea typeface="+mn-ea"/>
                          <a:cs typeface="Times New Roman" panose="02020603050405020304" pitchFamily="18" charset="0"/>
                        </a:rPr>
                        <a:t>列（如小计</a:t>
                      </a:r>
                      <a:r>
                        <a:rPr lang="en-US" sz="1800" kern="0" dirty="0">
                          <a:effectLst/>
                          <a:latin typeface="Times New Roman" panose="02020603050405020304" pitchFamily="18" charset="0"/>
                          <a:ea typeface="+mn-ea"/>
                          <a:cs typeface="Times New Roman" panose="02020603050405020304" pitchFamily="18" charset="0"/>
                        </a:rPr>
                        <a:t>/</a:t>
                      </a:r>
                      <a:r>
                        <a:rPr lang="zh-CN" sz="1800" kern="0" dirty="0">
                          <a:effectLst/>
                          <a:latin typeface="Times New Roman" panose="02020603050405020304" pitchFamily="18" charset="0"/>
                          <a:ea typeface="+mn-ea"/>
                          <a:cs typeface="Times New Roman" panose="02020603050405020304" pitchFamily="18" charset="0"/>
                        </a:rPr>
                        <a:t>总计）。默认为</a:t>
                      </a:r>
                      <a:r>
                        <a:rPr lang="en-US" sz="1800" kern="0" dirty="0">
                          <a:effectLst/>
                          <a:latin typeface="Times New Roman" panose="02020603050405020304" pitchFamily="18" charset="0"/>
                          <a:ea typeface="+mn-ea"/>
                          <a:cs typeface="Times New Roman" panose="02020603050405020304" pitchFamily="18" charset="0"/>
                        </a:rPr>
                        <a:t>False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3578329"/>
                  </a:ext>
                </a:extLst>
              </a:tr>
              <a:tr h="432000">
                <a:tc>
                  <a:txBody>
                    <a:bodyPr/>
                    <a:lstStyle/>
                    <a:p>
                      <a:pPr algn="just">
                        <a:spcAft>
                          <a:spcPts val="0"/>
                        </a:spcAft>
                      </a:pPr>
                      <a:r>
                        <a:rPr lang="en-US" sz="1800" kern="0" dirty="0" err="1">
                          <a:effectLst/>
                          <a:latin typeface="Times New Roman" panose="02020603050405020304" pitchFamily="18" charset="0"/>
                          <a:ea typeface="+mn-ea"/>
                          <a:cs typeface="Times New Roman" panose="02020603050405020304" pitchFamily="18" charset="0"/>
                        </a:rPr>
                        <a:t>dropna</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。表示是否删掉全为</a:t>
                      </a:r>
                      <a:r>
                        <a:rPr lang="en-US" sz="1800" kern="0" dirty="0" err="1">
                          <a:effectLst/>
                          <a:latin typeface="Times New Roman" panose="02020603050405020304" pitchFamily="18" charset="0"/>
                          <a:ea typeface="+mn-ea"/>
                          <a:cs typeface="Times New Roman" panose="02020603050405020304" pitchFamily="18" charset="0"/>
                        </a:rPr>
                        <a:t>NaN</a:t>
                      </a:r>
                      <a:r>
                        <a:rPr lang="zh-CN" sz="1800" kern="0" dirty="0">
                          <a:effectLst/>
                          <a:latin typeface="Times New Roman" panose="02020603050405020304" pitchFamily="18" charset="0"/>
                          <a:ea typeface="+mn-ea"/>
                          <a:cs typeface="Times New Roman" panose="02020603050405020304" pitchFamily="18" charset="0"/>
                        </a:rPr>
                        <a:t>的列。默认为</a:t>
                      </a:r>
                      <a:r>
                        <a:rPr lang="en-US" sz="1800" kern="0" dirty="0">
                          <a:effectLst/>
                          <a:latin typeface="Times New Roman" panose="02020603050405020304" pitchFamily="18" charset="0"/>
                          <a:ea typeface="+mn-ea"/>
                          <a:cs typeface="Times New Roman" panose="02020603050405020304" pitchFamily="18" charset="0"/>
                        </a:rPr>
                        <a:t>True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5834013"/>
                  </a:ext>
                </a:extLst>
              </a:tr>
            </a:tbl>
          </a:graphicData>
        </a:graphic>
      </p:graphicFrame>
    </p:spTree>
    <p:extLst>
      <p:ext uri="{BB962C8B-B14F-4D97-AF65-F5344CB8AC3E}">
        <p14:creationId xmlns:p14="http://schemas.microsoft.com/office/powerpoint/2010/main" val="255713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使用</a:t>
            </a:r>
            <a:r>
              <a:rPr lang="en-US" altLang="zh-CN" dirty="0" err="1"/>
              <a:t>pivot_talbe</a:t>
            </a:r>
            <a:r>
              <a:rPr lang="en-US" altLang="zh-CN" dirty="0"/>
              <a:t>()</a:t>
            </a:r>
            <a:r>
              <a:rPr lang="zh-CN" altLang="en-US" dirty="0"/>
              <a:t>函数时，若不特殊指定聚合函数的参数</a:t>
            </a:r>
            <a:r>
              <a:rPr lang="en-US" altLang="zh-CN" dirty="0" err="1"/>
              <a:t>aggfunc</a:t>
            </a:r>
            <a:r>
              <a:rPr lang="zh-CN" altLang="en-US" dirty="0"/>
              <a:t>，会默认使用</a:t>
            </a:r>
            <a:r>
              <a:rPr lang="en-US" altLang="zh-CN" dirty="0" err="1"/>
              <a:t>numpy.mean</a:t>
            </a:r>
            <a:r>
              <a:rPr lang="zh-CN" altLang="en-US" dirty="0"/>
              <a:t>进行聚合运算，</a:t>
            </a:r>
            <a:r>
              <a:rPr lang="en-US" altLang="zh-CN" dirty="0" err="1"/>
              <a:t>numpy.mean</a:t>
            </a:r>
            <a:r>
              <a:rPr lang="zh-CN" altLang="en-US" dirty="0"/>
              <a:t>会自动过滤掉非数值类型数据。读者可以通过指定</a:t>
            </a:r>
            <a:r>
              <a:rPr lang="en-US" altLang="zh-CN" dirty="0" err="1"/>
              <a:t>aggfunc</a:t>
            </a:r>
            <a:r>
              <a:rPr lang="zh-CN" altLang="en-US" dirty="0"/>
              <a:t>参数来修改聚合函数。</a:t>
            </a:r>
            <a:endParaRPr lang="en-US" altLang="zh-CN" dirty="0"/>
          </a:p>
          <a:p>
            <a:pPr>
              <a:defRPr/>
            </a:pPr>
            <a:r>
              <a:rPr lang="zh-CN" altLang="zh-CN" dirty="0"/>
              <a:t>和</a:t>
            </a:r>
            <a:r>
              <a:rPr lang="en-US" altLang="zh-CN" dirty="0" err="1"/>
              <a:t>groupby</a:t>
            </a:r>
            <a:r>
              <a:rPr lang="en-US" altLang="zh-CN" dirty="0"/>
              <a:t>()</a:t>
            </a:r>
            <a:r>
              <a:rPr lang="zh-CN" altLang="zh-CN" dirty="0"/>
              <a:t>方法分组相同，</a:t>
            </a:r>
            <a:r>
              <a:rPr lang="en-US" altLang="zh-CN" dirty="0" err="1"/>
              <a:t>pivot_table</a:t>
            </a:r>
            <a:r>
              <a:rPr lang="en-US" altLang="zh-CN" dirty="0"/>
              <a:t>()</a:t>
            </a:r>
            <a:r>
              <a:rPr lang="zh-CN" altLang="zh-CN" dirty="0"/>
              <a:t>函数在创建透视表的时候分组键</a:t>
            </a:r>
            <a:r>
              <a:rPr lang="en-US" altLang="zh-CN" dirty="0"/>
              <a:t>index</a:t>
            </a:r>
            <a:r>
              <a:rPr lang="zh-CN" altLang="zh-CN" dirty="0"/>
              <a:t>可以有多个，使用</a:t>
            </a:r>
            <a:r>
              <a:rPr lang="en-US" altLang="zh-CN" dirty="0"/>
              <a:t>format</a:t>
            </a:r>
            <a:r>
              <a:rPr lang="zh-CN" altLang="zh-CN" dirty="0"/>
              <a:t>和</a:t>
            </a:r>
            <a:r>
              <a:rPr lang="en-US" altLang="zh-CN" dirty="0"/>
              <a:t>metric</a:t>
            </a:r>
            <a:r>
              <a:rPr lang="zh-CN" altLang="zh-CN" dirty="0"/>
              <a:t>特征作为索引的透视表</a:t>
            </a:r>
            <a:r>
              <a:rPr lang="zh-CN" altLang="en-US" dirty="0"/>
              <a:t>。</a:t>
            </a:r>
            <a:endParaRPr lang="en-US" altLang="zh-CN" dirty="0"/>
          </a:p>
          <a:p>
            <a:pPr>
              <a:defRPr/>
            </a:pPr>
            <a:r>
              <a:rPr lang="zh-CN" altLang="en-US" dirty="0"/>
              <a:t>当全部数据列数很多时，若要只显示自己关心的列，则可以通过指定</a:t>
            </a:r>
            <a:r>
              <a:rPr lang="en-US" altLang="zh-CN" dirty="0"/>
              <a:t>values</a:t>
            </a:r>
            <a:r>
              <a:rPr lang="zh-CN" altLang="en-US" dirty="0"/>
              <a:t>参数来实现。</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使用</a:t>
            </a:r>
            <a:r>
              <a:rPr lang="en-US" altLang="zh-CN" dirty="0" err="1">
                <a:latin typeface="Times New Roman" panose="02020603050405020304" pitchFamily="18" charset="0"/>
              </a:rPr>
              <a:t>pivot_table</a:t>
            </a:r>
            <a:r>
              <a:rPr lang="en-US" altLang="zh-CN" dirty="0">
                <a:latin typeface="Times New Roman" panose="02020603050405020304" pitchFamily="18" charset="0"/>
              </a:rPr>
              <a:t>()</a:t>
            </a:r>
            <a:r>
              <a:rPr lang="zh-CN" altLang="en-US" dirty="0">
                <a:latin typeface="Times New Roman" panose="02020603050405020304" pitchFamily="18" charset="0"/>
              </a:rPr>
              <a:t>函数创建透视表</a:t>
            </a:r>
          </a:p>
        </p:txBody>
      </p:sp>
    </p:spTree>
    <p:extLst>
      <p:ext uri="{BB962C8B-B14F-4D97-AF65-F5344CB8AC3E}">
        <p14:creationId xmlns:p14="http://schemas.microsoft.com/office/powerpoint/2010/main" val="32022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750"/>
                                        <p:tgtEl>
                                          <p:spTgt spid="2">
                                            <p:txEl>
                                              <p:pRg st="1" end="1"/>
                                            </p:txEl>
                                          </p:spTgt>
                                        </p:tgtEl>
                                      </p:cBhvr>
                                    </p:animEffect>
                                    <p:anim calcmode="lin" valueType="num">
                                      <p:cBhvr>
                                        <p:cTn id="14"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750"/>
                                        <p:tgtEl>
                                          <p:spTgt spid="2">
                                            <p:txEl>
                                              <p:pRg st="2" end="2"/>
                                            </p:txEl>
                                          </p:spTgt>
                                        </p:tgtEl>
                                      </p:cBhvr>
                                    </p:animEffect>
                                    <p:anim calcmode="lin" valueType="num">
                                      <p:cBhvr>
                                        <p:cTn id="20" dur="7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kern="100" dirty="0" err="1"/>
              <a:t>read_table</a:t>
            </a:r>
            <a:r>
              <a:rPr lang="en-US" altLang="zh-CN" kern="100" dirty="0"/>
              <a:t>()</a:t>
            </a:r>
            <a:r>
              <a:rPr lang="zh-CN" altLang="en-US" kern="100" dirty="0"/>
              <a:t>函数和</a:t>
            </a:r>
            <a:r>
              <a:rPr lang="en-US" altLang="zh-CN" kern="100" dirty="0" err="1"/>
              <a:t>read_csv</a:t>
            </a:r>
            <a:r>
              <a:rPr lang="en-US" altLang="zh-CN" kern="100" dirty="0"/>
              <a:t>()</a:t>
            </a:r>
            <a:r>
              <a:rPr lang="zh-CN" altLang="en-US" kern="100" dirty="0"/>
              <a:t>函数具有许多参数，</a:t>
            </a:r>
            <a:r>
              <a:rPr lang="zh-CN" altLang="zh-CN" kern="100" dirty="0"/>
              <a:t>如果有多个</a:t>
            </a:r>
            <a:r>
              <a:rPr lang="en-US" altLang="zh-CN" kern="100" dirty="0"/>
              <a:t>&lt; expression &gt;</a:t>
            </a:r>
            <a:r>
              <a:rPr lang="zh-CN" altLang="zh-CN" kern="100" dirty="0"/>
              <a:t>，那么表达式之间用逗号隔开</a:t>
            </a:r>
            <a:r>
              <a:rPr lang="zh-CN" altLang="en-US" kern="100" dirty="0"/>
              <a:t>，基本使用格式如下。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写文本文件</a:t>
            </a:r>
          </a:p>
        </p:txBody>
      </p:sp>
      <p:sp>
        <p:nvSpPr>
          <p:cNvPr id="9" name="TextBox 5">
            <a:extLst>
              <a:ext uri="{FF2B5EF4-FFF2-40B4-BE49-F238E27FC236}">
                <a16:creationId xmlns:a16="http://schemas.microsoft.com/office/drawing/2014/main" id="{254F6532-6C0A-4672-A4A9-ECAAB198F341}"/>
              </a:ext>
            </a:extLst>
          </p:cNvPr>
          <p:cNvSpPr txBox="1">
            <a:spLocks noChangeArrowheads="1"/>
          </p:cNvSpPr>
          <p:nvPr/>
        </p:nvSpPr>
        <p:spPr bwMode="auto">
          <a:xfrm>
            <a:off x="492693" y="2120856"/>
            <a:ext cx="1120661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pandas.read_table</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filepath_or_buffer</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sep</a:t>
            </a:r>
            <a:r>
              <a:rPr kumimoji="0" lang="en-US" altLang="zh-CN" sz="2200" i="1" dirty="0">
                <a:latin typeface="Times New Roman" panose="02020603050405020304" pitchFamily="18" charset="0"/>
                <a:cs typeface="Times New Roman" panose="02020603050405020304" pitchFamily="18" charset="0"/>
              </a:rPr>
              <a:t>=&lt;</a:t>
            </a:r>
            <a:r>
              <a:rPr kumimoji="0" lang="en-US" altLang="zh-CN" sz="2200" i="1" dirty="0" err="1">
                <a:latin typeface="Times New Roman" panose="02020603050405020304" pitchFamily="18" charset="0"/>
                <a:cs typeface="Times New Roman" panose="02020603050405020304" pitchFamily="18" charset="0"/>
              </a:rPr>
              <a:t>no_default</a:t>
            </a:r>
            <a:r>
              <a:rPr kumimoji="0" lang="en-US" altLang="zh-CN" sz="2200" i="1" dirty="0">
                <a:latin typeface="Times New Roman" panose="02020603050405020304" pitchFamily="18" charset="0"/>
                <a:cs typeface="Times New Roman" panose="02020603050405020304" pitchFamily="18" charset="0"/>
              </a:rPr>
              <a:t>&gt;, header='infer', names=&lt;</a:t>
            </a:r>
            <a:r>
              <a:rPr kumimoji="0" lang="en-US" altLang="zh-CN" sz="2200" i="1" dirty="0" err="1">
                <a:latin typeface="Times New Roman" panose="02020603050405020304" pitchFamily="18" charset="0"/>
                <a:cs typeface="Times New Roman" panose="02020603050405020304" pitchFamily="18" charset="0"/>
              </a:rPr>
              <a:t>no_default</a:t>
            </a:r>
            <a:r>
              <a:rPr kumimoji="0" lang="en-US" altLang="zh-CN" sz="2200" i="1" dirty="0">
                <a:latin typeface="Times New Roman" panose="02020603050405020304" pitchFamily="18" charset="0"/>
                <a:cs typeface="Times New Roman" panose="02020603050405020304" pitchFamily="18" charset="0"/>
              </a:rPr>
              <a:t>&gt;, </a:t>
            </a:r>
            <a:r>
              <a:rPr kumimoji="0" lang="en-US" altLang="zh-CN" sz="2200" i="1" dirty="0" err="1">
                <a:latin typeface="Times New Roman" panose="02020603050405020304" pitchFamily="18" charset="0"/>
                <a:cs typeface="Times New Roman" panose="02020603050405020304" pitchFamily="18" charset="0"/>
              </a:rPr>
              <a:t>index_col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  engine=None, </a:t>
            </a:r>
            <a:r>
              <a:rPr kumimoji="0" lang="en-US" altLang="zh-CN" sz="2200" i="1" dirty="0" err="1">
                <a:latin typeface="Times New Roman" panose="02020603050405020304" pitchFamily="18" charset="0"/>
                <a:cs typeface="Times New Roman" panose="02020603050405020304" pitchFamily="18" charset="0"/>
              </a:rPr>
              <a:t>nrows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skiprows</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pandas.read_csv</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filepath_or_buffer</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sep</a:t>
            </a:r>
            <a:r>
              <a:rPr kumimoji="0" lang="en-US" altLang="zh-CN" sz="2200" i="1" dirty="0">
                <a:latin typeface="Times New Roman" panose="02020603050405020304" pitchFamily="18" charset="0"/>
                <a:cs typeface="Times New Roman" panose="02020603050405020304" pitchFamily="18" charset="0"/>
              </a:rPr>
              <a:t>=&lt;</a:t>
            </a:r>
            <a:r>
              <a:rPr kumimoji="0" lang="en-US" altLang="zh-CN" sz="2200" i="1" dirty="0" err="1">
                <a:latin typeface="Times New Roman" panose="02020603050405020304" pitchFamily="18" charset="0"/>
                <a:cs typeface="Times New Roman" panose="02020603050405020304" pitchFamily="18" charset="0"/>
              </a:rPr>
              <a:t>no_default</a:t>
            </a:r>
            <a:r>
              <a:rPr kumimoji="0" lang="en-US" altLang="zh-CN" sz="2200" i="1" dirty="0">
                <a:latin typeface="Times New Roman" panose="02020603050405020304" pitchFamily="18" charset="0"/>
                <a:cs typeface="Times New Roman" panose="02020603050405020304" pitchFamily="18" charset="0"/>
              </a:rPr>
              <a:t>&gt;, header='infer', names=&lt;</a:t>
            </a:r>
            <a:r>
              <a:rPr kumimoji="0" lang="en-US" altLang="zh-CN" sz="2200" i="1" dirty="0" err="1">
                <a:latin typeface="Times New Roman" panose="02020603050405020304" pitchFamily="18" charset="0"/>
                <a:cs typeface="Times New Roman" panose="02020603050405020304" pitchFamily="18" charset="0"/>
              </a:rPr>
              <a:t>no_default</a:t>
            </a:r>
            <a:r>
              <a:rPr kumimoji="0" lang="en-US" altLang="zh-CN" sz="2200" i="1" dirty="0">
                <a:latin typeface="Times New Roman" panose="02020603050405020304" pitchFamily="18" charset="0"/>
                <a:cs typeface="Times New Roman" panose="02020603050405020304" pitchFamily="18" charset="0"/>
              </a:rPr>
              <a:t>&gt;, </a:t>
            </a:r>
            <a:r>
              <a:rPr kumimoji="0" lang="en-US" altLang="zh-CN" sz="2200" i="1" dirty="0" err="1">
                <a:latin typeface="Times New Roman" panose="02020603050405020304" pitchFamily="18" charset="0"/>
                <a:cs typeface="Times New Roman" panose="02020603050405020304" pitchFamily="18" charset="0"/>
              </a:rPr>
              <a:t>index_col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  engine=None, </a:t>
            </a:r>
            <a:r>
              <a:rPr kumimoji="0" lang="en-US" altLang="zh-CN" sz="2200" i="1" dirty="0" err="1">
                <a:latin typeface="Times New Roman" panose="02020603050405020304" pitchFamily="18" charset="0"/>
                <a:cs typeface="Times New Roman" panose="02020603050405020304" pitchFamily="18" charset="0"/>
              </a:rPr>
              <a:t>nrows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skiprows</a:t>
            </a:r>
            <a:r>
              <a:rPr kumimoji="0" lang="en-US" altLang="zh-CN" sz="2200" i="1" dirty="0">
                <a:latin typeface="Times New Roman" panose="02020603050405020304" pitchFamily="18" charset="0"/>
                <a:cs typeface="Times New Roman" panose="02020603050405020304" pitchFamily="18" charset="0"/>
              </a:rPr>
              <a:t>=None)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交叉表是透视表的一种，</a:t>
            </a:r>
            <a:r>
              <a:rPr lang="en-US" altLang="zh-CN" dirty="0"/>
              <a:t>crosstab()</a:t>
            </a:r>
            <a:r>
              <a:rPr lang="zh-CN" altLang="en-US" dirty="0"/>
              <a:t>函数的参数和</a:t>
            </a:r>
            <a:r>
              <a:rPr lang="en-US" altLang="zh-CN" dirty="0" err="1"/>
              <a:t>pivot_table</a:t>
            </a:r>
            <a:r>
              <a:rPr lang="en-US" altLang="zh-CN" dirty="0"/>
              <a:t>()</a:t>
            </a:r>
            <a:r>
              <a:rPr lang="zh-CN" altLang="en-US" dirty="0"/>
              <a:t>函数基本相同。</a:t>
            </a:r>
            <a:endParaRPr lang="en-US" altLang="zh-CN" dirty="0"/>
          </a:p>
          <a:p>
            <a:pPr>
              <a:defRPr/>
            </a:pPr>
            <a:r>
              <a:rPr lang="zh-CN" altLang="en-US" dirty="0"/>
              <a:t>不同之处在于，对于</a:t>
            </a:r>
            <a:r>
              <a:rPr lang="en-US" altLang="zh-CN" dirty="0"/>
              <a:t>crosstab()</a:t>
            </a:r>
            <a:r>
              <a:rPr lang="zh-CN" altLang="en-US" dirty="0"/>
              <a:t>函数中的参数</a:t>
            </a:r>
            <a:r>
              <a:rPr lang="en-US" altLang="zh-CN" dirty="0"/>
              <a:t>index</a:t>
            </a:r>
            <a:r>
              <a:rPr lang="zh-CN" altLang="en-US" dirty="0"/>
              <a:t>、</a:t>
            </a:r>
            <a:r>
              <a:rPr lang="en-US" altLang="zh-CN" dirty="0"/>
              <a:t>columns</a:t>
            </a:r>
            <a:r>
              <a:rPr lang="zh-CN" altLang="en-US" dirty="0"/>
              <a:t>、</a:t>
            </a:r>
            <a:r>
              <a:rPr lang="en-US" altLang="zh-CN" dirty="0"/>
              <a:t>values</a:t>
            </a:r>
            <a:r>
              <a:rPr lang="zh-CN" altLang="en-US" dirty="0"/>
              <a:t>，输入的都是从</a:t>
            </a:r>
            <a:r>
              <a:rPr lang="en-US" altLang="zh-CN" dirty="0" err="1"/>
              <a:t>DataFrame</a:t>
            </a:r>
            <a:r>
              <a:rPr lang="zh-CN" altLang="en-US" dirty="0"/>
              <a:t>中取出的某一列。</a:t>
            </a:r>
            <a:endParaRPr lang="en-US"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lang="zh-CN" altLang="en-US" dirty="0">
                <a:latin typeface="Times New Roman" panose="02020603050405020304" pitchFamily="18" charset="0"/>
              </a:rPr>
              <a:t>使用</a:t>
            </a:r>
            <a:r>
              <a:rPr lang="en-US" altLang="zh-CN" dirty="0">
                <a:latin typeface="Times New Roman" panose="02020603050405020304" pitchFamily="18" charset="0"/>
              </a:rPr>
              <a:t>crosstab()</a:t>
            </a:r>
            <a:r>
              <a:rPr lang="zh-CN" altLang="en-US" dirty="0">
                <a:latin typeface="Times New Roman" panose="02020603050405020304" pitchFamily="18" charset="0"/>
              </a:rPr>
              <a:t>函数创建交叉表</a:t>
            </a:r>
          </a:p>
        </p:txBody>
      </p:sp>
    </p:spTree>
    <p:extLst>
      <p:ext uri="{BB962C8B-B14F-4D97-AF65-F5344CB8AC3E}">
        <p14:creationId xmlns:p14="http://schemas.microsoft.com/office/powerpoint/2010/main" val="278170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750"/>
                                        <p:tgtEl>
                                          <p:spTgt spid="2">
                                            <p:txEl>
                                              <p:pRg st="0" end="0"/>
                                            </p:txEl>
                                          </p:spTgt>
                                        </p:tgtEl>
                                      </p:cBhvr>
                                    </p:animEffect>
                                  </p:childTnLst>
                                </p:cTn>
                              </p:par>
                            </p:childTnLst>
                          </p:cTn>
                        </p:par>
                        <p:par>
                          <p:cTn id="8" fill="hold">
                            <p:stCondLst>
                              <p:cond delay="750"/>
                            </p:stCondLst>
                            <p:childTnLst>
                              <p:par>
                                <p:cTn id="9" presetID="6" presetClass="entr" presetSubtype="16"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ircle(in)">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kern="100" dirty="0"/>
              <a:t>交叉表是一种特殊的透视表，主要用于计算分组频率。利用</a:t>
            </a:r>
            <a:r>
              <a:rPr lang="en-US" altLang="zh-CN" kern="100" dirty="0"/>
              <a:t>pandas</a:t>
            </a:r>
            <a:r>
              <a:rPr lang="zh-CN" altLang="en-US" kern="100" dirty="0"/>
              <a:t>提供的</a:t>
            </a:r>
            <a:r>
              <a:rPr lang="en-US" altLang="zh-CN" kern="100" dirty="0"/>
              <a:t>crosstab</a:t>
            </a:r>
            <a:r>
              <a:rPr lang="zh-CN" altLang="en-US" kern="100" dirty="0"/>
              <a:t>函数可以制作交叉表。</a:t>
            </a:r>
            <a:endParaRPr lang="en-US" altLang="zh-CN" kern="100" dirty="0"/>
          </a:p>
          <a:p>
            <a:r>
              <a:rPr lang="en-US" altLang="zh-CN" kern="100" dirty="0"/>
              <a:t>crosstab()</a:t>
            </a:r>
            <a:r>
              <a:rPr lang="zh-CN" altLang="en-US" kern="100" dirty="0"/>
              <a:t>函数的基本使用格式如下。</a:t>
            </a:r>
            <a:endParaRPr lang="en-US" altLang="zh-CN" kern="100" dirty="0"/>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a:solidFill>
                  <a:srgbClr val="000000"/>
                </a:solidFill>
                <a:latin typeface="Times New Roman" panose="02020603050405020304" pitchFamily="18" charset="0"/>
              </a:rPr>
              <a:t>crosstab()</a:t>
            </a:r>
            <a:r>
              <a:rPr lang="zh-CN" altLang="en-US" dirty="0">
                <a:solidFill>
                  <a:srgbClr val="000000"/>
                </a:solidFill>
                <a:latin typeface="Times New Roman" panose="02020603050405020304" pitchFamily="18" charset="0"/>
              </a:rPr>
              <a:t>函数创建交叉表</a:t>
            </a:r>
            <a:endParaRPr lang="zh-CN" altLang="en-US" dirty="0">
              <a:latin typeface="宋体" panose="02010600030101010101" pitchFamily="2" charset="-122"/>
            </a:endParaRPr>
          </a:p>
        </p:txBody>
      </p:sp>
      <p:sp>
        <p:nvSpPr>
          <p:cNvPr id="11" name="TextBox 5">
            <a:extLst>
              <a:ext uri="{FF2B5EF4-FFF2-40B4-BE49-F238E27FC236}">
                <a16:creationId xmlns:a16="http://schemas.microsoft.com/office/drawing/2014/main" id="{9705ED79-C3EE-471F-A5B2-911CF0B81A8F}"/>
              </a:ext>
            </a:extLst>
          </p:cNvPr>
          <p:cNvSpPr txBox="1">
            <a:spLocks noChangeArrowheads="1"/>
          </p:cNvSpPr>
          <p:nvPr/>
        </p:nvSpPr>
        <p:spPr bwMode="auto">
          <a:xfrm>
            <a:off x="2003821" y="2875002"/>
            <a:ext cx="81843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pandas.crosstab</a:t>
            </a:r>
            <a:r>
              <a:rPr kumimoji="0" lang="en-US" altLang="zh-CN" sz="2200" i="1" dirty="0">
                <a:latin typeface="Times New Roman" panose="02020603050405020304" pitchFamily="18" charset="0"/>
                <a:cs typeface="Times New Roman" panose="02020603050405020304" pitchFamily="18" charset="0"/>
              </a:rPr>
              <a:t>(index, columns, values=None, </a:t>
            </a:r>
            <a:r>
              <a:rPr kumimoji="0" lang="en-US" altLang="zh-CN" sz="2200" i="1" dirty="0" err="1">
                <a:latin typeface="Times New Roman" panose="02020603050405020304" pitchFamily="18" charset="0"/>
                <a:cs typeface="Times New Roman" panose="02020603050405020304" pitchFamily="18" charset="0"/>
              </a:rPr>
              <a:t>rownames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colnames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aggfunc</a:t>
            </a:r>
            <a:r>
              <a:rPr kumimoji="0" lang="en-US" altLang="zh-CN" sz="2200" i="1" dirty="0">
                <a:latin typeface="Times New Roman" panose="02020603050405020304" pitchFamily="18" charset="0"/>
                <a:cs typeface="Times New Roman" panose="02020603050405020304" pitchFamily="18" charset="0"/>
              </a:rPr>
              <a:t>=None, margins=False, </a:t>
            </a:r>
            <a:r>
              <a:rPr kumimoji="0" lang="en-US" altLang="zh-CN" sz="2200" i="1" dirty="0" err="1">
                <a:latin typeface="Times New Roman" panose="02020603050405020304" pitchFamily="18" charset="0"/>
                <a:cs typeface="Times New Roman" panose="02020603050405020304" pitchFamily="18" charset="0"/>
              </a:rPr>
              <a:t>margins_name</a:t>
            </a:r>
            <a:r>
              <a:rPr kumimoji="0" lang="en-US" altLang="zh-CN" sz="2200" i="1" dirty="0">
                <a:latin typeface="Times New Roman" panose="02020603050405020304" pitchFamily="18" charset="0"/>
                <a:cs typeface="Times New Roman" panose="02020603050405020304" pitchFamily="18" charset="0"/>
              </a:rPr>
              <a:t>='All', </a:t>
            </a:r>
            <a:r>
              <a:rPr kumimoji="0" lang="en-US" altLang="zh-CN" sz="2200" i="1" dirty="0" err="1">
                <a:latin typeface="Times New Roman" panose="02020603050405020304" pitchFamily="18" charset="0"/>
                <a:cs typeface="Times New Roman" panose="02020603050405020304" pitchFamily="18" charset="0"/>
              </a:rPr>
              <a:t>dropna</a:t>
            </a:r>
            <a:r>
              <a:rPr kumimoji="0" lang="en-US" altLang="zh-CN" sz="2200" i="1" dirty="0">
                <a:latin typeface="Times New Roman" panose="02020603050405020304" pitchFamily="18" charset="0"/>
                <a:cs typeface="Times New Roman" panose="02020603050405020304" pitchFamily="18" charset="0"/>
              </a:rPr>
              <a:t>=True, normalize=False)</a:t>
            </a:r>
          </a:p>
        </p:txBody>
      </p:sp>
    </p:spTree>
    <p:extLst>
      <p:ext uri="{BB962C8B-B14F-4D97-AF65-F5344CB8AC3E}">
        <p14:creationId xmlns:p14="http://schemas.microsoft.com/office/powerpoint/2010/main" val="140000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75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750"/>
                                        <p:tgtEl>
                                          <p:spTgt spid="2">
                                            <p:txEl>
                                              <p:pRg st="1" end="1"/>
                                            </p:txEl>
                                          </p:spTgt>
                                        </p:tgtEl>
                                      </p:cBhvr>
                                    </p:animEffect>
                                  </p:childTnLst>
                                </p:cTn>
                              </p:par>
                            </p:childTnLst>
                          </p:cTn>
                        </p:par>
                        <p:par>
                          <p:cTn id="11" fill="hold">
                            <p:stCondLst>
                              <p:cond delay="750"/>
                            </p:stCondLst>
                            <p:childTnLst>
                              <p:par>
                                <p:cTn id="12" presetID="21" presetClass="entr" presetSubtype="1"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1)">
                                      <p:cBhvr>
                                        <p:cTn id="14"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crosstab()</a:t>
            </a:r>
            <a:r>
              <a:rPr lang="zh-CN" altLang="en-US" dirty="0"/>
              <a:t>方法的常用参数及其说明如下表。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solidFill>
                  <a:srgbClr val="000000"/>
                </a:solidFill>
                <a:latin typeface="Times New Roman" panose="02020603050405020304" pitchFamily="18" charset="0"/>
              </a:rPr>
              <a:t>使用</a:t>
            </a:r>
            <a:r>
              <a:rPr lang="en-US" altLang="zh-CN" dirty="0">
                <a:solidFill>
                  <a:srgbClr val="000000"/>
                </a:solidFill>
                <a:latin typeface="Times New Roman" panose="02020603050405020304" pitchFamily="18" charset="0"/>
              </a:rPr>
              <a:t>crosstab()</a:t>
            </a:r>
            <a:r>
              <a:rPr lang="zh-CN" altLang="en-US" dirty="0">
                <a:solidFill>
                  <a:srgbClr val="000000"/>
                </a:solidFill>
                <a:latin typeface="Times New Roman" panose="02020603050405020304" pitchFamily="18" charset="0"/>
              </a:rPr>
              <a:t>函数创建交叉表</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1934885090"/>
              </p:ext>
            </p:extLst>
          </p:nvPr>
        </p:nvGraphicFramePr>
        <p:xfrm>
          <a:off x="1305300" y="1813997"/>
          <a:ext cx="9581400" cy="4436640"/>
        </p:xfrm>
        <a:graphic>
          <a:graphicData uri="http://schemas.openxmlformats.org/drawingml/2006/table">
            <a:tbl>
              <a:tblPr firstRow="1" bandRow="1">
                <a:tableStyleId>{5C22544A-7EE6-4342-B048-85BDC9FD1C3A}</a:tableStyleId>
              </a:tblPr>
              <a:tblGrid>
                <a:gridCol w="1959534">
                  <a:extLst>
                    <a:ext uri="{9D8B030D-6E8A-4147-A177-3AD203B41FA5}">
                      <a16:colId xmlns:a16="http://schemas.microsoft.com/office/drawing/2014/main" val="20000"/>
                    </a:ext>
                  </a:extLst>
                </a:gridCol>
                <a:gridCol w="7621866">
                  <a:extLst>
                    <a:ext uri="{9D8B030D-6E8A-4147-A177-3AD203B41FA5}">
                      <a16:colId xmlns:a16="http://schemas.microsoft.com/office/drawing/2014/main" val="20001"/>
                    </a:ext>
                  </a:extLst>
                </a:gridCol>
              </a:tblGrid>
              <a:tr h="432000">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函数名称</a:t>
                      </a:r>
                    </a:p>
                  </a:txBody>
                  <a:tcPr anchor="ctr" anchorCtr="1"/>
                </a:tc>
                <a:tc>
                  <a:txBody>
                    <a:bodyPr/>
                    <a:lstStyle/>
                    <a:p>
                      <a:pPr algn="ctr">
                        <a:buNone/>
                      </a:pPr>
                      <a:r>
                        <a:rPr lang="zh-CN" altLang="en-US" sz="1800" dirty="0">
                          <a:latin typeface="Times New Roman" panose="02020603050405020304" pitchFamily="18" charset="0"/>
                          <a:ea typeface="+mn-ea"/>
                          <a:cs typeface="Times New Roman" panose="02020603050405020304" pitchFamily="18" charset="0"/>
                        </a:rPr>
                        <a:t>参数说明</a:t>
                      </a:r>
                    </a:p>
                  </a:txBody>
                  <a:tcPr anchor="ctr" anchorCtr="1"/>
                </a:tc>
                <a:extLst>
                  <a:ext uri="{0D108BD9-81ED-4DB2-BD59-A6C34878D82A}">
                    <a16:rowId xmlns:a16="http://schemas.microsoft.com/office/drawing/2014/main" val="1000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index</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接收类数组或数组列表。表示行索引键。无默认值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columns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接收类数组或数组列表。表示列索引键。无默认值</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values</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接收类数组。表示聚合数据。默认为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rownames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sequence</a:t>
                      </a:r>
                      <a:r>
                        <a:rPr lang="zh-CN" sz="1800" kern="0">
                          <a:effectLst/>
                          <a:latin typeface="Times New Roman" panose="02020603050405020304" pitchFamily="18" charset="0"/>
                          <a:ea typeface="+mn-ea"/>
                          <a:cs typeface="Times New Roman" panose="02020603050405020304" pitchFamily="18" charset="0"/>
                        </a:rPr>
                        <a:t>。表示行分组键名。默认为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82546680"/>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colnames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sequence</a:t>
                      </a:r>
                      <a:r>
                        <a:rPr lang="zh-CN" sz="1800" kern="0">
                          <a:effectLst/>
                          <a:latin typeface="Times New Roman" panose="02020603050405020304" pitchFamily="18" charset="0"/>
                          <a:ea typeface="+mn-ea"/>
                          <a:cs typeface="Times New Roman" panose="02020603050405020304" pitchFamily="18" charset="0"/>
                        </a:rPr>
                        <a:t>。表示列分组键名。默认为</a:t>
                      </a:r>
                      <a:r>
                        <a:rPr lang="en-US" sz="1800" kern="0">
                          <a:effectLst/>
                          <a:latin typeface="Times New Roman" panose="02020603050405020304" pitchFamily="18" charset="0"/>
                          <a:ea typeface="+mn-ea"/>
                          <a:cs typeface="Times New Roman" panose="02020603050405020304" pitchFamily="18" charset="0"/>
                        </a:rPr>
                        <a:t>None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3578329"/>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aggfunc</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function</a:t>
                      </a:r>
                      <a:r>
                        <a:rPr lang="zh-CN" sz="1800" kern="0" dirty="0">
                          <a:effectLst/>
                          <a:latin typeface="Times New Roman" panose="02020603050405020304" pitchFamily="18" charset="0"/>
                          <a:ea typeface="+mn-ea"/>
                          <a:cs typeface="Times New Roman" panose="02020603050405020304" pitchFamily="18" charset="0"/>
                        </a:rPr>
                        <a:t>。表示聚合函数。默认为</a:t>
                      </a:r>
                      <a:r>
                        <a:rPr lang="en-US" sz="1800" kern="0" dirty="0">
                          <a:effectLst/>
                          <a:latin typeface="Times New Roman" panose="02020603050405020304" pitchFamily="18" charset="0"/>
                          <a:ea typeface="+mn-ea"/>
                          <a:cs typeface="Times New Roman" panose="02020603050405020304" pitchFamily="18" charset="0"/>
                        </a:rPr>
                        <a:t>None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583401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margins</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bool</a:t>
                      </a:r>
                      <a:r>
                        <a:rPr lang="zh-CN" sz="1800" kern="0">
                          <a:effectLst/>
                          <a:latin typeface="Times New Roman" panose="02020603050405020304" pitchFamily="18" charset="0"/>
                          <a:ea typeface="+mn-ea"/>
                          <a:cs typeface="Times New Roman" panose="02020603050405020304" pitchFamily="18" charset="0"/>
                        </a:rPr>
                        <a:t>。表示汇总（</a:t>
                      </a:r>
                      <a:r>
                        <a:rPr lang="en-US" sz="1800" kern="0">
                          <a:effectLst/>
                          <a:latin typeface="Times New Roman" panose="02020603050405020304" pitchFamily="18" charset="0"/>
                          <a:ea typeface="+mn-ea"/>
                          <a:cs typeface="Times New Roman" panose="02020603050405020304" pitchFamily="18" charset="0"/>
                        </a:rPr>
                        <a:t>Total</a:t>
                      </a:r>
                      <a:r>
                        <a:rPr lang="zh-CN" sz="1800" kern="0">
                          <a:effectLst/>
                          <a:latin typeface="Times New Roman" panose="02020603050405020304" pitchFamily="18" charset="0"/>
                          <a:ea typeface="+mn-ea"/>
                          <a:cs typeface="Times New Roman" panose="02020603050405020304" pitchFamily="18" charset="0"/>
                        </a:rPr>
                        <a:t>）功能的开关，设置为</a:t>
                      </a:r>
                      <a:r>
                        <a:rPr lang="en-US" sz="1800" kern="0">
                          <a:effectLst/>
                          <a:latin typeface="Times New Roman" panose="02020603050405020304" pitchFamily="18" charset="0"/>
                          <a:ea typeface="+mn-ea"/>
                          <a:cs typeface="Times New Roman" panose="02020603050405020304" pitchFamily="18" charset="0"/>
                        </a:rPr>
                        <a:t>True</a:t>
                      </a:r>
                      <a:r>
                        <a:rPr lang="zh-CN" sz="1800" kern="0">
                          <a:effectLst/>
                          <a:latin typeface="Times New Roman" panose="02020603050405020304" pitchFamily="18" charset="0"/>
                          <a:ea typeface="+mn-ea"/>
                          <a:cs typeface="Times New Roman" panose="02020603050405020304" pitchFamily="18" charset="0"/>
                        </a:rPr>
                        <a:t>后，结果集中会出现名为“</a:t>
                      </a:r>
                      <a:r>
                        <a:rPr lang="en-US" sz="1800" kern="0">
                          <a:effectLst/>
                          <a:latin typeface="Times New Roman" panose="02020603050405020304" pitchFamily="18" charset="0"/>
                          <a:ea typeface="+mn-ea"/>
                          <a:cs typeface="Times New Roman" panose="02020603050405020304" pitchFamily="18" charset="0"/>
                        </a:rPr>
                        <a:t>ALL</a:t>
                      </a:r>
                      <a:r>
                        <a:rPr lang="zh-CN" sz="1800" kern="0">
                          <a:effectLst/>
                          <a:latin typeface="Times New Roman" panose="02020603050405020304" pitchFamily="18" charset="0"/>
                          <a:ea typeface="+mn-ea"/>
                          <a:cs typeface="Times New Roman" panose="02020603050405020304" pitchFamily="18" charset="0"/>
                        </a:rPr>
                        <a:t>”的行和列。默认为</a:t>
                      </a:r>
                      <a:r>
                        <a:rPr lang="en-US" sz="1800" kern="0">
                          <a:effectLst/>
                          <a:latin typeface="Times New Roman" panose="02020603050405020304" pitchFamily="18" charset="0"/>
                          <a:ea typeface="+mn-ea"/>
                          <a:cs typeface="Times New Roman" panose="02020603050405020304" pitchFamily="18" charset="0"/>
                        </a:rPr>
                        <a:t>False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08480443"/>
                  </a:ext>
                </a:extLst>
              </a:tr>
              <a:tr h="432000">
                <a:tc>
                  <a:txBody>
                    <a:bodyPr/>
                    <a:lstStyle/>
                    <a:p>
                      <a:pPr algn="just">
                        <a:spcAft>
                          <a:spcPts val="0"/>
                        </a:spcAft>
                      </a:pPr>
                      <a:r>
                        <a:rPr lang="en-US" sz="1800" kern="0">
                          <a:effectLst/>
                          <a:latin typeface="Times New Roman" panose="02020603050405020304" pitchFamily="18" charset="0"/>
                          <a:ea typeface="+mn-ea"/>
                          <a:cs typeface="Times New Roman" panose="02020603050405020304" pitchFamily="18" charset="0"/>
                        </a:rPr>
                        <a:t>dropna</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a:effectLst/>
                          <a:latin typeface="Times New Roman" panose="02020603050405020304" pitchFamily="18" charset="0"/>
                          <a:ea typeface="+mn-ea"/>
                          <a:cs typeface="Times New Roman" panose="02020603050405020304" pitchFamily="18" charset="0"/>
                        </a:rPr>
                        <a:t>接收</a:t>
                      </a:r>
                      <a:r>
                        <a:rPr lang="en-US" sz="1800" kern="0">
                          <a:effectLst/>
                          <a:latin typeface="Times New Roman" panose="02020603050405020304" pitchFamily="18" charset="0"/>
                          <a:ea typeface="+mn-ea"/>
                          <a:cs typeface="Times New Roman" panose="02020603050405020304" pitchFamily="18" charset="0"/>
                        </a:rPr>
                        <a:t>bool</a:t>
                      </a:r>
                      <a:r>
                        <a:rPr lang="zh-CN" sz="1800" kern="0">
                          <a:effectLst/>
                          <a:latin typeface="Times New Roman" panose="02020603050405020304" pitchFamily="18" charset="0"/>
                          <a:ea typeface="+mn-ea"/>
                          <a:cs typeface="Times New Roman" panose="02020603050405020304" pitchFamily="18" charset="0"/>
                        </a:rPr>
                        <a:t>。表示是否删掉全为</a:t>
                      </a:r>
                      <a:r>
                        <a:rPr lang="en-US" sz="1800" kern="0">
                          <a:effectLst/>
                          <a:latin typeface="Times New Roman" panose="02020603050405020304" pitchFamily="18" charset="0"/>
                          <a:ea typeface="+mn-ea"/>
                          <a:cs typeface="Times New Roman" panose="02020603050405020304" pitchFamily="18" charset="0"/>
                        </a:rPr>
                        <a:t>NaN</a:t>
                      </a:r>
                      <a:r>
                        <a:rPr lang="zh-CN" sz="1800" kern="0">
                          <a:effectLst/>
                          <a:latin typeface="Times New Roman" panose="02020603050405020304" pitchFamily="18" charset="0"/>
                          <a:ea typeface="+mn-ea"/>
                          <a:cs typeface="Times New Roman" panose="02020603050405020304" pitchFamily="18" charset="0"/>
                        </a:rPr>
                        <a:t>的列。默认为</a:t>
                      </a:r>
                      <a:r>
                        <a:rPr lang="en-US" sz="1800" kern="0">
                          <a:effectLst/>
                          <a:latin typeface="Times New Roman" panose="02020603050405020304" pitchFamily="18" charset="0"/>
                          <a:ea typeface="+mn-ea"/>
                          <a:cs typeface="Times New Roman" panose="02020603050405020304" pitchFamily="18" charset="0"/>
                        </a:rPr>
                        <a:t>True</a:t>
                      </a:r>
                      <a:endParaRPr lang="zh-CN" sz="18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04816498"/>
                  </a:ext>
                </a:extLst>
              </a:tr>
              <a:tr h="432000">
                <a:tc>
                  <a:txBody>
                    <a:bodyPr/>
                    <a:lstStyle/>
                    <a:p>
                      <a:pPr algn="just">
                        <a:spcAft>
                          <a:spcPts val="0"/>
                        </a:spcAft>
                      </a:pPr>
                      <a:r>
                        <a:rPr lang="en-US" sz="1800" kern="0" dirty="0">
                          <a:effectLst/>
                          <a:latin typeface="Times New Roman" panose="02020603050405020304" pitchFamily="18" charset="0"/>
                          <a:ea typeface="+mn-ea"/>
                          <a:cs typeface="Times New Roman" panose="02020603050405020304" pitchFamily="18" charset="0"/>
                        </a:rPr>
                        <a:t>normalize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nchorCtr="1"/>
                </a:tc>
                <a:tc>
                  <a:txBody>
                    <a:bodyPr/>
                    <a:lstStyle/>
                    <a:p>
                      <a:pPr algn="just">
                        <a:spcAft>
                          <a:spcPts val="0"/>
                        </a:spcAft>
                      </a:pPr>
                      <a:r>
                        <a:rPr lang="zh-CN" sz="1800" kern="0" dirty="0">
                          <a:effectLst/>
                          <a:latin typeface="Times New Roman" panose="02020603050405020304" pitchFamily="18" charset="0"/>
                          <a:ea typeface="+mn-ea"/>
                          <a:cs typeface="Times New Roman" panose="02020603050405020304" pitchFamily="18" charset="0"/>
                        </a:rPr>
                        <a:t>接收</a:t>
                      </a:r>
                      <a:r>
                        <a:rPr lang="en-US" sz="1800" kern="0" dirty="0">
                          <a:effectLst/>
                          <a:latin typeface="Times New Roman" panose="02020603050405020304" pitchFamily="18" charset="0"/>
                          <a:ea typeface="+mn-ea"/>
                          <a:cs typeface="Times New Roman" panose="02020603050405020304" pitchFamily="18" charset="0"/>
                        </a:rPr>
                        <a:t>bool</a:t>
                      </a:r>
                      <a:r>
                        <a:rPr lang="zh-CN" sz="1800" kern="0" dirty="0">
                          <a:effectLst/>
                          <a:latin typeface="Times New Roman" panose="02020603050405020304" pitchFamily="18" charset="0"/>
                          <a:ea typeface="+mn-ea"/>
                          <a:cs typeface="Times New Roman" panose="02020603050405020304" pitchFamily="18" charset="0"/>
                        </a:rPr>
                        <a:t>。表示是否对值进行标准化。默认为</a:t>
                      </a:r>
                      <a:r>
                        <a:rPr lang="en-US" sz="1800" kern="0" dirty="0">
                          <a:effectLst/>
                          <a:latin typeface="Times New Roman" panose="02020603050405020304" pitchFamily="18" charset="0"/>
                          <a:ea typeface="+mn-ea"/>
                          <a:cs typeface="Times New Roman" panose="02020603050405020304" pitchFamily="18" charset="0"/>
                        </a:rPr>
                        <a:t>False</a:t>
                      </a:r>
                      <a:endParaRPr lang="zh-CN" sz="18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05029596"/>
                  </a:ext>
                </a:extLst>
              </a:tr>
            </a:tbl>
          </a:graphicData>
        </a:graphic>
      </p:graphicFrame>
    </p:spTree>
    <p:extLst>
      <p:ext uri="{BB962C8B-B14F-4D97-AF65-F5344CB8AC3E}">
        <p14:creationId xmlns:p14="http://schemas.microsoft.com/office/powerpoint/2010/main" val="66806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en-US" dirty="0"/>
              <a:t>介绍</a:t>
            </a:r>
            <a:r>
              <a:rPr lang="en-US" altLang="zh-CN" dirty="0"/>
              <a:t>CSV</a:t>
            </a:r>
            <a:r>
              <a:rPr lang="zh-CN" altLang="en-US" dirty="0"/>
              <a:t>数据、</a:t>
            </a:r>
            <a:r>
              <a:rPr lang="en-US" altLang="zh-CN" dirty="0"/>
              <a:t>Excel</a:t>
            </a:r>
            <a:r>
              <a:rPr lang="zh-CN" altLang="en-US" dirty="0"/>
              <a:t>数据和数据库数据这</a:t>
            </a:r>
            <a:r>
              <a:rPr lang="en-US" altLang="zh-CN" dirty="0"/>
              <a:t>3</a:t>
            </a:r>
            <a:r>
              <a:rPr lang="zh-CN" altLang="en-US" dirty="0"/>
              <a:t>种常用的数据读取与写入方式。</a:t>
            </a:r>
            <a:endParaRPr lang="en-US" altLang="zh-CN" dirty="0"/>
          </a:p>
          <a:p>
            <a:r>
              <a:rPr lang="zh-CN" altLang="en-US" dirty="0"/>
              <a:t>阐述</a:t>
            </a:r>
            <a:r>
              <a:rPr lang="en-US" altLang="zh-CN" dirty="0" err="1"/>
              <a:t>DataFrame</a:t>
            </a:r>
            <a:r>
              <a:rPr lang="zh-CN" altLang="en-US" dirty="0"/>
              <a:t>的常用属性、查改增删方法与描述性统计的相关内容。</a:t>
            </a:r>
            <a:endParaRPr lang="en-US" altLang="zh-CN" dirty="0"/>
          </a:p>
          <a:p>
            <a:r>
              <a:rPr lang="zh-CN" altLang="en-US" dirty="0"/>
              <a:t>介绍时间数据的转换、信息提取与算术运算。</a:t>
            </a:r>
            <a:endParaRPr lang="en-US" altLang="zh-CN" dirty="0"/>
          </a:p>
          <a:p>
            <a:r>
              <a:rPr lang="zh-CN" altLang="en-US" dirty="0"/>
              <a:t>介绍分组聚合方法</a:t>
            </a:r>
            <a:r>
              <a:rPr lang="en-US" altLang="zh-CN" dirty="0" err="1"/>
              <a:t>groupby</a:t>
            </a:r>
            <a:r>
              <a:rPr lang="en-US" altLang="zh-CN" dirty="0"/>
              <a:t>()</a:t>
            </a:r>
            <a:r>
              <a:rPr lang="zh-CN" altLang="en-US" dirty="0"/>
              <a:t>的用法以及其他</a:t>
            </a:r>
            <a:r>
              <a:rPr lang="en-US" altLang="zh-CN" dirty="0"/>
              <a:t>3</a:t>
            </a:r>
            <a:r>
              <a:rPr lang="zh-CN" altLang="en-US" dirty="0"/>
              <a:t>种聚合方法。</a:t>
            </a:r>
            <a:endParaRPr lang="en-US" altLang="zh-CN" dirty="0"/>
          </a:p>
          <a:p>
            <a:r>
              <a:rPr lang="zh-CN" altLang="en-US" dirty="0"/>
              <a:t>展现透视表与交叉表的制作方法。</a:t>
            </a: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8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75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75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75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75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75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73BC1739-6A74-4F33-AAC9-51AD0196B558}"/>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A9C3EEB3-00C2-420F-BFD8-8D8F4505FC81}"/>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read_table</a:t>
            </a:r>
            <a:r>
              <a:rPr lang="en-US" altLang="zh-CN" dirty="0"/>
              <a:t>()</a:t>
            </a:r>
            <a:r>
              <a:rPr lang="zh-CN" altLang="en-US" dirty="0"/>
              <a:t>函数和</a:t>
            </a:r>
            <a:r>
              <a:rPr lang="en-US" altLang="zh-CN" dirty="0" err="1"/>
              <a:t>read_csv</a:t>
            </a:r>
            <a:r>
              <a:rPr lang="en-US" altLang="zh-CN" dirty="0"/>
              <a:t>()</a:t>
            </a:r>
            <a:r>
              <a:rPr lang="zh-CN" altLang="en-US" dirty="0"/>
              <a:t>函数的多数参数相同，它们的常用参数及其说明如下表。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写文本文件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2354383796"/>
              </p:ext>
            </p:extLst>
          </p:nvPr>
        </p:nvGraphicFramePr>
        <p:xfrm>
          <a:off x="1280795" y="1920396"/>
          <a:ext cx="9630410" cy="3008160"/>
        </p:xfrm>
        <a:graphic>
          <a:graphicData uri="http://schemas.openxmlformats.org/drawingml/2006/table">
            <a:tbl>
              <a:tblPr firstRow="1" bandRow="1">
                <a:tableStyleId>{5C22544A-7EE6-4342-B048-85BDC9FD1C3A}</a:tableStyleId>
              </a:tblPr>
              <a:tblGrid>
                <a:gridCol w="1945640">
                  <a:extLst>
                    <a:ext uri="{9D8B030D-6E8A-4147-A177-3AD203B41FA5}">
                      <a16:colId xmlns:a16="http://schemas.microsoft.com/office/drawing/2014/main" val="20000"/>
                    </a:ext>
                  </a:extLst>
                </a:gridCol>
                <a:gridCol w="7684770">
                  <a:extLst>
                    <a:ext uri="{9D8B030D-6E8A-4147-A177-3AD203B41FA5}">
                      <a16:colId xmlns:a16="http://schemas.microsoft.com/office/drawing/2014/main" val="20001"/>
                    </a:ext>
                  </a:extLst>
                </a:gridCol>
              </a:tblGrid>
              <a:tr h="432000">
                <a:tc>
                  <a:txBody>
                    <a:bodyPr/>
                    <a:lstStyle/>
                    <a:p>
                      <a:pPr algn="ctr">
                        <a:buNone/>
                      </a:pPr>
                      <a:r>
                        <a:rPr lang="zh-CN" altLang="en-US" sz="1800" dirty="0"/>
                        <a:t>参数名称</a:t>
                      </a:r>
                    </a:p>
                  </a:txBody>
                  <a:tcPr anchor="ctr" anchorCtr="1"/>
                </a:tc>
                <a:tc>
                  <a:txBody>
                    <a:bodyPr/>
                    <a:lstStyle/>
                    <a:p>
                      <a:pPr algn="ctr">
                        <a:buNone/>
                      </a:pPr>
                      <a:r>
                        <a:rPr lang="zh-CN" altLang="en-US" sz="1800" dirty="0"/>
                        <a:t>参数说明</a:t>
                      </a:r>
                    </a:p>
                  </a:txBody>
                  <a:tcPr anchor="ctr" anchorCtr="1"/>
                </a:tc>
                <a:extLst>
                  <a:ext uri="{0D108BD9-81ED-4DB2-BD59-A6C34878D82A}">
                    <a16:rowId xmlns:a16="http://schemas.microsoft.com/office/drawing/2014/main" val="10000"/>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filepath</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。表示文件路径。无默认值</a:t>
                      </a:r>
                    </a:p>
                  </a:txBody>
                  <a:tcPr anchor="ctr"/>
                </a:tc>
                <a:extLst>
                  <a:ext uri="{0D108BD9-81ED-4DB2-BD59-A6C34878D82A}">
                    <a16:rowId xmlns:a16="http://schemas.microsoft.com/office/drawing/2014/main" val="10001"/>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sep</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str</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。表示分隔符。</a:t>
                      </a:r>
                      <a:r>
                        <a:rPr lang="en-US" altLang="zh-CN" sz="1800" kern="1200" dirty="0" err="1">
                          <a:solidFill>
                            <a:schemeClr val="dk1"/>
                          </a:solidFill>
                          <a:latin typeface="Times New Roman" panose="02020603050405020304" pitchFamily="18" charset="0"/>
                          <a:ea typeface="+mn-ea"/>
                          <a:cs typeface="Times New Roman" panose="02020603050405020304" pitchFamily="18" charset="0"/>
                        </a:rPr>
                        <a:t>read_csv</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函数默认为“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a:t>
                      </a:r>
                      <a:r>
                        <a:rPr lang="en-US" altLang="zh-CN" sz="1800" kern="1200" dirty="0" err="1">
                          <a:solidFill>
                            <a:schemeClr val="dk1"/>
                          </a:solidFill>
                          <a:latin typeface="Times New Roman" panose="02020603050405020304" pitchFamily="18" charset="0"/>
                          <a:ea typeface="+mn-ea"/>
                          <a:cs typeface="Times New Roman" panose="02020603050405020304" pitchFamily="18" charset="0"/>
                        </a:rPr>
                        <a:t>read_table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函数默认为制表符“</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Tab</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a:t>
                      </a:r>
                    </a:p>
                  </a:txBody>
                  <a:tcPr anchor="ctr"/>
                </a:tc>
                <a:extLst>
                  <a:ext uri="{0D108BD9-81ED-4DB2-BD59-A6C34878D82A}">
                    <a16:rowId xmlns:a16="http://schemas.microsoft.com/office/drawing/2014/main" val="10002"/>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header</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或列表形式的</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。表示将某行数据作为列名。默认为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infer</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432000">
                <a:tc>
                  <a:txBody>
                    <a:bodyPr/>
                    <a:lstStyle/>
                    <a:p>
                      <a:pPr algn="ctr">
                        <a:buNone/>
                      </a:pPr>
                      <a:r>
                        <a:rPr lang="en-US" altLang="zh-CN" sz="1800" dirty="0">
                          <a:latin typeface="Times New Roman" panose="02020603050405020304" pitchFamily="18" charset="0"/>
                          <a:ea typeface="+mn-ea"/>
                          <a:cs typeface="Times New Roman" panose="02020603050405020304" pitchFamily="18" charset="0"/>
                        </a:rPr>
                        <a:t>names</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array</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。表示列名。无默认值</a:t>
                      </a:r>
                    </a:p>
                  </a:txBody>
                  <a:tcPr anchor="ctr"/>
                </a:tc>
                <a:extLst>
                  <a:ext uri="{0D108BD9-81ED-4DB2-BD59-A6C34878D82A}">
                    <a16:rowId xmlns:a16="http://schemas.microsoft.com/office/drawing/2014/main" val="10004"/>
                  </a:ext>
                </a:extLst>
              </a:tr>
              <a:tr h="432000">
                <a:tc>
                  <a:txBody>
                    <a:bodyPr/>
                    <a:lstStyle/>
                    <a:p>
                      <a:pPr algn="ctr">
                        <a:buNone/>
                      </a:pPr>
                      <a:r>
                        <a:rPr lang="en-US" altLang="zh-CN" sz="1800" dirty="0" err="1">
                          <a:latin typeface="Times New Roman" panose="02020603050405020304" pitchFamily="18" charset="0"/>
                          <a:ea typeface="+mn-ea"/>
                          <a:cs typeface="Times New Roman" panose="02020603050405020304" pitchFamily="18" charset="0"/>
                        </a:rPr>
                        <a:t>index_col</a:t>
                      </a:r>
                      <a:endParaRPr lang="zh-CN" altLang="en-US" sz="18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8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int</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sequence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或</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False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。表示索引列的位置，取值为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sequence</a:t>
                      </a:r>
                      <a:r>
                        <a:rPr lang="zh-CN" altLang="en-US" sz="1800" kern="1200" dirty="0">
                          <a:solidFill>
                            <a:schemeClr val="dk1"/>
                          </a:solidFill>
                          <a:latin typeface="Times New Roman" panose="02020603050405020304" pitchFamily="18" charset="0"/>
                          <a:ea typeface="+mn-ea"/>
                          <a:cs typeface="Times New Roman" panose="02020603050405020304" pitchFamily="18" charset="0"/>
                        </a:rPr>
                        <a:t>则代表多重索引。默认为</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read_table</a:t>
            </a:r>
            <a:r>
              <a:rPr lang="en-US" altLang="zh-CN" dirty="0"/>
              <a:t>()</a:t>
            </a:r>
            <a:r>
              <a:rPr lang="zh-CN" altLang="en-US" dirty="0"/>
              <a:t>函数和</a:t>
            </a:r>
            <a:r>
              <a:rPr lang="en-US" altLang="zh-CN" dirty="0" err="1"/>
              <a:t>read_csv</a:t>
            </a:r>
            <a:r>
              <a:rPr lang="en-US" altLang="zh-CN" dirty="0"/>
              <a:t>()</a:t>
            </a:r>
            <a:r>
              <a:rPr lang="zh-CN" altLang="en-US" dirty="0"/>
              <a:t>函数的多数参数相同，它们的常用参数及其说明如下表。</a:t>
            </a:r>
            <a:endParaRPr lang="en-US" altLang="zh-CN" dirty="0"/>
          </a:p>
          <a:p>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宋体" panose="02010600030101010101" pitchFamily="2" charset="-122"/>
              </a:rPr>
              <a:t>读</a:t>
            </a:r>
            <a:r>
              <a:rPr lang="en-US" altLang="zh-CN" dirty="0">
                <a:latin typeface="Times New Roman" panose="02020603050405020304" pitchFamily="18" charset="0"/>
              </a:rPr>
              <a:t>/</a:t>
            </a:r>
            <a:r>
              <a:rPr lang="zh-CN" altLang="en-US" dirty="0">
                <a:latin typeface="宋体" panose="02010600030101010101" pitchFamily="2" charset="-122"/>
              </a:rPr>
              <a:t>写文本文件</a:t>
            </a:r>
            <a:endParaRPr lang="zh-CN" altLang="en-US" dirty="0"/>
          </a:p>
        </p:txBody>
      </p:sp>
      <p:graphicFrame>
        <p:nvGraphicFramePr>
          <p:cNvPr id="5" name="表格 4"/>
          <p:cNvGraphicFramePr/>
          <p:nvPr>
            <p:custDataLst>
              <p:tags r:id="rId1"/>
            </p:custDataLst>
            <p:extLst>
              <p:ext uri="{D42A27DB-BD31-4B8C-83A1-F6EECF244321}">
                <p14:modId xmlns:p14="http://schemas.microsoft.com/office/powerpoint/2010/main" val="346892526"/>
              </p:ext>
            </p:extLst>
          </p:nvPr>
        </p:nvGraphicFramePr>
        <p:xfrm>
          <a:off x="581126" y="1815288"/>
          <a:ext cx="11029748" cy="2209330"/>
        </p:xfrm>
        <a:graphic>
          <a:graphicData uri="http://schemas.openxmlformats.org/drawingml/2006/table">
            <a:tbl>
              <a:tblPr firstRow="1" bandRow="1">
                <a:tableStyleId>{5C22544A-7EE6-4342-B048-85BDC9FD1C3A}</a:tableStyleId>
              </a:tblPr>
              <a:tblGrid>
                <a:gridCol w="1566934">
                  <a:extLst>
                    <a:ext uri="{9D8B030D-6E8A-4147-A177-3AD203B41FA5}">
                      <a16:colId xmlns:a16="http://schemas.microsoft.com/office/drawing/2014/main" val="20000"/>
                    </a:ext>
                  </a:extLst>
                </a:gridCol>
                <a:gridCol w="9462814">
                  <a:extLst>
                    <a:ext uri="{9D8B030D-6E8A-4147-A177-3AD203B41FA5}">
                      <a16:colId xmlns:a16="http://schemas.microsoft.com/office/drawing/2014/main" val="20001"/>
                    </a:ext>
                  </a:extLst>
                </a:gridCol>
              </a:tblGrid>
              <a:tr h="481330">
                <a:tc>
                  <a:txBody>
                    <a:bodyPr/>
                    <a:lstStyle/>
                    <a:p>
                      <a:pPr algn="ctr">
                        <a:buNone/>
                      </a:pPr>
                      <a:r>
                        <a:rPr lang="zh-CN" altLang="en-US" sz="1600" dirty="0"/>
                        <a:t>参数名称</a:t>
                      </a:r>
                    </a:p>
                  </a:txBody>
                  <a:tcPr anchor="ctr"/>
                </a:tc>
                <a:tc>
                  <a:txBody>
                    <a:bodyPr/>
                    <a:lstStyle/>
                    <a:p>
                      <a:pPr algn="ctr">
                        <a:buNone/>
                      </a:pPr>
                      <a:r>
                        <a:rPr lang="zh-CN" altLang="en-US" sz="1600" dirty="0"/>
                        <a:t>参数说明</a:t>
                      </a:r>
                    </a:p>
                  </a:txBody>
                  <a:tcPr anchor="ctr"/>
                </a:tc>
                <a:extLst>
                  <a:ext uri="{0D108BD9-81ED-4DB2-BD59-A6C34878D82A}">
                    <a16:rowId xmlns:a16="http://schemas.microsoft.com/office/drawing/2014/main" val="10000"/>
                  </a:ext>
                </a:extLst>
              </a:tr>
              <a:tr h="432000">
                <a:tc>
                  <a:txBody>
                    <a:bodyPr/>
                    <a:lstStyle/>
                    <a:p>
                      <a:pPr algn="ctr">
                        <a:buNone/>
                      </a:pPr>
                      <a:r>
                        <a:rPr lang="en-US" altLang="zh-CN" sz="1600" dirty="0" err="1">
                          <a:latin typeface="Times New Roman" panose="02020603050405020304" pitchFamily="18" charset="0"/>
                          <a:ea typeface="+mn-ea"/>
                          <a:cs typeface="Times New Roman" panose="02020603050405020304" pitchFamily="18" charset="0"/>
                        </a:rPr>
                        <a:t>dtype</a:t>
                      </a:r>
                      <a:endParaRPr lang="zh-CN" altLang="en-US" sz="16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600" kern="1200" dirty="0">
                          <a:solidFill>
                            <a:schemeClr val="dk1"/>
                          </a:solidFill>
                          <a:latin typeface="Times New Roman" panose="02020603050405020304" pitchFamily="18" charset="0"/>
                          <a:ea typeface="+mn-ea"/>
                          <a:cs typeface="Times New Roman" panose="02020603050405020304" pitchFamily="18" charset="0"/>
                        </a:rPr>
                        <a:t>接收字典形式的列名或</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type name</a:t>
                      </a:r>
                      <a:r>
                        <a:rPr lang="zh-CN" altLang="en-US" sz="1600" kern="1200" dirty="0">
                          <a:solidFill>
                            <a:schemeClr val="dk1"/>
                          </a:solidFill>
                          <a:latin typeface="Times New Roman" panose="02020603050405020304" pitchFamily="18" charset="0"/>
                          <a:ea typeface="+mn-ea"/>
                          <a:cs typeface="Times New Roman" panose="02020603050405020304" pitchFamily="18" charset="0"/>
                        </a:rPr>
                        <a:t>。表示写入的数据类型（列名为</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key</a:t>
                      </a:r>
                      <a:r>
                        <a:rPr lang="zh-CN" altLang="en-US" sz="1600" kern="1200" dirty="0">
                          <a:solidFill>
                            <a:schemeClr val="dk1"/>
                          </a:solidFill>
                          <a:latin typeface="Times New Roman" panose="02020603050405020304" pitchFamily="18" charset="0"/>
                          <a:ea typeface="+mn-ea"/>
                          <a:cs typeface="Times New Roman" panose="02020603050405020304" pitchFamily="18" charset="0"/>
                        </a:rPr>
                        <a:t>，数据格式为</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values</a:t>
                      </a:r>
                      <a:r>
                        <a:rPr lang="zh-CN" altLang="en-US" sz="1600" kern="1200" dirty="0">
                          <a:solidFill>
                            <a:schemeClr val="dk1"/>
                          </a:solidFill>
                          <a:latin typeface="Times New Roman" panose="02020603050405020304" pitchFamily="18" charset="0"/>
                          <a:ea typeface="+mn-ea"/>
                          <a:cs typeface="Times New Roman" panose="02020603050405020304" pitchFamily="18" charset="0"/>
                        </a:rPr>
                        <a:t>）。默认为</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3806698025"/>
                  </a:ext>
                </a:extLst>
              </a:tr>
              <a:tr h="432000">
                <a:tc>
                  <a:txBody>
                    <a:bodyPr/>
                    <a:lstStyle/>
                    <a:p>
                      <a:pPr algn="ctr">
                        <a:buNone/>
                      </a:pPr>
                      <a:r>
                        <a:rPr lang="en-US" altLang="zh-CN" sz="1600" dirty="0">
                          <a:latin typeface="Times New Roman" panose="02020603050405020304" pitchFamily="18" charset="0"/>
                          <a:ea typeface="+mn-ea"/>
                          <a:cs typeface="Times New Roman" panose="02020603050405020304" pitchFamily="18" charset="0"/>
                        </a:rPr>
                        <a:t>engine</a:t>
                      </a:r>
                      <a:endParaRPr lang="zh-CN" altLang="en-US" sz="1600" dirty="0">
                        <a:latin typeface="Times New Roman" panose="02020603050405020304" pitchFamily="18" charset="0"/>
                        <a:ea typeface="+mn-ea"/>
                        <a:cs typeface="Times New Roman" panose="02020603050405020304" pitchFamily="18" charset="0"/>
                      </a:endParaRPr>
                    </a:p>
                  </a:txBody>
                  <a:tcPr anchor="ctr" anchorCtr="1"/>
                </a:tc>
                <a:tc>
                  <a:txBody>
                    <a:bodyPr/>
                    <a:lstStyle/>
                    <a:p>
                      <a:pPr marL="0" algn="l" defTabSz="967740" rtl="0" eaLnBrk="1" latinLnBrk="0" hangingPunct="1">
                        <a:buNone/>
                      </a:pPr>
                      <a:r>
                        <a:rPr lang="zh-CN" altLang="en-US" sz="1600" kern="1200" dirty="0">
                          <a:solidFill>
                            <a:schemeClr val="dk1"/>
                          </a:solidFill>
                          <a:latin typeface="Times New Roman" panose="02020603050405020304" pitchFamily="18" charset="0"/>
                          <a:ea typeface="+mn-ea"/>
                          <a:cs typeface="Times New Roman" panose="02020603050405020304" pitchFamily="18" charset="0"/>
                        </a:rPr>
                        <a:t>接收</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c</a:t>
                      </a:r>
                      <a:r>
                        <a:rPr lang="zh-CN" altLang="en-US" sz="1600" kern="1200" dirty="0">
                          <a:solidFill>
                            <a:schemeClr val="dk1"/>
                          </a:solidFill>
                          <a:latin typeface="Times New Roman" panose="02020603050405020304" pitchFamily="18" charset="0"/>
                          <a:ea typeface="+mn-ea"/>
                          <a:cs typeface="Times New Roman" panose="02020603050405020304" pitchFamily="18" charset="0"/>
                        </a:rPr>
                        <a:t>语言或</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python</a:t>
                      </a:r>
                      <a:r>
                        <a:rPr lang="zh-CN" altLang="en-US" sz="1600" kern="1200" dirty="0">
                          <a:solidFill>
                            <a:schemeClr val="dk1"/>
                          </a:solidFill>
                          <a:latin typeface="Times New Roman" panose="02020603050405020304" pitchFamily="18" charset="0"/>
                          <a:ea typeface="+mn-ea"/>
                          <a:cs typeface="Times New Roman" panose="02020603050405020304" pitchFamily="18" charset="0"/>
                        </a:rPr>
                        <a:t>语言。表示要使用的数据解析引擎。默认为</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2886788644"/>
                  </a:ext>
                </a:extLst>
              </a:tr>
              <a:tr h="432000">
                <a:tc>
                  <a:txBody>
                    <a:bodyPr/>
                    <a:lstStyle/>
                    <a:p>
                      <a:pPr algn="ctr">
                        <a:buNone/>
                      </a:pPr>
                      <a:r>
                        <a:rPr lang="en-US" altLang="zh-CN" sz="1600" dirty="0" err="1">
                          <a:latin typeface="Times New Roman" panose="02020603050405020304" pitchFamily="18" charset="0"/>
                          <a:ea typeface="+mn-ea"/>
                          <a:cs typeface="Times New Roman" panose="02020603050405020304" pitchFamily="18" charset="0"/>
                        </a:rPr>
                        <a:t>nrows</a:t>
                      </a:r>
                      <a:endParaRPr lang="zh-CN" altLang="en-US" sz="1600" dirty="0">
                        <a:latin typeface="Times New Roman" panose="02020603050405020304" pitchFamily="18" charset="0"/>
                        <a:ea typeface="+mn-ea"/>
                        <a:cs typeface="Times New Roman" panose="02020603050405020304" pitchFamily="18" charset="0"/>
                      </a:endParaRPr>
                    </a:p>
                  </a:txBody>
                  <a:tcPr anchor="ctr"/>
                </a:tc>
                <a:tc>
                  <a:txBody>
                    <a:bodyPr/>
                    <a:lstStyle/>
                    <a:p>
                      <a:pPr>
                        <a:buNone/>
                      </a:pPr>
                      <a:r>
                        <a:rPr lang="zh-CN" altLang="en-US" sz="1600" dirty="0">
                          <a:latin typeface="Times New Roman" panose="02020603050405020304" pitchFamily="18" charset="0"/>
                          <a:ea typeface="+mn-ea"/>
                          <a:cs typeface="Times New Roman" panose="02020603050405020304" pitchFamily="18" charset="0"/>
                        </a:rPr>
                        <a:t>接收</a:t>
                      </a:r>
                      <a:r>
                        <a:rPr lang="en-US" altLang="zh-CN" sz="1600" dirty="0">
                          <a:latin typeface="Times New Roman" panose="02020603050405020304" pitchFamily="18" charset="0"/>
                          <a:ea typeface="+mn-ea"/>
                          <a:cs typeface="Times New Roman" panose="02020603050405020304" pitchFamily="18" charset="0"/>
                        </a:rPr>
                        <a:t>int</a:t>
                      </a:r>
                      <a:r>
                        <a:rPr lang="zh-CN" altLang="en-US" sz="1600" dirty="0">
                          <a:latin typeface="Times New Roman" panose="02020603050405020304" pitchFamily="18" charset="0"/>
                          <a:ea typeface="+mn-ea"/>
                          <a:cs typeface="Times New Roman" panose="02020603050405020304" pitchFamily="18" charset="0"/>
                        </a:rPr>
                        <a:t>。要读取的文件行数。默认为</a:t>
                      </a:r>
                      <a:r>
                        <a:rPr lang="en-US" altLang="zh-CN" sz="1600" dirty="0">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3268908689"/>
                  </a:ext>
                </a:extLst>
              </a:tr>
              <a:tr h="432000">
                <a:tc>
                  <a:txBody>
                    <a:bodyPr/>
                    <a:lstStyle/>
                    <a:p>
                      <a:pPr algn="ctr">
                        <a:buNone/>
                      </a:pPr>
                      <a:r>
                        <a:rPr lang="en-US" altLang="zh-CN" sz="1600" dirty="0" err="1">
                          <a:latin typeface="Times New Roman" panose="02020603050405020304" pitchFamily="18" charset="0"/>
                          <a:ea typeface="+mn-ea"/>
                          <a:cs typeface="Times New Roman" panose="02020603050405020304" pitchFamily="18" charset="0"/>
                        </a:rPr>
                        <a:t>skiprows</a:t>
                      </a:r>
                      <a:endParaRPr lang="zh-CN" altLang="en-US" sz="1600" dirty="0">
                        <a:latin typeface="Times New Roman" panose="02020603050405020304" pitchFamily="18" charset="0"/>
                        <a:ea typeface="+mn-ea"/>
                        <a:cs typeface="Times New Roman" panose="02020603050405020304" pitchFamily="18" charset="0"/>
                      </a:endParaRPr>
                    </a:p>
                  </a:txBody>
                  <a:tcPr anchor="ctr"/>
                </a:tc>
                <a:tc>
                  <a:txBody>
                    <a:bodyPr/>
                    <a:lstStyle/>
                    <a:p>
                      <a:pPr>
                        <a:buNone/>
                      </a:pPr>
                      <a:r>
                        <a:rPr lang="zh-CN" altLang="en-US" sz="1600" dirty="0">
                          <a:latin typeface="Times New Roman" panose="02020603050405020304" pitchFamily="18" charset="0"/>
                          <a:ea typeface="+mn-ea"/>
                          <a:cs typeface="Times New Roman" panose="02020603050405020304" pitchFamily="18" charset="0"/>
                        </a:rPr>
                        <a:t>接收</a:t>
                      </a:r>
                      <a:r>
                        <a:rPr lang="en-US" altLang="zh-CN" sz="1600" dirty="0">
                          <a:latin typeface="Times New Roman" panose="02020603050405020304" pitchFamily="18" charset="0"/>
                          <a:ea typeface="+mn-ea"/>
                          <a:cs typeface="Times New Roman" panose="02020603050405020304" pitchFamily="18" charset="0"/>
                        </a:rPr>
                        <a:t>list</a:t>
                      </a:r>
                      <a:r>
                        <a:rPr lang="zh-CN" altLang="en-US" sz="1600" dirty="0">
                          <a:latin typeface="Times New Roman" panose="02020603050405020304" pitchFamily="18" charset="0"/>
                          <a:ea typeface="+mn-ea"/>
                          <a:cs typeface="Times New Roman" panose="02020603050405020304" pitchFamily="18" charset="0"/>
                        </a:rPr>
                        <a:t>或</a:t>
                      </a:r>
                      <a:r>
                        <a:rPr lang="en-US" altLang="zh-CN" sz="1600" dirty="0">
                          <a:latin typeface="Times New Roman" panose="02020603050405020304" pitchFamily="18" charset="0"/>
                          <a:ea typeface="+mn-ea"/>
                          <a:cs typeface="Times New Roman" panose="02020603050405020304" pitchFamily="18" charset="0"/>
                        </a:rPr>
                        <a:t>int</a:t>
                      </a:r>
                      <a:r>
                        <a:rPr lang="zh-CN" altLang="en-US" sz="1600" dirty="0">
                          <a:latin typeface="Times New Roman" panose="02020603050405020304" pitchFamily="18" charset="0"/>
                          <a:ea typeface="+mn-ea"/>
                          <a:cs typeface="Times New Roman" panose="02020603050405020304" pitchFamily="18" charset="0"/>
                        </a:rPr>
                        <a:t>或</a:t>
                      </a:r>
                      <a:r>
                        <a:rPr lang="en-US" altLang="zh-CN" sz="1600" dirty="0">
                          <a:latin typeface="Times New Roman" panose="02020603050405020304" pitchFamily="18" charset="0"/>
                          <a:ea typeface="+mn-ea"/>
                          <a:cs typeface="Times New Roman" panose="02020603050405020304" pitchFamily="18" charset="0"/>
                        </a:rPr>
                        <a:t>callable</a:t>
                      </a:r>
                      <a:r>
                        <a:rPr lang="zh-CN" altLang="en-US" sz="1600" dirty="0">
                          <a:latin typeface="Times New Roman" panose="02020603050405020304" pitchFamily="18" charset="0"/>
                          <a:ea typeface="+mn-ea"/>
                          <a:cs typeface="Times New Roman" panose="02020603050405020304" pitchFamily="18" charset="0"/>
                        </a:rPr>
                        <a:t>。表示读取数据时跳过开头的行数。默认为</a:t>
                      </a:r>
                      <a:r>
                        <a:rPr lang="en-US" altLang="zh-CN" sz="1600" dirty="0">
                          <a:latin typeface="Times New Roman" panose="02020603050405020304" pitchFamily="18" charset="0"/>
                          <a:ea typeface="+mn-ea"/>
                          <a:cs typeface="Times New Roman" panose="02020603050405020304" pitchFamily="18" charset="0"/>
                        </a:rPr>
                        <a:t>None</a:t>
                      </a:r>
                    </a:p>
                  </a:txBody>
                  <a:tcPr anchor="ctr"/>
                </a:tc>
                <a:extLst>
                  <a:ext uri="{0D108BD9-81ED-4DB2-BD59-A6C34878D82A}">
                    <a16:rowId xmlns:a16="http://schemas.microsoft.com/office/drawing/2014/main" val="4267416403"/>
                  </a:ext>
                </a:extLst>
              </a:tr>
            </a:tbl>
          </a:graphicData>
        </a:graphic>
      </p:graphicFrame>
    </p:spTree>
    <p:extLst>
      <p:ext uri="{BB962C8B-B14F-4D97-AF65-F5344CB8AC3E}">
        <p14:creationId xmlns:p14="http://schemas.microsoft.com/office/powerpoint/2010/main" val="182810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009a4882-d659-4813-8c47-ef2d6831bcb0}"/>
  <p:tag name="TABLE_ENDDRAG_ORIGIN_RECT" val="758*313"/>
  <p:tag name="TABLE_ENDDRAG_RECT" val="100*159*758*313"/>
</p:tagLst>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1390</TotalTime>
  <Words>7938</Words>
  <Application>Microsoft Office PowerPoint</Application>
  <PresentationFormat>宽屏</PresentationFormat>
  <Paragraphs>942</Paragraphs>
  <Slides>74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74</vt:i4>
      </vt:variant>
    </vt:vector>
  </HeadingPairs>
  <TitlesOfParts>
    <vt:vector size="83" baseType="lpstr">
      <vt:lpstr>等线</vt:lpstr>
      <vt:lpstr>黑体</vt:lpstr>
      <vt:lpstr>宋体</vt:lpstr>
      <vt:lpstr>微软雅黑</vt:lpstr>
      <vt:lpstr>Arial</vt:lpstr>
      <vt:lpstr>Calibri</vt:lpstr>
      <vt:lpstr>Times New Roman</vt:lpstr>
      <vt:lpstr>Wingdings</vt:lpstr>
      <vt:lpstr>PPT模板主题</vt:lpstr>
      <vt:lpstr>pandas统计分析基础</vt:lpstr>
      <vt:lpstr>目录</vt:lpstr>
      <vt:lpstr>认识pandas库</vt:lpstr>
      <vt:lpstr>认识pandas库</vt:lpstr>
      <vt:lpstr>读/写文本文件</vt:lpstr>
      <vt:lpstr>读/写文本文件</vt:lpstr>
      <vt:lpstr>读/写文本文件</vt:lpstr>
      <vt:lpstr>读/写文本文件</vt:lpstr>
      <vt:lpstr>读/写文本文件</vt:lpstr>
      <vt:lpstr>读/写文本文件</vt:lpstr>
      <vt:lpstr>读/写文本文件</vt:lpstr>
      <vt:lpstr>读/写文本文件</vt:lpstr>
      <vt:lpstr>读/写文本文件</vt:lpstr>
      <vt:lpstr>读/写Excel文件</vt:lpstr>
      <vt:lpstr>读/写Excel文件</vt:lpstr>
      <vt:lpstr>读/写Excel文件</vt:lpstr>
      <vt:lpstr>读/写Excel文件</vt:lpstr>
      <vt:lpstr>读/写Excel文件</vt:lpstr>
      <vt:lpstr>读/写数据库数据</vt:lpstr>
      <vt:lpstr>读/写数据库数据</vt:lpstr>
      <vt:lpstr>读/写数据库数据</vt:lpstr>
      <vt:lpstr>读/写数据库数据</vt:lpstr>
      <vt:lpstr>读/写数据库数据</vt:lpstr>
      <vt:lpstr>读/写数据库数据</vt:lpstr>
      <vt:lpstr>读/写Excel文件</vt:lpstr>
      <vt:lpstr>目录</vt:lpstr>
      <vt:lpstr>查看DataFrame的常用属性</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描述分析DataFrame数据</vt:lpstr>
      <vt:lpstr>描述分析DataFrame数据</vt:lpstr>
      <vt:lpstr>描述分析DataFrame数据</vt:lpstr>
      <vt:lpstr>描述分析DataFrame数据</vt:lpstr>
      <vt:lpstr>描述分析DataFrame数据</vt:lpstr>
      <vt:lpstr>目录</vt:lpstr>
      <vt:lpstr>转换字符串时间为标准时间</vt:lpstr>
      <vt:lpstr>转换字符串时间为标准时间</vt:lpstr>
      <vt:lpstr>转换字符串时间为标准时间</vt:lpstr>
      <vt:lpstr>转换字符串时间为标准时间</vt:lpstr>
      <vt:lpstr>转换字符串时间为标准时间</vt:lpstr>
      <vt:lpstr>转换字符串时间为标准时间</vt:lpstr>
      <vt:lpstr>转换字符串时间为标准时间</vt:lpstr>
      <vt:lpstr>提取时间序列数据信息</vt:lpstr>
      <vt:lpstr>加减时间数据</vt:lpstr>
      <vt:lpstr>加减时间数据</vt:lpstr>
      <vt:lpstr>目录</vt:lpstr>
      <vt:lpstr>groupby()方法拆分数据</vt:lpstr>
      <vt:lpstr>groupby()方法拆分数据</vt:lpstr>
      <vt:lpstr>groupby()方法拆分数据</vt:lpstr>
      <vt:lpstr>使用agg()方法聚合数据</vt:lpstr>
      <vt:lpstr>使用agg()方法聚合数据</vt:lpstr>
      <vt:lpstr>使用agg()方法聚合数据</vt:lpstr>
      <vt:lpstr>使用agg()方法聚合数据</vt:lpstr>
      <vt:lpstr>使用apply()方法聚合数据</vt:lpstr>
      <vt:lpstr>使用apply()方法聚合数据</vt:lpstr>
      <vt:lpstr>使用transform()方法聚合数据</vt:lpstr>
      <vt:lpstr>目录</vt:lpstr>
      <vt:lpstr>使用pivot_table()函数创建透视表</vt:lpstr>
      <vt:lpstr>使用pivot_table()函数创建透视表</vt:lpstr>
      <vt:lpstr>使用pivot_table()函数创建透视表</vt:lpstr>
      <vt:lpstr>使用crosstab()函数创建交叉表</vt:lpstr>
      <vt:lpstr>使用crosstab()函数创建交叉表</vt:lpstr>
      <vt:lpstr>使用crosstab()函数创建交叉表</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527</cp:revision>
  <dcterms:created xsi:type="dcterms:W3CDTF">2017-01-10T15:44:52Z</dcterms:created>
  <dcterms:modified xsi:type="dcterms:W3CDTF">2022-08-09T03:00:53Z</dcterms:modified>
</cp:coreProperties>
</file>