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1"/>
  </p:sldMasterIdLst>
  <p:notesMasterIdLst>
    <p:notesMasterId r:id="rId80"/>
  </p:notesMasterIdLst>
  <p:sldIdLst>
    <p:sldId id="494" r:id="rId2"/>
    <p:sldId id="502" r:id="rId3"/>
    <p:sldId id="580" r:id="rId4"/>
    <p:sldId id="652" r:id="rId5"/>
    <p:sldId id="582" r:id="rId6"/>
    <p:sldId id="589" r:id="rId7"/>
    <p:sldId id="583" r:id="rId8"/>
    <p:sldId id="623" r:id="rId9"/>
    <p:sldId id="616" r:id="rId10"/>
    <p:sldId id="653" r:id="rId11"/>
    <p:sldId id="584" r:id="rId12"/>
    <p:sldId id="617" r:id="rId13"/>
    <p:sldId id="588" r:id="rId14"/>
    <p:sldId id="618" r:id="rId15"/>
    <p:sldId id="619" r:id="rId16"/>
    <p:sldId id="587" r:id="rId17"/>
    <p:sldId id="620" r:id="rId18"/>
    <p:sldId id="586" r:id="rId19"/>
    <p:sldId id="621" r:id="rId20"/>
    <p:sldId id="585" r:id="rId21"/>
    <p:sldId id="622" r:id="rId22"/>
    <p:sldId id="541" r:id="rId23"/>
    <p:sldId id="591" r:id="rId24"/>
    <p:sldId id="592" r:id="rId25"/>
    <p:sldId id="624" r:id="rId26"/>
    <p:sldId id="595" r:id="rId27"/>
    <p:sldId id="594" r:id="rId28"/>
    <p:sldId id="625" r:id="rId29"/>
    <p:sldId id="593" r:id="rId30"/>
    <p:sldId id="626" r:id="rId31"/>
    <p:sldId id="628" r:id="rId32"/>
    <p:sldId id="597" r:id="rId33"/>
    <p:sldId id="629" r:id="rId34"/>
    <p:sldId id="630" r:id="rId35"/>
    <p:sldId id="632" r:id="rId36"/>
    <p:sldId id="598" r:id="rId37"/>
    <p:sldId id="633" r:id="rId38"/>
    <p:sldId id="634" r:id="rId39"/>
    <p:sldId id="596" r:id="rId40"/>
    <p:sldId id="599" r:id="rId41"/>
    <p:sldId id="635" r:id="rId42"/>
    <p:sldId id="654" r:id="rId43"/>
    <p:sldId id="600" r:id="rId44"/>
    <p:sldId id="636" r:id="rId45"/>
    <p:sldId id="601" r:id="rId46"/>
    <p:sldId id="602" r:id="rId47"/>
    <p:sldId id="637" r:id="rId48"/>
    <p:sldId id="638" r:id="rId49"/>
    <p:sldId id="542" r:id="rId50"/>
    <p:sldId id="603" r:id="rId51"/>
    <p:sldId id="639" r:id="rId52"/>
    <p:sldId id="604" r:id="rId53"/>
    <p:sldId id="640" r:id="rId54"/>
    <p:sldId id="641" r:id="rId55"/>
    <p:sldId id="607" r:id="rId56"/>
    <p:sldId id="642" r:id="rId57"/>
    <p:sldId id="606" r:id="rId58"/>
    <p:sldId id="643" r:id="rId59"/>
    <p:sldId id="605" r:id="rId60"/>
    <p:sldId id="657" r:id="rId61"/>
    <p:sldId id="608" r:id="rId62"/>
    <p:sldId id="644" r:id="rId63"/>
    <p:sldId id="610" r:id="rId64"/>
    <p:sldId id="645" r:id="rId65"/>
    <p:sldId id="609" r:id="rId66"/>
    <p:sldId id="646" r:id="rId67"/>
    <p:sldId id="647" r:id="rId68"/>
    <p:sldId id="611" r:id="rId69"/>
    <p:sldId id="655" r:id="rId70"/>
    <p:sldId id="648" r:id="rId71"/>
    <p:sldId id="613" r:id="rId72"/>
    <p:sldId id="649" r:id="rId73"/>
    <p:sldId id="656" r:id="rId74"/>
    <p:sldId id="612" r:id="rId75"/>
    <p:sldId id="650" r:id="rId76"/>
    <p:sldId id="651" r:id="rId77"/>
    <p:sldId id="540" r:id="rId78"/>
    <p:sldId id="534" r:id="rId7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汉强 卢" initials="汉强" lastIdx="1" clrIdx="0">
    <p:extLst>
      <p:ext uri="{19B8F6BF-5375-455C-9EA6-DF929625EA0E}">
        <p15:presenceInfo xmlns:p15="http://schemas.microsoft.com/office/powerpoint/2012/main" userId="a1a77af07fa10c2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9708"/>
    <a:srgbClr val="064BB2"/>
    <a:srgbClr val="FFCB54"/>
    <a:srgbClr val="2B6EE1"/>
    <a:srgbClr val="FFBF2B"/>
    <a:srgbClr val="7624CC"/>
    <a:srgbClr val="CC8824"/>
    <a:srgbClr val="2165B6"/>
    <a:srgbClr val="C4C6C9"/>
    <a:srgbClr val="A5A7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41" autoAdjust="0"/>
    <p:restoredTop sz="80996" autoAdjust="0"/>
  </p:normalViewPr>
  <p:slideViewPr>
    <p:cSldViewPr snapToGrid="0">
      <p:cViewPr varScale="1">
        <p:scale>
          <a:sx n="86" d="100"/>
          <a:sy n="86" d="100"/>
        </p:scale>
        <p:origin x="437" y="48"/>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77ADA9-9D0B-42DC-94FF-BBDB68110F2F}" type="datetimeFigureOut">
              <a:rPr lang="zh-CN" altLang="en-US" smtClean="0"/>
              <a:t>2022/8/9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A1B552-615F-42DA-85F2-80E7008928A8}" type="slidenum">
              <a:rPr lang="zh-CN" altLang="en-US" smtClean="0"/>
              <a:t>‹#›</a:t>
            </a:fld>
            <a:endParaRPr lang="zh-CN" altLang="en-US"/>
          </a:p>
        </p:txBody>
      </p:sp>
    </p:spTree>
    <p:extLst>
      <p:ext uri="{BB962C8B-B14F-4D97-AF65-F5344CB8AC3E}">
        <p14:creationId xmlns:p14="http://schemas.microsoft.com/office/powerpoint/2010/main" val="2975812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A1B552-615F-42DA-85F2-80E7008928A8}" type="slidenum">
              <a:rPr lang="zh-CN" altLang="en-US" smtClean="0"/>
              <a:t>3</a:t>
            </a:fld>
            <a:endParaRPr lang="zh-CN" altLang="en-US"/>
          </a:p>
        </p:txBody>
      </p:sp>
    </p:spTree>
    <p:extLst>
      <p:ext uri="{BB962C8B-B14F-4D97-AF65-F5344CB8AC3E}">
        <p14:creationId xmlns:p14="http://schemas.microsoft.com/office/powerpoint/2010/main" val="98763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A1B552-615F-42DA-85F2-80E7008928A8}" type="slidenum">
              <a:rPr lang="zh-CN" altLang="en-US" smtClean="0"/>
              <a:t>12</a:t>
            </a:fld>
            <a:endParaRPr lang="zh-CN" altLang="en-US"/>
          </a:p>
        </p:txBody>
      </p:sp>
    </p:spTree>
    <p:extLst>
      <p:ext uri="{BB962C8B-B14F-4D97-AF65-F5344CB8AC3E}">
        <p14:creationId xmlns:p14="http://schemas.microsoft.com/office/powerpoint/2010/main" val="1568278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A1B552-615F-42DA-85F2-80E7008928A8}" type="slidenum">
              <a:rPr lang="zh-CN" altLang="en-US" smtClean="0"/>
              <a:t>13</a:t>
            </a:fld>
            <a:endParaRPr lang="zh-CN" altLang="en-US"/>
          </a:p>
        </p:txBody>
      </p:sp>
    </p:spTree>
    <p:extLst>
      <p:ext uri="{BB962C8B-B14F-4D97-AF65-F5344CB8AC3E}">
        <p14:creationId xmlns:p14="http://schemas.microsoft.com/office/powerpoint/2010/main" val="3736942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A1B552-615F-42DA-85F2-80E7008928A8}" type="slidenum">
              <a:rPr lang="zh-CN" altLang="en-US" smtClean="0"/>
              <a:t>14</a:t>
            </a:fld>
            <a:endParaRPr lang="zh-CN" altLang="en-US"/>
          </a:p>
        </p:txBody>
      </p:sp>
    </p:spTree>
    <p:extLst>
      <p:ext uri="{BB962C8B-B14F-4D97-AF65-F5344CB8AC3E}">
        <p14:creationId xmlns:p14="http://schemas.microsoft.com/office/powerpoint/2010/main" val="2437986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A1B552-615F-42DA-85F2-80E7008928A8}" type="slidenum">
              <a:rPr lang="zh-CN" altLang="en-US" smtClean="0"/>
              <a:t>15</a:t>
            </a:fld>
            <a:endParaRPr lang="zh-CN" altLang="en-US"/>
          </a:p>
        </p:txBody>
      </p:sp>
    </p:spTree>
    <p:extLst>
      <p:ext uri="{BB962C8B-B14F-4D97-AF65-F5344CB8AC3E}">
        <p14:creationId xmlns:p14="http://schemas.microsoft.com/office/powerpoint/2010/main" val="2851926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A1B552-615F-42DA-85F2-80E7008928A8}" type="slidenum">
              <a:rPr lang="zh-CN" altLang="en-US" smtClean="0"/>
              <a:t>16</a:t>
            </a:fld>
            <a:endParaRPr lang="zh-CN" altLang="en-US"/>
          </a:p>
        </p:txBody>
      </p:sp>
    </p:spTree>
    <p:extLst>
      <p:ext uri="{BB962C8B-B14F-4D97-AF65-F5344CB8AC3E}">
        <p14:creationId xmlns:p14="http://schemas.microsoft.com/office/powerpoint/2010/main" val="9004254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A1B552-615F-42DA-85F2-80E7008928A8}" type="slidenum">
              <a:rPr lang="zh-CN" altLang="en-US" smtClean="0"/>
              <a:t>17</a:t>
            </a:fld>
            <a:endParaRPr lang="zh-CN" altLang="en-US"/>
          </a:p>
        </p:txBody>
      </p:sp>
    </p:spTree>
    <p:extLst>
      <p:ext uri="{BB962C8B-B14F-4D97-AF65-F5344CB8AC3E}">
        <p14:creationId xmlns:p14="http://schemas.microsoft.com/office/powerpoint/2010/main" val="6272931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A1B552-615F-42DA-85F2-80E7008928A8}" type="slidenum">
              <a:rPr lang="zh-CN" altLang="en-US" smtClean="0"/>
              <a:t>18</a:t>
            </a:fld>
            <a:endParaRPr lang="zh-CN" altLang="en-US"/>
          </a:p>
        </p:txBody>
      </p:sp>
    </p:spTree>
    <p:extLst>
      <p:ext uri="{BB962C8B-B14F-4D97-AF65-F5344CB8AC3E}">
        <p14:creationId xmlns:p14="http://schemas.microsoft.com/office/powerpoint/2010/main" val="38031054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A1B552-615F-42DA-85F2-80E7008928A8}" type="slidenum">
              <a:rPr lang="zh-CN" altLang="en-US" smtClean="0"/>
              <a:t>19</a:t>
            </a:fld>
            <a:endParaRPr lang="zh-CN" altLang="en-US"/>
          </a:p>
        </p:txBody>
      </p:sp>
    </p:spTree>
    <p:extLst>
      <p:ext uri="{BB962C8B-B14F-4D97-AF65-F5344CB8AC3E}">
        <p14:creationId xmlns:p14="http://schemas.microsoft.com/office/powerpoint/2010/main" val="40305313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A1B552-615F-42DA-85F2-80E7008928A8}" type="slidenum">
              <a:rPr lang="zh-CN" altLang="en-US" smtClean="0"/>
              <a:t>20</a:t>
            </a:fld>
            <a:endParaRPr lang="zh-CN" altLang="en-US"/>
          </a:p>
        </p:txBody>
      </p:sp>
    </p:spTree>
    <p:extLst>
      <p:ext uri="{BB962C8B-B14F-4D97-AF65-F5344CB8AC3E}">
        <p14:creationId xmlns:p14="http://schemas.microsoft.com/office/powerpoint/2010/main" val="36801872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A1B552-615F-42DA-85F2-80E7008928A8}" type="slidenum">
              <a:rPr lang="zh-CN" altLang="en-US" smtClean="0"/>
              <a:t>21</a:t>
            </a:fld>
            <a:endParaRPr lang="zh-CN" altLang="en-US"/>
          </a:p>
        </p:txBody>
      </p:sp>
    </p:spTree>
    <p:extLst>
      <p:ext uri="{BB962C8B-B14F-4D97-AF65-F5344CB8AC3E}">
        <p14:creationId xmlns:p14="http://schemas.microsoft.com/office/powerpoint/2010/main" val="2209354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A1B552-615F-42DA-85F2-80E7008928A8}" type="slidenum">
              <a:rPr lang="zh-CN" altLang="en-US" smtClean="0"/>
              <a:t>4</a:t>
            </a:fld>
            <a:endParaRPr lang="zh-CN" altLang="en-US"/>
          </a:p>
        </p:txBody>
      </p:sp>
    </p:spTree>
    <p:extLst>
      <p:ext uri="{BB962C8B-B14F-4D97-AF65-F5344CB8AC3E}">
        <p14:creationId xmlns:p14="http://schemas.microsoft.com/office/powerpoint/2010/main" val="14072024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A1B552-615F-42DA-85F2-80E7008928A8}" type="slidenum">
              <a:rPr lang="zh-CN" altLang="en-US" smtClean="0"/>
              <a:t>23</a:t>
            </a:fld>
            <a:endParaRPr lang="zh-CN" altLang="en-US"/>
          </a:p>
        </p:txBody>
      </p:sp>
    </p:spTree>
    <p:extLst>
      <p:ext uri="{BB962C8B-B14F-4D97-AF65-F5344CB8AC3E}">
        <p14:creationId xmlns:p14="http://schemas.microsoft.com/office/powerpoint/2010/main" val="35598798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A1B552-615F-42DA-85F2-80E7008928A8}" type="slidenum">
              <a:rPr lang="zh-CN" altLang="en-US" smtClean="0"/>
              <a:t>24</a:t>
            </a:fld>
            <a:endParaRPr lang="zh-CN" altLang="en-US"/>
          </a:p>
        </p:txBody>
      </p:sp>
    </p:spTree>
    <p:extLst>
      <p:ext uri="{BB962C8B-B14F-4D97-AF65-F5344CB8AC3E}">
        <p14:creationId xmlns:p14="http://schemas.microsoft.com/office/powerpoint/2010/main" val="25979573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A1B552-615F-42DA-85F2-80E7008928A8}" type="slidenum">
              <a:rPr lang="zh-CN" altLang="en-US" smtClean="0"/>
              <a:t>25</a:t>
            </a:fld>
            <a:endParaRPr lang="zh-CN" altLang="en-US"/>
          </a:p>
        </p:txBody>
      </p:sp>
    </p:spTree>
    <p:extLst>
      <p:ext uri="{BB962C8B-B14F-4D97-AF65-F5344CB8AC3E}">
        <p14:creationId xmlns:p14="http://schemas.microsoft.com/office/powerpoint/2010/main" val="19724622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A1B552-615F-42DA-85F2-80E7008928A8}" type="slidenum">
              <a:rPr lang="zh-CN" altLang="en-US" smtClean="0"/>
              <a:t>26</a:t>
            </a:fld>
            <a:endParaRPr lang="zh-CN" altLang="en-US"/>
          </a:p>
        </p:txBody>
      </p:sp>
    </p:spTree>
    <p:extLst>
      <p:ext uri="{BB962C8B-B14F-4D97-AF65-F5344CB8AC3E}">
        <p14:creationId xmlns:p14="http://schemas.microsoft.com/office/powerpoint/2010/main" val="14891210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A1B552-615F-42DA-85F2-80E7008928A8}" type="slidenum">
              <a:rPr lang="zh-CN" altLang="en-US" smtClean="0"/>
              <a:t>27</a:t>
            </a:fld>
            <a:endParaRPr lang="zh-CN" altLang="en-US"/>
          </a:p>
        </p:txBody>
      </p:sp>
    </p:spTree>
    <p:extLst>
      <p:ext uri="{BB962C8B-B14F-4D97-AF65-F5344CB8AC3E}">
        <p14:creationId xmlns:p14="http://schemas.microsoft.com/office/powerpoint/2010/main" val="7030432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A1B552-615F-42DA-85F2-80E7008928A8}" type="slidenum">
              <a:rPr lang="zh-CN" altLang="en-US" smtClean="0"/>
              <a:t>28</a:t>
            </a:fld>
            <a:endParaRPr lang="zh-CN" altLang="en-US"/>
          </a:p>
        </p:txBody>
      </p:sp>
    </p:spTree>
    <p:extLst>
      <p:ext uri="{BB962C8B-B14F-4D97-AF65-F5344CB8AC3E}">
        <p14:creationId xmlns:p14="http://schemas.microsoft.com/office/powerpoint/2010/main" val="33382900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A1B552-615F-42DA-85F2-80E7008928A8}" type="slidenum">
              <a:rPr lang="zh-CN" altLang="en-US" smtClean="0"/>
              <a:t>29</a:t>
            </a:fld>
            <a:endParaRPr lang="zh-CN" altLang="en-US"/>
          </a:p>
        </p:txBody>
      </p:sp>
    </p:spTree>
    <p:extLst>
      <p:ext uri="{BB962C8B-B14F-4D97-AF65-F5344CB8AC3E}">
        <p14:creationId xmlns:p14="http://schemas.microsoft.com/office/powerpoint/2010/main" val="12783081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A1B552-615F-42DA-85F2-80E7008928A8}" type="slidenum">
              <a:rPr lang="zh-CN" altLang="en-US" smtClean="0"/>
              <a:t>30</a:t>
            </a:fld>
            <a:endParaRPr lang="zh-CN" altLang="en-US"/>
          </a:p>
        </p:txBody>
      </p:sp>
    </p:spTree>
    <p:extLst>
      <p:ext uri="{BB962C8B-B14F-4D97-AF65-F5344CB8AC3E}">
        <p14:creationId xmlns:p14="http://schemas.microsoft.com/office/powerpoint/2010/main" val="31012794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A1B552-615F-42DA-85F2-80E7008928A8}" type="slidenum">
              <a:rPr lang="zh-CN" altLang="en-US" smtClean="0"/>
              <a:t>31</a:t>
            </a:fld>
            <a:endParaRPr lang="zh-CN" altLang="en-US"/>
          </a:p>
        </p:txBody>
      </p:sp>
    </p:spTree>
    <p:extLst>
      <p:ext uri="{BB962C8B-B14F-4D97-AF65-F5344CB8AC3E}">
        <p14:creationId xmlns:p14="http://schemas.microsoft.com/office/powerpoint/2010/main" val="8724441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A1B552-615F-42DA-85F2-80E7008928A8}" type="slidenum">
              <a:rPr lang="zh-CN" altLang="en-US" smtClean="0"/>
              <a:t>32</a:t>
            </a:fld>
            <a:endParaRPr lang="zh-CN" altLang="en-US"/>
          </a:p>
        </p:txBody>
      </p:sp>
    </p:spTree>
    <p:extLst>
      <p:ext uri="{BB962C8B-B14F-4D97-AF65-F5344CB8AC3E}">
        <p14:creationId xmlns:p14="http://schemas.microsoft.com/office/powerpoint/2010/main" val="3421815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A1B552-615F-42DA-85F2-80E7008928A8}" type="slidenum">
              <a:rPr lang="zh-CN" altLang="en-US" smtClean="0"/>
              <a:t>5</a:t>
            </a:fld>
            <a:endParaRPr lang="zh-CN" altLang="en-US"/>
          </a:p>
        </p:txBody>
      </p:sp>
    </p:spTree>
    <p:extLst>
      <p:ext uri="{BB962C8B-B14F-4D97-AF65-F5344CB8AC3E}">
        <p14:creationId xmlns:p14="http://schemas.microsoft.com/office/powerpoint/2010/main" val="7191102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A1B552-615F-42DA-85F2-80E7008928A8}" type="slidenum">
              <a:rPr lang="zh-CN" altLang="en-US" smtClean="0"/>
              <a:t>33</a:t>
            </a:fld>
            <a:endParaRPr lang="zh-CN" altLang="en-US"/>
          </a:p>
        </p:txBody>
      </p:sp>
    </p:spTree>
    <p:extLst>
      <p:ext uri="{BB962C8B-B14F-4D97-AF65-F5344CB8AC3E}">
        <p14:creationId xmlns:p14="http://schemas.microsoft.com/office/powerpoint/2010/main" val="7266870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A1B552-615F-42DA-85F2-80E7008928A8}" type="slidenum">
              <a:rPr lang="zh-CN" altLang="en-US" smtClean="0"/>
              <a:t>34</a:t>
            </a:fld>
            <a:endParaRPr lang="zh-CN" altLang="en-US"/>
          </a:p>
        </p:txBody>
      </p:sp>
    </p:spTree>
    <p:extLst>
      <p:ext uri="{BB962C8B-B14F-4D97-AF65-F5344CB8AC3E}">
        <p14:creationId xmlns:p14="http://schemas.microsoft.com/office/powerpoint/2010/main" val="10684573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A1B552-615F-42DA-85F2-80E7008928A8}" type="slidenum">
              <a:rPr lang="zh-CN" altLang="en-US" smtClean="0"/>
              <a:t>35</a:t>
            </a:fld>
            <a:endParaRPr lang="zh-CN" altLang="en-US"/>
          </a:p>
        </p:txBody>
      </p:sp>
    </p:spTree>
    <p:extLst>
      <p:ext uri="{BB962C8B-B14F-4D97-AF65-F5344CB8AC3E}">
        <p14:creationId xmlns:p14="http://schemas.microsoft.com/office/powerpoint/2010/main" val="25145207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A1B552-615F-42DA-85F2-80E7008928A8}" type="slidenum">
              <a:rPr lang="zh-CN" altLang="en-US" smtClean="0"/>
              <a:t>36</a:t>
            </a:fld>
            <a:endParaRPr lang="zh-CN" altLang="en-US"/>
          </a:p>
        </p:txBody>
      </p:sp>
    </p:spTree>
    <p:extLst>
      <p:ext uri="{BB962C8B-B14F-4D97-AF65-F5344CB8AC3E}">
        <p14:creationId xmlns:p14="http://schemas.microsoft.com/office/powerpoint/2010/main" val="16668920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A1B552-615F-42DA-85F2-80E7008928A8}" type="slidenum">
              <a:rPr lang="zh-CN" altLang="en-US" smtClean="0"/>
              <a:t>37</a:t>
            </a:fld>
            <a:endParaRPr lang="zh-CN" altLang="en-US"/>
          </a:p>
        </p:txBody>
      </p:sp>
    </p:spTree>
    <p:extLst>
      <p:ext uri="{BB962C8B-B14F-4D97-AF65-F5344CB8AC3E}">
        <p14:creationId xmlns:p14="http://schemas.microsoft.com/office/powerpoint/2010/main" val="4937362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A1B552-615F-42DA-85F2-80E7008928A8}" type="slidenum">
              <a:rPr lang="zh-CN" altLang="en-US" smtClean="0"/>
              <a:t>38</a:t>
            </a:fld>
            <a:endParaRPr lang="zh-CN" altLang="en-US"/>
          </a:p>
        </p:txBody>
      </p:sp>
    </p:spTree>
    <p:extLst>
      <p:ext uri="{BB962C8B-B14F-4D97-AF65-F5344CB8AC3E}">
        <p14:creationId xmlns:p14="http://schemas.microsoft.com/office/powerpoint/2010/main" val="31249448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A1B552-615F-42DA-85F2-80E7008928A8}" type="slidenum">
              <a:rPr lang="zh-CN" altLang="en-US" smtClean="0"/>
              <a:t>39</a:t>
            </a:fld>
            <a:endParaRPr lang="zh-CN" altLang="en-US"/>
          </a:p>
        </p:txBody>
      </p:sp>
    </p:spTree>
    <p:extLst>
      <p:ext uri="{BB962C8B-B14F-4D97-AF65-F5344CB8AC3E}">
        <p14:creationId xmlns:p14="http://schemas.microsoft.com/office/powerpoint/2010/main" val="13373450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A1B552-615F-42DA-85F2-80E7008928A8}" type="slidenum">
              <a:rPr lang="zh-CN" altLang="en-US" smtClean="0"/>
              <a:t>40</a:t>
            </a:fld>
            <a:endParaRPr lang="zh-CN" altLang="en-US"/>
          </a:p>
        </p:txBody>
      </p:sp>
    </p:spTree>
    <p:extLst>
      <p:ext uri="{BB962C8B-B14F-4D97-AF65-F5344CB8AC3E}">
        <p14:creationId xmlns:p14="http://schemas.microsoft.com/office/powerpoint/2010/main" val="33682029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A1B552-615F-42DA-85F2-80E7008928A8}" type="slidenum">
              <a:rPr lang="zh-CN" altLang="en-US" smtClean="0"/>
              <a:t>41</a:t>
            </a:fld>
            <a:endParaRPr lang="zh-CN" altLang="en-US"/>
          </a:p>
        </p:txBody>
      </p:sp>
    </p:spTree>
    <p:extLst>
      <p:ext uri="{BB962C8B-B14F-4D97-AF65-F5344CB8AC3E}">
        <p14:creationId xmlns:p14="http://schemas.microsoft.com/office/powerpoint/2010/main" val="16906424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A1B552-615F-42DA-85F2-80E7008928A8}" type="slidenum">
              <a:rPr lang="zh-CN" altLang="en-US" smtClean="0"/>
              <a:t>42</a:t>
            </a:fld>
            <a:endParaRPr lang="zh-CN" altLang="en-US"/>
          </a:p>
        </p:txBody>
      </p:sp>
    </p:spTree>
    <p:extLst>
      <p:ext uri="{BB962C8B-B14F-4D97-AF65-F5344CB8AC3E}">
        <p14:creationId xmlns:p14="http://schemas.microsoft.com/office/powerpoint/2010/main" val="18975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A1B552-615F-42DA-85F2-80E7008928A8}" type="slidenum">
              <a:rPr lang="zh-CN" altLang="en-US" smtClean="0"/>
              <a:t>6</a:t>
            </a:fld>
            <a:endParaRPr lang="zh-CN" altLang="en-US"/>
          </a:p>
        </p:txBody>
      </p:sp>
    </p:spTree>
    <p:extLst>
      <p:ext uri="{BB962C8B-B14F-4D97-AF65-F5344CB8AC3E}">
        <p14:creationId xmlns:p14="http://schemas.microsoft.com/office/powerpoint/2010/main" val="26556544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A1B552-615F-42DA-85F2-80E7008928A8}" type="slidenum">
              <a:rPr lang="zh-CN" altLang="en-US" smtClean="0"/>
              <a:t>43</a:t>
            </a:fld>
            <a:endParaRPr lang="zh-CN" altLang="en-US"/>
          </a:p>
        </p:txBody>
      </p:sp>
    </p:spTree>
    <p:extLst>
      <p:ext uri="{BB962C8B-B14F-4D97-AF65-F5344CB8AC3E}">
        <p14:creationId xmlns:p14="http://schemas.microsoft.com/office/powerpoint/2010/main" val="177887100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A1B552-615F-42DA-85F2-80E7008928A8}" type="slidenum">
              <a:rPr lang="zh-CN" altLang="en-US" smtClean="0"/>
              <a:t>44</a:t>
            </a:fld>
            <a:endParaRPr lang="zh-CN" altLang="en-US"/>
          </a:p>
        </p:txBody>
      </p:sp>
    </p:spTree>
    <p:extLst>
      <p:ext uri="{BB962C8B-B14F-4D97-AF65-F5344CB8AC3E}">
        <p14:creationId xmlns:p14="http://schemas.microsoft.com/office/powerpoint/2010/main" val="234162834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A1B552-615F-42DA-85F2-80E7008928A8}" type="slidenum">
              <a:rPr lang="zh-CN" altLang="en-US" smtClean="0"/>
              <a:t>45</a:t>
            </a:fld>
            <a:endParaRPr lang="zh-CN" altLang="en-US"/>
          </a:p>
        </p:txBody>
      </p:sp>
    </p:spTree>
    <p:extLst>
      <p:ext uri="{BB962C8B-B14F-4D97-AF65-F5344CB8AC3E}">
        <p14:creationId xmlns:p14="http://schemas.microsoft.com/office/powerpoint/2010/main" val="31317097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A1B552-615F-42DA-85F2-80E7008928A8}" type="slidenum">
              <a:rPr lang="zh-CN" altLang="en-US" smtClean="0"/>
              <a:t>46</a:t>
            </a:fld>
            <a:endParaRPr lang="zh-CN" altLang="en-US"/>
          </a:p>
        </p:txBody>
      </p:sp>
    </p:spTree>
    <p:extLst>
      <p:ext uri="{BB962C8B-B14F-4D97-AF65-F5344CB8AC3E}">
        <p14:creationId xmlns:p14="http://schemas.microsoft.com/office/powerpoint/2010/main" val="42138834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A1B552-615F-42DA-85F2-80E7008928A8}" type="slidenum">
              <a:rPr lang="zh-CN" altLang="en-US" smtClean="0"/>
              <a:t>47</a:t>
            </a:fld>
            <a:endParaRPr lang="zh-CN" altLang="en-US"/>
          </a:p>
        </p:txBody>
      </p:sp>
    </p:spTree>
    <p:extLst>
      <p:ext uri="{BB962C8B-B14F-4D97-AF65-F5344CB8AC3E}">
        <p14:creationId xmlns:p14="http://schemas.microsoft.com/office/powerpoint/2010/main" val="26876290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A1B552-615F-42DA-85F2-80E7008928A8}" type="slidenum">
              <a:rPr lang="zh-CN" altLang="en-US" smtClean="0"/>
              <a:t>48</a:t>
            </a:fld>
            <a:endParaRPr lang="zh-CN" altLang="en-US"/>
          </a:p>
        </p:txBody>
      </p:sp>
    </p:spTree>
    <p:extLst>
      <p:ext uri="{BB962C8B-B14F-4D97-AF65-F5344CB8AC3E}">
        <p14:creationId xmlns:p14="http://schemas.microsoft.com/office/powerpoint/2010/main" val="399452711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A1B552-615F-42DA-85F2-80E7008928A8}" type="slidenum">
              <a:rPr lang="zh-CN" altLang="en-US" smtClean="0"/>
              <a:t>50</a:t>
            </a:fld>
            <a:endParaRPr lang="zh-CN" altLang="en-US"/>
          </a:p>
        </p:txBody>
      </p:sp>
    </p:spTree>
    <p:extLst>
      <p:ext uri="{BB962C8B-B14F-4D97-AF65-F5344CB8AC3E}">
        <p14:creationId xmlns:p14="http://schemas.microsoft.com/office/powerpoint/2010/main" val="210586576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A1B552-615F-42DA-85F2-80E7008928A8}" type="slidenum">
              <a:rPr lang="zh-CN" altLang="en-US" smtClean="0"/>
              <a:t>51</a:t>
            </a:fld>
            <a:endParaRPr lang="zh-CN" altLang="en-US"/>
          </a:p>
        </p:txBody>
      </p:sp>
    </p:spTree>
    <p:extLst>
      <p:ext uri="{BB962C8B-B14F-4D97-AF65-F5344CB8AC3E}">
        <p14:creationId xmlns:p14="http://schemas.microsoft.com/office/powerpoint/2010/main" val="142929356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A1B552-615F-42DA-85F2-80E7008928A8}" type="slidenum">
              <a:rPr lang="zh-CN" altLang="en-US" smtClean="0"/>
              <a:t>52</a:t>
            </a:fld>
            <a:endParaRPr lang="zh-CN" altLang="en-US"/>
          </a:p>
        </p:txBody>
      </p:sp>
    </p:spTree>
    <p:extLst>
      <p:ext uri="{BB962C8B-B14F-4D97-AF65-F5344CB8AC3E}">
        <p14:creationId xmlns:p14="http://schemas.microsoft.com/office/powerpoint/2010/main" val="113322307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A1B552-615F-42DA-85F2-80E7008928A8}" type="slidenum">
              <a:rPr lang="zh-CN" altLang="en-US" smtClean="0"/>
              <a:t>53</a:t>
            </a:fld>
            <a:endParaRPr lang="zh-CN" altLang="en-US"/>
          </a:p>
        </p:txBody>
      </p:sp>
    </p:spTree>
    <p:extLst>
      <p:ext uri="{BB962C8B-B14F-4D97-AF65-F5344CB8AC3E}">
        <p14:creationId xmlns:p14="http://schemas.microsoft.com/office/powerpoint/2010/main" val="11750147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A1B552-615F-42DA-85F2-80E7008928A8}" type="slidenum">
              <a:rPr lang="zh-CN" altLang="en-US" smtClean="0"/>
              <a:t>7</a:t>
            </a:fld>
            <a:endParaRPr lang="zh-CN" altLang="en-US"/>
          </a:p>
        </p:txBody>
      </p:sp>
    </p:spTree>
    <p:extLst>
      <p:ext uri="{BB962C8B-B14F-4D97-AF65-F5344CB8AC3E}">
        <p14:creationId xmlns:p14="http://schemas.microsoft.com/office/powerpoint/2010/main" val="39585934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A1B552-615F-42DA-85F2-80E7008928A8}" type="slidenum">
              <a:rPr lang="zh-CN" altLang="en-US" smtClean="0"/>
              <a:t>54</a:t>
            </a:fld>
            <a:endParaRPr lang="zh-CN" altLang="en-US"/>
          </a:p>
        </p:txBody>
      </p:sp>
    </p:spTree>
    <p:extLst>
      <p:ext uri="{BB962C8B-B14F-4D97-AF65-F5344CB8AC3E}">
        <p14:creationId xmlns:p14="http://schemas.microsoft.com/office/powerpoint/2010/main" val="383380591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A1B552-615F-42DA-85F2-80E7008928A8}" type="slidenum">
              <a:rPr lang="zh-CN" altLang="en-US" smtClean="0"/>
              <a:t>55</a:t>
            </a:fld>
            <a:endParaRPr lang="zh-CN" altLang="en-US"/>
          </a:p>
        </p:txBody>
      </p:sp>
    </p:spTree>
    <p:extLst>
      <p:ext uri="{BB962C8B-B14F-4D97-AF65-F5344CB8AC3E}">
        <p14:creationId xmlns:p14="http://schemas.microsoft.com/office/powerpoint/2010/main" val="104220351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A1B552-615F-42DA-85F2-80E7008928A8}" type="slidenum">
              <a:rPr lang="zh-CN" altLang="en-US" smtClean="0"/>
              <a:t>56</a:t>
            </a:fld>
            <a:endParaRPr lang="zh-CN" altLang="en-US"/>
          </a:p>
        </p:txBody>
      </p:sp>
    </p:spTree>
    <p:extLst>
      <p:ext uri="{BB962C8B-B14F-4D97-AF65-F5344CB8AC3E}">
        <p14:creationId xmlns:p14="http://schemas.microsoft.com/office/powerpoint/2010/main" val="364742886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A1B552-615F-42DA-85F2-80E7008928A8}" type="slidenum">
              <a:rPr lang="zh-CN" altLang="en-US" smtClean="0"/>
              <a:t>57</a:t>
            </a:fld>
            <a:endParaRPr lang="zh-CN" altLang="en-US"/>
          </a:p>
        </p:txBody>
      </p:sp>
    </p:spTree>
    <p:extLst>
      <p:ext uri="{BB962C8B-B14F-4D97-AF65-F5344CB8AC3E}">
        <p14:creationId xmlns:p14="http://schemas.microsoft.com/office/powerpoint/2010/main" val="346917583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A1B552-615F-42DA-85F2-80E7008928A8}" type="slidenum">
              <a:rPr lang="zh-CN" altLang="en-US" smtClean="0"/>
              <a:t>58</a:t>
            </a:fld>
            <a:endParaRPr lang="zh-CN" altLang="en-US"/>
          </a:p>
        </p:txBody>
      </p:sp>
    </p:spTree>
    <p:extLst>
      <p:ext uri="{BB962C8B-B14F-4D97-AF65-F5344CB8AC3E}">
        <p14:creationId xmlns:p14="http://schemas.microsoft.com/office/powerpoint/2010/main" val="29218354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A1B552-615F-42DA-85F2-80E7008928A8}" type="slidenum">
              <a:rPr lang="zh-CN" altLang="en-US" smtClean="0"/>
              <a:t>59</a:t>
            </a:fld>
            <a:endParaRPr lang="zh-CN" altLang="en-US"/>
          </a:p>
        </p:txBody>
      </p:sp>
    </p:spTree>
    <p:extLst>
      <p:ext uri="{BB962C8B-B14F-4D97-AF65-F5344CB8AC3E}">
        <p14:creationId xmlns:p14="http://schemas.microsoft.com/office/powerpoint/2010/main" val="209519324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A1B552-615F-42DA-85F2-80E7008928A8}" type="slidenum">
              <a:rPr lang="zh-CN" altLang="en-US" smtClean="0"/>
              <a:t>61</a:t>
            </a:fld>
            <a:endParaRPr lang="zh-CN" altLang="en-US"/>
          </a:p>
        </p:txBody>
      </p:sp>
    </p:spTree>
    <p:extLst>
      <p:ext uri="{BB962C8B-B14F-4D97-AF65-F5344CB8AC3E}">
        <p14:creationId xmlns:p14="http://schemas.microsoft.com/office/powerpoint/2010/main" val="203655214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A1B552-615F-42DA-85F2-80E7008928A8}" type="slidenum">
              <a:rPr lang="zh-CN" altLang="en-US" smtClean="0"/>
              <a:t>62</a:t>
            </a:fld>
            <a:endParaRPr lang="zh-CN" altLang="en-US"/>
          </a:p>
        </p:txBody>
      </p:sp>
    </p:spTree>
    <p:extLst>
      <p:ext uri="{BB962C8B-B14F-4D97-AF65-F5344CB8AC3E}">
        <p14:creationId xmlns:p14="http://schemas.microsoft.com/office/powerpoint/2010/main" val="292181984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A1B552-615F-42DA-85F2-80E7008928A8}" type="slidenum">
              <a:rPr lang="zh-CN" altLang="en-US" smtClean="0"/>
              <a:t>63</a:t>
            </a:fld>
            <a:endParaRPr lang="zh-CN" altLang="en-US"/>
          </a:p>
        </p:txBody>
      </p:sp>
    </p:spTree>
    <p:extLst>
      <p:ext uri="{BB962C8B-B14F-4D97-AF65-F5344CB8AC3E}">
        <p14:creationId xmlns:p14="http://schemas.microsoft.com/office/powerpoint/2010/main" val="173837405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A1B552-615F-42DA-85F2-80E7008928A8}" type="slidenum">
              <a:rPr lang="zh-CN" altLang="en-US" smtClean="0"/>
              <a:t>64</a:t>
            </a:fld>
            <a:endParaRPr lang="zh-CN" altLang="en-US"/>
          </a:p>
        </p:txBody>
      </p:sp>
    </p:spTree>
    <p:extLst>
      <p:ext uri="{BB962C8B-B14F-4D97-AF65-F5344CB8AC3E}">
        <p14:creationId xmlns:p14="http://schemas.microsoft.com/office/powerpoint/2010/main" val="1914424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A1B552-615F-42DA-85F2-80E7008928A8}" type="slidenum">
              <a:rPr lang="zh-CN" altLang="en-US" smtClean="0"/>
              <a:t>8</a:t>
            </a:fld>
            <a:endParaRPr lang="zh-CN" altLang="en-US"/>
          </a:p>
        </p:txBody>
      </p:sp>
    </p:spTree>
    <p:extLst>
      <p:ext uri="{BB962C8B-B14F-4D97-AF65-F5344CB8AC3E}">
        <p14:creationId xmlns:p14="http://schemas.microsoft.com/office/powerpoint/2010/main" val="145415856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A1B552-615F-42DA-85F2-80E7008928A8}" type="slidenum">
              <a:rPr lang="zh-CN" altLang="en-US" smtClean="0"/>
              <a:t>65</a:t>
            </a:fld>
            <a:endParaRPr lang="zh-CN" altLang="en-US"/>
          </a:p>
        </p:txBody>
      </p:sp>
    </p:spTree>
    <p:extLst>
      <p:ext uri="{BB962C8B-B14F-4D97-AF65-F5344CB8AC3E}">
        <p14:creationId xmlns:p14="http://schemas.microsoft.com/office/powerpoint/2010/main" val="191053291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A1B552-615F-42DA-85F2-80E7008928A8}" type="slidenum">
              <a:rPr lang="zh-CN" altLang="en-US" smtClean="0"/>
              <a:t>66</a:t>
            </a:fld>
            <a:endParaRPr lang="zh-CN" altLang="en-US"/>
          </a:p>
        </p:txBody>
      </p:sp>
    </p:spTree>
    <p:extLst>
      <p:ext uri="{BB962C8B-B14F-4D97-AF65-F5344CB8AC3E}">
        <p14:creationId xmlns:p14="http://schemas.microsoft.com/office/powerpoint/2010/main" val="152270483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A1B552-615F-42DA-85F2-80E7008928A8}" type="slidenum">
              <a:rPr lang="zh-CN" altLang="en-US" smtClean="0"/>
              <a:t>67</a:t>
            </a:fld>
            <a:endParaRPr lang="zh-CN" altLang="en-US"/>
          </a:p>
        </p:txBody>
      </p:sp>
    </p:spTree>
    <p:extLst>
      <p:ext uri="{BB962C8B-B14F-4D97-AF65-F5344CB8AC3E}">
        <p14:creationId xmlns:p14="http://schemas.microsoft.com/office/powerpoint/2010/main" val="176276229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A1B552-615F-42DA-85F2-80E7008928A8}" type="slidenum">
              <a:rPr lang="zh-CN" altLang="en-US" smtClean="0"/>
              <a:t>68</a:t>
            </a:fld>
            <a:endParaRPr lang="zh-CN" altLang="en-US"/>
          </a:p>
        </p:txBody>
      </p:sp>
    </p:spTree>
    <p:extLst>
      <p:ext uri="{BB962C8B-B14F-4D97-AF65-F5344CB8AC3E}">
        <p14:creationId xmlns:p14="http://schemas.microsoft.com/office/powerpoint/2010/main" val="337643473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A1B552-615F-42DA-85F2-80E7008928A8}" type="slidenum">
              <a:rPr lang="zh-CN" altLang="en-US" smtClean="0"/>
              <a:t>69</a:t>
            </a:fld>
            <a:endParaRPr lang="zh-CN" altLang="en-US"/>
          </a:p>
        </p:txBody>
      </p:sp>
    </p:spTree>
    <p:extLst>
      <p:ext uri="{BB962C8B-B14F-4D97-AF65-F5344CB8AC3E}">
        <p14:creationId xmlns:p14="http://schemas.microsoft.com/office/powerpoint/2010/main" val="237491071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A1B552-615F-42DA-85F2-80E7008928A8}" type="slidenum">
              <a:rPr lang="zh-CN" altLang="en-US" smtClean="0"/>
              <a:t>70</a:t>
            </a:fld>
            <a:endParaRPr lang="zh-CN" altLang="en-US"/>
          </a:p>
        </p:txBody>
      </p:sp>
    </p:spTree>
    <p:extLst>
      <p:ext uri="{BB962C8B-B14F-4D97-AF65-F5344CB8AC3E}">
        <p14:creationId xmlns:p14="http://schemas.microsoft.com/office/powerpoint/2010/main" val="192369587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A1B552-615F-42DA-85F2-80E7008928A8}" type="slidenum">
              <a:rPr lang="zh-CN" altLang="en-US" smtClean="0"/>
              <a:t>71</a:t>
            </a:fld>
            <a:endParaRPr lang="zh-CN" altLang="en-US"/>
          </a:p>
        </p:txBody>
      </p:sp>
    </p:spTree>
    <p:extLst>
      <p:ext uri="{BB962C8B-B14F-4D97-AF65-F5344CB8AC3E}">
        <p14:creationId xmlns:p14="http://schemas.microsoft.com/office/powerpoint/2010/main" val="77439194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A1B552-615F-42DA-85F2-80E7008928A8}" type="slidenum">
              <a:rPr lang="zh-CN" altLang="en-US" smtClean="0"/>
              <a:t>72</a:t>
            </a:fld>
            <a:endParaRPr lang="zh-CN" altLang="en-US"/>
          </a:p>
        </p:txBody>
      </p:sp>
    </p:spTree>
    <p:extLst>
      <p:ext uri="{BB962C8B-B14F-4D97-AF65-F5344CB8AC3E}">
        <p14:creationId xmlns:p14="http://schemas.microsoft.com/office/powerpoint/2010/main" val="397721628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A1B552-615F-42DA-85F2-80E7008928A8}" type="slidenum">
              <a:rPr lang="zh-CN" altLang="en-US" smtClean="0"/>
              <a:t>73</a:t>
            </a:fld>
            <a:endParaRPr lang="zh-CN" altLang="en-US"/>
          </a:p>
        </p:txBody>
      </p:sp>
    </p:spTree>
    <p:extLst>
      <p:ext uri="{BB962C8B-B14F-4D97-AF65-F5344CB8AC3E}">
        <p14:creationId xmlns:p14="http://schemas.microsoft.com/office/powerpoint/2010/main" val="122188551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A1B552-615F-42DA-85F2-80E7008928A8}" type="slidenum">
              <a:rPr lang="zh-CN" altLang="en-US" smtClean="0"/>
              <a:t>74</a:t>
            </a:fld>
            <a:endParaRPr lang="zh-CN" altLang="en-US"/>
          </a:p>
        </p:txBody>
      </p:sp>
    </p:spTree>
    <p:extLst>
      <p:ext uri="{BB962C8B-B14F-4D97-AF65-F5344CB8AC3E}">
        <p14:creationId xmlns:p14="http://schemas.microsoft.com/office/powerpoint/2010/main" val="10336269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A1B552-615F-42DA-85F2-80E7008928A8}" type="slidenum">
              <a:rPr lang="zh-CN" altLang="en-US" smtClean="0"/>
              <a:t>9</a:t>
            </a:fld>
            <a:endParaRPr lang="zh-CN" altLang="en-US"/>
          </a:p>
        </p:txBody>
      </p:sp>
    </p:spTree>
    <p:extLst>
      <p:ext uri="{BB962C8B-B14F-4D97-AF65-F5344CB8AC3E}">
        <p14:creationId xmlns:p14="http://schemas.microsoft.com/office/powerpoint/2010/main" val="272532356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A1B552-615F-42DA-85F2-80E7008928A8}" type="slidenum">
              <a:rPr lang="zh-CN" altLang="en-US" smtClean="0"/>
              <a:t>75</a:t>
            </a:fld>
            <a:endParaRPr lang="zh-CN" altLang="en-US"/>
          </a:p>
        </p:txBody>
      </p:sp>
    </p:spTree>
    <p:extLst>
      <p:ext uri="{BB962C8B-B14F-4D97-AF65-F5344CB8AC3E}">
        <p14:creationId xmlns:p14="http://schemas.microsoft.com/office/powerpoint/2010/main" val="93906100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A1B552-615F-42DA-85F2-80E7008928A8}" type="slidenum">
              <a:rPr lang="zh-CN" altLang="en-US" smtClean="0"/>
              <a:t>76</a:t>
            </a:fld>
            <a:endParaRPr lang="zh-CN" altLang="en-US"/>
          </a:p>
        </p:txBody>
      </p:sp>
    </p:spTree>
    <p:extLst>
      <p:ext uri="{BB962C8B-B14F-4D97-AF65-F5344CB8AC3E}">
        <p14:creationId xmlns:p14="http://schemas.microsoft.com/office/powerpoint/2010/main" val="292061216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Rot="1" noChangeAspect="1" noTextEdit="1"/>
          </p:cNvSpPr>
          <p:nvPr>
            <p:ph type="sldImg"/>
          </p:nvPr>
        </p:nvSpPr>
        <p:spPr>
          <a:xfrm>
            <a:off x="685800" y="1143000"/>
            <a:ext cx="5486400" cy="3086100"/>
          </a:xfrm>
          <a:ln/>
        </p:spPr>
      </p:sp>
      <p:sp>
        <p:nvSpPr>
          <p:cNvPr id="226307"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3102980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A1B552-615F-42DA-85F2-80E7008928A8}" type="slidenum">
              <a:rPr lang="zh-CN" altLang="en-US" smtClean="0"/>
              <a:t>10</a:t>
            </a:fld>
            <a:endParaRPr lang="zh-CN" altLang="en-US"/>
          </a:p>
        </p:txBody>
      </p:sp>
    </p:spTree>
    <p:extLst>
      <p:ext uri="{BB962C8B-B14F-4D97-AF65-F5344CB8AC3E}">
        <p14:creationId xmlns:p14="http://schemas.microsoft.com/office/powerpoint/2010/main" val="33452787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A1B552-615F-42DA-85F2-80E7008928A8}" type="slidenum">
              <a:rPr lang="zh-CN" altLang="en-US" smtClean="0"/>
              <a:t>11</a:t>
            </a:fld>
            <a:endParaRPr lang="zh-CN" altLang="en-US"/>
          </a:p>
        </p:txBody>
      </p:sp>
    </p:spTree>
    <p:extLst>
      <p:ext uri="{BB962C8B-B14F-4D97-AF65-F5344CB8AC3E}">
        <p14:creationId xmlns:p14="http://schemas.microsoft.com/office/powerpoint/2010/main" val="31272621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封面">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D988FA9-2E2D-4AB0-A235-FBD36981BD92}"/>
              </a:ext>
            </a:extLst>
          </p:cNvPr>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algn="ctr">
              <a:defRPr/>
            </a:pPr>
            <a:endParaRPr lang="zh-CN" altLang="en-US" sz="950" baseline="0" dirty="0">
              <a:solidFill>
                <a:schemeClr val="bg1"/>
              </a:solidFill>
              <a:latin typeface="Times New Roman" panose="02020603050405020304" pitchFamily="18" charset="0"/>
              <a:ea typeface="宋体" panose="02010600030101010101" pitchFamily="2" charset="-122"/>
              <a:cs typeface="宋体" charset="0"/>
            </a:endParaRPr>
          </a:p>
        </p:txBody>
      </p:sp>
      <p:pic>
        <p:nvPicPr>
          <p:cNvPr id="4" name="图片 3">
            <a:extLst>
              <a:ext uri="{FF2B5EF4-FFF2-40B4-BE49-F238E27FC236}">
                <a16:creationId xmlns:a16="http://schemas.microsoft.com/office/drawing/2014/main" id="{061F578E-A0F4-4755-A6A7-115875A341D0}"/>
              </a:ext>
            </a:extLst>
          </p:cNvPr>
          <p:cNvPicPr>
            <a:picLocks noChangeAspect="1"/>
          </p:cNvPicPr>
          <p:nvPr/>
        </p:nvPicPr>
        <p:blipFill>
          <a:blip r:embed="rId2" cstate="print"/>
          <a:stretch>
            <a:fillRect/>
          </a:stretch>
        </p:blipFill>
        <p:spPr>
          <a:xfrm>
            <a:off x="202394" y="2246810"/>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5" name="标题 14"/>
          <p:cNvSpPr>
            <a:spLocks noGrp="1"/>
          </p:cNvSpPr>
          <p:nvPr>
            <p:ph type="title"/>
          </p:nvPr>
        </p:nvSpPr>
        <p:spPr>
          <a:xfrm>
            <a:off x="5926234" y="2706149"/>
            <a:ext cx="5889861" cy="692150"/>
          </a:xfrm>
        </p:spPr>
        <p:txBody>
          <a:bodyPr/>
          <a:lstStyle>
            <a:lvl1pPr algn="ctr">
              <a:defRPr sz="3600" b="1" baseline="0">
                <a:solidFill>
                  <a:schemeClr val="bg1"/>
                </a:solidFill>
                <a:latin typeface="Times New Roman" pitchFamily="18" charset="0"/>
                <a:ea typeface="宋体" panose="02010600030101010101" pitchFamily="2" charset="-122"/>
              </a:defRPr>
            </a:lvl1pPr>
          </a:lstStyle>
          <a:p>
            <a:r>
              <a:rPr lang="zh-CN" altLang="en-US" noProof="1"/>
              <a:t>单击此处编辑母版标题样式</a:t>
            </a:r>
          </a:p>
        </p:txBody>
      </p:sp>
      <p:sp>
        <p:nvSpPr>
          <p:cNvPr id="9" name="日期占位符 1">
            <a:extLst>
              <a:ext uri="{FF2B5EF4-FFF2-40B4-BE49-F238E27FC236}">
                <a16:creationId xmlns:a16="http://schemas.microsoft.com/office/drawing/2014/main" id="{A8B955FF-0328-444B-A955-07F9EAF2D019}"/>
              </a:ext>
            </a:extLst>
          </p:cNvPr>
          <p:cNvSpPr>
            <a:spLocks noGrp="1"/>
          </p:cNvSpPr>
          <p:nvPr>
            <p:ph type="dt" sz="half" idx="10"/>
          </p:nvPr>
        </p:nvSpPr>
        <p:spPr/>
        <p:txBody>
          <a:bodyPr/>
          <a:lstStyle>
            <a:lvl1pPr>
              <a:defRPr baseline="0">
                <a:latin typeface="Times New Roman" panose="02020603050405020304" pitchFamily="18" charset="0"/>
                <a:ea typeface="宋体" panose="02010600030101010101" pitchFamily="2" charset="-122"/>
              </a:defRPr>
            </a:lvl1pPr>
          </a:lstStyle>
          <a:p>
            <a:fld id="{C5EFD6F6-2F20-4B1A-A667-B95C1338A7FC}" type="datetime5">
              <a:rPr lang="zh-CN" altLang="en-US" smtClean="0"/>
              <a:pPr/>
              <a:t>2022/8/9</a:t>
            </a:fld>
            <a:endParaRPr lang="zh-CN" altLang="en-US" dirty="0"/>
          </a:p>
        </p:txBody>
      </p:sp>
      <p:sp>
        <p:nvSpPr>
          <p:cNvPr id="10" name="页脚占位符 2">
            <a:extLst>
              <a:ext uri="{FF2B5EF4-FFF2-40B4-BE49-F238E27FC236}">
                <a16:creationId xmlns:a16="http://schemas.microsoft.com/office/drawing/2014/main" id="{7A08F8AE-EBF9-468B-B7DA-6C4177987749}"/>
              </a:ext>
            </a:extLst>
          </p:cNvPr>
          <p:cNvSpPr>
            <a:spLocks noGrp="1"/>
          </p:cNvSpPr>
          <p:nvPr>
            <p:ph type="ftr" sz="quarter" idx="11"/>
          </p:nvPr>
        </p:nvSpPr>
        <p:spPr/>
        <p:txBody>
          <a:bodyPr/>
          <a:lstStyle>
            <a:lvl1pPr>
              <a:defRPr baseline="0">
                <a:latin typeface="Times New Roman" panose="02020603050405020304" pitchFamily="18" charset="0"/>
                <a:ea typeface="宋体" panose="02010600030101010101" pitchFamily="2" charset="-122"/>
              </a:defRPr>
            </a:lvl1pPr>
          </a:lstStyle>
          <a:p>
            <a:pPr>
              <a:defRPr/>
            </a:pPr>
            <a:endParaRPr lang="zh-CN" altLang="en-US"/>
          </a:p>
        </p:txBody>
      </p:sp>
      <p:sp>
        <p:nvSpPr>
          <p:cNvPr id="11" name="灯片编号占位符 3">
            <a:extLst>
              <a:ext uri="{FF2B5EF4-FFF2-40B4-BE49-F238E27FC236}">
                <a16:creationId xmlns:a16="http://schemas.microsoft.com/office/drawing/2014/main" id="{95ED2846-0561-49EC-99AC-42118DC01ACA}"/>
              </a:ext>
            </a:extLst>
          </p:cNvPr>
          <p:cNvSpPr>
            <a:spLocks noGrp="1"/>
          </p:cNvSpPr>
          <p:nvPr>
            <p:ph type="sldNum" sz="quarter" idx="12"/>
          </p:nvPr>
        </p:nvSpPr>
        <p:spPr/>
        <p:txBody>
          <a:bodyPr/>
          <a:lstStyle>
            <a:lvl1pPr>
              <a:defRPr baseline="0">
                <a:latin typeface="Times New Roman" panose="02020603050405020304" pitchFamily="18" charset="0"/>
                <a:ea typeface="宋体" panose="02010600030101010101" pitchFamily="2" charset="-122"/>
              </a:defRPr>
            </a:lvl1pPr>
          </a:lstStyle>
          <a:p>
            <a:pPr>
              <a:defRPr/>
            </a:pPr>
            <a:fld id="{87765BD0-8639-4309-B2A4-CEF6862AE3FC}" type="slidenum">
              <a:rPr lang="zh-CN" altLang="en-US" smtClean="0"/>
              <a:pPr>
                <a:defRPr/>
              </a:pPr>
              <a:t>‹#›</a:t>
            </a:fld>
            <a:endParaRPr lang="zh-CN" altLang="en-US"/>
          </a:p>
        </p:txBody>
      </p:sp>
      <p:sp>
        <p:nvSpPr>
          <p:cNvPr id="12" name="矩形 11">
            <a:extLst>
              <a:ext uri="{FF2B5EF4-FFF2-40B4-BE49-F238E27FC236}">
                <a16:creationId xmlns:a16="http://schemas.microsoft.com/office/drawing/2014/main" id="{AB399F86-16E9-4431-B20F-1CE198BBC434}"/>
              </a:ext>
            </a:extLst>
          </p:cNvPr>
          <p:cNvSpPr>
            <a:spLocks noChangeArrowheads="1"/>
          </p:cNvSpPr>
          <p:nvPr userDrawn="1"/>
        </p:nvSpPr>
        <p:spPr bwMode="auto">
          <a:xfrm>
            <a:off x="0" y="1967879"/>
            <a:ext cx="12189884" cy="2168691"/>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fontAlgn="base">
              <a:spcBef>
                <a:spcPct val="0"/>
              </a:spcBef>
              <a:spcAft>
                <a:spcPct val="0"/>
              </a:spcAft>
              <a:defRPr/>
            </a:pPr>
            <a:endParaRPr lang="zh-CN" altLang="en-US" sz="952" baseline="0" dirty="0">
              <a:solidFill>
                <a:schemeClr val="bg1"/>
              </a:solidFill>
              <a:latin typeface="Times New Roman" panose="02020603050405020304" pitchFamily="18" charset="0"/>
              <a:ea typeface="宋体" panose="02010600030101010101" pitchFamily="2" charset="-122"/>
              <a:cs typeface="宋体" charset="0"/>
            </a:endParaRPr>
          </a:p>
        </p:txBody>
      </p:sp>
      <p:pic>
        <p:nvPicPr>
          <p:cNvPr id="13" name="图片 12" descr="AW视觉符号.jpg">
            <a:extLst>
              <a:ext uri="{FF2B5EF4-FFF2-40B4-BE49-F238E27FC236}">
                <a16:creationId xmlns:a16="http://schemas.microsoft.com/office/drawing/2014/main" id="{D7E4463B-D75A-455D-9120-ED8B6C57DB54}"/>
              </a:ext>
            </a:extLst>
          </p:cNvPr>
          <p:cNvPicPr>
            <a:picLocks noChangeAspect="1"/>
          </p:cNvPicPr>
          <p:nvPr userDrawn="1"/>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8" name="图片 17" descr="泰迪LOGO横版">
            <a:extLst>
              <a:ext uri="{FF2B5EF4-FFF2-40B4-BE49-F238E27FC236}">
                <a16:creationId xmlns:a16="http://schemas.microsoft.com/office/drawing/2014/main" id="{A7EF2875-3528-44C4-9FDA-DB4E0F23FB8B}"/>
              </a:ext>
            </a:extLst>
          </p:cNvPr>
          <p:cNvPicPr>
            <a:picLocks noChangeAspect="1"/>
          </p:cNvPicPr>
          <p:nvPr userDrawn="1"/>
        </p:nvPicPr>
        <p:blipFill>
          <a:blip r:embed="rId3"/>
          <a:stretch>
            <a:fillRect/>
          </a:stretch>
        </p:blipFill>
        <p:spPr>
          <a:xfrm>
            <a:off x="8038464" y="265897"/>
            <a:ext cx="2424215" cy="575761"/>
          </a:xfrm>
          <a:prstGeom prst="rect">
            <a:avLst/>
          </a:prstGeom>
        </p:spPr>
      </p:pic>
      <p:cxnSp>
        <p:nvCxnSpPr>
          <p:cNvPr id="19" name="直接连接符 18">
            <a:extLst>
              <a:ext uri="{FF2B5EF4-FFF2-40B4-BE49-F238E27FC236}">
                <a16:creationId xmlns:a16="http://schemas.microsoft.com/office/drawing/2014/main" id="{4041C262-473E-4226-8BC1-3C4F678D4D79}"/>
              </a:ext>
            </a:extLst>
          </p:cNvPr>
          <p:cNvCxnSpPr>
            <a:cxnSpLocks/>
          </p:cNvCxnSpPr>
          <p:nvPr userDrawn="1"/>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20" name="直接连接符 19">
            <a:extLst>
              <a:ext uri="{FF2B5EF4-FFF2-40B4-BE49-F238E27FC236}">
                <a16:creationId xmlns:a16="http://schemas.microsoft.com/office/drawing/2014/main" id="{D9839371-AD7F-4AA9-B137-F6B473EBEB9B}"/>
              </a:ext>
            </a:extLst>
          </p:cNvPr>
          <p:cNvCxnSpPr>
            <a:cxnSpLocks/>
          </p:cNvCxnSpPr>
          <p:nvPr userDrawn="1"/>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12444520"/>
      </p:ext>
    </p:extLst>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纯内容页">
    <p:spTree>
      <p:nvGrpSpPr>
        <p:cNvPr id="1" name=""/>
        <p:cNvGrpSpPr/>
        <p:nvPr/>
      </p:nvGrpSpPr>
      <p:grpSpPr>
        <a:xfrm>
          <a:off x="0" y="0"/>
          <a:ext cx="0" cy="0"/>
          <a:chOff x="0" y="0"/>
          <a:chExt cx="0" cy="0"/>
        </a:xfrm>
      </p:grpSpPr>
      <p:sp>
        <p:nvSpPr>
          <p:cNvPr id="8" name="AutoShape 23">
            <a:extLst>
              <a:ext uri="{FF2B5EF4-FFF2-40B4-BE49-F238E27FC236}">
                <a16:creationId xmlns:a16="http://schemas.microsoft.com/office/drawing/2014/main" id="{8BBD29A0-7238-44B5-B95C-C6A0C7A8EA53}"/>
              </a:ext>
            </a:extLst>
          </p:cNvPr>
          <p:cNvSpPr>
            <a:spLocks noChangeArrowheads="1"/>
          </p:cNvSpPr>
          <p:nvPr/>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ct val="50000"/>
              </a:spcBef>
              <a:spcAft>
                <a:spcPts val="0"/>
              </a:spcAft>
              <a:defRPr/>
            </a:pPr>
            <a:endParaRPr lang="zh-CN" altLang="en-US" sz="950"/>
          </a:p>
        </p:txBody>
      </p:sp>
      <p:sp>
        <p:nvSpPr>
          <p:cNvPr id="9" name="AutoShape 23">
            <a:extLst>
              <a:ext uri="{FF2B5EF4-FFF2-40B4-BE49-F238E27FC236}">
                <a16:creationId xmlns:a16="http://schemas.microsoft.com/office/drawing/2014/main" id="{0B740AF4-4F4A-423C-AE67-DC3438642124}"/>
              </a:ext>
            </a:extLst>
          </p:cNvPr>
          <p:cNvSpPr>
            <a:spLocks noChangeArrowheads="1"/>
          </p:cNvSpPr>
          <p:nvPr/>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ct val="50000"/>
              </a:spcBef>
              <a:spcAft>
                <a:spcPts val="0"/>
              </a:spcAft>
              <a:defRPr/>
            </a:pPr>
            <a:endParaRPr lang="zh-CN" altLang="en-US" sz="950"/>
          </a:p>
        </p:txBody>
      </p:sp>
      <p:sp>
        <p:nvSpPr>
          <p:cNvPr id="4" name="内容占位符 2"/>
          <p:cNvSpPr>
            <a:spLocks noGrp="1"/>
          </p:cNvSpPr>
          <p:nvPr>
            <p:ph idx="1" hasCustomPrompt="1"/>
          </p:nvPr>
        </p:nvSpPr>
        <p:spPr>
          <a:xfrm>
            <a:off x="423819" y="1104181"/>
            <a:ext cx="11107601" cy="5052713"/>
          </a:xfrm>
        </p:spPr>
        <p:txBody>
          <a:bodyPr>
            <a:noAutofit/>
          </a:bodyPr>
          <a:lstStyle>
            <a:lvl1pPr marL="362585" indent="-362585">
              <a:lnSpc>
                <a:spcPct val="150000"/>
              </a:lnSpc>
              <a:buClr>
                <a:srgbClr val="032089"/>
              </a:buClr>
              <a:buFont typeface="Wingdings" panose="05000000000000000000" pitchFamily="2" charset="2"/>
              <a:buChar char="Ø"/>
              <a:defRPr sz="1800" b="0" baseline="0">
                <a:latin typeface="Times New Roman" panose="02020603050405020304" pitchFamily="18" charset="0"/>
                <a:ea typeface="宋体" panose="02010600030101010101" pitchFamily="2" charset="-122"/>
                <a:cs typeface="Times New Roman" pitchFamily="18" charset="0"/>
              </a:defRPr>
            </a:lvl1pPr>
            <a:lvl2pPr>
              <a:lnSpc>
                <a:spcPct val="130000"/>
              </a:lnSpc>
              <a:buClr>
                <a:srgbClr val="032089"/>
              </a:buClr>
              <a:buFont typeface="Wingdings" panose="05000000000000000000" pitchFamily="2" charset="2"/>
              <a:buChar char="l"/>
              <a:defRPr sz="2330" b="0">
                <a:latin typeface="微软雅黑" pitchFamily="34" charset="-122"/>
                <a:ea typeface="微软雅黑" pitchFamily="34" charset="-122"/>
              </a:defRPr>
            </a:lvl2pPr>
            <a:lvl3pPr>
              <a:defRPr sz="1905" b="0">
                <a:latin typeface="微软雅黑" pitchFamily="34" charset="-122"/>
                <a:ea typeface="微软雅黑" pitchFamily="34" charset="-122"/>
              </a:defRPr>
            </a:lvl3pPr>
            <a:lvl4pPr>
              <a:defRPr sz="1905" b="0">
                <a:latin typeface="微软雅黑" pitchFamily="34" charset="-122"/>
                <a:ea typeface="微软雅黑" pitchFamily="34" charset="-122"/>
              </a:defRPr>
            </a:lvl4pPr>
            <a:lvl5pPr>
              <a:defRPr sz="1905" b="0">
                <a:latin typeface="微软雅黑" pitchFamily="34" charset="-122"/>
                <a:ea typeface="微软雅黑" pitchFamily="34" charset="-122"/>
              </a:defRPr>
            </a:lvl5pPr>
          </a:lstStyle>
          <a:p>
            <a:pPr lvl="0"/>
            <a:r>
              <a:rPr lang="zh-CN" altLang="en-US" noProof="1"/>
              <a:t>单击此处编辑正文内容</a:t>
            </a:r>
          </a:p>
        </p:txBody>
      </p:sp>
      <p:sp>
        <p:nvSpPr>
          <p:cNvPr id="2" name="标题 1"/>
          <p:cNvSpPr>
            <a:spLocks noGrp="1"/>
          </p:cNvSpPr>
          <p:nvPr>
            <p:ph type="title" hasCustomPrompt="1"/>
          </p:nvPr>
        </p:nvSpPr>
        <p:spPr>
          <a:xfrm>
            <a:off x="254876" y="359079"/>
            <a:ext cx="10972801" cy="528176"/>
          </a:xfrm>
        </p:spPr>
        <p:txBody>
          <a:bodyPr/>
          <a:lstStyle>
            <a:lvl1pPr>
              <a:defRPr sz="2400" b="1" baseline="0">
                <a:solidFill>
                  <a:schemeClr val="tx1"/>
                </a:solidFill>
                <a:latin typeface="Times New Roman" panose="02020603050405020304" pitchFamily="18" charset="0"/>
                <a:cs typeface="Times New Roman" pitchFamily="18" charset="0"/>
              </a:defRPr>
            </a:lvl1pPr>
          </a:lstStyle>
          <a:p>
            <a:r>
              <a:rPr lang="zh-CN" altLang="en-US" noProof="1"/>
              <a:t>单击此处编辑标题</a:t>
            </a:r>
          </a:p>
        </p:txBody>
      </p:sp>
      <p:sp>
        <p:nvSpPr>
          <p:cNvPr id="14" name="Rectangle 12">
            <a:extLst>
              <a:ext uri="{FF2B5EF4-FFF2-40B4-BE49-F238E27FC236}">
                <a16:creationId xmlns:a16="http://schemas.microsoft.com/office/drawing/2014/main" id="{1107D1B1-B31F-4351-9243-6E49DB2D3B0F}"/>
              </a:ext>
            </a:extLst>
          </p:cNvPr>
          <p:cNvSpPr>
            <a:spLocks noChangeArrowheads="1"/>
          </p:cNvSpPr>
          <p:nvPr userDrawn="1"/>
        </p:nvSpPr>
        <p:spPr bwMode="auto">
          <a:xfrm>
            <a:off x="9937750" y="6392863"/>
            <a:ext cx="571500" cy="231775"/>
          </a:xfrm>
          <a:prstGeom prst="rect">
            <a:avLst/>
          </a:prstGeom>
          <a:no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defRPr/>
            </a:pPr>
            <a:r>
              <a:rPr lang="en-US" altLang="zh-CN" sz="1000">
                <a:solidFill>
                  <a:srgbClr val="7F7F7F"/>
                </a:solidFill>
                <a:latin typeface="Arial" panose="020B0604020202020204" pitchFamily="34" charset="0"/>
                <a:cs typeface="Arial" panose="020B0604020202020204" pitchFamily="34" charset="0"/>
              </a:rPr>
              <a:t> </a:t>
            </a:r>
            <a:fld id="{524AD63B-5F2C-4628-8441-2A0E534DA5F7}" type="slidenum">
              <a:rPr lang="en-US" altLang="zh-CN" sz="1000" smtClean="0">
                <a:latin typeface="Arial" panose="020B0604020202020204" pitchFamily="34" charset="0"/>
                <a:cs typeface="Arial" panose="020B0604020202020204" pitchFamily="34" charset="0"/>
              </a:rPr>
              <a:t>‹#›</a:t>
            </a:fld>
            <a:endParaRPr lang="en-US" altLang="zh-CN" sz="1000">
              <a:latin typeface="Arial" panose="020B0604020202020204" pitchFamily="34" charset="0"/>
              <a:cs typeface="Arial" panose="020B0604020202020204" pitchFamily="34" charset="0"/>
            </a:endParaRPr>
          </a:p>
        </p:txBody>
      </p:sp>
      <p:cxnSp>
        <p:nvCxnSpPr>
          <p:cNvPr id="15" name="直接连接符 19">
            <a:extLst>
              <a:ext uri="{FF2B5EF4-FFF2-40B4-BE49-F238E27FC236}">
                <a16:creationId xmlns:a16="http://schemas.microsoft.com/office/drawing/2014/main" id="{5F75AFC8-BB8E-4AEE-B132-F4010728CC27}"/>
              </a:ext>
            </a:extLst>
          </p:cNvPr>
          <p:cNvCxnSpPr>
            <a:stCxn id="15"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6" name="直接连接符 14">
            <a:extLst>
              <a:ext uri="{FF2B5EF4-FFF2-40B4-BE49-F238E27FC236}">
                <a16:creationId xmlns:a16="http://schemas.microsoft.com/office/drawing/2014/main" id="{152A5A3E-D3F3-4887-907E-4ED7323552FB}"/>
              </a:ext>
            </a:extLst>
          </p:cNvPr>
          <p:cNvCxnSpPr>
            <a:endCxn id="14" idx="1"/>
          </p:cNvCxnSpPr>
          <p:nvPr userDrawn="1"/>
        </p:nvCxnSpPr>
        <p:spPr>
          <a:xfrm>
            <a:off x="5959475" y="6508750"/>
            <a:ext cx="3978275"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pic>
        <p:nvPicPr>
          <p:cNvPr id="17" name="图片 12" descr="F:\品牌资料\07-logo png\微信图片_20211209111600.png微信图片_20211209111600">
            <a:extLst>
              <a:ext uri="{FF2B5EF4-FFF2-40B4-BE49-F238E27FC236}">
                <a16:creationId xmlns:a16="http://schemas.microsoft.com/office/drawing/2014/main" id="{7AD4A5FA-6A1D-4F44-8761-5E9B24D6554D}"/>
              </a:ext>
            </a:extLst>
          </p:cNvPr>
          <p:cNvPicPr>
            <a:picLocks noChangeAspect="1"/>
          </p:cNvPicPr>
          <p:nvPr userDrawn="1"/>
        </p:nvPicPr>
        <p:blipFill>
          <a:blip r:embed="rId2"/>
          <a:srcRect/>
          <a:stretch>
            <a:fillRect/>
          </a:stretch>
        </p:blipFill>
        <p:spPr bwMode="auto">
          <a:xfrm>
            <a:off x="318770" y="6272213"/>
            <a:ext cx="1985010"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8" name="直接连接符 17">
            <a:extLst>
              <a:ext uri="{FF2B5EF4-FFF2-40B4-BE49-F238E27FC236}">
                <a16:creationId xmlns:a16="http://schemas.microsoft.com/office/drawing/2014/main" id="{782B522A-53D5-4FD2-B8FB-B59F66CB8ED5}"/>
              </a:ext>
            </a:extLst>
          </p:cNvPr>
          <p:cNvCxnSpPr/>
          <p:nvPr userDrawn="1"/>
        </p:nvCxnSpPr>
        <p:spPr>
          <a:xfrm>
            <a:off x="23844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CE584D1E-F90B-45AD-8F7F-BEADFF078286}"/>
              </a:ext>
            </a:extLst>
          </p:cNvPr>
          <p:cNvSpPr>
            <a:spLocks noChangeArrowheads="1"/>
          </p:cNvSpPr>
          <p:nvPr userDrawn="1"/>
        </p:nvSpPr>
        <p:spPr bwMode="auto">
          <a:xfrm>
            <a:off x="2400935" y="6326505"/>
            <a:ext cx="4904105" cy="320675"/>
          </a:xfrm>
          <a:prstGeom prst="rect">
            <a:avLst/>
          </a:prstGeom>
          <a:noFill/>
          <a:ln>
            <a:noFill/>
          </a:ln>
        </p:spPr>
        <p:txBody>
          <a:bodyPr wrap="square"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lnSpc>
                <a:spcPct val="150000"/>
              </a:lnSpc>
              <a:spcBef>
                <a:spcPts val="600"/>
              </a:spcBef>
              <a:spcAft>
                <a:spcPts val="0"/>
              </a:spcAft>
              <a:defRPr/>
            </a:pP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官网：http://www.tipdm.com</a:t>
            </a:r>
            <a:r>
              <a:rPr lang="en-US" altLang="zh-CN"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电话：189</a:t>
            </a:r>
            <a:r>
              <a:rPr lang="en-US" altLang="zh-CN"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2756</a:t>
            </a:r>
            <a:r>
              <a:rPr lang="en-US" altLang="zh-CN"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5259</a:t>
            </a:r>
          </a:p>
        </p:txBody>
      </p:sp>
    </p:spTree>
    <p:extLst>
      <p:ext uri="{BB962C8B-B14F-4D97-AF65-F5344CB8AC3E}">
        <p14:creationId xmlns:p14="http://schemas.microsoft.com/office/powerpoint/2010/main" val="15541760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小标题+内容页">
    <p:spTree>
      <p:nvGrpSpPr>
        <p:cNvPr id="1" name=""/>
        <p:cNvGrpSpPr/>
        <p:nvPr/>
      </p:nvGrpSpPr>
      <p:grpSpPr>
        <a:xfrm>
          <a:off x="0" y="0"/>
          <a:ext cx="0" cy="0"/>
          <a:chOff x="0" y="0"/>
          <a:chExt cx="0" cy="0"/>
        </a:xfrm>
      </p:grpSpPr>
      <p:sp>
        <p:nvSpPr>
          <p:cNvPr id="8" name="AutoShape 23">
            <a:extLst>
              <a:ext uri="{FF2B5EF4-FFF2-40B4-BE49-F238E27FC236}">
                <a16:creationId xmlns:a16="http://schemas.microsoft.com/office/drawing/2014/main" id="{0685CE8C-B9A8-46A0-ADB9-4D39BDC2C2F4}"/>
              </a:ext>
            </a:extLst>
          </p:cNvPr>
          <p:cNvSpPr>
            <a:spLocks noChangeArrowheads="1"/>
          </p:cNvSpPr>
          <p:nvPr userDrawn="1"/>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baseline="0">
              <a:latin typeface="Times New Roman" panose="02020603050405020304" pitchFamily="18" charset="0"/>
              <a:ea typeface="宋体" panose="02010600030101010101" pitchFamily="2" charset="-122"/>
            </a:endParaRPr>
          </a:p>
        </p:txBody>
      </p:sp>
      <p:sp>
        <p:nvSpPr>
          <p:cNvPr id="9" name="AutoShape 23">
            <a:extLst>
              <a:ext uri="{FF2B5EF4-FFF2-40B4-BE49-F238E27FC236}">
                <a16:creationId xmlns:a16="http://schemas.microsoft.com/office/drawing/2014/main" id="{F38BE64D-19F8-41E3-B759-05846120B7B5}"/>
              </a:ext>
            </a:extLst>
          </p:cNvPr>
          <p:cNvSpPr>
            <a:spLocks noChangeArrowheads="1"/>
          </p:cNvSpPr>
          <p:nvPr userDrawn="1"/>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baseline="0">
              <a:latin typeface="Times New Roman" panose="02020603050405020304" pitchFamily="18" charset="0"/>
              <a:ea typeface="宋体" panose="02010600030101010101" pitchFamily="2" charset="-122"/>
            </a:endParaRPr>
          </a:p>
        </p:txBody>
      </p:sp>
      <p:sp>
        <p:nvSpPr>
          <p:cNvPr id="4" name="内容占位符 2"/>
          <p:cNvSpPr>
            <a:spLocks noGrp="1"/>
          </p:cNvSpPr>
          <p:nvPr>
            <p:ph idx="1" hasCustomPrompt="1"/>
          </p:nvPr>
        </p:nvSpPr>
        <p:spPr>
          <a:xfrm>
            <a:off x="423819" y="1713662"/>
            <a:ext cx="11107601" cy="4339721"/>
          </a:xfrm>
        </p:spPr>
        <p:txBody>
          <a:bodyPr>
            <a:noAutofit/>
          </a:bodyPr>
          <a:lstStyle>
            <a:lvl1pPr marL="362822" indent="-362822">
              <a:lnSpc>
                <a:spcPct val="150000"/>
              </a:lnSpc>
              <a:buClr>
                <a:srgbClr val="032089"/>
              </a:buClr>
              <a:buFont typeface="Wingdings" pitchFamily="2" charset="2"/>
              <a:buChar char="Ø"/>
              <a:defRPr sz="1800" b="0" baseline="0">
                <a:latin typeface="Times New Roman" panose="02020603050405020304" pitchFamily="18" charset="0"/>
                <a:ea typeface="宋体" panose="02010600030101010101" pitchFamily="2" charset="-122"/>
                <a:cs typeface="Times New Roman" pitchFamily="18" charset="0"/>
              </a:defRPr>
            </a:lvl1pPr>
            <a:lvl2pPr>
              <a:lnSpc>
                <a:spcPct val="130000"/>
              </a:lnSpc>
              <a:buClr>
                <a:srgbClr val="032089"/>
              </a:buClr>
              <a:buFont typeface="Wingdings" pitchFamily="2" charset="2"/>
              <a:buChar char="l"/>
              <a:defRPr sz="2328" b="0">
                <a:latin typeface="微软雅黑" pitchFamily="34" charset="-122"/>
                <a:ea typeface="微软雅黑" pitchFamily="34" charset="-122"/>
              </a:defRPr>
            </a:lvl2pPr>
            <a:lvl3pPr>
              <a:defRPr sz="1905" b="0">
                <a:latin typeface="微软雅黑" pitchFamily="34" charset="-122"/>
                <a:ea typeface="微软雅黑" pitchFamily="34" charset="-122"/>
              </a:defRPr>
            </a:lvl3pPr>
            <a:lvl4pPr>
              <a:defRPr sz="1905" b="0">
                <a:latin typeface="微软雅黑" pitchFamily="34" charset="-122"/>
                <a:ea typeface="微软雅黑" pitchFamily="34" charset="-122"/>
              </a:defRPr>
            </a:lvl4pPr>
            <a:lvl5pPr>
              <a:defRPr sz="1905" b="0">
                <a:latin typeface="微软雅黑" pitchFamily="34" charset="-122"/>
                <a:ea typeface="微软雅黑" pitchFamily="34" charset="-122"/>
              </a:defRPr>
            </a:lvl5pPr>
          </a:lstStyle>
          <a:p>
            <a:pPr lvl="0"/>
            <a:r>
              <a:rPr lang="zh-CN" altLang="en-US" dirty="0"/>
              <a:t>单击此处编辑正文内容</a:t>
            </a:r>
          </a:p>
        </p:txBody>
      </p:sp>
      <p:sp>
        <p:nvSpPr>
          <p:cNvPr id="2" name="标题 1"/>
          <p:cNvSpPr>
            <a:spLocks noGrp="1"/>
          </p:cNvSpPr>
          <p:nvPr>
            <p:ph type="title" hasCustomPrompt="1"/>
          </p:nvPr>
        </p:nvSpPr>
        <p:spPr>
          <a:xfrm>
            <a:off x="254876" y="359079"/>
            <a:ext cx="10972801" cy="528176"/>
          </a:xfrm>
        </p:spPr>
        <p:txBody>
          <a:bodyPr/>
          <a:lstStyle>
            <a:lvl1pPr>
              <a:defRPr sz="2400" b="1" baseline="0">
                <a:solidFill>
                  <a:schemeClr val="tx1"/>
                </a:solidFill>
                <a:latin typeface="Times New Roman" panose="02020603050405020304" pitchFamily="18" charset="0"/>
                <a:ea typeface="宋体" panose="02010600030101010101" pitchFamily="2" charset="-122"/>
                <a:cs typeface="Times New Roman" pitchFamily="18" charset="0"/>
              </a:defRPr>
            </a:lvl1pPr>
          </a:lstStyle>
          <a:p>
            <a:r>
              <a:rPr lang="zh-CN" altLang="en-US" dirty="0"/>
              <a:t>单击此处编辑标题</a:t>
            </a:r>
          </a:p>
        </p:txBody>
      </p:sp>
      <p:sp>
        <p:nvSpPr>
          <p:cNvPr id="14" name="内容占位符 2"/>
          <p:cNvSpPr>
            <a:spLocks noGrp="1"/>
          </p:cNvSpPr>
          <p:nvPr>
            <p:ph idx="10" hasCustomPrompt="1"/>
          </p:nvPr>
        </p:nvSpPr>
        <p:spPr>
          <a:xfrm>
            <a:off x="423819" y="1138980"/>
            <a:ext cx="11107601" cy="426469"/>
          </a:xfrm>
          <a:noFill/>
          <a:ln>
            <a:noFill/>
          </a:ln>
        </p:spPr>
        <p:txBody>
          <a:bodyPr anchor="ctr">
            <a:noAutofit/>
          </a:bodyPr>
          <a:lstStyle>
            <a:lvl1pPr marL="0" indent="0">
              <a:buNone/>
              <a:defRPr lang="zh-CN" altLang="en-US" sz="2000" b="0" baseline="0" dirty="0" smtClean="0">
                <a:latin typeface="Times New Roman" panose="02020603050405020304" pitchFamily="18" charset="0"/>
                <a:ea typeface="宋体" panose="02010600030101010101" pitchFamily="2" charset="-122"/>
                <a:cs typeface="Times New Roman" pitchFamily="18" charset="0"/>
              </a:defRPr>
            </a:lvl1pPr>
          </a:lstStyle>
          <a:p>
            <a:pPr lvl="0"/>
            <a:r>
              <a:rPr lang="zh-CN" altLang="en-US" dirty="0"/>
              <a:t>单击此处编辑标题</a:t>
            </a:r>
          </a:p>
        </p:txBody>
      </p:sp>
      <p:sp>
        <p:nvSpPr>
          <p:cNvPr id="13" name="Rectangle 12">
            <a:extLst>
              <a:ext uri="{FF2B5EF4-FFF2-40B4-BE49-F238E27FC236}">
                <a16:creationId xmlns:a16="http://schemas.microsoft.com/office/drawing/2014/main" id="{058F3086-7F5C-4D51-A330-4CA286C8DADB}"/>
              </a:ext>
            </a:extLst>
          </p:cNvPr>
          <p:cNvSpPr>
            <a:spLocks noChangeArrowheads="1"/>
          </p:cNvSpPr>
          <p:nvPr userDrawn="1"/>
        </p:nvSpPr>
        <p:spPr bwMode="auto">
          <a:xfrm>
            <a:off x="9937750" y="6392863"/>
            <a:ext cx="571500" cy="231775"/>
          </a:xfrm>
          <a:prstGeom prst="rect">
            <a:avLst/>
          </a:prstGeom>
          <a:no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defRPr/>
            </a:pPr>
            <a:r>
              <a:rPr lang="en-US" altLang="zh-CN" sz="1000">
                <a:solidFill>
                  <a:srgbClr val="7F7F7F"/>
                </a:solidFill>
                <a:latin typeface="Arial" panose="020B0604020202020204" pitchFamily="34" charset="0"/>
                <a:cs typeface="Arial" panose="020B0604020202020204" pitchFamily="34" charset="0"/>
              </a:rPr>
              <a:t> </a:t>
            </a:r>
            <a:fld id="{524AD63B-5F2C-4628-8441-2A0E534DA5F7}" type="slidenum">
              <a:rPr lang="en-US" altLang="zh-CN" sz="1000" smtClean="0">
                <a:latin typeface="Arial" panose="020B0604020202020204" pitchFamily="34" charset="0"/>
                <a:cs typeface="Arial" panose="020B0604020202020204" pitchFamily="34" charset="0"/>
              </a:rPr>
              <a:t>‹#›</a:t>
            </a:fld>
            <a:endParaRPr lang="en-US" altLang="zh-CN" sz="1000">
              <a:latin typeface="Arial" panose="020B0604020202020204" pitchFamily="34" charset="0"/>
              <a:cs typeface="Arial" panose="020B0604020202020204" pitchFamily="34" charset="0"/>
            </a:endParaRPr>
          </a:p>
        </p:txBody>
      </p:sp>
      <p:cxnSp>
        <p:nvCxnSpPr>
          <p:cNvPr id="15" name="直接连接符 19">
            <a:extLst>
              <a:ext uri="{FF2B5EF4-FFF2-40B4-BE49-F238E27FC236}">
                <a16:creationId xmlns:a16="http://schemas.microsoft.com/office/drawing/2014/main" id="{8E3992EA-A53E-4C6B-AA84-857CD4686DDC}"/>
              </a:ext>
            </a:extLst>
          </p:cNvPr>
          <p:cNvCxnSpPr>
            <a:stCxn id="15"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6" name="直接连接符 14">
            <a:extLst>
              <a:ext uri="{FF2B5EF4-FFF2-40B4-BE49-F238E27FC236}">
                <a16:creationId xmlns:a16="http://schemas.microsoft.com/office/drawing/2014/main" id="{F4706F18-FCC0-475F-A7EF-EDA6C77E9D4A}"/>
              </a:ext>
            </a:extLst>
          </p:cNvPr>
          <p:cNvCxnSpPr>
            <a:endCxn id="13" idx="1"/>
          </p:cNvCxnSpPr>
          <p:nvPr userDrawn="1"/>
        </p:nvCxnSpPr>
        <p:spPr>
          <a:xfrm>
            <a:off x="5959475" y="6508750"/>
            <a:ext cx="3978275"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pic>
        <p:nvPicPr>
          <p:cNvPr id="18" name="图片 12" descr="F:\品牌资料\07-logo png\微信图片_20211209111600.png微信图片_20211209111600">
            <a:extLst>
              <a:ext uri="{FF2B5EF4-FFF2-40B4-BE49-F238E27FC236}">
                <a16:creationId xmlns:a16="http://schemas.microsoft.com/office/drawing/2014/main" id="{DF4DF1D8-C8F5-46A2-9CD2-2A39F4682092}"/>
              </a:ext>
            </a:extLst>
          </p:cNvPr>
          <p:cNvPicPr>
            <a:picLocks noChangeAspect="1"/>
          </p:cNvPicPr>
          <p:nvPr userDrawn="1"/>
        </p:nvPicPr>
        <p:blipFill>
          <a:blip r:embed="rId2"/>
          <a:srcRect/>
          <a:stretch>
            <a:fillRect/>
          </a:stretch>
        </p:blipFill>
        <p:spPr bwMode="auto">
          <a:xfrm>
            <a:off x="318770" y="6272213"/>
            <a:ext cx="1985010"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9" name="直接连接符 18">
            <a:extLst>
              <a:ext uri="{FF2B5EF4-FFF2-40B4-BE49-F238E27FC236}">
                <a16:creationId xmlns:a16="http://schemas.microsoft.com/office/drawing/2014/main" id="{F04F1C7C-9F75-4E84-9DAE-0F071E1768B8}"/>
              </a:ext>
            </a:extLst>
          </p:cNvPr>
          <p:cNvCxnSpPr/>
          <p:nvPr userDrawn="1"/>
        </p:nvCxnSpPr>
        <p:spPr>
          <a:xfrm>
            <a:off x="23844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CF914EC1-F0A8-4746-9DE7-3BC400FF9084}"/>
              </a:ext>
            </a:extLst>
          </p:cNvPr>
          <p:cNvSpPr>
            <a:spLocks noChangeArrowheads="1"/>
          </p:cNvSpPr>
          <p:nvPr userDrawn="1"/>
        </p:nvSpPr>
        <p:spPr bwMode="auto">
          <a:xfrm>
            <a:off x="2400935" y="6326505"/>
            <a:ext cx="4904105" cy="320675"/>
          </a:xfrm>
          <a:prstGeom prst="rect">
            <a:avLst/>
          </a:prstGeom>
          <a:noFill/>
          <a:ln>
            <a:noFill/>
          </a:ln>
        </p:spPr>
        <p:txBody>
          <a:bodyPr wrap="square"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lnSpc>
                <a:spcPct val="150000"/>
              </a:lnSpc>
              <a:spcBef>
                <a:spcPts val="600"/>
              </a:spcBef>
              <a:spcAft>
                <a:spcPts val="0"/>
              </a:spcAft>
              <a:defRPr/>
            </a:pP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官网：http://www.tipdm.com</a:t>
            </a:r>
            <a:r>
              <a:rPr lang="en-US" altLang="zh-CN"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电话：189</a:t>
            </a:r>
            <a:r>
              <a:rPr lang="en-US" altLang="zh-CN"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2756</a:t>
            </a:r>
            <a:r>
              <a:rPr lang="en-US" altLang="zh-CN"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0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5259</a:t>
            </a:r>
          </a:p>
        </p:txBody>
      </p:sp>
    </p:spTree>
    <p:extLst>
      <p:ext uri="{BB962C8B-B14F-4D97-AF65-F5344CB8AC3E}">
        <p14:creationId xmlns:p14="http://schemas.microsoft.com/office/powerpoint/2010/main" val="245470220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尾页">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359FCFE-780C-4DC9-BB8F-C2871BF58111}"/>
              </a:ext>
            </a:extLst>
          </p:cNvPr>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algn="ctr">
              <a:defRPr/>
            </a:pPr>
            <a:endParaRPr lang="zh-CN" altLang="en-US" sz="950" baseline="0" dirty="0">
              <a:solidFill>
                <a:schemeClr val="bg1"/>
              </a:solidFill>
              <a:latin typeface="Times New Roman" panose="02020603050405020304" pitchFamily="18" charset="0"/>
              <a:ea typeface="宋体" panose="02010600030101010101" pitchFamily="2" charset="-122"/>
              <a:cs typeface="宋体" charset="0"/>
            </a:endParaRPr>
          </a:p>
        </p:txBody>
      </p:sp>
      <p:sp>
        <p:nvSpPr>
          <p:cNvPr id="3" name="Title 1">
            <a:extLst>
              <a:ext uri="{FF2B5EF4-FFF2-40B4-BE49-F238E27FC236}">
                <a16:creationId xmlns:a16="http://schemas.microsoft.com/office/drawing/2014/main" id="{B6754C84-BAA5-4112-B60B-5975A15E65C9}"/>
              </a:ext>
            </a:extLst>
          </p:cNvPr>
          <p:cNvSpPr txBox="1"/>
          <p:nvPr/>
        </p:nvSpPr>
        <p:spPr>
          <a:xfrm>
            <a:off x="5108398" y="2071633"/>
            <a:ext cx="7082050" cy="1653849"/>
          </a:xfrm>
          <a:prstGeom prst="rect">
            <a:avLst/>
          </a:prstGeom>
        </p:spPr>
        <p:txBody>
          <a:bodyPr anchor="b"/>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itchFamily="34" charset="-122"/>
                <a:ea typeface="微软雅黑" pitchFamily="34" charset="-122"/>
                <a:cs typeface="+mn-cs"/>
              </a:defRPr>
            </a:lvl1pPr>
          </a:lstStyle>
          <a:p>
            <a:pPr>
              <a:defRPr/>
            </a:pPr>
            <a:r>
              <a:rPr altLang="zh-CN" sz="6600" baseline="0">
                <a:ln>
                  <a:solidFill>
                    <a:schemeClr val="bg1"/>
                  </a:solidFill>
                </a:ln>
                <a:effectLst>
                  <a:reflection blurRad="6350" stA="50000" endA="300" endPos="50000" dist="29997" dir="5400000" sy="-100000" algn="bl" rotWithShape="0"/>
                </a:effectLst>
                <a:latin typeface="Times New Roman" panose="02020603050405020304" pitchFamily="18" charset="0"/>
                <a:ea typeface="宋体" panose="02010600030101010101" pitchFamily="2" charset="-122"/>
              </a:rPr>
              <a:t>Thank you!</a:t>
            </a:r>
            <a:endParaRPr lang="zh-CN" altLang="en-US" sz="6600" baseline="0">
              <a:ln>
                <a:solidFill>
                  <a:schemeClr val="bg1"/>
                </a:solidFill>
              </a:ln>
              <a:effectLst>
                <a:reflection blurRad="6350" stA="50000" endA="300" endPos="50000" dist="29997" dir="5400000" sy="-100000" algn="bl" rotWithShape="0"/>
              </a:effectLst>
              <a:latin typeface="Times New Roman" panose="02020603050405020304" pitchFamily="18" charset="0"/>
              <a:ea typeface="宋体" panose="02010600030101010101" pitchFamily="2" charset="-122"/>
            </a:endParaRPr>
          </a:p>
        </p:txBody>
      </p:sp>
      <p:pic>
        <p:nvPicPr>
          <p:cNvPr id="4" name="图片 3">
            <a:extLst>
              <a:ext uri="{FF2B5EF4-FFF2-40B4-BE49-F238E27FC236}">
                <a16:creationId xmlns:a16="http://schemas.microsoft.com/office/drawing/2014/main" id="{D1EC14CD-6350-48A6-ACBC-3346C739B2E8}"/>
              </a:ext>
            </a:extLst>
          </p:cNvPr>
          <p:cNvPicPr>
            <a:picLocks noChangeAspect="1"/>
          </p:cNvPicPr>
          <p:nvPr/>
        </p:nvPicPr>
        <p:blipFill>
          <a:blip r:embed="rId2" cstate="print"/>
          <a:stretch>
            <a:fillRect/>
          </a:stretch>
        </p:blipFill>
        <p:spPr>
          <a:xfrm>
            <a:off x="202394" y="2246810"/>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矩形 7">
            <a:extLst>
              <a:ext uri="{FF2B5EF4-FFF2-40B4-BE49-F238E27FC236}">
                <a16:creationId xmlns:a16="http://schemas.microsoft.com/office/drawing/2014/main" id="{FFC05FF0-3C6D-40B6-B7AE-AEF6D6B9B481}"/>
              </a:ext>
            </a:extLst>
          </p:cNvPr>
          <p:cNvSpPr>
            <a:spLocks noChangeArrowheads="1"/>
          </p:cNvSpPr>
          <p:nvPr userDrawn="1"/>
        </p:nvSpPr>
        <p:spPr bwMode="auto">
          <a:xfrm>
            <a:off x="0" y="1967879"/>
            <a:ext cx="12189884" cy="2168691"/>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fontAlgn="base">
              <a:spcBef>
                <a:spcPct val="0"/>
              </a:spcBef>
              <a:spcAft>
                <a:spcPct val="0"/>
              </a:spcAft>
              <a:defRPr/>
            </a:pPr>
            <a:endParaRPr lang="zh-CN" altLang="en-US" sz="952" baseline="0" dirty="0">
              <a:solidFill>
                <a:srgbClr val="FFFFFF"/>
              </a:solidFill>
              <a:latin typeface="Times New Roman" panose="02020603050405020304" pitchFamily="18" charset="0"/>
              <a:ea typeface="宋体" panose="02010600030101010101" pitchFamily="2" charset="-122"/>
              <a:cs typeface="宋体" charset="0"/>
            </a:endParaRPr>
          </a:p>
        </p:txBody>
      </p:sp>
      <p:sp>
        <p:nvSpPr>
          <p:cNvPr id="9" name="Title 1">
            <a:extLst>
              <a:ext uri="{FF2B5EF4-FFF2-40B4-BE49-F238E27FC236}">
                <a16:creationId xmlns:a16="http://schemas.microsoft.com/office/drawing/2014/main" id="{F06D40D0-C995-4C96-B0A0-0AD791FC5A57}"/>
              </a:ext>
            </a:extLst>
          </p:cNvPr>
          <p:cNvSpPr txBox="1">
            <a:spLocks/>
          </p:cNvSpPr>
          <p:nvPr userDrawn="1"/>
        </p:nvSpPr>
        <p:spPr>
          <a:xfrm>
            <a:off x="5003623" y="1657613"/>
            <a:ext cx="7082051" cy="1653849"/>
          </a:xfrm>
          <a:prstGeom prst="rect">
            <a:avLst/>
          </a:prstGeom>
        </p:spPr>
        <p:txBody>
          <a:bodyPr vert="horz" lIns="91440" tIns="45720" rIns="91440" bIns="45720" rtlCol="0" anchor="b">
            <a:noAutofit/>
          </a:bodyPr>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anose="020B0503020204020204" pitchFamily="34" charset="-122"/>
                <a:ea typeface="微软雅黑" panose="020B0503020204020204" pitchFamily="34" charset="-122"/>
                <a:cs typeface="+mn-cs"/>
              </a:defRPr>
            </a:lvl1pPr>
          </a:lstStyle>
          <a:p>
            <a:r>
              <a:rPr altLang="zh-CN" sz="6600" baseline="0" dirty="0">
                <a:ln>
                  <a:solidFill>
                    <a:srgbClr val="FFFFFF"/>
                  </a:solidFill>
                </a:ln>
                <a:solidFill>
                  <a:srgbClr val="FFFFFF"/>
                </a:solidFill>
                <a:effectLst>
                  <a:reflection blurRad="6350" stA="50000" endA="300" endPos="50000" dist="29997" dir="5400000" sy="-100000" algn="bl" rotWithShape="0"/>
                </a:effectLst>
                <a:latin typeface="Times New Roman" panose="02020603050405020304" pitchFamily="18" charset="0"/>
                <a:ea typeface="宋体" panose="02010600030101010101" pitchFamily="2" charset="-122"/>
              </a:rPr>
              <a:t>Thank you!</a:t>
            </a:r>
            <a:endParaRPr lang="zh-CN" altLang="en-US" sz="6600" baseline="0" dirty="0">
              <a:ln>
                <a:solidFill>
                  <a:srgbClr val="FFFFFF"/>
                </a:solidFill>
              </a:ln>
              <a:solidFill>
                <a:srgbClr val="FFFFFF"/>
              </a:solidFill>
              <a:effectLst>
                <a:reflection blurRad="6350" stA="50000" endA="300" endPos="50000" dist="29997" dir="5400000" sy="-100000" algn="bl" rotWithShape="0"/>
              </a:effectLst>
              <a:latin typeface="Times New Roman" panose="02020603050405020304" pitchFamily="18" charset="0"/>
              <a:ea typeface="宋体" panose="02010600030101010101" pitchFamily="2" charset="-122"/>
            </a:endParaRPr>
          </a:p>
        </p:txBody>
      </p:sp>
      <p:pic>
        <p:nvPicPr>
          <p:cNvPr id="10" name="图片 9" descr="AW视觉符号.jpg">
            <a:extLst>
              <a:ext uri="{FF2B5EF4-FFF2-40B4-BE49-F238E27FC236}">
                <a16:creationId xmlns:a16="http://schemas.microsoft.com/office/drawing/2014/main" id="{D34B953D-86AB-4549-83F7-D846E540814F}"/>
              </a:ext>
            </a:extLst>
          </p:cNvPr>
          <p:cNvPicPr>
            <a:picLocks noChangeAspect="1"/>
          </p:cNvPicPr>
          <p:nvPr userDrawn="1"/>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图片 16">
            <a:extLst>
              <a:ext uri="{FF2B5EF4-FFF2-40B4-BE49-F238E27FC236}">
                <a16:creationId xmlns:a16="http://schemas.microsoft.com/office/drawing/2014/main" id="{068D3D4E-0CE4-4654-BDBE-4D7A6842ECBB}"/>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940925" y="4724400"/>
            <a:ext cx="1874838" cy="187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a:extLst>
              <a:ext uri="{FF2B5EF4-FFF2-40B4-BE49-F238E27FC236}">
                <a16:creationId xmlns:a16="http://schemas.microsoft.com/office/drawing/2014/main" id="{6A490355-6038-456C-8E64-7534BA5C35FB}"/>
              </a:ext>
            </a:extLst>
          </p:cNvPr>
          <p:cNvSpPr>
            <a:spLocks noChangeArrowheads="1"/>
          </p:cNvSpPr>
          <p:nvPr userDrawn="1"/>
        </p:nvSpPr>
        <p:spPr bwMode="auto">
          <a:xfrm>
            <a:off x="9796145" y="6514465"/>
            <a:ext cx="2165350" cy="343535"/>
          </a:xfrm>
          <a:prstGeom prst="rect">
            <a:avLst/>
          </a:prstGeom>
          <a:noFill/>
          <a:ln>
            <a:noFill/>
          </a:ln>
        </p:spPr>
        <p:txBody>
          <a:bodyPr wrap="square"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lnSpc>
                <a:spcPct val="150000"/>
              </a:lnSpc>
              <a:spcBef>
                <a:spcPts val="600"/>
              </a:spcBef>
              <a:spcAft>
                <a:spcPts val="0"/>
              </a:spcAft>
              <a:defRPr/>
            </a:pPr>
            <a:r>
              <a:rPr lang="zh-CN" altLang="en-US" sz="1100" dirty="0">
                <a:solidFill>
                  <a:srgbClr val="0557A9"/>
                </a:solidFill>
                <a:latin typeface="黑体" panose="02010609060101010101" charset="-122"/>
                <a:ea typeface="黑体" panose="02010609060101010101" charset="-122"/>
              </a:rPr>
              <a:t>打造数据智能职业教育领军企业</a:t>
            </a:r>
          </a:p>
        </p:txBody>
      </p:sp>
    </p:spTree>
    <p:extLst>
      <p:ext uri="{BB962C8B-B14F-4D97-AF65-F5344CB8AC3E}">
        <p14:creationId xmlns:p14="http://schemas.microsoft.com/office/powerpoint/2010/main" val="29654651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8865591E-F6A9-4405-B720-EDDBC0413155}"/>
              </a:ext>
            </a:extLst>
          </p:cNvPr>
          <p:cNvSpPr>
            <a:spLocks noGrp="1" noChangeArrowheads="1"/>
          </p:cNvSpPr>
          <p:nvPr>
            <p:ph type="title" idx="4294967295"/>
          </p:nvPr>
        </p:nvSpPr>
        <p:spPr bwMode="auto">
          <a:xfrm>
            <a:off x="255588" y="195263"/>
            <a:ext cx="109728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61510517-FAF7-45C6-B579-CD700F47710E}"/>
              </a:ext>
            </a:extLst>
          </p:cNvPr>
          <p:cNvSpPr>
            <a:spLocks noGrp="1" noChangeArrowheads="1"/>
          </p:cNvSpPr>
          <p:nvPr>
            <p:ph type="body" idx="4294967295"/>
          </p:nvPr>
        </p:nvSpPr>
        <p:spPr bwMode="auto">
          <a:xfrm>
            <a:off x="422275" y="1187450"/>
            <a:ext cx="109728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a:t>
            </a:r>
          </a:p>
        </p:txBody>
      </p:sp>
      <p:sp>
        <p:nvSpPr>
          <p:cNvPr id="8" name="日期占位符 7">
            <a:extLst>
              <a:ext uri="{FF2B5EF4-FFF2-40B4-BE49-F238E27FC236}">
                <a16:creationId xmlns:a16="http://schemas.microsoft.com/office/drawing/2014/main" id="{5E70D461-B6CD-42E9-9A0B-0CDC97B2EF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baseline="0">
                <a:solidFill>
                  <a:schemeClr val="tx1">
                    <a:tint val="75000"/>
                  </a:schemeClr>
                </a:solidFill>
                <a:latin typeface="Times New Roman" panose="02020603050405020304" pitchFamily="18" charset="0"/>
                <a:ea typeface="宋体" panose="02010600030101010101" pitchFamily="2" charset="-122"/>
              </a:defRPr>
            </a:lvl1pPr>
          </a:lstStyle>
          <a:p>
            <a:fld id="{8B362659-EDEF-4896-B44C-15816E2E4CD8}" type="datetimeFigureOut">
              <a:rPr lang="zh-CN" altLang="en-US" smtClean="0"/>
              <a:pPr/>
              <a:t>2022/8/9</a:t>
            </a:fld>
            <a:endParaRPr lang="zh-CN" altLang="en-US"/>
          </a:p>
        </p:txBody>
      </p:sp>
      <p:sp>
        <p:nvSpPr>
          <p:cNvPr id="13" name="页脚占位符 12">
            <a:extLst>
              <a:ext uri="{FF2B5EF4-FFF2-40B4-BE49-F238E27FC236}">
                <a16:creationId xmlns:a16="http://schemas.microsoft.com/office/drawing/2014/main" id="{A1BC6B55-8EE6-4CCE-854A-A8EB6C2BB3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baseline="0">
                <a:solidFill>
                  <a:schemeClr val="tx1">
                    <a:tint val="75000"/>
                  </a:schemeClr>
                </a:solidFill>
                <a:latin typeface="Times New Roman" panose="02020603050405020304" pitchFamily="18" charset="0"/>
                <a:ea typeface="宋体" panose="02010600030101010101" pitchFamily="2" charset="-122"/>
              </a:defRPr>
            </a:lvl1pPr>
          </a:lstStyle>
          <a:p>
            <a:endParaRPr lang="zh-CN" altLang="en-US"/>
          </a:p>
        </p:txBody>
      </p:sp>
      <p:sp>
        <p:nvSpPr>
          <p:cNvPr id="14" name="灯片编号占位符 13">
            <a:extLst>
              <a:ext uri="{FF2B5EF4-FFF2-40B4-BE49-F238E27FC236}">
                <a16:creationId xmlns:a16="http://schemas.microsoft.com/office/drawing/2014/main" id="{262F0417-C90C-4CA2-AD37-B360748FE143}"/>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baseline="0">
                <a:solidFill>
                  <a:srgbClr val="898989"/>
                </a:solidFill>
                <a:latin typeface="Times New Roman" panose="02020603050405020304" pitchFamily="18" charset="0"/>
                <a:ea typeface="宋体" panose="02010600030101010101" pitchFamily="2" charset="-122"/>
              </a:defRPr>
            </a:lvl1pPr>
          </a:lstStyle>
          <a:p>
            <a:fld id="{414597ED-A428-4847-8034-7A70C69917BC}" type="slidenum">
              <a:rPr lang="zh-CN" altLang="en-US" smtClean="0"/>
              <a:pPr/>
              <a:t>‹#›</a:t>
            </a:fld>
            <a:endParaRPr lang="zh-CN" altLang="en-US"/>
          </a:p>
        </p:txBody>
      </p:sp>
    </p:spTree>
    <p:extLst>
      <p:ext uri="{BB962C8B-B14F-4D97-AF65-F5344CB8AC3E}">
        <p14:creationId xmlns:p14="http://schemas.microsoft.com/office/powerpoint/2010/main" val="2668500973"/>
      </p:ext>
    </p:extLst>
  </p:cSld>
  <p:clrMap bg1="lt1" tx1="dk1" bg2="lt2" tx2="dk2" accent1="accent1" accent2="accent2" accent3="accent3" accent4="accent4" accent5="accent5" accent6="accent6" hlink="hlink" folHlink="folHlink"/>
  <p:sldLayoutIdLst>
    <p:sldLayoutId id="2147483754" r:id="rId1"/>
    <p:sldLayoutId id="2147483756" r:id="rId2"/>
    <p:sldLayoutId id="2147483762" r:id="rId3"/>
    <p:sldLayoutId id="2147483757" r:id="rId4"/>
  </p:sldLayoutIdLst>
  <p:txStyles>
    <p:titleStyle>
      <a:lvl1pPr algn="l" rtl="0" eaLnBrk="1" fontAlgn="base" hangingPunct="1">
        <a:spcBef>
          <a:spcPct val="0"/>
        </a:spcBef>
        <a:spcAft>
          <a:spcPct val="0"/>
        </a:spcAft>
        <a:defRPr sz="2500" baseline="0">
          <a:solidFill>
            <a:schemeClr val="tx1"/>
          </a:solidFill>
          <a:latin typeface="Times New Roman" panose="02020603050405020304" pitchFamily="18" charset="0"/>
          <a:ea typeface="宋体" panose="02010600030101010101" pitchFamily="2" charset="-122"/>
          <a:cs typeface="微软雅黑" charset="0"/>
        </a:defRPr>
      </a:lvl1pPr>
      <a:lvl2pPr algn="l" rtl="0" eaLnBrk="1" fontAlgn="base" hangingPunct="1">
        <a:spcBef>
          <a:spcPct val="0"/>
        </a:spcBef>
        <a:spcAft>
          <a:spcPct val="0"/>
        </a:spcAft>
        <a:defRPr sz="2500">
          <a:solidFill>
            <a:schemeClr val="tx1"/>
          </a:solidFill>
          <a:latin typeface="Calibri" pitchFamily="34" charset="0"/>
          <a:ea typeface="微软雅黑" pitchFamily="34" charset="-122"/>
          <a:cs typeface="微软雅黑" charset="0"/>
        </a:defRPr>
      </a:lvl2pPr>
      <a:lvl3pPr algn="l" rtl="0" eaLnBrk="1" fontAlgn="base" hangingPunct="1">
        <a:spcBef>
          <a:spcPct val="0"/>
        </a:spcBef>
        <a:spcAft>
          <a:spcPct val="0"/>
        </a:spcAft>
        <a:defRPr sz="2500">
          <a:solidFill>
            <a:schemeClr val="tx1"/>
          </a:solidFill>
          <a:latin typeface="Calibri" pitchFamily="34" charset="0"/>
          <a:ea typeface="微软雅黑" pitchFamily="34" charset="-122"/>
          <a:cs typeface="微软雅黑" charset="0"/>
        </a:defRPr>
      </a:lvl3pPr>
      <a:lvl4pPr algn="l" rtl="0" eaLnBrk="1" fontAlgn="base" hangingPunct="1">
        <a:spcBef>
          <a:spcPct val="0"/>
        </a:spcBef>
        <a:spcAft>
          <a:spcPct val="0"/>
        </a:spcAft>
        <a:defRPr sz="2500">
          <a:solidFill>
            <a:schemeClr val="tx1"/>
          </a:solidFill>
          <a:latin typeface="Calibri" pitchFamily="34" charset="0"/>
          <a:ea typeface="微软雅黑" pitchFamily="34" charset="-122"/>
          <a:cs typeface="微软雅黑" charset="0"/>
        </a:defRPr>
      </a:lvl4pPr>
      <a:lvl5pPr algn="l" rtl="0" eaLnBrk="1" fontAlgn="base" hangingPunct="1">
        <a:spcBef>
          <a:spcPct val="0"/>
        </a:spcBef>
        <a:spcAft>
          <a:spcPct val="0"/>
        </a:spcAft>
        <a:defRPr sz="2500">
          <a:solidFill>
            <a:schemeClr val="tx1"/>
          </a:solidFill>
          <a:latin typeface="Calibri" pitchFamily="34" charset="0"/>
          <a:ea typeface="微软雅黑" pitchFamily="34" charset="-122"/>
          <a:cs typeface="微软雅黑" charset="0"/>
        </a:defRPr>
      </a:lvl5pPr>
      <a:lvl6pPr marL="483870" algn="l" rtl="0" eaLnBrk="1" fontAlgn="base" hangingPunct="1">
        <a:spcBef>
          <a:spcPct val="0"/>
        </a:spcBef>
        <a:spcAft>
          <a:spcPct val="0"/>
        </a:spcAft>
        <a:defRPr sz="2540">
          <a:solidFill>
            <a:schemeClr val="tx1"/>
          </a:solidFill>
          <a:latin typeface="Calibri" pitchFamily="34" charset="0"/>
          <a:ea typeface="黑体" panose="02010609060101010101" charset="-122"/>
        </a:defRPr>
      </a:lvl6pPr>
      <a:lvl7pPr marL="967740" algn="l" rtl="0" eaLnBrk="1" fontAlgn="base" hangingPunct="1">
        <a:spcBef>
          <a:spcPct val="0"/>
        </a:spcBef>
        <a:spcAft>
          <a:spcPct val="0"/>
        </a:spcAft>
        <a:defRPr sz="2540">
          <a:solidFill>
            <a:schemeClr val="tx1"/>
          </a:solidFill>
          <a:latin typeface="Calibri" pitchFamily="34" charset="0"/>
          <a:ea typeface="黑体" panose="02010609060101010101" charset="-122"/>
        </a:defRPr>
      </a:lvl7pPr>
      <a:lvl8pPr marL="1450975" algn="l" rtl="0" eaLnBrk="1" fontAlgn="base" hangingPunct="1">
        <a:spcBef>
          <a:spcPct val="0"/>
        </a:spcBef>
        <a:spcAft>
          <a:spcPct val="0"/>
        </a:spcAft>
        <a:defRPr sz="2540">
          <a:solidFill>
            <a:schemeClr val="tx1"/>
          </a:solidFill>
          <a:latin typeface="Calibri" pitchFamily="34" charset="0"/>
          <a:ea typeface="黑体" panose="02010609060101010101" charset="-122"/>
        </a:defRPr>
      </a:lvl8pPr>
      <a:lvl9pPr marL="1934845" algn="l" rtl="0" eaLnBrk="1" fontAlgn="base" hangingPunct="1">
        <a:spcBef>
          <a:spcPct val="0"/>
        </a:spcBef>
        <a:spcAft>
          <a:spcPct val="0"/>
        </a:spcAft>
        <a:defRPr sz="2540">
          <a:solidFill>
            <a:schemeClr val="tx1"/>
          </a:solidFill>
          <a:latin typeface="Calibri" pitchFamily="34" charset="0"/>
          <a:ea typeface="黑体" panose="02010609060101010101" charset="-122"/>
        </a:defRPr>
      </a:lvl9pPr>
    </p:titleStyle>
    <p:bodyStyle>
      <a:lvl1pPr marL="361950" indent="-361950" algn="l" rtl="0" eaLnBrk="1" fontAlgn="base" hangingPunct="1">
        <a:spcBef>
          <a:spcPct val="20000"/>
        </a:spcBef>
        <a:spcAft>
          <a:spcPct val="0"/>
        </a:spcAft>
        <a:buClr>
          <a:srgbClr val="000066"/>
        </a:buClr>
        <a:buFont typeface="Wingdings" panose="05000000000000000000" pitchFamily="2" charset="2"/>
        <a:buChar char="n"/>
        <a:defRPr sz="2100" baseline="0">
          <a:solidFill>
            <a:schemeClr val="tx1"/>
          </a:solidFill>
          <a:latin typeface="Times New Roman" panose="02020603050405020304" pitchFamily="18" charset="0"/>
          <a:ea typeface="宋体" panose="02010600030101010101" pitchFamily="2" charset="-122"/>
          <a:cs typeface="宋体" charset="0"/>
        </a:defRPr>
      </a:lvl1pPr>
      <a:lvl2pPr marL="785813" indent="-301625" algn="l" rtl="0" eaLnBrk="1" fontAlgn="base" hangingPunct="1">
        <a:spcBef>
          <a:spcPct val="20000"/>
        </a:spcBef>
        <a:spcAft>
          <a:spcPct val="0"/>
        </a:spcAft>
        <a:buFont typeface="Arial" panose="020B0604020202020204" pitchFamily="34" charset="0"/>
        <a:buChar char="–"/>
        <a:defRPr sz="2900">
          <a:solidFill>
            <a:schemeClr val="tx1"/>
          </a:solidFill>
          <a:latin typeface="+mn-lt"/>
          <a:ea typeface="+mn-ea"/>
        </a:defRPr>
      </a:lvl2pPr>
      <a:lvl3pPr marL="1208088" indent="-241300" algn="l" rtl="0" eaLnBrk="1" fontAlgn="base" hangingPunct="1">
        <a:spcBef>
          <a:spcPct val="20000"/>
        </a:spcBef>
        <a:spcAft>
          <a:spcPct val="0"/>
        </a:spcAft>
        <a:buFont typeface="Arial" panose="020B0604020202020204" pitchFamily="34" charset="0"/>
        <a:buChar char="•"/>
        <a:defRPr sz="2500">
          <a:solidFill>
            <a:schemeClr val="tx1"/>
          </a:solidFill>
          <a:latin typeface="+mn-lt"/>
          <a:ea typeface="+mn-ea"/>
        </a:defRPr>
      </a:lvl3pPr>
      <a:lvl4pPr marL="1692275" indent="-241300" algn="l" rtl="0" eaLnBrk="1" fontAlgn="base" hangingPunct="1">
        <a:spcBef>
          <a:spcPct val="20000"/>
        </a:spcBef>
        <a:spcAft>
          <a:spcPct val="0"/>
        </a:spcAft>
        <a:buFont typeface="Arial" panose="020B0604020202020204" pitchFamily="34" charset="0"/>
        <a:buChar char="–"/>
        <a:defRPr sz="2100">
          <a:solidFill>
            <a:schemeClr val="tx1"/>
          </a:solidFill>
          <a:latin typeface="+mn-lt"/>
          <a:ea typeface="+mn-ea"/>
        </a:defRPr>
      </a:lvl4pPr>
      <a:lvl5pPr marL="2176463" indent="-241300" algn="l" rtl="0" eaLnBrk="1" fontAlgn="base" hangingPunct="1">
        <a:spcBef>
          <a:spcPct val="20000"/>
        </a:spcBef>
        <a:spcAft>
          <a:spcPct val="0"/>
        </a:spcAft>
        <a:buFont typeface="Arial" panose="020B0604020202020204" pitchFamily="34" charset="0"/>
        <a:buChar char="»"/>
        <a:defRPr sz="2100">
          <a:solidFill>
            <a:schemeClr val="tx1"/>
          </a:solidFill>
          <a:latin typeface="+mn-lt"/>
          <a:ea typeface="+mn-ea"/>
        </a:defRPr>
      </a:lvl5pPr>
      <a:lvl6pPr marL="2660650" indent="-241935" algn="l" rtl="0" eaLnBrk="1" fontAlgn="base" hangingPunct="1">
        <a:spcBef>
          <a:spcPct val="20000"/>
        </a:spcBef>
        <a:spcAft>
          <a:spcPct val="0"/>
        </a:spcAft>
        <a:buFont typeface="Arial" panose="02080604020202020204" pitchFamily="34" charset="0"/>
        <a:buChar char="»"/>
        <a:defRPr sz="2115">
          <a:solidFill>
            <a:schemeClr val="tx1"/>
          </a:solidFill>
          <a:latin typeface="+mn-lt"/>
          <a:ea typeface="+mn-ea"/>
        </a:defRPr>
      </a:lvl6pPr>
      <a:lvl7pPr marL="3144520" indent="-241935" algn="l" rtl="0" eaLnBrk="1" fontAlgn="base" hangingPunct="1">
        <a:spcBef>
          <a:spcPct val="20000"/>
        </a:spcBef>
        <a:spcAft>
          <a:spcPct val="0"/>
        </a:spcAft>
        <a:buFont typeface="Arial" panose="02080604020202020204" pitchFamily="34" charset="0"/>
        <a:buChar char="»"/>
        <a:defRPr sz="2115">
          <a:solidFill>
            <a:schemeClr val="tx1"/>
          </a:solidFill>
          <a:latin typeface="+mn-lt"/>
          <a:ea typeface="+mn-ea"/>
        </a:defRPr>
      </a:lvl7pPr>
      <a:lvl8pPr marL="3628390" indent="-241935" algn="l" rtl="0" eaLnBrk="1" fontAlgn="base" hangingPunct="1">
        <a:spcBef>
          <a:spcPct val="20000"/>
        </a:spcBef>
        <a:spcAft>
          <a:spcPct val="0"/>
        </a:spcAft>
        <a:buFont typeface="Arial" panose="02080604020202020204" pitchFamily="34" charset="0"/>
        <a:buChar char="»"/>
        <a:defRPr sz="2115">
          <a:solidFill>
            <a:schemeClr val="tx1"/>
          </a:solidFill>
          <a:latin typeface="+mn-lt"/>
          <a:ea typeface="+mn-ea"/>
        </a:defRPr>
      </a:lvl8pPr>
      <a:lvl9pPr marL="4112260" indent="-241935" algn="l" rtl="0" eaLnBrk="1" fontAlgn="base" hangingPunct="1">
        <a:spcBef>
          <a:spcPct val="20000"/>
        </a:spcBef>
        <a:spcAft>
          <a:spcPct val="0"/>
        </a:spcAft>
        <a:buFont typeface="Arial" panose="02080604020202020204" pitchFamily="34" charset="0"/>
        <a:buChar char="»"/>
        <a:defRPr sz="2115">
          <a:solidFill>
            <a:schemeClr val="tx1"/>
          </a:solidFill>
          <a:latin typeface="+mn-lt"/>
          <a:ea typeface="+mn-ea"/>
        </a:defRPr>
      </a:lvl9pPr>
    </p:bodyStyle>
    <p:otherStyle>
      <a:defPPr>
        <a:defRPr lang="zh-CN"/>
      </a:defPPr>
      <a:lvl1pPr marL="0" algn="l" defTabSz="967740" rtl="0" eaLnBrk="1" latinLnBrk="0" hangingPunct="1">
        <a:defRPr sz="1905" kern="1200">
          <a:solidFill>
            <a:schemeClr val="tx1"/>
          </a:solidFill>
          <a:latin typeface="+mn-lt"/>
          <a:ea typeface="+mn-ea"/>
          <a:cs typeface="+mn-cs"/>
        </a:defRPr>
      </a:lvl1pPr>
      <a:lvl2pPr marL="483870" algn="l" defTabSz="967740" rtl="0" eaLnBrk="1" latinLnBrk="0" hangingPunct="1">
        <a:defRPr sz="1905" kern="1200">
          <a:solidFill>
            <a:schemeClr val="tx1"/>
          </a:solidFill>
          <a:latin typeface="+mn-lt"/>
          <a:ea typeface="+mn-ea"/>
          <a:cs typeface="+mn-cs"/>
        </a:defRPr>
      </a:lvl2pPr>
      <a:lvl3pPr marL="967740" algn="l" defTabSz="967740" rtl="0" eaLnBrk="1" latinLnBrk="0" hangingPunct="1">
        <a:defRPr sz="1905" kern="1200">
          <a:solidFill>
            <a:schemeClr val="tx1"/>
          </a:solidFill>
          <a:latin typeface="+mn-lt"/>
          <a:ea typeface="+mn-ea"/>
          <a:cs typeface="+mn-cs"/>
        </a:defRPr>
      </a:lvl3pPr>
      <a:lvl4pPr marL="1450975" algn="l" defTabSz="967740" rtl="0" eaLnBrk="1" latinLnBrk="0" hangingPunct="1">
        <a:defRPr sz="1905" kern="1200">
          <a:solidFill>
            <a:schemeClr val="tx1"/>
          </a:solidFill>
          <a:latin typeface="+mn-lt"/>
          <a:ea typeface="+mn-ea"/>
          <a:cs typeface="+mn-cs"/>
        </a:defRPr>
      </a:lvl4pPr>
      <a:lvl5pPr marL="1934845" algn="l" defTabSz="967740" rtl="0" eaLnBrk="1" latinLnBrk="0" hangingPunct="1">
        <a:defRPr sz="1905" kern="1200">
          <a:solidFill>
            <a:schemeClr val="tx1"/>
          </a:solidFill>
          <a:latin typeface="+mn-lt"/>
          <a:ea typeface="+mn-ea"/>
          <a:cs typeface="+mn-cs"/>
        </a:defRPr>
      </a:lvl5pPr>
      <a:lvl6pPr marL="2418715" algn="l" defTabSz="967740" rtl="0" eaLnBrk="1" latinLnBrk="0" hangingPunct="1">
        <a:defRPr sz="1905" kern="1200">
          <a:solidFill>
            <a:schemeClr val="tx1"/>
          </a:solidFill>
          <a:latin typeface="+mn-lt"/>
          <a:ea typeface="+mn-ea"/>
          <a:cs typeface="+mn-cs"/>
        </a:defRPr>
      </a:lvl6pPr>
      <a:lvl7pPr marL="2902585" algn="l" defTabSz="967740" rtl="0" eaLnBrk="1" latinLnBrk="0" hangingPunct="1">
        <a:defRPr sz="1905" kern="1200">
          <a:solidFill>
            <a:schemeClr val="tx1"/>
          </a:solidFill>
          <a:latin typeface="+mn-lt"/>
          <a:ea typeface="+mn-ea"/>
          <a:cs typeface="+mn-cs"/>
        </a:defRPr>
      </a:lvl7pPr>
      <a:lvl8pPr marL="3386455" algn="l" defTabSz="967740" rtl="0" eaLnBrk="1" latinLnBrk="0" hangingPunct="1">
        <a:defRPr sz="1905" kern="1200">
          <a:solidFill>
            <a:schemeClr val="tx1"/>
          </a:solidFill>
          <a:latin typeface="+mn-lt"/>
          <a:ea typeface="+mn-ea"/>
          <a:cs typeface="+mn-cs"/>
        </a:defRPr>
      </a:lvl8pPr>
      <a:lvl9pPr marL="3870325" algn="l" defTabSz="967740" rtl="0" eaLnBrk="1" latinLnBrk="0" hangingPunct="1">
        <a:defRPr sz="19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slide" Target="slide17.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slide" Target="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slide" Target="slide1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hyperlink" Target="https://edu.tipdm.org/" TargetMode="External"/><Relationship Id="rId2" Type="http://schemas.openxmlformats.org/officeDocument/2006/relationships/notesSlide" Target="../notesSlides/notesSlide72.xml"/><Relationship Id="rId1" Type="http://schemas.openxmlformats.org/officeDocument/2006/relationships/slideLayout" Target="../slideLayouts/slideLayout4.xml"/><Relationship Id="rId4" Type="http://schemas.openxmlformats.org/officeDocument/2006/relationships/hyperlink" Target="http://www.tipdm.com/pxdt/index.jhtml"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2B75B0B3-9C45-43B9-B23D-D3FD629246B1}"/>
              </a:ext>
            </a:extLst>
          </p:cNvPr>
          <p:cNvSpPr>
            <a:spLocks noGrp="1"/>
          </p:cNvSpPr>
          <p:nvPr>
            <p:ph type="title"/>
          </p:nvPr>
        </p:nvSpPr>
        <p:spPr>
          <a:xfrm>
            <a:off x="5042518" y="2778711"/>
            <a:ext cx="6773578" cy="619588"/>
          </a:xfrm>
        </p:spPr>
        <p:txBody>
          <a:bodyPr/>
          <a:lstStyle/>
          <a:p>
            <a:r>
              <a:rPr lang="en-US" altLang="zh-CN" sz="4000" dirty="0">
                <a:cs typeface="Times New Roman" panose="02020603050405020304" pitchFamily="18" charset="0"/>
              </a:rPr>
              <a:t>Matplotlib</a:t>
            </a:r>
            <a:r>
              <a:rPr lang="zh-CN" altLang="en-US" sz="4000" dirty="0">
                <a:cs typeface="Times New Roman" panose="02020603050405020304" pitchFamily="18" charset="0"/>
              </a:rPr>
              <a:t>、</a:t>
            </a:r>
            <a:r>
              <a:rPr lang="en-US" altLang="zh-CN" sz="4000" dirty="0">
                <a:cs typeface="Times New Roman" panose="02020603050405020304" pitchFamily="18" charset="0"/>
              </a:rPr>
              <a:t>seaborn</a:t>
            </a:r>
            <a:r>
              <a:rPr lang="zh-CN" altLang="en-US" sz="4000" dirty="0">
                <a:cs typeface="Times New Roman" panose="02020603050405020304" pitchFamily="18" charset="0"/>
              </a:rPr>
              <a:t>、</a:t>
            </a:r>
            <a:r>
              <a:rPr lang="en-US" altLang="zh-CN" sz="4000" dirty="0" err="1">
                <a:cs typeface="Times New Roman" panose="02020603050405020304" pitchFamily="18" charset="0"/>
              </a:rPr>
              <a:t>pyecharts</a:t>
            </a:r>
            <a:r>
              <a:rPr lang="zh-CN" altLang="en-US" sz="4000" dirty="0">
                <a:cs typeface="Times New Roman" panose="02020603050405020304" pitchFamily="18" charset="0"/>
              </a:rPr>
              <a:t>数据可视化基础</a:t>
            </a:r>
          </a:p>
        </p:txBody>
      </p:sp>
    </p:spTree>
    <p:extLst>
      <p:ext uri="{BB962C8B-B14F-4D97-AF65-F5344CB8AC3E}">
        <p14:creationId xmlns:p14="http://schemas.microsoft.com/office/powerpoint/2010/main" val="1507486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FE74D8C-07E5-48A9-8556-3DF9CF7EE52A}"/>
              </a:ext>
            </a:extLst>
          </p:cNvPr>
          <p:cNvSpPr>
            <a:spLocks noGrp="1"/>
          </p:cNvSpPr>
          <p:nvPr>
            <p:ph idx="1"/>
          </p:nvPr>
        </p:nvSpPr>
        <p:spPr/>
        <p:txBody>
          <a:bodyPr/>
          <a:lstStyle/>
          <a:p>
            <a:pPr marL="0" indent="457200">
              <a:buNone/>
            </a:pPr>
            <a:r>
              <a:rPr lang="en-US" altLang="zh-CN" dirty="0" err="1"/>
              <a:t>lines.marker</a:t>
            </a:r>
            <a:r>
              <a:rPr lang="zh-CN" altLang="en-US" dirty="0"/>
              <a:t>参数的</a:t>
            </a:r>
            <a:r>
              <a:rPr lang="en-US" altLang="zh-CN" dirty="0"/>
              <a:t>20</a:t>
            </a:r>
            <a:r>
              <a:rPr lang="zh-CN" altLang="en-US" dirty="0"/>
              <a:t>种取值及其所代表的意义如下表（续表）。</a:t>
            </a:r>
            <a:endParaRPr lang="en-US" altLang="zh-CN" dirty="0"/>
          </a:p>
          <a:p>
            <a:endParaRPr lang="en-US" altLang="zh-CN" dirty="0"/>
          </a:p>
        </p:txBody>
      </p:sp>
      <p:sp>
        <p:nvSpPr>
          <p:cNvPr id="3" name="标题 2">
            <a:extLst>
              <a:ext uri="{FF2B5EF4-FFF2-40B4-BE49-F238E27FC236}">
                <a16:creationId xmlns:a16="http://schemas.microsoft.com/office/drawing/2014/main" id="{351BE47F-A7C0-4F37-895C-B09FEF90680A}"/>
              </a:ext>
            </a:extLst>
          </p:cNvPr>
          <p:cNvSpPr>
            <a:spLocks noGrp="1"/>
          </p:cNvSpPr>
          <p:nvPr>
            <p:ph type="title"/>
          </p:nvPr>
        </p:nvSpPr>
        <p:spPr/>
        <p:txBody>
          <a:bodyPr/>
          <a:lstStyle/>
          <a:p>
            <a:r>
              <a:rPr lang="en-US" altLang="zh-CN" dirty="0" err="1"/>
              <a:t>pyplot</a:t>
            </a:r>
            <a:r>
              <a:rPr lang="zh-CN" altLang="en-US" dirty="0"/>
              <a:t>绘图基础语法与常用参数</a:t>
            </a:r>
          </a:p>
        </p:txBody>
      </p:sp>
      <p:graphicFrame>
        <p:nvGraphicFramePr>
          <p:cNvPr id="4" name="表格 5">
            <a:extLst>
              <a:ext uri="{FF2B5EF4-FFF2-40B4-BE49-F238E27FC236}">
                <a16:creationId xmlns:a16="http://schemas.microsoft.com/office/drawing/2014/main" id="{E498331E-667A-42B8-9DC2-8C2B54892859}"/>
              </a:ext>
            </a:extLst>
          </p:cNvPr>
          <p:cNvGraphicFramePr>
            <a:graphicFrameLocks noGrp="1"/>
          </p:cNvGraphicFramePr>
          <p:nvPr>
            <p:extLst>
              <p:ext uri="{D42A27DB-BD31-4B8C-83A1-F6EECF244321}">
                <p14:modId xmlns:p14="http://schemas.microsoft.com/office/powerpoint/2010/main" val="1358166824"/>
              </p:ext>
            </p:extLst>
          </p:nvPr>
        </p:nvGraphicFramePr>
        <p:xfrm>
          <a:off x="4140440" y="1856629"/>
          <a:ext cx="3911119" cy="4300265"/>
        </p:xfrm>
        <a:graphic>
          <a:graphicData uri="http://schemas.openxmlformats.org/drawingml/2006/table">
            <a:tbl>
              <a:tblPr firstRow="1" bandRow="1">
                <a:tableStyleId>{5C22544A-7EE6-4342-B048-85BDC9FD1C3A}</a:tableStyleId>
              </a:tblPr>
              <a:tblGrid>
                <a:gridCol w="1913643">
                  <a:extLst>
                    <a:ext uri="{9D8B030D-6E8A-4147-A177-3AD203B41FA5}">
                      <a16:colId xmlns:a16="http://schemas.microsoft.com/office/drawing/2014/main" val="1891115419"/>
                    </a:ext>
                  </a:extLst>
                </a:gridCol>
                <a:gridCol w="1997476">
                  <a:extLst>
                    <a:ext uri="{9D8B030D-6E8A-4147-A177-3AD203B41FA5}">
                      <a16:colId xmlns:a16="http://schemas.microsoft.com/office/drawing/2014/main" val="3185535823"/>
                    </a:ext>
                  </a:extLst>
                </a:gridCol>
              </a:tblGrid>
              <a:tr h="412265">
                <a:tc>
                  <a:txBody>
                    <a:bodyPr/>
                    <a:lstStyle/>
                    <a:p>
                      <a:pPr marL="0" algn="ctr" defTabSz="967740" rtl="0" eaLnBrk="1" latinLnBrk="0" hangingPunct="1"/>
                      <a:r>
                        <a:rPr lang="en-US" sz="1800" b="1" kern="1200" baseline="0" dirty="0" err="1">
                          <a:solidFill>
                            <a:schemeClr val="lt1"/>
                          </a:solidFill>
                          <a:latin typeface="Times New Roman" panose="02020603050405020304" pitchFamily="18" charset="0"/>
                          <a:ea typeface="+mn-ea"/>
                          <a:cs typeface="+mn-cs"/>
                        </a:rPr>
                        <a:t>lines.marker</a:t>
                      </a:r>
                      <a:r>
                        <a:rPr lang="zh-CN" altLang="en-US" sz="1800" b="1" kern="1200" baseline="0" dirty="0">
                          <a:solidFill>
                            <a:schemeClr val="lt1"/>
                          </a:solidFill>
                          <a:latin typeface="Times New Roman" panose="02020603050405020304" pitchFamily="18" charset="0"/>
                          <a:ea typeface="+mn-ea"/>
                          <a:cs typeface="+mn-cs"/>
                        </a:rPr>
                        <a:t>取值</a:t>
                      </a:r>
                    </a:p>
                  </a:txBody>
                  <a:tcPr marL="68580" marR="68580" marT="0" marB="0" anchor="ctr"/>
                </a:tc>
                <a:tc>
                  <a:txBody>
                    <a:bodyPr/>
                    <a:lstStyle/>
                    <a:p>
                      <a:pPr marL="0" algn="ctr" defTabSz="967740" rtl="0" eaLnBrk="1" latinLnBrk="0" hangingPunct="1"/>
                      <a:r>
                        <a:rPr lang="zh-CN" altLang="en-US" sz="1800" b="1" kern="1200" baseline="0" dirty="0">
                          <a:solidFill>
                            <a:schemeClr val="lt1"/>
                          </a:solidFill>
                          <a:latin typeface="Times New Roman" panose="02020603050405020304" pitchFamily="18" charset="0"/>
                          <a:ea typeface="+mn-ea"/>
                          <a:cs typeface="+mn-cs"/>
                        </a:rPr>
                        <a:t>意义</a:t>
                      </a:r>
                    </a:p>
                  </a:txBody>
                  <a:tcPr marL="68580" marR="68580" marT="0" marB="0" anchor="ctr"/>
                </a:tc>
                <a:extLst>
                  <a:ext uri="{0D108BD9-81ED-4DB2-BD59-A6C34878D82A}">
                    <a16:rowId xmlns:a16="http://schemas.microsoft.com/office/drawing/2014/main" val="2522897680"/>
                  </a:ext>
                </a:extLst>
              </a:tr>
              <a:tr h="432000">
                <a:tc>
                  <a:txBody>
                    <a:bodyPr/>
                    <a:lstStyle/>
                    <a:p>
                      <a:pPr algn="l"/>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nchor="ctr"/>
                </a:tc>
                <a:tc>
                  <a:txBody>
                    <a:bodyPr/>
                    <a:lstStyle/>
                    <a:p>
                      <a:pPr algn="l"/>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正方形</a:t>
                      </a:r>
                    </a:p>
                  </a:txBody>
                  <a:tcPr marL="68580" marR="68580" marT="0" marB="0" anchor="ctr"/>
                </a:tc>
                <a:extLst>
                  <a:ext uri="{0D108BD9-81ED-4DB2-BD59-A6C34878D82A}">
                    <a16:rowId xmlns:a16="http://schemas.microsoft.com/office/drawing/2014/main" val="534146260"/>
                  </a:ext>
                </a:extLst>
              </a:tr>
              <a:tr h="432000">
                <a:tc>
                  <a:txBody>
                    <a:bodyPr/>
                    <a:lstStyle/>
                    <a:p>
                      <a:pPr algn="l"/>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nchor="ctr"/>
                </a:tc>
                <a:tc>
                  <a:txBody>
                    <a:bodyPr/>
                    <a:lstStyle/>
                    <a:p>
                      <a:pPr algn="l"/>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星号</a:t>
                      </a:r>
                    </a:p>
                  </a:txBody>
                  <a:tcPr marL="68580" marR="68580" marT="0" marB="0" anchor="ctr"/>
                </a:tc>
                <a:extLst>
                  <a:ext uri="{0D108BD9-81ED-4DB2-BD59-A6C34878D82A}">
                    <a16:rowId xmlns:a16="http://schemas.microsoft.com/office/drawing/2014/main" val="3694150971"/>
                  </a:ext>
                </a:extLst>
              </a:tr>
              <a:tr h="432000">
                <a:tc>
                  <a:txBody>
                    <a:bodyPr/>
                    <a:lstStyle/>
                    <a:p>
                      <a:pPr algn="l"/>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nchor="ctr"/>
                </a:tc>
                <a:tc>
                  <a:txBody>
                    <a:bodyPr/>
                    <a:lstStyle/>
                    <a:p>
                      <a:pPr algn="l"/>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小菱形</a:t>
                      </a:r>
                    </a:p>
                  </a:txBody>
                  <a:tcPr marL="68580" marR="68580" marT="0" marB="0" anchor="ctr"/>
                </a:tc>
                <a:extLst>
                  <a:ext uri="{0D108BD9-81ED-4DB2-BD59-A6C34878D82A}">
                    <a16:rowId xmlns:a16="http://schemas.microsoft.com/office/drawing/2014/main" val="1163189032"/>
                  </a:ext>
                </a:extLst>
              </a:tr>
              <a:tr h="432000">
                <a:tc>
                  <a:txBody>
                    <a:bodyPr/>
                    <a:lstStyle/>
                    <a:p>
                      <a:pPr algn="l"/>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v</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nchor="ctr"/>
                </a:tc>
                <a:tc>
                  <a:txBody>
                    <a:bodyPr/>
                    <a:lstStyle/>
                    <a:p>
                      <a:pPr algn="l"/>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一角朝下的三角形</a:t>
                      </a:r>
                    </a:p>
                  </a:txBody>
                  <a:tcPr marL="68580" marR="68580" marT="0" marB="0" anchor="ctr"/>
                </a:tc>
                <a:extLst>
                  <a:ext uri="{0D108BD9-81ED-4DB2-BD59-A6C34878D82A}">
                    <a16:rowId xmlns:a16="http://schemas.microsoft.com/office/drawing/2014/main" val="3301047761"/>
                  </a:ext>
                </a:extLst>
              </a:tr>
              <a:tr h="432000">
                <a:tc>
                  <a:txBody>
                    <a:bodyPr/>
                    <a:lstStyle/>
                    <a:p>
                      <a:pPr algn="l"/>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&lt;</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nchor="ctr"/>
                </a:tc>
                <a:tc>
                  <a:txBody>
                    <a:bodyPr/>
                    <a:lstStyle/>
                    <a:p>
                      <a:pPr algn="l"/>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一角朝左的三角形</a:t>
                      </a:r>
                    </a:p>
                  </a:txBody>
                  <a:tcPr marL="68580" marR="68580" marT="0" marB="0" anchor="ctr"/>
                </a:tc>
                <a:extLst>
                  <a:ext uri="{0D108BD9-81ED-4DB2-BD59-A6C34878D82A}">
                    <a16:rowId xmlns:a16="http://schemas.microsoft.com/office/drawing/2014/main" val="1798760099"/>
                  </a:ext>
                </a:extLst>
              </a:tr>
              <a:tr h="432000">
                <a:tc>
                  <a:txBody>
                    <a:bodyPr/>
                    <a:lstStyle/>
                    <a:p>
                      <a:pPr algn="l"/>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&gt;</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nchor="ctr"/>
                </a:tc>
                <a:tc>
                  <a:txBody>
                    <a:bodyPr/>
                    <a:lstStyle/>
                    <a:p>
                      <a:pPr algn="l"/>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一角朝右的三角形</a:t>
                      </a:r>
                    </a:p>
                  </a:txBody>
                  <a:tcPr marL="68580" marR="68580" marT="0" marB="0" anchor="ctr"/>
                </a:tc>
                <a:extLst>
                  <a:ext uri="{0D108BD9-81ED-4DB2-BD59-A6C34878D82A}">
                    <a16:rowId xmlns:a16="http://schemas.microsoft.com/office/drawing/2014/main" val="2642175834"/>
                  </a:ext>
                </a:extLst>
              </a:tr>
              <a:tr h="432000">
                <a:tc>
                  <a:txBody>
                    <a:bodyPr/>
                    <a:lstStyle/>
                    <a:p>
                      <a:pPr algn="l"/>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nchor="ctr"/>
                </a:tc>
                <a:tc>
                  <a:txBody>
                    <a:bodyPr/>
                    <a:lstStyle/>
                    <a:p>
                      <a:pPr algn="l"/>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一角朝上的三角形</a:t>
                      </a:r>
                    </a:p>
                  </a:txBody>
                  <a:tcPr marL="68580" marR="68580" marT="0" marB="0" anchor="ctr"/>
                </a:tc>
                <a:extLst>
                  <a:ext uri="{0D108BD9-81ED-4DB2-BD59-A6C34878D82A}">
                    <a16:rowId xmlns:a16="http://schemas.microsoft.com/office/drawing/2014/main" val="1823677812"/>
                  </a:ext>
                </a:extLst>
              </a:tr>
              <a:tr h="432000">
                <a:tc>
                  <a:txBody>
                    <a:bodyPr/>
                    <a:lstStyle/>
                    <a:p>
                      <a:pPr algn="l"/>
                      <a:r>
                        <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nchor="ctr"/>
                </a:tc>
                <a:tc>
                  <a:txBody>
                    <a:bodyPr/>
                    <a:lstStyle/>
                    <a:p>
                      <a:pPr algn="l"/>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竖线</a:t>
                      </a:r>
                    </a:p>
                  </a:txBody>
                  <a:tcPr marL="68580" marR="68580" marT="0" marB="0" anchor="ctr"/>
                </a:tc>
                <a:extLst>
                  <a:ext uri="{0D108BD9-81ED-4DB2-BD59-A6C34878D82A}">
                    <a16:rowId xmlns:a16="http://schemas.microsoft.com/office/drawing/2014/main" val="3265731632"/>
                  </a:ext>
                </a:extLst>
              </a:tr>
              <a:tr h="432000">
                <a:tc>
                  <a:txBody>
                    <a:bodyPr/>
                    <a:lstStyle/>
                    <a:p>
                      <a:pPr algn="l"/>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nchor="ctr"/>
                </a:tc>
                <a:tc>
                  <a:txBody>
                    <a:bodyPr/>
                    <a:lstStyle/>
                    <a:p>
                      <a:pPr algn="l"/>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016316290"/>
                  </a:ext>
                </a:extLst>
              </a:tr>
            </a:tbl>
          </a:graphicData>
        </a:graphic>
      </p:graphicFrame>
    </p:spTree>
    <p:extLst>
      <p:ext uri="{BB962C8B-B14F-4D97-AF65-F5344CB8AC3E}">
        <p14:creationId xmlns:p14="http://schemas.microsoft.com/office/powerpoint/2010/main" val="3799733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FE74D8C-07E5-48A9-8556-3DF9CF7EE52A}"/>
              </a:ext>
            </a:extLst>
          </p:cNvPr>
          <p:cNvSpPr>
            <a:spLocks noGrp="1"/>
          </p:cNvSpPr>
          <p:nvPr>
            <p:ph idx="1"/>
          </p:nvPr>
        </p:nvSpPr>
        <p:spPr/>
        <p:txBody>
          <a:bodyPr/>
          <a:lstStyle/>
          <a:p>
            <a:pPr marL="0" indent="0">
              <a:buClr>
                <a:srgbClr val="000066"/>
              </a:buClr>
              <a:buNone/>
            </a:pPr>
            <a:r>
              <a:rPr lang="en-US" altLang="zh-CN" sz="2000" b="1" dirty="0"/>
              <a:t>1. </a:t>
            </a:r>
            <a:r>
              <a:rPr lang="zh-CN" altLang="en-US" sz="2000" b="1" dirty="0"/>
              <a:t>绘制散点图</a:t>
            </a:r>
            <a:endParaRPr lang="en-US" altLang="zh-CN" sz="2000" b="1" dirty="0"/>
          </a:p>
          <a:p>
            <a:r>
              <a:rPr lang="zh-CN" altLang="en-US" dirty="0"/>
              <a:t>散点图（</a:t>
            </a:r>
            <a:r>
              <a:rPr lang="en-US" altLang="zh-CN" dirty="0"/>
              <a:t>Scatter Diagram</a:t>
            </a:r>
            <a:r>
              <a:rPr lang="zh-CN" altLang="en-US" dirty="0"/>
              <a:t>）又称为散点分布图，是以一个特征为横坐标，以另一个特征为纵坐标，利用坐标点（散点）的分布形态反映特征间的统计关系的一种图形。</a:t>
            </a:r>
            <a:endParaRPr lang="en-US" altLang="zh-CN" dirty="0"/>
          </a:p>
          <a:p>
            <a:r>
              <a:rPr lang="zh-CN" altLang="en-US" dirty="0"/>
              <a:t>散点图可以提供两类关键信息，具体内容如下。</a:t>
            </a:r>
            <a:endParaRPr lang="en-US" altLang="zh-CN" dirty="0"/>
          </a:p>
          <a:p>
            <a:pPr marL="720000" indent="-362822">
              <a:spcBef>
                <a:spcPts val="900"/>
              </a:spcBef>
              <a:buFont typeface="Arial" pitchFamily="34" charset="0"/>
              <a:buChar char="•"/>
              <a:defRPr/>
            </a:pPr>
            <a:r>
              <a:rPr lang="zh-CN" altLang="en-US" dirty="0"/>
              <a:t>特征之间是否存在数值或数量的关联趋势，关联趋势是线性的还是非线性的。</a:t>
            </a:r>
            <a:endParaRPr lang="en-US" altLang="zh-CN" dirty="0"/>
          </a:p>
          <a:p>
            <a:pPr marL="720000" indent="-362822">
              <a:spcBef>
                <a:spcPts val="900"/>
              </a:spcBef>
              <a:buFont typeface="Arial" pitchFamily="34" charset="0"/>
              <a:buChar char="•"/>
              <a:defRPr/>
            </a:pPr>
            <a:r>
              <a:rPr lang="zh-CN" altLang="zh-CN" dirty="0"/>
              <a:t>如果某一个点或某几个点偏离大多数点，那么这些点就是离群值，通过散点图可以一目了然，从而可以进一步分析这些离群值是否在建模分析中产生较大的影响。</a:t>
            </a:r>
            <a:endParaRPr lang="en-US" altLang="zh-CN" dirty="0"/>
          </a:p>
        </p:txBody>
      </p:sp>
      <p:sp>
        <p:nvSpPr>
          <p:cNvPr id="3" name="标题 2">
            <a:extLst>
              <a:ext uri="{FF2B5EF4-FFF2-40B4-BE49-F238E27FC236}">
                <a16:creationId xmlns:a16="http://schemas.microsoft.com/office/drawing/2014/main" id="{351BE47F-A7C0-4F37-895C-B09FEF90680A}"/>
              </a:ext>
            </a:extLst>
          </p:cNvPr>
          <p:cNvSpPr>
            <a:spLocks noGrp="1"/>
          </p:cNvSpPr>
          <p:nvPr>
            <p:ph type="title"/>
          </p:nvPr>
        </p:nvSpPr>
        <p:spPr/>
        <p:txBody>
          <a:bodyPr/>
          <a:lstStyle/>
          <a:p>
            <a:r>
              <a:rPr lang="zh-CN" altLang="en-US" dirty="0"/>
              <a:t>使用</a:t>
            </a:r>
            <a:r>
              <a:rPr lang="en-US" altLang="zh-CN" dirty="0"/>
              <a:t>Matplotlib</a:t>
            </a:r>
            <a:r>
              <a:rPr lang="zh-CN" altLang="en-US" dirty="0"/>
              <a:t>绘制进阶图形</a:t>
            </a:r>
          </a:p>
        </p:txBody>
      </p:sp>
    </p:spTree>
    <p:extLst>
      <p:ext uri="{BB962C8B-B14F-4D97-AF65-F5344CB8AC3E}">
        <p14:creationId xmlns:p14="http://schemas.microsoft.com/office/powerpoint/2010/main" val="2352097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500"/>
                                        <p:tgtEl>
                                          <p:spTgt spid="2">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fade">
                                      <p:cBhvr>
                                        <p:cTn id="16" dur="500"/>
                                        <p:tgtEl>
                                          <p:spTgt spid="2">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fade">
                                      <p:cBhvr>
                                        <p:cTn id="21" dur="500"/>
                                        <p:tgtEl>
                                          <p:spTgt spid="2">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animEffect transition="in" filter="fade">
                                      <p:cBhvr>
                                        <p:cTn id="26"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FE74D8C-07E5-48A9-8556-3DF9CF7EE52A}"/>
              </a:ext>
            </a:extLst>
          </p:cNvPr>
          <p:cNvSpPr>
            <a:spLocks noGrp="1"/>
          </p:cNvSpPr>
          <p:nvPr>
            <p:ph idx="1"/>
          </p:nvPr>
        </p:nvSpPr>
        <p:spPr/>
        <p:txBody>
          <a:bodyPr/>
          <a:lstStyle/>
          <a:p>
            <a:r>
              <a:rPr lang="en-US" altLang="zh-CN" dirty="0"/>
              <a:t>scatter</a:t>
            </a:r>
            <a:r>
              <a:rPr lang="zh-CN" altLang="en-US" dirty="0"/>
              <a:t>函数的基本使用格式如下。</a:t>
            </a:r>
            <a:endParaRPr lang="en-US" altLang="zh-CN" dirty="0"/>
          </a:p>
          <a:p>
            <a:endParaRPr lang="en-US" altLang="zh-CN" dirty="0"/>
          </a:p>
          <a:p>
            <a:endParaRPr lang="en-US" altLang="zh-CN" dirty="0"/>
          </a:p>
          <a:p>
            <a:endParaRPr lang="en-US" altLang="zh-CN" dirty="0"/>
          </a:p>
          <a:p>
            <a:r>
              <a:rPr lang="zh-CN" altLang="en-US" dirty="0"/>
              <a:t>在</a:t>
            </a:r>
            <a:r>
              <a:rPr lang="en-US" altLang="zh-CN" dirty="0" err="1"/>
              <a:t>pyplot</a:t>
            </a:r>
            <a:r>
              <a:rPr lang="zh-CN" altLang="en-US" dirty="0"/>
              <a:t>中，绘制散点图的函数为</a:t>
            </a:r>
            <a:r>
              <a:rPr lang="en-US" altLang="zh-CN" dirty="0"/>
              <a:t>scatter</a:t>
            </a:r>
            <a:r>
              <a:rPr lang="zh-CN" altLang="en-US" dirty="0"/>
              <a:t>，</a:t>
            </a:r>
            <a:r>
              <a:rPr lang="en-US" altLang="zh-CN" dirty="0"/>
              <a:t>scatter</a:t>
            </a:r>
            <a:r>
              <a:rPr lang="zh-CN" altLang="en-US" dirty="0"/>
              <a:t>函数的常用参数及其说明，如下表。</a:t>
            </a:r>
            <a:endParaRPr lang="en-US" altLang="zh-CN" dirty="0"/>
          </a:p>
        </p:txBody>
      </p:sp>
      <p:sp>
        <p:nvSpPr>
          <p:cNvPr id="3" name="标题 2">
            <a:extLst>
              <a:ext uri="{FF2B5EF4-FFF2-40B4-BE49-F238E27FC236}">
                <a16:creationId xmlns:a16="http://schemas.microsoft.com/office/drawing/2014/main" id="{351BE47F-A7C0-4F37-895C-B09FEF90680A}"/>
              </a:ext>
            </a:extLst>
          </p:cNvPr>
          <p:cNvSpPr>
            <a:spLocks noGrp="1"/>
          </p:cNvSpPr>
          <p:nvPr>
            <p:ph type="title"/>
          </p:nvPr>
        </p:nvSpPr>
        <p:spPr/>
        <p:txBody>
          <a:bodyPr/>
          <a:lstStyle/>
          <a:p>
            <a:r>
              <a:rPr lang="zh-CN" altLang="en-US" dirty="0"/>
              <a:t>使用</a:t>
            </a:r>
            <a:r>
              <a:rPr lang="en-US" altLang="zh-CN" dirty="0"/>
              <a:t>Matplotlib</a:t>
            </a:r>
            <a:r>
              <a:rPr lang="zh-CN" altLang="en-US" dirty="0"/>
              <a:t>绘制进阶图形</a:t>
            </a:r>
          </a:p>
        </p:txBody>
      </p:sp>
      <p:graphicFrame>
        <p:nvGraphicFramePr>
          <p:cNvPr id="4" name="表格 9">
            <a:extLst>
              <a:ext uri="{FF2B5EF4-FFF2-40B4-BE49-F238E27FC236}">
                <a16:creationId xmlns:a16="http://schemas.microsoft.com/office/drawing/2014/main" id="{BB1B3EE6-407F-4A22-A9DB-9F1716EE78AE}"/>
              </a:ext>
            </a:extLst>
          </p:cNvPr>
          <p:cNvGraphicFramePr>
            <a:graphicFrameLocks noGrp="1"/>
          </p:cNvGraphicFramePr>
          <p:nvPr>
            <p:extLst>
              <p:ext uri="{D42A27DB-BD31-4B8C-83A1-F6EECF244321}">
                <p14:modId xmlns:p14="http://schemas.microsoft.com/office/powerpoint/2010/main" val="2841800869"/>
              </p:ext>
            </p:extLst>
          </p:nvPr>
        </p:nvGraphicFramePr>
        <p:xfrm>
          <a:off x="860472" y="3630537"/>
          <a:ext cx="10471056" cy="2592000"/>
        </p:xfrm>
        <a:graphic>
          <a:graphicData uri="http://schemas.openxmlformats.org/drawingml/2006/table">
            <a:tbl>
              <a:tblPr firstRow="1" bandRow="1">
                <a:tableStyleId>{5C22544A-7EE6-4342-B048-85BDC9FD1C3A}</a:tableStyleId>
              </a:tblPr>
              <a:tblGrid>
                <a:gridCol w="1104475">
                  <a:extLst>
                    <a:ext uri="{9D8B030D-6E8A-4147-A177-3AD203B41FA5}">
                      <a16:colId xmlns:a16="http://schemas.microsoft.com/office/drawing/2014/main" val="2486219610"/>
                    </a:ext>
                  </a:extLst>
                </a:gridCol>
                <a:gridCol w="9366581">
                  <a:extLst>
                    <a:ext uri="{9D8B030D-6E8A-4147-A177-3AD203B41FA5}">
                      <a16:colId xmlns:a16="http://schemas.microsoft.com/office/drawing/2014/main" val="3350215076"/>
                    </a:ext>
                  </a:extLst>
                </a:gridCol>
              </a:tblGrid>
              <a:tr h="432000">
                <a:tc>
                  <a:txBody>
                    <a:bodyPr/>
                    <a:lstStyle/>
                    <a:p>
                      <a:pPr marL="0" algn="ctr" defTabSz="967740" rtl="0" eaLnBrk="1" latinLnBrk="0" hangingPunct="1"/>
                      <a:r>
                        <a:rPr lang="zh-CN" altLang="en-US" sz="1800" b="1" kern="1200" baseline="0" dirty="0">
                          <a:solidFill>
                            <a:schemeClr val="lt1"/>
                          </a:solidFill>
                          <a:latin typeface="Times New Roman" panose="02020603050405020304" pitchFamily="18" charset="0"/>
                          <a:ea typeface="+mn-ea"/>
                          <a:cs typeface="+mn-cs"/>
                        </a:rPr>
                        <a:t>参数名称</a:t>
                      </a:r>
                    </a:p>
                  </a:txBody>
                  <a:tcPr marL="68580" marR="68580" marT="0" marB="0" anchor="ctr"/>
                </a:tc>
                <a:tc>
                  <a:txBody>
                    <a:bodyPr/>
                    <a:lstStyle/>
                    <a:p>
                      <a:pPr marL="0" algn="ctr" defTabSz="967740" rtl="0" eaLnBrk="1" latinLnBrk="0" hangingPunct="1"/>
                      <a:r>
                        <a:rPr lang="zh-CN" altLang="en-US" sz="1800" b="1" kern="1200" baseline="0" dirty="0">
                          <a:solidFill>
                            <a:schemeClr val="lt1"/>
                          </a:solidFill>
                          <a:latin typeface="Times New Roman" panose="02020603050405020304" pitchFamily="18" charset="0"/>
                          <a:ea typeface="+mn-ea"/>
                          <a:cs typeface="+mn-cs"/>
                        </a:rPr>
                        <a:t>参数说明</a:t>
                      </a:r>
                    </a:p>
                  </a:txBody>
                  <a:tcPr marL="68580" marR="68580" marT="0" marB="0" anchor="ctr"/>
                </a:tc>
                <a:extLst>
                  <a:ext uri="{0D108BD9-81ED-4DB2-BD59-A6C34878D82A}">
                    <a16:rowId xmlns:a16="http://schemas.microsoft.com/office/drawing/2014/main" val="101937486"/>
                  </a:ext>
                </a:extLst>
              </a:tr>
              <a:tr h="432000">
                <a:tc>
                  <a:txBody>
                    <a:bodyPr/>
                    <a:lstStyle/>
                    <a:p>
                      <a:pPr marL="0" algn="l" defTabSz="967740" rtl="0" eaLnBrk="1" latinLnBrk="0" hangingPunct="1"/>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y</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float</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或</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array</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轴和</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y</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轴对应的数据。无默认值</a:t>
                      </a:r>
                    </a:p>
                  </a:txBody>
                  <a:tcPr marL="68580" marR="68580" marT="0" marB="0" anchor="ctr"/>
                </a:tc>
                <a:extLst>
                  <a:ext uri="{0D108BD9-81ED-4DB2-BD59-A6C34878D82A}">
                    <a16:rowId xmlns:a16="http://schemas.microsoft.com/office/drawing/2014/main" val="481423965"/>
                  </a:ext>
                </a:extLst>
              </a:tr>
              <a:tr h="432000">
                <a:tc>
                  <a:txBody>
                    <a:bodyPr/>
                    <a:lstStyle/>
                    <a:p>
                      <a:pPr marL="0" algn="l" defTabSz="967740" rtl="0" eaLnBrk="1" latinLnBrk="0" hangingPunct="1"/>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float</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或</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array</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。表示指定点的大小，若传入一维数组，则表示每个点的大小。默认为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None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51813464"/>
                  </a:ext>
                </a:extLst>
              </a:tr>
              <a:tr h="432000">
                <a:tc>
                  <a:txBody>
                    <a:bodyPr/>
                    <a:lstStyle/>
                    <a:p>
                      <a:pPr marL="0" algn="l" defTabSz="967740" rtl="0" eaLnBrk="1" latinLnBrk="0" hangingPunct="1"/>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接收颜色或</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array</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。表示指定点的颜色，若传入一维数组，则表示每个点的颜色。默认为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None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90569487"/>
                  </a:ext>
                </a:extLst>
              </a:tr>
              <a:tr h="432000">
                <a:tc>
                  <a:txBody>
                    <a:bodyPr/>
                    <a:lstStyle/>
                    <a:p>
                      <a:pPr marL="0" algn="l" defTabSz="967740" rtl="0" eaLnBrk="1" latinLnBrk="0" hangingPunct="1"/>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marker</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接收特定</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str</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。表示绘制的点的类型。默认为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None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94562582"/>
                  </a:ext>
                </a:extLst>
              </a:tr>
              <a:tr h="432000">
                <a:tc>
                  <a:txBody>
                    <a:bodyPr/>
                    <a:lstStyle/>
                    <a:p>
                      <a:pPr marL="0" algn="l" defTabSz="967740" rtl="0" eaLnBrk="1" latinLnBrk="0" hangingPunct="1"/>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alpha</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float</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。表示点的透明度。默认为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None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185982808"/>
                  </a:ext>
                </a:extLst>
              </a:tr>
            </a:tbl>
          </a:graphicData>
        </a:graphic>
      </p:graphicFrame>
      <p:sp>
        <p:nvSpPr>
          <p:cNvPr id="5" name="TextBox 5">
            <a:extLst>
              <a:ext uri="{FF2B5EF4-FFF2-40B4-BE49-F238E27FC236}">
                <a16:creationId xmlns:a16="http://schemas.microsoft.com/office/drawing/2014/main" id="{FF663BFE-D8DA-4C3E-86BC-5D6D57BF99C2}"/>
              </a:ext>
            </a:extLst>
          </p:cNvPr>
          <p:cNvSpPr txBox="1">
            <a:spLocks noChangeArrowheads="1"/>
          </p:cNvSpPr>
          <p:nvPr/>
        </p:nvSpPr>
        <p:spPr bwMode="auto">
          <a:xfrm>
            <a:off x="1453440" y="1712593"/>
            <a:ext cx="9774237"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8775">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ct val="0"/>
              </a:spcBef>
              <a:buClrTx/>
              <a:buFontTx/>
              <a:buNone/>
            </a:pPr>
            <a:r>
              <a:rPr kumimoji="0" lang="en-US" altLang="zh-CN" sz="2200" i="1" dirty="0" err="1">
                <a:latin typeface="Times New Roman" panose="02020603050405020304" pitchFamily="18" charset="0"/>
                <a:cs typeface="Times New Roman" panose="02020603050405020304" pitchFamily="18" charset="0"/>
              </a:rPr>
              <a:t>matplotlib.pyplot.scatter</a:t>
            </a:r>
            <a:r>
              <a:rPr kumimoji="0" lang="en-US" altLang="zh-CN" sz="2200" i="1" dirty="0">
                <a:latin typeface="Times New Roman" panose="02020603050405020304" pitchFamily="18" charset="0"/>
                <a:cs typeface="Times New Roman" panose="02020603050405020304" pitchFamily="18" charset="0"/>
              </a:rPr>
              <a:t>(x, y, s=None, c=None, marker=None, </a:t>
            </a:r>
            <a:r>
              <a:rPr kumimoji="0" lang="en-US" altLang="zh-CN" sz="2200" i="1" dirty="0" err="1">
                <a:latin typeface="Times New Roman" panose="02020603050405020304" pitchFamily="18" charset="0"/>
                <a:cs typeface="Times New Roman" panose="02020603050405020304" pitchFamily="18" charset="0"/>
              </a:rPr>
              <a:t>cmap</a:t>
            </a:r>
            <a:r>
              <a:rPr kumimoji="0" lang="en-US" altLang="zh-CN" sz="2200" i="1" dirty="0">
                <a:latin typeface="Times New Roman" panose="02020603050405020304" pitchFamily="18" charset="0"/>
                <a:cs typeface="Times New Roman" panose="02020603050405020304" pitchFamily="18" charset="0"/>
              </a:rPr>
              <a:t>=None, norm=None, </a:t>
            </a:r>
            <a:r>
              <a:rPr kumimoji="0" lang="en-US" altLang="zh-CN" sz="2200" i="1" dirty="0" err="1">
                <a:latin typeface="Times New Roman" panose="02020603050405020304" pitchFamily="18" charset="0"/>
                <a:cs typeface="Times New Roman" panose="02020603050405020304" pitchFamily="18" charset="0"/>
              </a:rPr>
              <a:t>vmin</a:t>
            </a:r>
            <a:r>
              <a:rPr kumimoji="0" lang="en-US" altLang="zh-CN" sz="2200" i="1" dirty="0">
                <a:latin typeface="Times New Roman" panose="02020603050405020304" pitchFamily="18" charset="0"/>
                <a:cs typeface="Times New Roman" panose="02020603050405020304" pitchFamily="18" charset="0"/>
              </a:rPr>
              <a:t>=None, </a:t>
            </a:r>
            <a:r>
              <a:rPr kumimoji="0" lang="en-US" altLang="zh-CN" sz="2200" i="1" dirty="0" err="1">
                <a:latin typeface="Times New Roman" panose="02020603050405020304" pitchFamily="18" charset="0"/>
                <a:cs typeface="Times New Roman" panose="02020603050405020304" pitchFamily="18" charset="0"/>
              </a:rPr>
              <a:t>vmax</a:t>
            </a:r>
            <a:r>
              <a:rPr kumimoji="0" lang="en-US" altLang="zh-CN" sz="2200" i="1" dirty="0">
                <a:latin typeface="Times New Roman" panose="02020603050405020304" pitchFamily="18" charset="0"/>
                <a:cs typeface="Times New Roman" panose="02020603050405020304" pitchFamily="18" charset="0"/>
              </a:rPr>
              <a:t>=None, alpha=None, linewidths=None, *, </a:t>
            </a:r>
            <a:r>
              <a:rPr kumimoji="0" lang="en-US" altLang="zh-CN" sz="2200" i="1" dirty="0" err="1">
                <a:latin typeface="Times New Roman" panose="02020603050405020304" pitchFamily="18" charset="0"/>
                <a:cs typeface="Times New Roman" panose="02020603050405020304" pitchFamily="18" charset="0"/>
              </a:rPr>
              <a:t>edgecolors</a:t>
            </a:r>
            <a:r>
              <a:rPr kumimoji="0" lang="en-US" altLang="zh-CN" sz="2200" i="1" dirty="0">
                <a:latin typeface="Times New Roman" panose="02020603050405020304" pitchFamily="18" charset="0"/>
                <a:cs typeface="Times New Roman" panose="02020603050405020304" pitchFamily="18" charset="0"/>
              </a:rPr>
              <a:t>=None, </a:t>
            </a:r>
            <a:r>
              <a:rPr kumimoji="0" lang="en-US" altLang="zh-CN" sz="2200" i="1" dirty="0" err="1">
                <a:latin typeface="Times New Roman" panose="02020603050405020304" pitchFamily="18" charset="0"/>
                <a:cs typeface="Times New Roman" panose="02020603050405020304" pitchFamily="18" charset="0"/>
              </a:rPr>
              <a:t>plotnonfinite</a:t>
            </a:r>
            <a:r>
              <a:rPr kumimoji="0" lang="en-US" altLang="zh-CN" sz="2200" i="1" dirty="0">
                <a:latin typeface="Times New Roman" panose="02020603050405020304" pitchFamily="18" charset="0"/>
                <a:cs typeface="Times New Roman" panose="02020603050405020304" pitchFamily="18" charset="0"/>
              </a:rPr>
              <a:t>=False, data=None, **</a:t>
            </a:r>
            <a:r>
              <a:rPr kumimoji="0" lang="en-US" altLang="zh-CN" sz="2200" i="1" dirty="0" err="1">
                <a:latin typeface="Times New Roman" panose="02020603050405020304" pitchFamily="18" charset="0"/>
                <a:cs typeface="Times New Roman" panose="02020603050405020304" pitchFamily="18" charset="0"/>
              </a:rPr>
              <a:t>kwargs</a:t>
            </a:r>
            <a:r>
              <a:rPr kumimoji="0" lang="en-US" altLang="zh-CN" sz="2200" i="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206483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in)">
                                      <p:cBhvr>
                                        <p:cTn id="11" dur="20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heel(1)">
                                      <p:cBhvr>
                                        <p:cTn id="20"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FE74D8C-07E5-48A9-8556-3DF9CF7EE52A}"/>
              </a:ext>
            </a:extLst>
          </p:cNvPr>
          <p:cNvSpPr>
            <a:spLocks noGrp="1"/>
          </p:cNvSpPr>
          <p:nvPr>
            <p:ph idx="1"/>
          </p:nvPr>
        </p:nvSpPr>
        <p:spPr/>
        <p:txBody>
          <a:bodyPr/>
          <a:lstStyle/>
          <a:p>
            <a:pPr marL="0" indent="0">
              <a:buClr>
                <a:srgbClr val="000066"/>
              </a:buClr>
              <a:buNone/>
            </a:pPr>
            <a:r>
              <a:rPr lang="en-US" altLang="zh-CN" sz="2000" b="1" dirty="0"/>
              <a:t>2. </a:t>
            </a:r>
            <a:r>
              <a:rPr lang="zh-CN" altLang="en-US" sz="2000" b="1" dirty="0"/>
              <a:t>绘制折线图</a:t>
            </a:r>
            <a:endParaRPr lang="en-US" altLang="zh-CN" sz="2000" b="1" dirty="0"/>
          </a:p>
          <a:p>
            <a:r>
              <a:rPr lang="zh-CN" altLang="en-US" dirty="0"/>
              <a:t>折线图（</a:t>
            </a:r>
            <a:r>
              <a:rPr lang="en-US" altLang="zh-CN" dirty="0"/>
              <a:t>Line Chart</a:t>
            </a:r>
            <a:r>
              <a:rPr lang="zh-CN" altLang="en-US" dirty="0"/>
              <a:t>）是一种将数据点按照顺序连接起来的图形，可以看作是将散点图按照</a:t>
            </a:r>
            <a:r>
              <a:rPr lang="en-US" altLang="zh-CN" dirty="0"/>
              <a:t>x</a:t>
            </a:r>
            <a:r>
              <a:rPr lang="zh-CN" altLang="en-US" dirty="0"/>
              <a:t>轴坐标顺序连接起来的图形。</a:t>
            </a:r>
            <a:endParaRPr lang="en-US" altLang="zh-CN" dirty="0"/>
          </a:p>
          <a:p>
            <a:r>
              <a:rPr lang="zh-CN" altLang="en-US" dirty="0"/>
              <a:t>在</a:t>
            </a:r>
            <a:r>
              <a:rPr lang="en-US" altLang="zh-CN" dirty="0" err="1"/>
              <a:t>pyplot</a:t>
            </a:r>
            <a:r>
              <a:rPr lang="zh-CN" altLang="en-US" dirty="0"/>
              <a:t>中绘制折线图的函数为</a:t>
            </a:r>
            <a:r>
              <a:rPr lang="en-US" altLang="zh-CN" dirty="0"/>
              <a:t>plot</a:t>
            </a:r>
            <a:r>
              <a:rPr lang="zh-CN" altLang="en-US" dirty="0"/>
              <a:t>，</a:t>
            </a:r>
            <a:r>
              <a:rPr lang="en-US" altLang="zh-CN" dirty="0"/>
              <a:t>plot</a:t>
            </a:r>
            <a:r>
              <a:rPr lang="zh-CN" altLang="en-US" dirty="0"/>
              <a:t>函数的基本使用格式如下。</a:t>
            </a:r>
            <a:endParaRPr lang="en-US" altLang="zh-CN" dirty="0"/>
          </a:p>
          <a:p>
            <a:pPr marL="0" indent="0">
              <a:buNone/>
            </a:pPr>
            <a:endParaRPr lang="en-US" altLang="zh-CN" dirty="0"/>
          </a:p>
          <a:p>
            <a:endParaRPr lang="en-US" altLang="zh-CN" dirty="0"/>
          </a:p>
          <a:p>
            <a:endParaRPr lang="en-US" altLang="zh-CN" dirty="0"/>
          </a:p>
          <a:p>
            <a:endParaRPr lang="en-US" altLang="zh-CN" dirty="0"/>
          </a:p>
        </p:txBody>
      </p:sp>
      <p:sp>
        <p:nvSpPr>
          <p:cNvPr id="3" name="标题 2">
            <a:extLst>
              <a:ext uri="{FF2B5EF4-FFF2-40B4-BE49-F238E27FC236}">
                <a16:creationId xmlns:a16="http://schemas.microsoft.com/office/drawing/2014/main" id="{351BE47F-A7C0-4F37-895C-B09FEF90680A}"/>
              </a:ext>
            </a:extLst>
          </p:cNvPr>
          <p:cNvSpPr>
            <a:spLocks noGrp="1"/>
          </p:cNvSpPr>
          <p:nvPr>
            <p:ph type="title"/>
          </p:nvPr>
        </p:nvSpPr>
        <p:spPr/>
        <p:txBody>
          <a:bodyPr/>
          <a:lstStyle/>
          <a:p>
            <a:r>
              <a:rPr lang="zh-CN" altLang="en-US" dirty="0"/>
              <a:t>使用</a:t>
            </a:r>
            <a:r>
              <a:rPr lang="en-US" altLang="zh-CN" dirty="0"/>
              <a:t>Matplotlib</a:t>
            </a:r>
            <a:r>
              <a:rPr lang="zh-CN" altLang="en-US" dirty="0"/>
              <a:t>绘制进阶图形</a:t>
            </a:r>
          </a:p>
        </p:txBody>
      </p:sp>
      <p:sp>
        <p:nvSpPr>
          <p:cNvPr id="4" name="TextBox 5">
            <a:extLst>
              <a:ext uri="{FF2B5EF4-FFF2-40B4-BE49-F238E27FC236}">
                <a16:creationId xmlns:a16="http://schemas.microsoft.com/office/drawing/2014/main" id="{20F1EF03-CC00-401F-B4DE-1046B03ECE35}"/>
              </a:ext>
            </a:extLst>
          </p:cNvPr>
          <p:cNvSpPr txBox="1">
            <a:spLocks noChangeArrowheads="1"/>
          </p:cNvSpPr>
          <p:nvPr/>
        </p:nvSpPr>
        <p:spPr bwMode="auto">
          <a:xfrm>
            <a:off x="985037" y="3588368"/>
            <a:ext cx="1024264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8775">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ct val="0"/>
              </a:spcBef>
              <a:buClrTx/>
              <a:buFontTx/>
              <a:buNone/>
            </a:pPr>
            <a:r>
              <a:rPr kumimoji="0" lang="en-US" altLang="zh-CN" sz="2200" i="1" dirty="0" err="1">
                <a:latin typeface="Times New Roman" panose="02020603050405020304" pitchFamily="18" charset="0"/>
                <a:cs typeface="Times New Roman" panose="02020603050405020304" pitchFamily="18" charset="0"/>
              </a:rPr>
              <a:t>matplotlib.pyplot.plot</a:t>
            </a:r>
            <a:r>
              <a:rPr kumimoji="0" lang="en-US" altLang="zh-CN" sz="2200" i="1" dirty="0">
                <a:latin typeface="Times New Roman" panose="02020603050405020304" pitchFamily="18" charset="0"/>
                <a:cs typeface="Times New Roman" panose="02020603050405020304" pitchFamily="18" charset="0"/>
              </a:rPr>
              <a:t>(* </a:t>
            </a:r>
            <a:r>
              <a:rPr kumimoji="0" lang="en-US" altLang="zh-CN" sz="2200" i="1" dirty="0" err="1">
                <a:latin typeface="Times New Roman" panose="02020603050405020304" pitchFamily="18" charset="0"/>
                <a:cs typeface="Times New Roman" panose="02020603050405020304" pitchFamily="18" charset="0"/>
              </a:rPr>
              <a:t>args</a:t>
            </a:r>
            <a:r>
              <a:rPr kumimoji="0" lang="en-US" altLang="zh-CN" sz="2200" i="1" dirty="0">
                <a:latin typeface="Times New Roman" panose="02020603050405020304" pitchFamily="18" charset="0"/>
                <a:cs typeface="Times New Roman" panose="02020603050405020304" pitchFamily="18" charset="0"/>
              </a:rPr>
              <a:t>, </a:t>
            </a:r>
            <a:r>
              <a:rPr kumimoji="0" lang="en-US" altLang="zh-CN" sz="2200" i="1" dirty="0" err="1">
                <a:latin typeface="Times New Roman" panose="02020603050405020304" pitchFamily="18" charset="0"/>
                <a:cs typeface="Times New Roman" panose="02020603050405020304" pitchFamily="18" charset="0"/>
              </a:rPr>
              <a:t>scalex</a:t>
            </a:r>
            <a:r>
              <a:rPr kumimoji="0" lang="en-US" altLang="zh-CN" sz="2200" i="1" dirty="0">
                <a:latin typeface="Times New Roman" panose="02020603050405020304" pitchFamily="18" charset="0"/>
                <a:cs typeface="Times New Roman" panose="02020603050405020304" pitchFamily="18" charset="0"/>
              </a:rPr>
              <a:t> = True, scaley = True, data = None, ** </a:t>
            </a:r>
            <a:r>
              <a:rPr kumimoji="0" lang="en-US" altLang="zh-CN" sz="2200" i="1" dirty="0" err="1">
                <a:latin typeface="Times New Roman" panose="02020603050405020304" pitchFamily="18" charset="0"/>
                <a:cs typeface="Times New Roman" panose="02020603050405020304" pitchFamily="18" charset="0"/>
              </a:rPr>
              <a:t>kwargs</a:t>
            </a:r>
            <a:r>
              <a:rPr kumimoji="0" lang="en-US" altLang="zh-CN" sz="2200" i="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492846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500"/>
                                        <p:tgtEl>
                                          <p:spTgt spid="2">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fade">
                                      <p:cBhvr>
                                        <p:cTn id="16" dur="500"/>
                                        <p:tgtEl>
                                          <p:spTgt spid="2">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circle(in)">
                                      <p:cBhvr>
                                        <p:cTn id="2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FE74D8C-07E5-48A9-8556-3DF9CF7EE52A}"/>
              </a:ext>
            </a:extLst>
          </p:cNvPr>
          <p:cNvSpPr>
            <a:spLocks noGrp="1"/>
          </p:cNvSpPr>
          <p:nvPr>
            <p:ph idx="1"/>
          </p:nvPr>
        </p:nvSpPr>
        <p:spPr/>
        <p:txBody>
          <a:bodyPr/>
          <a:lstStyle/>
          <a:p>
            <a:pPr marL="0" indent="457200">
              <a:buNone/>
            </a:pPr>
            <a:r>
              <a:rPr lang="en-US" altLang="zh-CN" dirty="0"/>
              <a:t>plot</a:t>
            </a:r>
            <a:r>
              <a:rPr lang="zh-CN" altLang="en-US" dirty="0"/>
              <a:t>函数常用参数及其说明如下表。</a:t>
            </a:r>
            <a:endParaRPr lang="en-US" altLang="zh-CN" dirty="0"/>
          </a:p>
          <a:p>
            <a:endParaRPr lang="en-US" altLang="zh-CN" dirty="0"/>
          </a:p>
          <a:p>
            <a:endParaRPr lang="en-US" altLang="zh-CN" dirty="0"/>
          </a:p>
          <a:p>
            <a:endParaRPr lang="en-US" altLang="zh-CN" dirty="0"/>
          </a:p>
        </p:txBody>
      </p:sp>
      <p:sp>
        <p:nvSpPr>
          <p:cNvPr id="3" name="标题 2">
            <a:extLst>
              <a:ext uri="{FF2B5EF4-FFF2-40B4-BE49-F238E27FC236}">
                <a16:creationId xmlns:a16="http://schemas.microsoft.com/office/drawing/2014/main" id="{351BE47F-A7C0-4F37-895C-B09FEF90680A}"/>
              </a:ext>
            </a:extLst>
          </p:cNvPr>
          <p:cNvSpPr>
            <a:spLocks noGrp="1"/>
          </p:cNvSpPr>
          <p:nvPr>
            <p:ph type="title"/>
          </p:nvPr>
        </p:nvSpPr>
        <p:spPr/>
        <p:txBody>
          <a:bodyPr/>
          <a:lstStyle/>
          <a:p>
            <a:r>
              <a:rPr lang="zh-CN" altLang="en-US" dirty="0"/>
              <a:t>使用</a:t>
            </a:r>
            <a:r>
              <a:rPr lang="en-US" altLang="zh-CN" dirty="0"/>
              <a:t>Matplotlib</a:t>
            </a:r>
            <a:r>
              <a:rPr lang="zh-CN" altLang="en-US" dirty="0"/>
              <a:t>绘制进阶图形</a:t>
            </a:r>
          </a:p>
        </p:txBody>
      </p:sp>
      <p:graphicFrame>
        <p:nvGraphicFramePr>
          <p:cNvPr id="5" name="表格 9">
            <a:extLst>
              <a:ext uri="{FF2B5EF4-FFF2-40B4-BE49-F238E27FC236}">
                <a16:creationId xmlns:a16="http://schemas.microsoft.com/office/drawing/2014/main" id="{6772FC72-C2FC-416E-ABB1-E2EC8D2C4763}"/>
              </a:ext>
            </a:extLst>
          </p:cNvPr>
          <p:cNvGraphicFramePr>
            <a:graphicFrameLocks noGrp="1"/>
          </p:cNvGraphicFramePr>
          <p:nvPr>
            <p:extLst>
              <p:ext uri="{D42A27DB-BD31-4B8C-83A1-F6EECF244321}">
                <p14:modId xmlns:p14="http://schemas.microsoft.com/office/powerpoint/2010/main" val="2905593987"/>
              </p:ext>
            </p:extLst>
          </p:nvPr>
        </p:nvGraphicFramePr>
        <p:xfrm>
          <a:off x="1757117" y="1902537"/>
          <a:ext cx="9109151" cy="3456000"/>
        </p:xfrm>
        <a:graphic>
          <a:graphicData uri="http://schemas.openxmlformats.org/drawingml/2006/table">
            <a:tbl>
              <a:tblPr firstRow="1" bandRow="1">
                <a:tableStyleId>{5C22544A-7EE6-4342-B048-85BDC9FD1C3A}</a:tableStyleId>
              </a:tblPr>
              <a:tblGrid>
                <a:gridCol w="1634153">
                  <a:extLst>
                    <a:ext uri="{9D8B030D-6E8A-4147-A177-3AD203B41FA5}">
                      <a16:colId xmlns:a16="http://schemas.microsoft.com/office/drawing/2014/main" val="2486219610"/>
                    </a:ext>
                  </a:extLst>
                </a:gridCol>
                <a:gridCol w="7474998">
                  <a:extLst>
                    <a:ext uri="{9D8B030D-6E8A-4147-A177-3AD203B41FA5}">
                      <a16:colId xmlns:a16="http://schemas.microsoft.com/office/drawing/2014/main" val="3350215076"/>
                    </a:ext>
                  </a:extLst>
                </a:gridCol>
              </a:tblGrid>
              <a:tr h="432000">
                <a:tc>
                  <a:txBody>
                    <a:bodyPr/>
                    <a:lstStyle/>
                    <a:p>
                      <a:pPr algn="ctr"/>
                      <a:r>
                        <a:rPr lang="zh-CN" altLang="en-US" sz="1800" b="1" kern="1200" baseline="0" dirty="0">
                          <a:solidFill>
                            <a:schemeClr val="lt1"/>
                          </a:solidFill>
                          <a:latin typeface="Times New Roman" panose="02020603050405020304" pitchFamily="18" charset="0"/>
                          <a:ea typeface="+mn-ea"/>
                          <a:cs typeface="+mn-cs"/>
                        </a:rPr>
                        <a:t>参数名称</a:t>
                      </a:r>
                    </a:p>
                  </a:txBody>
                  <a:tcPr marL="68580" marR="68580" marT="0" marB="0" anchor="ctr"/>
                </a:tc>
                <a:tc>
                  <a:txBody>
                    <a:bodyPr/>
                    <a:lstStyle/>
                    <a:p>
                      <a:pPr algn="ctr"/>
                      <a:r>
                        <a:rPr lang="zh-CN" altLang="en-US" sz="1800" b="1" kern="1200" baseline="0" dirty="0">
                          <a:solidFill>
                            <a:schemeClr val="lt1"/>
                          </a:solidFill>
                          <a:latin typeface="Times New Roman" panose="02020603050405020304" pitchFamily="18" charset="0"/>
                          <a:ea typeface="+mn-ea"/>
                          <a:cs typeface="+mn-cs"/>
                        </a:rPr>
                        <a:t>参数说明</a:t>
                      </a:r>
                    </a:p>
                  </a:txBody>
                  <a:tcPr marL="68580" marR="68580" marT="0" marB="0" anchor="ctr"/>
                </a:tc>
                <a:extLst>
                  <a:ext uri="{0D108BD9-81ED-4DB2-BD59-A6C34878D82A}">
                    <a16:rowId xmlns:a16="http://schemas.microsoft.com/office/drawing/2014/main" val="101937486"/>
                  </a:ext>
                </a:extLst>
              </a:tr>
              <a:tr h="432000">
                <a:tc>
                  <a:txBody>
                    <a:bodyPr/>
                    <a:lstStyle/>
                    <a:p>
                      <a:pPr marL="0" algn="l" defTabSz="967740" rtl="0" eaLnBrk="1" latinLnBrk="0" hangingPunct="1"/>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y</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array</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轴和</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y</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轴对应的数据。无默认值</a:t>
                      </a:r>
                    </a:p>
                  </a:txBody>
                  <a:tcPr marL="68580" marR="68580" marT="0" marB="0" anchor="ctr"/>
                </a:tc>
                <a:extLst>
                  <a:ext uri="{0D108BD9-81ED-4DB2-BD59-A6C34878D82A}">
                    <a16:rowId xmlns:a16="http://schemas.microsoft.com/office/drawing/2014/main" val="481423965"/>
                  </a:ext>
                </a:extLst>
              </a:tr>
              <a:tr h="432000">
                <a:tc>
                  <a:txBody>
                    <a:bodyPr/>
                    <a:lstStyle/>
                    <a:p>
                      <a:pPr marL="0" algn="l" defTabSz="967740" rtl="0" eaLnBrk="1" latinLnBrk="0" hangingPunct="1"/>
                      <a:r>
                        <a:rPr lang="en-US" sz="1800" kern="100" baseline="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scalex</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scaley</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bool</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。表示这些参数确定视图限制是否适合于数据限制。默认为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True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51813464"/>
                  </a:ext>
                </a:extLst>
              </a:tr>
              <a:tr h="432000">
                <a:tc>
                  <a:txBody>
                    <a:bodyPr/>
                    <a:lstStyle/>
                    <a:p>
                      <a:pPr marL="0" algn="l" defTabSz="967740" rtl="0" eaLnBrk="1" latinLnBrk="0" hangingPunct="1"/>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data</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接收可索引对象。表示具有标签数据的对象。默认为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None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90569487"/>
                  </a:ext>
                </a:extLst>
              </a:tr>
              <a:tr h="432000">
                <a:tc>
                  <a:txBody>
                    <a:bodyPr/>
                    <a:lstStyle/>
                    <a:p>
                      <a:pPr marL="0" algn="l" defTabSz="967740" rtl="0" eaLnBrk="1" latinLnBrk="0" hangingPunct="1"/>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color</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接收特定</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str</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。表示指定线条的颜色。默认为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None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94562582"/>
                  </a:ext>
                </a:extLst>
              </a:tr>
              <a:tr h="432000">
                <a:tc>
                  <a:txBody>
                    <a:bodyPr/>
                    <a:lstStyle/>
                    <a:p>
                      <a:pPr marL="0" algn="l" defTabSz="967740" rtl="0" eaLnBrk="1" latinLnBrk="0" hangingPunct="1"/>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linestyle</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接收特定</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str</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。表示指定线条类型。默认为“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nchor="ctr"/>
                </a:tc>
                <a:extLst>
                  <a:ext uri="{0D108BD9-81ED-4DB2-BD59-A6C34878D82A}">
                    <a16:rowId xmlns:a16="http://schemas.microsoft.com/office/drawing/2014/main" val="4185982808"/>
                  </a:ext>
                </a:extLst>
              </a:tr>
              <a:tr h="432000">
                <a:tc>
                  <a:txBody>
                    <a:bodyPr/>
                    <a:lstStyle/>
                    <a:p>
                      <a:pPr marL="0" algn="l" defTabSz="967740" rtl="0" eaLnBrk="1" latinLnBrk="0" hangingPunct="1"/>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marker</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接收特定</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str</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。表示绘制的点的类型。默认为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None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704582905"/>
                  </a:ext>
                </a:extLst>
              </a:tr>
              <a:tr h="432000">
                <a:tc>
                  <a:txBody>
                    <a:bodyPr/>
                    <a:lstStyle/>
                    <a:p>
                      <a:pPr marL="0" algn="l" defTabSz="967740" rtl="0" eaLnBrk="1" latinLnBrk="0" hangingPunct="1"/>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alpha</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float</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。表示点的透明度。默认为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None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151216518"/>
                  </a:ext>
                </a:extLst>
              </a:tr>
            </a:tbl>
          </a:graphicData>
        </a:graphic>
      </p:graphicFrame>
    </p:spTree>
    <p:extLst>
      <p:ext uri="{BB962C8B-B14F-4D97-AF65-F5344CB8AC3E}">
        <p14:creationId xmlns:p14="http://schemas.microsoft.com/office/powerpoint/2010/main" val="987656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in)">
                                      <p:cBhvr>
                                        <p:cTn id="1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FE74D8C-07E5-48A9-8556-3DF9CF7EE52A}"/>
              </a:ext>
            </a:extLst>
          </p:cNvPr>
          <p:cNvSpPr>
            <a:spLocks noGrp="1"/>
          </p:cNvSpPr>
          <p:nvPr>
            <p:ph idx="1"/>
          </p:nvPr>
        </p:nvSpPr>
        <p:spPr/>
        <p:txBody>
          <a:bodyPr/>
          <a:lstStyle/>
          <a:p>
            <a:pPr marL="0" indent="457200">
              <a:buNone/>
            </a:pPr>
            <a:r>
              <a:rPr lang="zh-CN" altLang="en-US" dirty="0"/>
              <a:t>其中</a:t>
            </a:r>
            <a:r>
              <a:rPr lang="en-US" altLang="zh-CN" dirty="0"/>
              <a:t>color</a:t>
            </a:r>
            <a:r>
              <a:rPr lang="zh-CN" altLang="en-US" dirty="0"/>
              <a:t>参数的</a:t>
            </a:r>
            <a:r>
              <a:rPr lang="en-US" altLang="zh-CN" dirty="0"/>
              <a:t>8</a:t>
            </a:r>
            <a:r>
              <a:rPr lang="zh-CN" altLang="en-US" dirty="0"/>
              <a:t>种常用颜色的缩写如下表。</a:t>
            </a:r>
            <a:endParaRPr lang="en-US" altLang="zh-CN" dirty="0"/>
          </a:p>
          <a:p>
            <a:endParaRPr lang="en-US" altLang="zh-CN" dirty="0"/>
          </a:p>
          <a:p>
            <a:endParaRPr lang="en-US" altLang="zh-CN" dirty="0"/>
          </a:p>
        </p:txBody>
      </p:sp>
      <p:sp>
        <p:nvSpPr>
          <p:cNvPr id="3" name="标题 2">
            <a:extLst>
              <a:ext uri="{FF2B5EF4-FFF2-40B4-BE49-F238E27FC236}">
                <a16:creationId xmlns:a16="http://schemas.microsoft.com/office/drawing/2014/main" id="{351BE47F-A7C0-4F37-895C-B09FEF90680A}"/>
              </a:ext>
            </a:extLst>
          </p:cNvPr>
          <p:cNvSpPr>
            <a:spLocks noGrp="1"/>
          </p:cNvSpPr>
          <p:nvPr>
            <p:ph type="title"/>
          </p:nvPr>
        </p:nvSpPr>
        <p:spPr/>
        <p:txBody>
          <a:bodyPr/>
          <a:lstStyle/>
          <a:p>
            <a:r>
              <a:rPr lang="zh-CN" altLang="en-US" dirty="0"/>
              <a:t>使用</a:t>
            </a:r>
            <a:r>
              <a:rPr lang="en-US" altLang="zh-CN" dirty="0"/>
              <a:t>Matplotlib</a:t>
            </a:r>
            <a:r>
              <a:rPr lang="zh-CN" altLang="en-US" dirty="0"/>
              <a:t>绘制进阶图形</a:t>
            </a:r>
          </a:p>
        </p:txBody>
      </p:sp>
      <p:graphicFrame>
        <p:nvGraphicFramePr>
          <p:cNvPr id="5" name="表格 9">
            <a:extLst>
              <a:ext uri="{FF2B5EF4-FFF2-40B4-BE49-F238E27FC236}">
                <a16:creationId xmlns:a16="http://schemas.microsoft.com/office/drawing/2014/main" id="{6772FC72-C2FC-416E-ABB1-E2EC8D2C4763}"/>
              </a:ext>
            </a:extLst>
          </p:cNvPr>
          <p:cNvGraphicFramePr>
            <a:graphicFrameLocks noGrp="1"/>
          </p:cNvGraphicFramePr>
          <p:nvPr>
            <p:extLst>
              <p:ext uri="{D42A27DB-BD31-4B8C-83A1-F6EECF244321}">
                <p14:modId xmlns:p14="http://schemas.microsoft.com/office/powerpoint/2010/main" val="4000730825"/>
              </p:ext>
            </p:extLst>
          </p:nvPr>
        </p:nvGraphicFramePr>
        <p:xfrm>
          <a:off x="4834863" y="1801947"/>
          <a:ext cx="2522274" cy="3888000"/>
        </p:xfrm>
        <a:graphic>
          <a:graphicData uri="http://schemas.openxmlformats.org/drawingml/2006/table">
            <a:tbl>
              <a:tblPr firstRow="1" bandRow="1">
                <a:tableStyleId>{5C22544A-7EE6-4342-B048-85BDC9FD1C3A}</a:tableStyleId>
              </a:tblPr>
              <a:tblGrid>
                <a:gridCol w="1153282">
                  <a:extLst>
                    <a:ext uri="{9D8B030D-6E8A-4147-A177-3AD203B41FA5}">
                      <a16:colId xmlns:a16="http://schemas.microsoft.com/office/drawing/2014/main" val="2486219610"/>
                    </a:ext>
                  </a:extLst>
                </a:gridCol>
                <a:gridCol w="1368992">
                  <a:extLst>
                    <a:ext uri="{9D8B030D-6E8A-4147-A177-3AD203B41FA5}">
                      <a16:colId xmlns:a16="http://schemas.microsoft.com/office/drawing/2014/main" val="1961521161"/>
                    </a:ext>
                  </a:extLst>
                </a:gridCol>
              </a:tblGrid>
              <a:tr h="432000">
                <a:tc>
                  <a:txBody>
                    <a:bodyPr/>
                    <a:lstStyle/>
                    <a:p>
                      <a:pPr algn="ctr"/>
                      <a:r>
                        <a:rPr lang="zh-CN" altLang="en-US" sz="1800" b="1" kern="1200" baseline="0" dirty="0">
                          <a:solidFill>
                            <a:schemeClr val="lt1"/>
                          </a:solidFill>
                          <a:latin typeface="Times New Roman" panose="02020603050405020304" pitchFamily="18" charset="0"/>
                          <a:ea typeface="+mn-ea"/>
                          <a:cs typeface="+mn-cs"/>
                        </a:rPr>
                        <a:t>颜色缩写</a:t>
                      </a:r>
                    </a:p>
                  </a:txBody>
                  <a:tcPr marL="68580" marR="68580" marT="0" marB="0" anchor="ctr"/>
                </a:tc>
                <a:tc>
                  <a:txBody>
                    <a:bodyPr/>
                    <a:lstStyle/>
                    <a:p>
                      <a:pPr algn="ctr"/>
                      <a:r>
                        <a:rPr lang="zh-CN" altLang="en-US" sz="1800" b="1" kern="1200" baseline="0" dirty="0">
                          <a:solidFill>
                            <a:schemeClr val="lt1"/>
                          </a:solidFill>
                          <a:latin typeface="Times New Roman" panose="02020603050405020304" pitchFamily="18" charset="0"/>
                          <a:ea typeface="+mn-ea"/>
                          <a:cs typeface="+mn-cs"/>
                        </a:rPr>
                        <a:t>代表的颜色</a:t>
                      </a:r>
                    </a:p>
                  </a:txBody>
                  <a:tcPr marL="68580" marR="68580" marT="0" marB="0" anchor="ctr"/>
                </a:tc>
                <a:extLst>
                  <a:ext uri="{0D108BD9-81ED-4DB2-BD59-A6C34878D82A}">
                    <a16:rowId xmlns:a16="http://schemas.microsoft.com/office/drawing/2014/main" val="101937486"/>
                  </a:ext>
                </a:extLst>
              </a:tr>
              <a:tr h="432000">
                <a:tc>
                  <a:txBody>
                    <a:bodyPr/>
                    <a:lstStyle/>
                    <a:p>
                      <a:pPr algn="ct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蓝色</a:t>
                      </a:r>
                    </a:p>
                  </a:txBody>
                  <a:tcPr marL="68580" marR="68580" marT="0" marB="0" anchor="ctr"/>
                </a:tc>
                <a:extLst>
                  <a:ext uri="{0D108BD9-81ED-4DB2-BD59-A6C34878D82A}">
                    <a16:rowId xmlns:a16="http://schemas.microsoft.com/office/drawing/2014/main" val="481423965"/>
                  </a:ext>
                </a:extLst>
              </a:tr>
              <a:tr h="432000">
                <a:tc>
                  <a:txBody>
                    <a:bodyPr/>
                    <a:lstStyle/>
                    <a:p>
                      <a:pPr algn="ct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g</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绿色</a:t>
                      </a:r>
                    </a:p>
                  </a:txBody>
                  <a:tcPr marL="68580" marR="68580" marT="0" marB="0" anchor="ctr"/>
                </a:tc>
                <a:extLst>
                  <a:ext uri="{0D108BD9-81ED-4DB2-BD59-A6C34878D82A}">
                    <a16:rowId xmlns:a16="http://schemas.microsoft.com/office/drawing/2014/main" val="3451813464"/>
                  </a:ext>
                </a:extLst>
              </a:tr>
              <a:tr h="432000">
                <a:tc>
                  <a:txBody>
                    <a:bodyPr/>
                    <a:lstStyle/>
                    <a:p>
                      <a:pPr algn="ctr"/>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红色</a:t>
                      </a:r>
                    </a:p>
                  </a:txBody>
                  <a:tcPr marL="68580" marR="68580" marT="0" marB="0" anchor="ctr"/>
                </a:tc>
                <a:extLst>
                  <a:ext uri="{0D108BD9-81ED-4DB2-BD59-A6C34878D82A}">
                    <a16:rowId xmlns:a16="http://schemas.microsoft.com/office/drawing/2014/main" val="290569487"/>
                  </a:ext>
                </a:extLst>
              </a:tr>
              <a:tr h="432000">
                <a:tc>
                  <a:txBody>
                    <a:bodyPr/>
                    <a:lstStyle/>
                    <a:p>
                      <a:pPr marL="0" algn="ctr" defTabSz="967740" rtl="0" eaLnBrk="1" latinLnBrk="0" hangingPunct="1"/>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967740" rtl="0" eaLnBrk="1" latinLnBrk="0" hangingPunct="1"/>
                      <a:r>
                        <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青色</a:t>
                      </a:r>
                    </a:p>
                  </a:txBody>
                  <a:tcPr marL="68580" marR="68580" marT="0" marB="0" anchor="ctr"/>
                </a:tc>
                <a:extLst>
                  <a:ext uri="{0D108BD9-81ED-4DB2-BD59-A6C34878D82A}">
                    <a16:rowId xmlns:a16="http://schemas.microsoft.com/office/drawing/2014/main" val="306164706"/>
                  </a:ext>
                </a:extLst>
              </a:tr>
              <a:tr h="432000">
                <a:tc>
                  <a:txBody>
                    <a:bodyPr/>
                    <a:lstStyle/>
                    <a:p>
                      <a:pPr marL="0" algn="ctr" defTabSz="967740" rtl="0" eaLnBrk="1" latinLnBrk="0" hangingPunct="1"/>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品红</a:t>
                      </a:r>
                    </a:p>
                  </a:txBody>
                  <a:tcPr marL="68580" marR="68580" marT="0" marB="0" anchor="ctr"/>
                </a:tc>
                <a:extLst>
                  <a:ext uri="{0D108BD9-81ED-4DB2-BD59-A6C34878D82A}">
                    <a16:rowId xmlns:a16="http://schemas.microsoft.com/office/drawing/2014/main" val="522276115"/>
                  </a:ext>
                </a:extLst>
              </a:tr>
              <a:tr h="432000">
                <a:tc>
                  <a:txBody>
                    <a:bodyPr/>
                    <a:lstStyle/>
                    <a:p>
                      <a:pPr marL="0" algn="ctr" defTabSz="967740" rtl="0" eaLnBrk="1" latinLnBrk="0" hangingPunct="1"/>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y</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黄色</a:t>
                      </a:r>
                    </a:p>
                  </a:txBody>
                  <a:tcPr marL="68580" marR="68580" marT="0" marB="0" anchor="ctr"/>
                </a:tc>
                <a:extLst>
                  <a:ext uri="{0D108BD9-81ED-4DB2-BD59-A6C34878D82A}">
                    <a16:rowId xmlns:a16="http://schemas.microsoft.com/office/drawing/2014/main" val="3970614839"/>
                  </a:ext>
                </a:extLst>
              </a:tr>
              <a:tr h="432000">
                <a:tc>
                  <a:txBody>
                    <a:bodyPr/>
                    <a:lstStyle/>
                    <a:p>
                      <a:pPr marL="0" algn="ctr" defTabSz="967740" rtl="0" eaLnBrk="1" latinLnBrk="0" hangingPunct="1"/>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k</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黑色</a:t>
                      </a:r>
                    </a:p>
                  </a:txBody>
                  <a:tcPr marL="68580" marR="68580" marT="0" marB="0" anchor="ctr"/>
                </a:tc>
                <a:extLst>
                  <a:ext uri="{0D108BD9-81ED-4DB2-BD59-A6C34878D82A}">
                    <a16:rowId xmlns:a16="http://schemas.microsoft.com/office/drawing/2014/main" val="3152644867"/>
                  </a:ext>
                </a:extLst>
              </a:tr>
              <a:tr h="432000">
                <a:tc>
                  <a:txBody>
                    <a:bodyPr/>
                    <a:lstStyle/>
                    <a:p>
                      <a:pPr marL="0" algn="ctr" defTabSz="967740" rtl="0" eaLnBrk="1" latinLnBrk="0" hangingPunct="1"/>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w</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白色</a:t>
                      </a:r>
                    </a:p>
                  </a:txBody>
                  <a:tcPr marL="68580" marR="68580" marT="0" marB="0" anchor="ctr"/>
                </a:tc>
                <a:extLst>
                  <a:ext uri="{0D108BD9-81ED-4DB2-BD59-A6C34878D82A}">
                    <a16:rowId xmlns:a16="http://schemas.microsoft.com/office/drawing/2014/main" val="3961576087"/>
                  </a:ext>
                </a:extLst>
              </a:tr>
            </a:tbl>
          </a:graphicData>
        </a:graphic>
      </p:graphicFrame>
    </p:spTree>
    <p:extLst>
      <p:ext uri="{BB962C8B-B14F-4D97-AF65-F5344CB8AC3E}">
        <p14:creationId xmlns:p14="http://schemas.microsoft.com/office/powerpoint/2010/main" val="3731512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heel(1)">
                                      <p:cBhvr>
                                        <p:cTn id="1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FE74D8C-07E5-48A9-8556-3DF9CF7EE52A}"/>
              </a:ext>
            </a:extLst>
          </p:cNvPr>
          <p:cNvSpPr>
            <a:spLocks noGrp="1"/>
          </p:cNvSpPr>
          <p:nvPr>
            <p:ph idx="1"/>
          </p:nvPr>
        </p:nvSpPr>
        <p:spPr/>
        <p:txBody>
          <a:bodyPr/>
          <a:lstStyle/>
          <a:p>
            <a:pPr marL="0" indent="0">
              <a:buClr>
                <a:srgbClr val="000066"/>
              </a:buClr>
              <a:buNone/>
            </a:pPr>
            <a:r>
              <a:rPr lang="en-US" altLang="zh-CN" sz="2000" b="1" dirty="0"/>
              <a:t>3. </a:t>
            </a:r>
            <a:r>
              <a:rPr lang="zh-CN" altLang="en-US" sz="2000" b="1" dirty="0"/>
              <a:t>绘制柱形图</a:t>
            </a:r>
            <a:endParaRPr lang="en-US" altLang="zh-CN" sz="2000" b="1" dirty="0"/>
          </a:p>
          <a:p>
            <a:r>
              <a:rPr lang="zh-CN" altLang="en-US" dirty="0"/>
              <a:t>柱形图（</a:t>
            </a:r>
            <a:r>
              <a:rPr lang="en-US" altLang="zh-CN" dirty="0"/>
              <a:t>Bar Chart</a:t>
            </a:r>
            <a:r>
              <a:rPr lang="zh-CN" altLang="en-US" dirty="0"/>
              <a:t>）的核心思想是对比，常用于显示一段时间内的数据变化或显示各项之间的比较情况。</a:t>
            </a:r>
            <a:endParaRPr lang="en-US" altLang="zh-CN" dirty="0"/>
          </a:p>
          <a:p>
            <a:r>
              <a:rPr lang="en-US" altLang="zh-CN" dirty="0" err="1"/>
              <a:t>pyplot</a:t>
            </a:r>
            <a:r>
              <a:rPr lang="zh-CN" altLang="en-US" dirty="0"/>
              <a:t>中绘制柱形图的函数为</a:t>
            </a:r>
            <a:r>
              <a:rPr lang="en-US" altLang="zh-CN" dirty="0"/>
              <a:t>bar</a:t>
            </a:r>
            <a:r>
              <a:rPr lang="zh-CN" altLang="en-US" dirty="0"/>
              <a:t>，</a:t>
            </a:r>
            <a:r>
              <a:rPr lang="en-US" altLang="zh-CN" dirty="0"/>
              <a:t>bar</a:t>
            </a:r>
            <a:r>
              <a:rPr lang="zh-CN" altLang="en-US" dirty="0"/>
              <a:t>函数的基本使用格式如下。</a:t>
            </a:r>
            <a:endParaRPr lang="en-US" altLang="zh-CN" dirty="0"/>
          </a:p>
          <a:p>
            <a:endParaRPr lang="en-US" altLang="zh-CN" dirty="0"/>
          </a:p>
          <a:p>
            <a:endParaRPr lang="en-US" altLang="zh-CN" dirty="0"/>
          </a:p>
          <a:p>
            <a:pPr marL="0" indent="0">
              <a:buNone/>
            </a:pPr>
            <a:endParaRPr lang="en-US" altLang="zh-CN" dirty="0"/>
          </a:p>
        </p:txBody>
      </p:sp>
      <p:sp>
        <p:nvSpPr>
          <p:cNvPr id="3" name="标题 2">
            <a:extLst>
              <a:ext uri="{FF2B5EF4-FFF2-40B4-BE49-F238E27FC236}">
                <a16:creationId xmlns:a16="http://schemas.microsoft.com/office/drawing/2014/main" id="{351BE47F-A7C0-4F37-895C-B09FEF90680A}"/>
              </a:ext>
            </a:extLst>
          </p:cNvPr>
          <p:cNvSpPr>
            <a:spLocks noGrp="1"/>
          </p:cNvSpPr>
          <p:nvPr>
            <p:ph type="title"/>
          </p:nvPr>
        </p:nvSpPr>
        <p:spPr/>
        <p:txBody>
          <a:bodyPr/>
          <a:lstStyle/>
          <a:p>
            <a:r>
              <a:rPr lang="zh-CN" altLang="en-US" dirty="0"/>
              <a:t>使用</a:t>
            </a:r>
            <a:r>
              <a:rPr lang="en-US" altLang="zh-CN" dirty="0"/>
              <a:t>Matplotlib</a:t>
            </a:r>
            <a:r>
              <a:rPr lang="zh-CN" altLang="en-US" dirty="0"/>
              <a:t>绘制进阶图形</a:t>
            </a:r>
          </a:p>
        </p:txBody>
      </p:sp>
      <p:sp>
        <p:nvSpPr>
          <p:cNvPr id="4" name="TextBox 5">
            <a:extLst>
              <a:ext uri="{FF2B5EF4-FFF2-40B4-BE49-F238E27FC236}">
                <a16:creationId xmlns:a16="http://schemas.microsoft.com/office/drawing/2014/main" id="{B8892E25-DD1F-45E6-957D-9E8891395058}"/>
              </a:ext>
            </a:extLst>
          </p:cNvPr>
          <p:cNvSpPr txBox="1">
            <a:spLocks noChangeArrowheads="1"/>
          </p:cNvSpPr>
          <p:nvPr/>
        </p:nvSpPr>
        <p:spPr bwMode="auto">
          <a:xfrm>
            <a:off x="-249718" y="3177044"/>
            <a:ext cx="1269143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8775">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ct val="0"/>
              </a:spcBef>
              <a:buClrTx/>
              <a:buFontTx/>
              <a:buNone/>
            </a:pPr>
            <a:r>
              <a:rPr kumimoji="0" lang="en-US" altLang="zh-CN" sz="2200" i="1" dirty="0" err="1">
                <a:latin typeface="Times New Roman" panose="02020603050405020304" pitchFamily="18" charset="0"/>
                <a:cs typeface="Times New Roman" panose="02020603050405020304" pitchFamily="18" charset="0"/>
              </a:rPr>
              <a:t>matplotlib.pyplot.bar</a:t>
            </a:r>
            <a:r>
              <a:rPr kumimoji="0" lang="en-US" altLang="zh-CN" sz="2200" i="1" dirty="0">
                <a:latin typeface="Times New Roman" panose="02020603050405020304" pitchFamily="18" charset="0"/>
                <a:cs typeface="Times New Roman" panose="02020603050405020304" pitchFamily="18" charset="0"/>
              </a:rPr>
              <a:t>(x, height, width = 0.8, bottom = None, *, align = 'center', data = None, ** </a:t>
            </a:r>
            <a:r>
              <a:rPr kumimoji="0" lang="en-US" altLang="zh-CN" sz="2200" i="1" dirty="0" err="1">
                <a:latin typeface="Times New Roman" panose="02020603050405020304" pitchFamily="18" charset="0"/>
                <a:cs typeface="Times New Roman" panose="02020603050405020304" pitchFamily="18" charset="0"/>
              </a:rPr>
              <a:t>kwargs</a:t>
            </a:r>
            <a:r>
              <a:rPr kumimoji="0" lang="en-US" altLang="zh-CN" sz="2200" i="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657546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heel(1)">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heel(1)">
                                      <p:cBhvr>
                                        <p:cTn id="12" dur="2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heel(1)">
                                      <p:cBhvr>
                                        <p:cTn id="17" dur="20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FE74D8C-07E5-48A9-8556-3DF9CF7EE52A}"/>
              </a:ext>
            </a:extLst>
          </p:cNvPr>
          <p:cNvSpPr>
            <a:spLocks noGrp="1"/>
          </p:cNvSpPr>
          <p:nvPr>
            <p:ph idx="1"/>
          </p:nvPr>
        </p:nvSpPr>
        <p:spPr/>
        <p:txBody>
          <a:bodyPr/>
          <a:lstStyle/>
          <a:p>
            <a:pPr marL="0" indent="457200">
              <a:buNone/>
            </a:pPr>
            <a:r>
              <a:rPr lang="en-US" altLang="zh-CN" dirty="0"/>
              <a:t>bar</a:t>
            </a:r>
            <a:r>
              <a:rPr lang="zh-CN" altLang="en-US" dirty="0"/>
              <a:t>函数的常用参数及其说明如下表。</a:t>
            </a:r>
            <a:endParaRPr lang="en-US" altLang="zh-CN" dirty="0"/>
          </a:p>
          <a:p>
            <a:pPr marL="0" indent="0">
              <a:buNone/>
            </a:pPr>
            <a:endParaRPr lang="en-US" altLang="zh-CN" dirty="0"/>
          </a:p>
        </p:txBody>
      </p:sp>
      <p:sp>
        <p:nvSpPr>
          <p:cNvPr id="3" name="标题 2">
            <a:extLst>
              <a:ext uri="{FF2B5EF4-FFF2-40B4-BE49-F238E27FC236}">
                <a16:creationId xmlns:a16="http://schemas.microsoft.com/office/drawing/2014/main" id="{351BE47F-A7C0-4F37-895C-B09FEF90680A}"/>
              </a:ext>
            </a:extLst>
          </p:cNvPr>
          <p:cNvSpPr>
            <a:spLocks noGrp="1"/>
          </p:cNvSpPr>
          <p:nvPr>
            <p:ph type="title"/>
          </p:nvPr>
        </p:nvSpPr>
        <p:spPr/>
        <p:txBody>
          <a:bodyPr/>
          <a:lstStyle/>
          <a:p>
            <a:r>
              <a:rPr lang="zh-CN" altLang="en-US" dirty="0"/>
              <a:t>使用</a:t>
            </a:r>
            <a:r>
              <a:rPr lang="en-US" altLang="zh-CN" dirty="0"/>
              <a:t>Matplotlib</a:t>
            </a:r>
            <a:r>
              <a:rPr lang="zh-CN" altLang="en-US" dirty="0"/>
              <a:t>绘制进阶图形</a:t>
            </a:r>
          </a:p>
        </p:txBody>
      </p:sp>
      <p:graphicFrame>
        <p:nvGraphicFramePr>
          <p:cNvPr id="5" name="表格 9">
            <a:extLst>
              <a:ext uri="{FF2B5EF4-FFF2-40B4-BE49-F238E27FC236}">
                <a16:creationId xmlns:a16="http://schemas.microsoft.com/office/drawing/2014/main" id="{A00171C2-51FC-42E1-BFB8-D107A64EF5EF}"/>
              </a:ext>
            </a:extLst>
          </p:cNvPr>
          <p:cNvGraphicFramePr>
            <a:graphicFrameLocks noGrp="1"/>
          </p:cNvGraphicFramePr>
          <p:nvPr>
            <p:extLst>
              <p:ext uri="{D42A27DB-BD31-4B8C-83A1-F6EECF244321}">
                <p14:modId xmlns:p14="http://schemas.microsoft.com/office/powerpoint/2010/main" val="1461072775"/>
              </p:ext>
            </p:extLst>
          </p:nvPr>
        </p:nvGraphicFramePr>
        <p:xfrm>
          <a:off x="1386065" y="2096488"/>
          <a:ext cx="9419870" cy="2592000"/>
        </p:xfrm>
        <a:graphic>
          <a:graphicData uri="http://schemas.openxmlformats.org/drawingml/2006/table">
            <a:tbl>
              <a:tblPr firstRow="1" bandRow="1">
                <a:tableStyleId>{5C22544A-7EE6-4342-B048-85BDC9FD1C3A}</a:tableStyleId>
              </a:tblPr>
              <a:tblGrid>
                <a:gridCol w="1199147">
                  <a:extLst>
                    <a:ext uri="{9D8B030D-6E8A-4147-A177-3AD203B41FA5}">
                      <a16:colId xmlns:a16="http://schemas.microsoft.com/office/drawing/2014/main" val="2486219610"/>
                    </a:ext>
                  </a:extLst>
                </a:gridCol>
                <a:gridCol w="8220723">
                  <a:extLst>
                    <a:ext uri="{9D8B030D-6E8A-4147-A177-3AD203B41FA5}">
                      <a16:colId xmlns:a16="http://schemas.microsoft.com/office/drawing/2014/main" val="3350215076"/>
                    </a:ext>
                  </a:extLst>
                </a:gridCol>
              </a:tblGrid>
              <a:tr h="432000">
                <a:tc>
                  <a:txBody>
                    <a:bodyPr/>
                    <a:lstStyle/>
                    <a:p>
                      <a:pPr marL="0" algn="ctr" defTabSz="967740" rtl="0" eaLnBrk="1" latinLnBrk="0" hangingPunct="1"/>
                      <a:r>
                        <a:rPr lang="zh-CN" altLang="en-US" sz="1800" b="1" kern="1200" baseline="0" dirty="0">
                          <a:solidFill>
                            <a:schemeClr val="lt1"/>
                          </a:solidFill>
                          <a:latin typeface="Times New Roman" panose="02020603050405020304" pitchFamily="18" charset="0"/>
                          <a:ea typeface="+mn-ea"/>
                          <a:cs typeface="+mn-cs"/>
                        </a:rPr>
                        <a:t>参数名称</a:t>
                      </a:r>
                    </a:p>
                  </a:txBody>
                  <a:tcPr marL="68580" marR="68580" marT="0" marB="0" anchor="ctr"/>
                </a:tc>
                <a:tc>
                  <a:txBody>
                    <a:bodyPr/>
                    <a:lstStyle/>
                    <a:p>
                      <a:pPr marL="0" algn="ctr" defTabSz="967740" rtl="0" eaLnBrk="1" latinLnBrk="0" hangingPunct="1"/>
                      <a:r>
                        <a:rPr lang="zh-CN" altLang="en-US" sz="1800" b="1" kern="1200" baseline="0" dirty="0">
                          <a:solidFill>
                            <a:schemeClr val="lt1"/>
                          </a:solidFill>
                          <a:latin typeface="Times New Roman" panose="02020603050405020304" pitchFamily="18" charset="0"/>
                          <a:ea typeface="+mn-ea"/>
                          <a:cs typeface="+mn-cs"/>
                        </a:rPr>
                        <a:t>参数说明</a:t>
                      </a:r>
                    </a:p>
                  </a:txBody>
                  <a:tcPr marL="68580" marR="68580" marT="0" marB="0" anchor="ctr"/>
                </a:tc>
                <a:extLst>
                  <a:ext uri="{0D108BD9-81ED-4DB2-BD59-A6C34878D82A}">
                    <a16:rowId xmlns:a16="http://schemas.microsoft.com/office/drawing/2014/main" val="101937486"/>
                  </a:ext>
                </a:extLst>
              </a:tr>
              <a:tr h="432000">
                <a:tc>
                  <a:txBody>
                    <a:bodyPr/>
                    <a:lstStyle/>
                    <a:p>
                      <a:pPr marL="0" algn="l" defTabSz="967740" rtl="0" eaLnBrk="1" latinLnBrk="0" hangingPunct="1"/>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array</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或</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float</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轴数据。无默认值</a:t>
                      </a:r>
                    </a:p>
                  </a:txBody>
                  <a:tcPr marL="68580" marR="68580" marT="0" marB="0" anchor="ctr"/>
                </a:tc>
                <a:extLst>
                  <a:ext uri="{0D108BD9-81ED-4DB2-BD59-A6C34878D82A}">
                    <a16:rowId xmlns:a16="http://schemas.microsoft.com/office/drawing/2014/main" val="481423965"/>
                  </a:ext>
                </a:extLst>
              </a:tr>
              <a:tr h="432000">
                <a:tc>
                  <a:txBody>
                    <a:bodyPr/>
                    <a:lstStyle/>
                    <a:p>
                      <a:pPr marL="0" algn="l" defTabSz="967740" rtl="0" eaLnBrk="1" latinLnBrk="0" hangingPunct="1"/>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height</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array</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或</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float</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。表示指定柱形图的高度。无默认值</a:t>
                      </a:r>
                    </a:p>
                  </a:txBody>
                  <a:tcPr marL="68580" marR="68580" marT="0" marB="0" anchor="ctr"/>
                </a:tc>
                <a:extLst>
                  <a:ext uri="{0D108BD9-81ED-4DB2-BD59-A6C34878D82A}">
                    <a16:rowId xmlns:a16="http://schemas.microsoft.com/office/drawing/2014/main" val="3451813464"/>
                  </a:ext>
                </a:extLst>
              </a:tr>
              <a:tr h="432000">
                <a:tc>
                  <a:txBody>
                    <a:bodyPr/>
                    <a:lstStyle/>
                    <a:p>
                      <a:pPr marL="0" algn="l" defTabSz="967740" rtl="0" eaLnBrk="1" latinLnBrk="0" hangingPunct="1"/>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width</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array</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或</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float</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。表示指定柱形图的宽度。默认为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0.8</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90569487"/>
                  </a:ext>
                </a:extLst>
              </a:tr>
              <a:tr h="432000">
                <a:tc>
                  <a:txBody>
                    <a:bodyPr/>
                    <a:lstStyle/>
                    <a:p>
                      <a:pPr marL="0" algn="l" defTabSz="967740" rtl="0" eaLnBrk="1" latinLnBrk="0" hangingPunct="1"/>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align</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str</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。表示整个柱形图与</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轴的对齐方式，可选</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center</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和</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edge</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center</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94562582"/>
                  </a:ext>
                </a:extLst>
              </a:tr>
              <a:tr h="432000">
                <a:tc>
                  <a:txBody>
                    <a:bodyPr/>
                    <a:lstStyle/>
                    <a:p>
                      <a:pPr marL="0" algn="l" defTabSz="967740" rtl="0" eaLnBrk="1" latinLnBrk="0" hangingPunct="1"/>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color</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接收特定</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str</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或包含颜色字符串的</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list</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。表示柱形图颜色。默认为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None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185982808"/>
                  </a:ext>
                </a:extLst>
              </a:tr>
            </a:tbl>
          </a:graphicData>
        </a:graphic>
      </p:graphicFrame>
    </p:spTree>
    <p:extLst>
      <p:ext uri="{BB962C8B-B14F-4D97-AF65-F5344CB8AC3E}">
        <p14:creationId xmlns:p14="http://schemas.microsoft.com/office/powerpoint/2010/main" val="335133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heel(1)">
                                      <p:cBhvr>
                                        <p:cTn id="1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FE74D8C-07E5-48A9-8556-3DF9CF7EE52A}"/>
              </a:ext>
            </a:extLst>
          </p:cNvPr>
          <p:cNvSpPr>
            <a:spLocks noGrp="1"/>
          </p:cNvSpPr>
          <p:nvPr>
            <p:ph idx="1"/>
          </p:nvPr>
        </p:nvSpPr>
        <p:spPr/>
        <p:txBody>
          <a:bodyPr/>
          <a:lstStyle/>
          <a:p>
            <a:pPr marL="0" indent="0">
              <a:buClr>
                <a:srgbClr val="000066"/>
              </a:buClr>
              <a:buNone/>
            </a:pPr>
            <a:r>
              <a:rPr lang="en-US" altLang="zh-CN" sz="2000" b="1" dirty="0"/>
              <a:t>4. </a:t>
            </a:r>
            <a:r>
              <a:rPr lang="zh-CN" altLang="en-US" sz="2000" b="1" dirty="0"/>
              <a:t>绘制饼图</a:t>
            </a:r>
            <a:endParaRPr lang="en-US" altLang="zh-CN" sz="2000" b="1" dirty="0"/>
          </a:p>
          <a:p>
            <a:r>
              <a:rPr lang="zh-CN" altLang="en-US" dirty="0"/>
              <a:t>饼图（</a:t>
            </a:r>
            <a:r>
              <a:rPr lang="en-US" altLang="zh-CN" dirty="0"/>
              <a:t>Pie Graph</a:t>
            </a:r>
            <a:r>
              <a:rPr lang="zh-CN" altLang="en-US" dirty="0"/>
              <a:t>）是将各项的大小与各项总和的比例显示在一张“饼”中，以“饼”的大小来确定每一项的占比。</a:t>
            </a:r>
            <a:endParaRPr lang="en-US" altLang="zh-CN" dirty="0"/>
          </a:p>
          <a:p>
            <a:r>
              <a:rPr lang="en-US" altLang="zh-CN" dirty="0" err="1"/>
              <a:t>pyplot</a:t>
            </a:r>
            <a:r>
              <a:rPr lang="zh-CN" altLang="en-US" dirty="0"/>
              <a:t>中绘制饼图的函数为</a:t>
            </a:r>
            <a:r>
              <a:rPr lang="en-US" altLang="zh-CN" dirty="0"/>
              <a:t>pie</a:t>
            </a:r>
            <a:r>
              <a:rPr lang="zh-CN" altLang="en-US" dirty="0"/>
              <a:t>，</a:t>
            </a:r>
            <a:r>
              <a:rPr lang="en-US" altLang="zh-CN" dirty="0"/>
              <a:t>pie</a:t>
            </a:r>
            <a:r>
              <a:rPr lang="zh-CN" altLang="en-US" dirty="0"/>
              <a:t>函数的基本使用格式如下。</a:t>
            </a:r>
            <a:endParaRPr lang="en-US" altLang="zh-CN" dirty="0"/>
          </a:p>
          <a:p>
            <a:endParaRPr lang="en-US" altLang="zh-CN" dirty="0"/>
          </a:p>
          <a:p>
            <a:endParaRPr lang="en-US" altLang="zh-CN" dirty="0"/>
          </a:p>
          <a:p>
            <a:pPr marL="0" indent="0">
              <a:buNone/>
            </a:pPr>
            <a:endParaRPr lang="en-US" altLang="zh-CN" dirty="0"/>
          </a:p>
          <a:p>
            <a:pPr marL="0" indent="0">
              <a:buNone/>
            </a:pPr>
            <a:endParaRPr lang="en-US" altLang="zh-CN" dirty="0"/>
          </a:p>
        </p:txBody>
      </p:sp>
      <p:sp>
        <p:nvSpPr>
          <p:cNvPr id="3" name="标题 2">
            <a:extLst>
              <a:ext uri="{FF2B5EF4-FFF2-40B4-BE49-F238E27FC236}">
                <a16:creationId xmlns:a16="http://schemas.microsoft.com/office/drawing/2014/main" id="{351BE47F-A7C0-4F37-895C-B09FEF90680A}"/>
              </a:ext>
            </a:extLst>
          </p:cNvPr>
          <p:cNvSpPr>
            <a:spLocks noGrp="1"/>
          </p:cNvSpPr>
          <p:nvPr>
            <p:ph type="title"/>
          </p:nvPr>
        </p:nvSpPr>
        <p:spPr/>
        <p:txBody>
          <a:bodyPr/>
          <a:lstStyle/>
          <a:p>
            <a:r>
              <a:rPr lang="zh-CN" altLang="en-US" dirty="0"/>
              <a:t>使用</a:t>
            </a:r>
            <a:r>
              <a:rPr lang="en-US" altLang="zh-CN" dirty="0"/>
              <a:t>Matplotlib</a:t>
            </a:r>
            <a:r>
              <a:rPr lang="zh-CN" altLang="en-US" dirty="0"/>
              <a:t>绘制进阶图形</a:t>
            </a:r>
          </a:p>
        </p:txBody>
      </p:sp>
      <p:sp>
        <p:nvSpPr>
          <p:cNvPr id="5" name="TextBox 5">
            <a:extLst>
              <a:ext uri="{FF2B5EF4-FFF2-40B4-BE49-F238E27FC236}">
                <a16:creationId xmlns:a16="http://schemas.microsoft.com/office/drawing/2014/main" id="{CF18D248-5681-45A8-BF09-CD86D1EDAEB1}"/>
              </a:ext>
            </a:extLst>
          </p:cNvPr>
          <p:cNvSpPr txBox="1">
            <a:spLocks noChangeArrowheads="1"/>
          </p:cNvSpPr>
          <p:nvPr/>
        </p:nvSpPr>
        <p:spPr bwMode="auto">
          <a:xfrm>
            <a:off x="1208881" y="3429000"/>
            <a:ext cx="9774237"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8775">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ct val="0"/>
              </a:spcBef>
              <a:buClrTx/>
              <a:buFontTx/>
              <a:buNone/>
            </a:pPr>
            <a:r>
              <a:rPr kumimoji="0" lang="en-US" altLang="zh-CN" sz="2200" i="1" dirty="0" err="1">
                <a:latin typeface="Times New Roman" panose="02020603050405020304" pitchFamily="18" charset="0"/>
                <a:cs typeface="Times New Roman" panose="02020603050405020304" pitchFamily="18" charset="0"/>
              </a:rPr>
              <a:t>matplotlib.pyplot.pie</a:t>
            </a:r>
            <a:r>
              <a:rPr kumimoji="0" lang="en-US" altLang="zh-CN" sz="2200" i="1" dirty="0">
                <a:latin typeface="Times New Roman" panose="02020603050405020304" pitchFamily="18" charset="0"/>
                <a:cs typeface="Times New Roman" panose="02020603050405020304" pitchFamily="18" charset="0"/>
              </a:rPr>
              <a:t>(x, explode=None, labels=None, colors=None, </a:t>
            </a:r>
            <a:r>
              <a:rPr kumimoji="0" lang="en-US" altLang="zh-CN" sz="2200" i="1" dirty="0" err="1">
                <a:latin typeface="Times New Roman" panose="02020603050405020304" pitchFamily="18" charset="0"/>
                <a:cs typeface="Times New Roman" panose="02020603050405020304" pitchFamily="18" charset="0"/>
              </a:rPr>
              <a:t>autopct</a:t>
            </a:r>
            <a:r>
              <a:rPr kumimoji="0" lang="en-US" altLang="zh-CN" sz="2200" i="1" dirty="0">
                <a:latin typeface="Times New Roman" panose="02020603050405020304" pitchFamily="18" charset="0"/>
                <a:cs typeface="Times New Roman" panose="02020603050405020304" pitchFamily="18" charset="0"/>
              </a:rPr>
              <a:t>=None, </a:t>
            </a:r>
            <a:r>
              <a:rPr kumimoji="0" lang="en-US" altLang="zh-CN" sz="2200" i="1" dirty="0" err="1">
                <a:latin typeface="Times New Roman" panose="02020603050405020304" pitchFamily="18" charset="0"/>
                <a:cs typeface="Times New Roman" panose="02020603050405020304" pitchFamily="18" charset="0"/>
              </a:rPr>
              <a:t>pctdistance</a:t>
            </a:r>
            <a:r>
              <a:rPr kumimoji="0" lang="en-US" altLang="zh-CN" sz="2200" i="1" dirty="0">
                <a:latin typeface="Times New Roman" panose="02020603050405020304" pitchFamily="18" charset="0"/>
                <a:cs typeface="Times New Roman" panose="02020603050405020304" pitchFamily="18" charset="0"/>
              </a:rPr>
              <a:t>=0.6, shadow=False, </a:t>
            </a:r>
            <a:r>
              <a:rPr kumimoji="0" lang="en-US" altLang="zh-CN" sz="2200" i="1" dirty="0" err="1">
                <a:latin typeface="Times New Roman" panose="02020603050405020304" pitchFamily="18" charset="0"/>
                <a:cs typeface="Times New Roman" panose="02020603050405020304" pitchFamily="18" charset="0"/>
              </a:rPr>
              <a:t>labeldistance</a:t>
            </a:r>
            <a:r>
              <a:rPr kumimoji="0" lang="en-US" altLang="zh-CN" sz="2200" i="1" dirty="0">
                <a:latin typeface="Times New Roman" panose="02020603050405020304" pitchFamily="18" charset="0"/>
                <a:cs typeface="Times New Roman" panose="02020603050405020304" pitchFamily="18" charset="0"/>
              </a:rPr>
              <a:t>=1.1, </a:t>
            </a:r>
            <a:r>
              <a:rPr kumimoji="0" lang="en-US" altLang="zh-CN" sz="2200" i="1" dirty="0" err="1">
                <a:latin typeface="Times New Roman" panose="02020603050405020304" pitchFamily="18" charset="0"/>
                <a:cs typeface="Times New Roman" panose="02020603050405020304" pitchFamily="18" charset="0"/>
              </a:rPr>
              <a:t>startangle</a:t>
            </a:r>
            <a:r>
              <a:rPr kumimoji="0" lang="en-US" altLang="zh-CN" sz="2200" i="1" dirty="0">
                <a:latin typeface="Times New Roman" panose="02020603050405020304" pitchFamily="18" charset="0"/>
                <a:cs typeface="Times New Roman" panose="02020603050405020304" pitchFamily="18" charset="0"/>
              </a:rPr>
              <a:t>=0, radius=1, </a:t>
            </a:r>
            <a:r>
              <a:rPr kumimoji="0" lang="en-US" altLang="zh-CN" sz="2200" i="1" dirty="0" err="1">
                <a:latin typeface="Times New Roman" panose="02020603050405020304" pitchFamily="18" charset="0"/>
                <a:cs typeface="Times New Roman" panose="02020603050405020304" pitchFamily="18" charset="0"/>
              </a:rPr>
              <a:t>counterclock</a:t>
            </a:r>
            <a:r>
              <a:rPr kumimoji="0" lang="en-US" altLang="zh-CN" sz="2200" i="1" dirty="0">
                <a:latin typeface="Times New Roman" panose="02020603050405020304" pitchFamily="18" charset="0"/>
                <a:cs typeface="Times New Roman" panose="02020603050405020304" pitchFamily="18" charset="0"/>
              </a:rPr>
              <a:t>=True, </a:t>
            </a:r>
            <a:r>
              <a:rPr kumimoji="0" lang="en-US" altLang="zh-CN" sz="2200" i="1" dirty="0" err="1">
                <a:latin typeface="Times New Roman" panose="02020603050405020304" pitchFamily="18" charset="0"/>
                <a:cs typeface="Times New Roman" panose="02020603050405020304" pitchFamily="18" charset="0"/>
              </a:rPr>
              <a:t>wedgeprops</a:t>
            </a:r>
            <a:r>
              <a:rPr kumimoji="0" lang="en-US" altLang="zh-CN" sz="2200" i="1" dirty="0">
                <a:latin typeface="Times New Roman" panose="02020603050405020304" pitchFamily="18" charset="0"/>
                <a:cs typeface="Times New Roman" panose="02020603050405020304" pitchFamily="18" charset="0"/>
              </a:rPr>
              <a:t>=None, </a:t>
            </a:r>
            <a:r>
              <a:rPr kumimoji="0" lang="en-US" altLang="zh-CN" sz="2200" i="1" dirty="0" err="1">
                <a:latin typeface="Times New Roman" panose="02020603050405020304" pitchFamily="18" charset="0"/>
                <a:cs typeface="Times New Roman" panose="02020603050405020304" pitchFamily="18" charset="0"/>
              </a:rPr>
              <a:t>textprops</a:t>
            </a:r>
            <a:r>
              <a:rPr kumimoji="0" lang="en-US" altLang="zh-CN" sz="2200" i="1" dirty="0">
                <a:latin typeface="Times New Roman" panose="02020603050405020304" pitchFamily="18" charset="0"/>
                <a:cs typeface="Times New Roman" panose="02020603050405020304" pitchFamily="18" charset="0"/>
              </a:rPr>
              <a:t>=None, center=0, 0, frame=False, </a:t>
            </a:r>
            <a:r>
              <a:rPr kumimoji="0" lang="en-US" altLang="zh-CN" sz="2200" i="1" dirty="0" err="1">
                <a:latin typeface="Times New Roman" panose="02020603050405020304" pitchFamily="18" charset="0"/>
                <a:cs typeface="Times New Roman" panose="02020603050405020304" pitchFamily="18" charset="0"/>
              </a:rPr>
              <a:t>rotatelabels</a:t>
            </a:r>
            <a:r>
              <a:rPr kumimoji="0" lang="en-US" altLang="zh-CN" sz="2200" i="1" dirty="0">
                <a:latin typeface="Times New Roman" panose="02020603050405020304" pitchFamily="18" charset="0"/>
                <a:cs typeface="Times New Roman" panose="02020603050405020304" pitchFamily="18" charset="0"/>
              </a:rPr>
              <a:t>=False, *, normalize=None, data=None)</a:t>
            </a:r>
          </a:p>
        </p:txBody>
      </p:sp>
    </p:spTree>
    <p:extLst>
      <p:ext uri="{BB962C8B-B14F-4D97-AF65-F5344CB8AC3E}">
        <p14:creationId xmlns:p14="http://schemas.microsoft.com/office/powerpoint/2010/main" val="1985402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500"/>
                                        <p:tgtEl>
                                          <p:spTgt spid="2">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fade">
                                      <p:cBhvr>
                                        <p:cTn id="16" dur="500"/>
                                        <p:tgtEl>
                                          <p:spTgt spid="2">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heel(1)">
                                      <p:cBhvr>
                                        <p:cTn id="2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FE74D8C-07E5-48A9-8556-3DF9CF7EE52A}"/>
              </a:ext>
            </a:extLst>
          </p:cNvPr>
          <p:cNvSpPr>
            <a:spLocks noGrp="1"/>
          </p:cNvSpPr>
          <p:nvPr>
            <p:ph idx="1"/>
          </p:nvPr>
        </p:nvSpPr>
        <p:spPr/>
        <p:txBody>
          <a:bodyPr/>
          <a:lstStyle/>
          <a:p>
            <a:pPr marL="0" indent="457200">
              <a:buNone/>
            </a:pPr>
            <a:r>
              <a:rPr lang="en-US" altLang="zh-CN" dirty="0"/>
              <a:t>pie</a:t>
            </a:r>
            <a:r>
              <a:rPr lang="zh-CN" altLang="en-US" dirty="0"/>
              <a:t>函数的常用参数及其说明如下表。</a:t>
            </a:r>
            <a:endParaRPr lang="en-US" altLang="zh-CN" dirty="0"/>
          </a:p>
          <a:p>
            <a:pPr marL="0" indent="0">
              <a:buNone/>
            </a:pPr>
            <a:endParaRPr lang="en-US" altLang="zh-CN" dirty="0"/>
          </a:p>
          <a:p>
            <a:pPr marL="0" indent="0">
              <a:buNone/>
            </a:pPr>
            <a:endParaRPr lang="en-US" altLang="zh-CN" dirty="0"/>
          </a:p>
        </p:txBody>
      </p:sp>
      <p:sp>
        <p:nvSpPr>
          <p:cNvPr id="3" name="标题 2">
            <a:extLst>
              <a:ext uri="{FF2B5EF4-FFF2-40B4-BE49-F238E27FC236}">
                <a16:creationId xmlns:a16="http://schemas.microsoft.com/office/drawing/2014/main" id="{351BE47F-A7C0-4F37-895C-B09FEF90680A}"/>
              </a:ext>
            </a:extLst>
          </p:cNvPr>
          <p:cNvSpPr>
            <a:spLocks noGrp="1"/>
          </p:cNvSpPr>
          <p:nvPr>
            <p:ph type="title"/>
          </p:nvPr>
        </p:nvSpPr>
        <p:spPr/>
        <p:txBody>
          <a:bodyPr/>
          <a:lstStyle/>
          <a:p>
            <a:r>
              <a:rPr lang="zh-CN" altLang="en-US" dirty="0"/>
              <a:t>使用</a:t>
            </a:r>
            <a:r>
              <a:rPr lang="en-US" altLang="zh-CN" dirty="0"/>
              <a:t>Matplotlib</a:t>
            </a:r>
            <a:r>
              <a:rPr lang="zh-CN" altLang="en-US" dirty="0"/>
              <a:t>绘制进阶图形</a:t>
            </a:r>
          </a:p>
        </p:txBody>
      </p:sp>
      <p:graphicFrame>
        <p:nvGraphicFramePr>
          <p:cNvPr id="6" name="表格 9">
            <a:extLst>
              <a:ext uri="{FF2B5EF4-FFF2-40B4-BE49-F238E27FC236}">
                <a16:creationId xmlns:a16="http://schemas.microsoft.com/office/drawing/2014/main" id="{EE695630-24A8-4590-8043-2299DD17901C}"/>
              </a:ext>
            </a:extLst>
          </p:cNvPr>
          <p:cNvGraphicFramePr>
            <a:graphicFrameLocks noGrp="1"/>
          </p:cNvGraphicFramePr>
          <p:nvPr>
            <p:extLst>
              <p:ext uri="{D42A27DB-BD31-4B8C-83A1-F6EECF244321}">
                <p14:modId xmlns:p14="http://schemas.microsoft.com/office/powerpoint/2010/main" val="332655138"/>
              </p:ext>
            </p:extLst>
          </p:nvPr>
        </p:nvGraphicFramePr>
        <p:xfrm>
          <a:off x="1312752" y="1902537"/>
          <a:ext cx="9566496" cy="4115354"/>
        </p:xfrm>
        <a:graphic>
          <a:graphicData uri="http://schemas.openxmlformats.org/drawingml/2006/table">
            <a:tbl>
              <a:tblPr firstRow="1" bandRow="1">
                <a:tableStyleId>{5C22544A-7EE6-4342-B048-85BDC9FD1C3A}</a:tableStyleId>
              </a:tblPr>
              <a:tblGrid>
                <a:gridCol w="1332312">
                  <a:extLst>
                    <a:ext uri="{9D8B030D-6E8A-4147-A177-3AD203B41FA5}">
                      <a16:colId xmlns:a16="http://schemas.microsoft.com/office/drawing/2014/main" val="2486219610"/>
                    </a:ext>
                  </a:extLst>
                </a:gridCol>
                <a:gridCol w="8234184">
                  <a:extLst>
                    <a:ext uri="{9D8B030D-6E8A-4147-A177-3AD203B41FA5}">
                      <a16:colId xmlns:a16="http://schemas.microsoft.com/office/drawing/2014/main" val="3350215076"/>
                    </a:ext>
                  </a:extLst>
                </a:gridCol>
              </a:tblGrid>
              <a:tr h="432000">
                <a:tc>
                  <a:txBody>
                    <a:bodyPr/>
                    <a:lstStyle/>
                    <a:p>
                      <a:pPr marL="0" algn="ctr" defTabSz="967740" rtl="0" eaLnBrk="1" latinLnBrk="0" hangingPunct="1"/>
                      <a:r>
                        <a:rPr lang="zh-CN" altLang="en-US" sz="1800" b="1" kern="1200" baseline="0" dirty="0">
                          <a:solidFill>
                            <a:schemeClr val="lt1"/>
                          </a:solidFill>
                          <a:latin typeface="Times New Roman" panose="02020603050405020304" pitchFamily="18" charset="0"/>
                          <a:ea typeface="+mn-ea"/>
                          <a:cs typeface="+mn-cs"/>
                        </a:rPr>
                        <a:t>参数名称</a:t>
                      </a:r>
                    </a:p>
                  </a:txBody>
                  <a:tcPr marL="68580" marR="68580" marT="0" marB="0" anchor="ctr"/>
                </a:tc>
                <a:tc>
                  <a:txBody>
                    <a:bodyPr/>
                    <a:lstStyle/>
                    <a:p>
                      <a:pPr marL="0" algn="ctr" defTabSz="967740" rtl="0" eaLnBrk="1" latinLnBrk="0" hangingPunct="1"/>
                      <a:r>
                        <a:rPr lang="zh-CN" altLang="en-US" sz="1800" b="1" kern="1200" baseline="0" dirty="0">
                          <a:solidFill>
                            <a:schemeClr val="lt1"/>
                          </a:solidFill>
                          <a:latin typeface="Times New Roman" panose="02020603050405020304" pitchFamily="18" charset="0"/>
                          <a:ea typeface="+mn-ea"/>
                          <a:cs typeface="+mn-cs"/>
                        </a:rPr>
                        <a:t>参数说明</a:t>
                      </a:r>
                    </a:p>
                  </a:txBody>
                  <a:tcPr marL="68580" marR="68580" marT="0" marB="0" anchor="ctr"/>
                </a:tc>
                <a:extLst>
                  <a:ext uri="{0D108BD9-81ED-4DB2-BD59-A6C34878D82A}">
                    <a16:rowId xmlns:a16="http://schemas.microsoft.com/office/drawing/2014/main" val="101937486"/>
                  </a:ext>
                </a:extLst>
              </a:tr>
              <a:tr h="432000">
                <a:tc>
                  <a:txBody>
                    <a:bodyPr/>
                    <a:lstStyle/>
                    <a:p>
                      <a:pPr marL="0" algn="l" defTabSz="967740" rtl="0" eaLnBrk="1" latinLnBrk="0" hangingPunct="1"/>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array</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。表示用于绘制饼图的数据。无默认值</a:t>
                      </a:r>
                    </a:p>
                  </a:txBody>
                  <a:tcPr marL="68580" marR="68580" marT="0" marB="0" anchor="ctr"/>
                </a:tc>
                <a:extLst>
                  <a:ext uri="{0D108BD9-81ED-4DB2-BD59-A6C34878D82A}">
                    <a16:rowId xmlns:a16="http://schemas.microsoft.com/office/drawing/2014/main" val="481423965"/>
                  </a:ext>
                </a:extLst>
              </a:tr>
              <a:tr h="432000">
                <a:tc>
                  <a:txBody>
                    <a:bodyPr/>
                    <a:lstStyle/>
                    <a:p>
                      <a:pPr marL="0" algn="l" defTabSz="967740" rtl="0" eaLnBrk="1" latinLnBrk="0" hangingPunct="1"/>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explode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array</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。表示指定饼块距离饼图圆心的偏移距离。默认为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None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51813464"/>
                  </a:ext>
                </a:extLst>
              </a:tr>
              <a:tr h="432000">
                <a:tc>
                  <a:txBody>
                    <a:bodyPr/>
                    <a:lstStyle/>
                    <a:p>
                      <a:pPr marL="0" algn="l" defTabSz="967740" rtl="0" eaLnBrk="1" latinLnBrk="0" hangingPunct="1"/>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labels</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list</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。表示指定每一项的标签名称。默认为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None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90569487"/>
                  </a:ext>
                </a:extLst>
              </a:tr>
              <a:tr h="432000">
                <a:tc>
                  <a:txBody>
                    <a:bodyPr/>
                    <a:lstStyle/>
                    <a:p>
                      <a:pPr marL="0" algn="l" defTabSz="967740" rtl="0" eaLnBrk="1" latinLnBrk="0" hangingPunct="1"/>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color</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接收特定</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str</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或包含颜色字符串的</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array</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。表示饼图颜色。默认为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None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94562582"/>
                  </a:ext>
                </a:extLst>
              </a:tr>
              <a:tr h="432000">
                <a:tc>
                  <a:txBody>
                    <a:bodyPr/>
                    <a:lstStyle/>
                    <a:p>
                      <a:pPr marL="0" algn="l" defTabSz="967740" rtl="0" eaLnBrk="1" latinLnBrk="0" hangingPunct="1"/>
                      <a:r>
                        <a:rPr lang="en-US" sz="1800" kern="100" baseline="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autopct</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接收特定</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str</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。表示指定数值的显示方式。默认为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None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185982808"/>
                  </a:ext>
                </a:extLst>
              </a:tr>
              <a:tr h="659354">
                <a:tc>
                  <a:txBody>
                    <a:bodyPr/>
                    <a:lstStyle/>
                    <a:p>
                      <a:pPr marL="0" algn="l" defTabSz="967740" rtl="0" eaLnBrk="1" latinLnBrk="0" hangingPunct="1"/>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pctdistance</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float</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。表示每个饼图切片的中心与</a:t>
                      </a:r>
                      <a:r>
                        <a:rPr lang="en-US" sz="1800" kern="100" baseline="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autopct</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生成的文本之间的比率。默认为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0.6</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704582905"/>
                  </a:ext>
                </a:extLst>
              </a:tr>
              <a:tr h="432000">
                <a:tc>
                  <a:txBody>
                    <a:bodyPr/>
                    <a:lstStyle/>
                    <a:p>
                      <a:pPr marL="0" algn="l" defTabSz="967740" rtl="0" eaLnBrk="1" latinLnBrk="0" hangingPunct="1"/>
                      <a:r>
                        <a:rPr lang="en-US" sz="1800" kern="100" baseline="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labeldistance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float</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。表示绘制的饼图标签离圆心的距离。默认为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1.1</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151216518"/>
                  </a:ext>
                </a:extLst>
              </a:tr>
              <a:tr h="432000">
                <a:tc>
                  <a:txBody>
                    <a:bodyPr/>
                    <a:lstStyle/>
                    <a:p>
                      <a:pPr algn="just"/>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radius</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float</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。表示饼图的半径。默认为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799063022"/>
                  </a:ext>
                </a:extLst>
              </a:tr>
            </a:tbl>
          </a:graphicData>
        </a:graphic>
      </p:graphicFrame>
    </p:spTree>
    <p:extLst>
      <p:ext uri="{BB962C8B-B14F-4D97-AF65-F5344CB8AC3E}">
        <p14:creationId xmlns:p14="http://schemas.microsoft.com/office/powerpoint/2010/main" val="983229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heel(1)">
                                      <p:cBhvr>
                                        <p:cTn id="1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0655586B-F6B4-426E-80D1-04ADB3C76375}"/>
              </a:ext>
            </a:extLst>
          </p:cNvPr>
          <p:cNvCxnSpPr>
            <a:cxnSpLocks/>
          </p:cNvCxnSpPr>
          <p:nvPr/>
        </p:nvCxnSpPr>
        <p:spPr>
          <a:xfrm>
            <a:off x="3264947" y="1830662"/>
            <a:ext cx="5910" cy="3325538"/>
          </a:xfrm>
          <a:prstGeom prst="line">
            <a:avLst/>
          </a:prstGeom>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E878D2EE-7AD5-42B3-80C8-BF594574CC4F}"/>
              </a:ext>
            </a:extLst>
          </p:cNvPr>
          <p:cNvSpPr>
            <a:spLocks noChangeShapeType="1"/>
          </p:cNvSpPr>
          <p:nvPr/>
        </p:nvSpPr>
        <p:spPr bwMode="auto">
          <a:xfrm>
            <a:off x="2649786" y="2422343"/>
            <a:ext cx="6604980" cy="0"/>
          </a:xfrm>
          <a:prstGeom prst="line">
            <a:avLst/>
          </a:prstGeom>
        </p:spPr>
        <p:style>
          <a:lnRef idx="2">
            <a:schemeClr val="dk1"/>
          </a:lnRef>
          <a:fillRef idx="0">
            <a:schemeClr val="dk1"/>
          </a:fillRef>
          <a:effectRef idx="1">
            <a:schemeClr val="dk1"/>
          </a:effectRef>
          <a:fontRef idx="minor">
            <a:schemeClr val="tx1"/>
          </a:fontRef>
        </p:style>
        <p:txBody>
          <a:bodyPr/>
          <a:lstStyle/>
          <a:p>
            <a:pPr algn="ctr">
              <a:defRPr/>
            </a:pPr>
            <a:endParaRPr lang="zh-CN" altLang="en-US" sz="2000" b="1" kern="0">
              <a:solidFill>
                <a:sysClr val="windowText" lastClr="000000"/>
              </a:solidFill>
              <a:latin typeface="Times New Roman" panose="02020603050405020304" pitchFamily="18" charset="0"/>
              <a:ea typeface="宋体" panose="02010600030101010101" pitchFamily="2" charset="-122"/>
            </a:endParaRPr>
          </a:p>
        </p:txBody>
      </p:sp>
      <p:sp>
        <p:nvSpPr>
          <p:cNvPr id="20" name="Oval 15">
            <a:extLst>
              <a:ext uri="{FF2B5EF4-FFF2-40B4-BE49-F238E27FC236}">
                <a16:creationId xmlns:a16="http://schemas.microsoft.com/office/drawing/2014/main" id="{4AA2E115-B5CF-48D7-AAF4-34243C4DB9F7}"/>
              </a:ext>
            </a:extLst>
          </p:cNvPr>
          <p:cNvSpPr>
            <a:spLocks noChangeArrowheads="1"/>
          </p:cNvSpPr>
          <p:nvPr/>
        </p:nvSpPr>
        <p:spPr bwMode="auto">
          <a:xfrm>
            <a:off x="2904947" y="213434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zh-CN" altLang="zh-CN" sz="2400" b="1"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23" name="AutoShape 17">
            <a:hlinkClick r:id="rId2" action="ppaction://hlinksldjump"/>
            <a:extLst>
              <a:ext uri="{FF2B5EF4-FFF2-40B4-BE49-F238E27FC236}">
                <a16:creationId xmlns:a16="http://schemas.microsoft.com/office/drawing/2014/main" id="{4997871B-E7BB-4D54-93A1-FFDCB109D603}"/>
              </a:ext>
            </a:extLst>
          </p:cNvPr>
          <p:cNvSpPr>
            <a:spLocks noChangeArrowheads="1"/>
          </p:cNvSpPr>
          <p:nvPr/>
        </p:nvSpPr>
        <p:spPr bwMode="auto">
          <a:xfrm>
            <a:off x="4000531" y="30912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latin typeface="Times New Roman" panose="02020603050405020304" pitchFamily="18" charset="0"/>
                <a:ea typeface="宋体" panose="02010600030101010101" pitchFamily="2" charset="-122"/>
              </a:rPr>
              <a:t>掌握</a:t>
            </a:r>
            <a:r>
              <a:rPr lang="en-US" altLang="zh-CN" sz="2400" b="1" dirty="0">
                <a:latin typeface="Times New Roman" panose="02020603050405020304" pitchFamily="18" charset="0"/>
                <a:ea typeface="宋体" panose="02010600030101010101" pitchFamily="2" charset="-122"/>
              </a:rPr>
              <a:t>seaborn</a:t>
            </a:r>
            <a:r>
              <a:rPr lang="zh-CN" altLang="en-US" sz="2400" b="1" dirty="0">
                <a:latin typeface="Times New Roman" panose="02020603050405020304" pitchFamily="18" charset="0"/>
                <a:ea typeface="宋体" panose="02010600030101010101" pitchFamily="2" charset="-122"/>
              </a:rPr>
              <a:t>基础绘图</a:t>
            </a:r>
          </a:p>
        </p:txBody>
      </p:sp>
      <p:sp>
        <p:nvSpPr>
          <p:cNvPr id="4" name="标题 3">
            <a:extLst>
              <a:ext uri="{FF2B5EF4-FFF2-40B4-BE49-F238E27FC236}">
                <a16:creationId xmlns:a16="http://schemas.microsoft.com/office/drawing/2014/main" id="{23AA43DE-EC22-42DF-863E-F4636BE2010D}"/>
              </a:ext>
            </a:extLst>
          </p:cNvPr>
          <p:cNvSpPr>
            <a:spLocks noGrp="1"/>
          </p:cNvSpPr>
          <p:nvPr>
            <p:ph type="title"/>
          </p:nvPr>
        </p:nvSpPr>
        <p:spPr/>
        <p:txBody>
          <a:bodyPr/>
          <a:lstStyle/>
          <a:p>
            <a:r>
              <a:rPr lang="zh-CN" altLang="en-US" sz="2800" dirty="0">
                <a:latin typeface="Times New Roman" panose="02020603050405020304" pitchFamily="18" charset="0"/>
              </a:rPr>
              <a:t>目录</a:t>
            </a:r>
          </a:p>
        </p:txBody>
      </p:sp>
      <p:sp>
        <p:nvSpPr>
          <p:cNvPr id="13" name="AutoShape 17">
            <a:extLst>
              <a:ext uri="{FF2B5EF4-FFF2-40B4-BE49-F238E27FC236}">
                <a16:creationId xmlns:a16="http://schemas.microsoft.com/office/drawing/2014/main" id="{4997871B-E7BB-4D54-93A1-FFDCB109D603}"/>
              </a:ext>
            </a:extLst>
          </p:cNvPr>
          <p:cNvSpPr>
            <a:spLocks noChangeArrowheads="1"/>
          </p:cNvSpPr>
          <p:nvPr/>
        </p:nvSpPr>
        <p:spPr bwMode="auto">
          <a:xfrm>
            <a:off x="4000531" y="206234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solidFill>
                  <a:schemeClr val="bg1"/>
                </a:solidFill>
                <a:latin typeface="Times New Roman" panose="02020603050405020304" pitchFamily="18" charset="0"/>
                <a:ea typeface="宋体" panose="02010600030101010101" pitchFamily="2" charset="-122"/>
                <a:sym typeface="微软雅黑" pitchFamily="34" charset="-122"/>
              </a:rPr>
              <a:t>掌握</a:t>
            </a:r>
            <a:r>
              <a:rPr lang="en-US" altLang="zh-CN" sz="2400" b="1" dirty="0">
                <a:solidFill>
                  <a:schemeClr val="bg1"/>
                </a:solidFill>
                <a:latin typeface="Times New Roman" panose="02020603050405020304" pitchFamily="18" charset="0"/>
                <a:ea typeface="宋体" panose="02010600030101010101" pitchFamily="2" charset="-122"/>
                <a:sym typeface="微软雅黑" pitchFamily="34" charset="-122"/>
              </a:rPr>
              <a:t>Matplotlib</a:t>
            </a:r>
            <a:r>
              <a:rPr lang="zh-CN" altLang="en-US" sz="2400" b="1" dirty="0">
                <a:solidFill>
                  <a:schemeClr val="bg1"/>
                </a:solidFill>
                <a:latin typeface="Times New Roman" panose="02020603050405020304" pitchFamily="18" charset="0"/>
                <a:ea typeface="宋体" panose="02010600030101010101" pitchFamily="2" charset="-122"/>
                <a:sym typeface="微软雅黑" pitchFamily="34" charset="-122"/>
              </a:rPr>
              <a:t>基础绘图</a:t>
            </a:r>
            <a:endParaRPr lang="zh-CN" altLang="en-US" sz="2400" b="1" dirty="0">
              <a:solidFill>
                <a:schemeClr val="bg1"/>
              </a:solidFill>
              <a:latin typeface="Times New Roman" panose="02020603050405020304" pitchFamily="18" charset="0"/>
              <a:ea typeface="宋体" panose="02010600030101010101" pitchFamily="2" charset="-122"/>
            </a:endParaRPr>
          </a:p>
        </p:txBody>
      </p:sp>
      <p:sp>
        <p:nvSpPr>
          <p:cNvPr id="15" name="Oval 15">
            <a:extLst>
              <a:ext uri="{FF2B5EF4-FFF2-40B4-BE49-F238E27FC236}">
                <a16:creationId xmlns:a16="http://schemas.microsoft.com/office/drawing/2014/main" id="{4AA2E115-B5CF-48D7-AAF4-34243C4DB9F7}"/>
              </a:ext>
            </a:extLst>
          </p:cNvPr>
          <p:cNvSpPr>
            <a:spLocks noChangeArrowheads="1"/>
          </p:cNvSpPr>
          <p:nvPr/>
        </p:nvSpPr>
        <p:spPr bwMode="auto">
          <a:xfrm>
            <a:off x="2928857" y="31092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400" b="1" dirty="0">
                <a:solidFill>
                  <a:schemeClr val="bg1"/>
                </a:solidFill>
                <a:latin typeface="Times New Roman" panose="02020603050405020304" pitchFamily="18" charset="0"/>
              </a:rPr>
              <a:t>2</a:t>
            </a:r>
          </a:p>
        </p:txBody>
      </p:sp>
      <p:sp>
        <p:nvSpPr>
          <p:cNvPr id="21" name="AutoShape 17">
            <a:hlinkClick r:id="rId3" action="ppaction://hlinksldjump"/>
            <a:extLst>
              <a:ext uri="{FF2B5EF4-FFF2-40B4-BE49-F238E27FC236}">
                <a16:creationId xmlns:a16="http://schemas.microsoft.com/office/drawing/2014/main" id="{4997871B-E7BB-4D54-93A1-FFDCB109D603}"/>
              </a:ext>
            </a:extLst>
          </p:cNvPr>
          <p:cNvSpPr>
            <a:spLocks noChangeArrowheads="1"/>
          </p:cNvSpPr>
          <p:nvPr/>
        </p:nvSpPr>
        <p:spPr bwMode="auto">
          <a:xfrm>
            <a:off x="4012450" y="41434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latin typeface="Times New Roman" panose="02020603050405020304" pitchFamily="18" charset="0"/>
                <a:ea typeface="宋体" panose="02010600030101010101" pitchFamily="2" charset="-122"/>
              </a:rPr>
              <a:t>掌握</a:t>
            </a:r>
            <a:r>
              <a:rPr lang="en-US" altLang="zh-CN" sz="2400" b="1" dirty="0" err="1">
                <a:latin typeface="Times New Roman" panose="02020603050405020304" pitchFamily="18" charset="0"/>
                <a:ea typeface="宋体" panose="02010600030101010101" pitchFamily="2" charset="-122"/>
              </a:rPr>
              <a:t>pyecharts</a:t>
            </a:r>
            <a:r>
              <a:rPr lang="zh-CN" altLang="en-US" sz="2400" b="1" dirty="0">
                <a:latin typeface="Times New Roman" panose="02020603050405020304" pitchFamily="18" charset="0"/>
                <a:ea typeface="宋体" panose="02010600030101010101" pitchFamily="2" charset="-122"/>
              </a:rPr>
              <a:t>基础绘图</a:t>
            </a:r>
          </a:p>
        </p:txBody>
      </p:sp>
      <p:sp>
        <p:nvSpPr>
          <p:cNvPr id="22" name="Oval 15">
            <a:extLst>
              <a:ext uri="{FF2B5EF4-FFF2-40B4-BE49-F238E27FC236}">
                <a16:creationId xmlns:a16="http://schemas.microsoft.com/office/drawing/2014/main" id="{4AA2E115-B5CF-48D7-AAF4-34243C4DB9F7}"/>
              </a:ext>
            </a:extLst>
          </p:cNvPr>
          <p:cNvSpPr>
            <a:spLocks noChangeArrowheads="1"/>
          </p:cNvSpPr>
          <p:nvPr/>
        </p:nvSpPr>
        <p:spPr bwMode="auto">
          <a:xfrm>
            <a:off x="2928857" y="41614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400" b="1" dirty="0">
                <a:solidFill>
                  <a:schemeClr val="bg1"/>
                </a:solidFill>
                <a:latin typeface="Times New Roman" panose="02020603050405020304" pitchFamily="18" charset="0"/>
              </a:rPr>
              <a:t>3</a:t>
            </a:r>
          </a:p>
        </p:txBody>
      </p:sp>
    </p:spTree>
    <p:extLst>
      <p:ext uri="{BB962C8B-B14F-4D97-AF65-F5344CB8AC3E}">
        <p14:creationId xmlns:p14="http://schemas.microsoft.com/office/powerpoint/2010/main" val="31546297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FE74D8C-07E5-48A9-8556-3DF9CF7EE52A}"/>
              </a:ext>
            </a:extLst>
          </p:cNvPr>
          <p:cNvSpPr>
            <a:spLocks noGrp="1"/>
          </p:cNvSpPr>
          <p:nvPr>
            <p:ph idx="1"/>
          </p:nvPr>
        </p:nvSpPr>
        <p:spPr/>
        <p:txBody>
          <a:bodyPr/>
          <a:lstStyle/>
          <a:p>
            <a:pPr marL="0" indent="0">
              <a:buClr>
                <a:srgbClr val="000066"/>
              </a:buClr>
              <a:buNone/>
            </a:pPr>
            <a:r>
              <a:rPr lang="en-US" altLang="zh-CN" sz="2000" b="1" dirty="0"/>
              <a:t>5. </a:t>
            </a:r>
            <a:r>
              <a:rPr lang="zh-CN" altLang="en-US" sz="2000" b="1" dirty="0"/>
              <a:t>绘制箱线图</a:t>
            </a:r>
            <a:endParaRPr lang="en-US" altLang="zh-CN" sz="2000" b="1" dirty="0"/>
          </a:p>
          <a:p>
            <a:r>
              <a:rPr lang="zh-CN" altLang="en-US" dirty="0"/>
              <a:t>箱线图（</a:t>
            </a:r>
            <a:r>
              <a:rPr lang="en-US" altLang="zh-CN" dirty="0"/>
              <a:t>Boxplot</a:t>
            </a:r>
            <a:r>
              <a:rPr lang="zh-CN" altLang="en-US" dirty="0"/>
              <a:t>）也称箱须图，其绘制需使用常用的统计量，便能提供有关数据位置和分散情况的关键信息，尤其在比较不同特征时，更可表现其分散程度差异。</a:t>
            </a:r>
            <a:endParaRPr lang="en-US" altLang="zh-CN" dirty="0"/>
          </a:p>
          <a:p>
            <a:r>
              <a:rPr lang="en-US" altLang="zh-CN" dirty="0" err="1"/>
              <a:t>pyplot</a:t>
            </a:r>
            <a:r>
              <a:rPr lang="zh-CN" altLang="en-US" dirty="0"/>
              <a:t>中绘制箱线图的函数为</a:t>
            </a:r>
            <a:r>
              <a:rPr lang="en-US" altLang="zh-CN" dirty="0"/>
              <a:t>boxplot</a:t>
            </a:r>
            <a:r>
              <a:rPr lang="zh-CN" altLang="en-US" dirty="0"/>
              <a:t>，</a:t>
            </a:r>
            <a:r>
              <a:rPr lang="en-US" altLang="zh-CN" dirty="0"/>
              <a:t>boxplot</a:t>
            </a:r>
            <a:r>
              <a:rPr lang="zh-CN" altLang="en-US" dirty="0"/>
              <a:t>函数的基本使用格式如下。</a:t>
            </a:r>
            <a:endParaRPr lang="en-US" altLang="zh-CN" dirty="0"/>
          </a:p>
          <a:p>
            <a:endParaRPr lang="en-US" altLang="zh-CN" dirty="0"/>
          </a:p>
        </p:txBody>
      </p:sp>
      <p:sp>
        <p:nvSpPr>
          <p:cNvPr id="3" name="标题 2">
            <a:extLst>
              <a:ext uri="{FF2B5EF4-FFF2-40B4-BE49-F238E27FC236}">
                <a16:creationId xmlns:a16="http://schemas.microsoft.com/office/drawing/2014/main" id="{351BE47F-A7C0-4F37-895C-B09FEF90680A}"/>
              </a:ext>
            </a:extLst>
          </p:cNvPr>
          <p:cNvSpPr>
            <a:spLocks noGrp="1"/>
          </p:cNvSpPr>
          <p:nvPr>
            <p:ph type="title"/>
          </p:nvPr>
        </p:nvSpPr>
        <p:spPr/>
        <p:txBody>
          <a:bodyPr/>
          <a:lstStyle/>
          <a:p>
            <a:r>
              <a:rPr lang="zh-CN" altLang="en-US" dirty="0"/>
              <a:t>使用</a:t>
            </a:r>
            <a:r>
              <a:rPr lang="en-US" altLang="zh-CN" dirty="0"/>
              <a:t>Matplotlib</a:t>
            </a:r>
            <a:r>
              <a:rPr lang="zh-CN" altLang="en-US" dirty="0"/>
              <a:t>绘制进阶图形</a:t>
            </a:r>
          </a:p>
        </p:txBody>
      </p:sp>
      <p:sp>
        <p:nvSpPr>
          <p:cNvPr id="4" name="TextBox 5">
            <a:extLst>
              <a:ext uri="{FF2B5EF4-FFF2-40B4-BE49-F238E27FC236}">
                <a16:creationId xmlns:a16="http://schemas.microsoft.com/office/drawing/2014/main" id="{18F78606-C385-468D-AE74-A35F9F6AAEB4}"/>
              </a:ext>
            </a:extLst>
          </p:cNvPr>
          <p:cNvSpPr txBox="1">
            <a:spLocks noChangeArrowheads="1"/>
          </p:cNvSpPr>
          <p:nvPr/>
        </p:nvSpPr>
        <p:spPr bwMode="auto">
          <a:xfrm>
            <a:off x="1208881" y="3291606"/>
            <a:ext cx="9774237"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8775">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ct val="0"/>
              </a:spcBef>
              <a:buClrTx/>
              <a:buFontTx/>
              <a:buNone/>
            </a:pPr>
            <a:r>
              <a:rPr kumimoji="0" lang="en-US" altLang="zh-CN" sz="2200" i="1" dirty="0" err="1">
                <a:latin typeface="Times New Roman" panose="02020603050405020304" pitchFamily="18" charset="0"/>
                <a:cs typeface="Times New Roman" panose="02020603050405020304" pitchFamily="18" charset="0"/>
              </a:rPr>
              <a:t>matplotlib.pyplot.boxplot</a:t>
            </a:r>
            <a:r>
              <a:rPr kumimoji="0" lang="en-US" altLang="zh-CN" sz="2200" i="1" dirty="0">
                <a:latin typeface="Times New Roman" panose="02020603050405020304" pitchFamily="18" charset="0"/>
                <a:cs typeface="Times New Roman" panose="02020603050405020304" pitchFamily="18" charset="0"/>
              </a:rPr>
              <a:t>(x, notch=None, </a:t>
            </a:r>
            <a:r>
              <a:rPr kumimoji="0" lang="en-US" altLang="zh-CN" sz="2200" i="1" dirty="0" err="1">
                <a:latin typeface="Times New Roman" panose="02020603050405020304" pitchFamily="18" charset="0"/>
                <a:cs typeface="Times New Roman" panose="02020603050405020304" pitchFamily="18" charset="0"/>
              </a:rPr>
              <a:t>sym</a:t>
            </a:r>
            <a:r>
              <a:rPr kumimoji="0" lang="en-US" altLang="zh-CN" sz="2200" i="1" dirty="0">
                <a:latin typeface="Times New Roman" panose="02020603050405020304" pitchFamily="18" charset="0"/>
                <a:cs typeface="Times New Roman" panose="02020603050405020304" pitchFamily="18" charset="0"/>
              </a:rPr>
              <a:t>=None, vert=None, </a:t>
            </a:r>
            <a:r>
              <a:rPr kumimoji="0" lang="en-US" altLang="zh-CN" sz="2200" i="1" dirty="0" err="1">
                <a:latin typeface="Times New Roman" panose="02020603050405020304" pitchFamily="18" charset="0"/>
                <a:cs typeface="Times New Roman" panose="02020603050405020304" pitchFamily="18" charset="0"/>
              </a:rPr>
              <a:t>whis</a:t>
            </a:r>
            <a:r>
              <a:rPr kumimoji="0" lang="en-US" altLang="zh-CN" sz="2200" i="1" dirty="0">
                <a:latin typeface="Times New Roman" panose="02020603050405020304" pitchFamily="18" charset="0"/>
                <a:cs typeface="Times New Roman" panose="02020603050405020304" pitchFamily="18" charset="0"/>
              </a:rPr>
              <a:t>=None, positions=None, widths=None, </a:t>
            </a:r>
            <a:r>
              <a:rPr kumimoji="0" lang="en-US" altLang="zh-CN" sz="2200" i="1" dirty="0" err="1">
                <a:latin typeface="Times New Roman" panose="02020603050405020304" pitchFamily="18" charset="0"/>
                <a:cs typeface="Times New Roman" panose="02020603050405020304" pitchFamily="18" charset="0"/>
              </a:rPr>
              <a:t>patch_artist</a:t>
            </a:r>
            <a:r>
              <a:rPr kumimoji="0" lang="en-US" altLang="zh-CN" sz="2200" i="1" dirty="0">
                <a:latin typeface="Times New Roman" panose="02020603050405020304" pitchFamily="18" charset="0"/>
                <a:cs typeface="Times New Roman" panose="02020603050405020304" pitchFamily="18" charset="0"/>
              </a:rPr>
              <a:t>=None, bootstrap=None, </a:t>
            </a:r>
            <a:r>
              <a:rPr kumimoji="0" lang="en-US" altLang="zh-CN" sz="2200" i="1" dirty="0" err="1">
                <a:latin typeface="Times New Roman" panose="02020603050405020304" pitchFamily="18" charset="0"/>
                <a:cs typeface="Times New Roman" panose="02020603050405020304" pitchFamily="18" charset="0"/>
              </a:rPr>
              <a:t>usermedians</a:t>
            </a:r>
            <a:r>
              <a:rPr kumimoji="0" lang="en-US" altLang="zh-CN" sz="2200" i="1" dirty="0">
                <a:latin typeface="Times New Roman" panose="02020603050405020304" pitchFamily="18" charset="0"/>
                <a:cs typeface="Times New Roman" panose="02020603050405020304" pitchFamily="18" charset="0"/>
              </a:rPr>
              <a:t>=None, </a:t>
            </a:r>
            <a:r>
              <a:rPr kumimoji="0" lang="en-US" altLang="zh-CN" sz="2200" i="1" dirty="0" err="1">
                <a:latin typeface="Times New Roman" panose="02020603050405020304" pitchFamily="18" charset="0"/>
                <a:cs typeface="Times New Roman" panose="02020603050405020304" pitchFamily="18" charset="0"/>
              </a:rPr>
              <a:t>conf_intervals</a:t>
            </a:r>
            <a:r>
              <a:rPr kumimoji="0" lang="en-US" altLang="zh-CN" sz="2200" i="1" dirty="0">
                <a:latin typeface="Times New Roman" panose="02020603050405020304" pitchFamily="18" charset="0"/>
                <a:cs typeface="Times New Roman" panose="02020603050405020304" pitchFamily="18" charset="0"/>
              </a:rPr>
              <a:t>=None, </a:t>
            </a:r>
            <a:r>
              <a:rPr kumimoji="0" lang="en-US" altLang="zh-CN" sz="2200" i="1" dirty="0" err="1">
                <a:latin typeface="Times New Roman" panose="02020603050405020304" pitchFamily="18" charset="0"/>
                <a:cs typeface="Times New Roman" panose="02020603050405020304" pitchFamily="18" charset="0"/>
              </a:rPr>
              <a:t>meanline</a:t>
            </a:r>
            <a:r>
              <a:rPr kumimoji="0" lang="en-US" altLang="zh-CN" sz="2200" i="1" dirty="0">
                <a:latin typeface="Times New Roman" panose="02020603050405020304" pitchFamily="18" charset="0"/>
                <a:cs typeface="Times New Roman" panose="02020603050405020304" pitchFamily="18" charset="0"/>
              </a:rPr>
              <a:t>=None, </a:t>
            </a:r>
            <a:r>
              <a:rPr kumimoji="0" lang="en-US" altLang="zh-CN" sz="2200" i="1" dirty="0" err="1">
                <a:latin typeface="Times New Roman" panose="02020603050405020304" pitchFamily="18" charset="0"/>
                <a:cs typeface="Times New Roman" panose="02020603050405020304" pitchFamily="18" charset="0"/>
              </a:rPr>
              <a:t>showmeans</a:t>
            </a:r>
            <a:r>
              <a:rPr kumimoji="0" lang="en-US" altLang="zh-CN" sz="2200" i="1" dirty="0">
                <a:latin typeface="Times New Roman" panose="02020603050405020304" pitchFamily="18" charset="0"/>
                <a:cs typeface="Times New Roman" panose="02020603050405020304" pitchFamily="18" charset="0"/>
              </a:rPr>
              <a:t>=None, </a:t>
            </a:r>
            <a:r>
              <a:rPr kumimoji="0" lang="en-US" altLang="zh-CN" sz="2200" i="1" dirty="0" err="1">
                <a:latin typeface="Times New Roman" panose="02020603050405020304" pitchFamily="18" charset="0"/>
                <a:cs typeface="Times New Roman" panose="02020603050405020304" pitchFamily="18" charset="0"/>
              </a:rPr>
              <a:t>showcaps</a:t>
            </a:r>
            <a:r>
              <a:rPr kumimoji="0" lang="en-US" altLang="zh-CN" sz="2200" i="1" dirty="0">
                <a:latin typeface="Times New Roman" panose="02020603050405020304" pitchFamily="18" charset="0"/>
                <a:cs typeface="Times New Roman" panose="02020603050405020304" pitchFamily="18" charset="0"/>
              </a:rPr>
              <a:t>=None, showbox=None, </a:t>
            </a:r>
            <a:r>
              <a:rPr kumimoji="0" lang="en-US" altLang="zh-CN" sz="2200" i="1" dirty="0" err="1">
                <a:latin typeface="Times New Roman" panose="02020603050405020304" pitchFamily="18" charset="0"/>
                <a:cs typeface="Times New Roman" panose="02020603050405020304" pitchFamily="18" charset="0"/>
              </a:rPr>
              <a:t>showfliers</a:t>
            </a:r>
            <a:r>
              <a:rPr kumimoji="0" lang="en-US" altLang="zh-CN" sz="2200" i="1" dirty="0">
                <a:latin typeface="Times New Roman" panose="02020603050405020304" pitchFamily="18" charset="0"/>
                <a:cs typeface="Times New Roman" panose="02020603050405020304" pitchFamily="18" charset="0"/>
              </a:rPr>
              <a:t>=None, </a:t>
            </a:r>
            <a:r>
              <a:rPr kumimoji="0" lang="en-US" altLang="zh-CN" sz="2200" i="1" dirty="0" err="1">
                <a:latin typeface="Times New Roman" panose="02020603050405020304" pitchFamily="18" charset="0"/>
                <a:cs typeface="Times New Roman" panose="02020603050405020304" pitchFamily="18" charset="0"/>
              </a:rPr>
              <a:t>boxprops</a:t>
            </a:r>
            <a:r>
              <a:rPr kumimoji="0" lang="en-US" altLang="zh-CN" sz="2200" i="1" dirty="0">
                <a:latin typeface="Times New Roman" panose="02020603050405020304" pitchFamily="18" charset="0"/>
                <a:cs typeface="Times New Roman" panose="02020603050405020304" pitchFamily="18" charset="0"/>
              </a:rPr>
              <a:t>=None, labels=None, </a:t>
            </a:r>
            <a:r>
              <a:rPr kumimoji="0" lang="en-US" altLang="zh-CN" sz="2200" i="1" dirty="0" err="1">
                <a:latin typeface="Times New Roman" panose="02020603050405020304" pitchFamily="18" charset="0"/>
                <a:cs typeface="Times New Roman" panose="02020603050405020304" pitchFamily="18" charset="0"/>
              </a:rPr>
              <a:t>flierprops</a:t>
            </a:r>
            <a:r>
              <a:rPr kumimoji="0" lang="en-US" altLang="zh-CN" sz="2200" i="1" dirty="0">
                <a:latin typeface="Times New Roman" panose="02020603050405020304" pitchFamily="18" charset="0"/>
                <a:cs typeface="Times New Roman" panose="02020603050405020304" pitchFamily="18" charset="0"/>
              </a:rPr>
              <a:t>=None, </a:t>
            </a:r>
            <a:r>
              <a:rPr kumimoji="0" lang="en-US" altLang="zh-CN" sz="2200" i="1" dirty="0" err="1">
                <a:latin typeface="Times New Roman" panose="02020603050405020304" pitchFamily="18" charset="0"/>
                <a:cs typeface="Times New Roman" panose="02020603050405020304" pitchFamily="18" charset="0"/>
              </a:rPr>
              <a:t>medianprops</a:t>
            </a:r>
            <a:r>
              <a:rPr kumimoji="0" lang="en-US" altLang="zh-CN" sz="2200" i="1" dirty="0">
                <a:latin typeface="Times New Roman" panose="02020603050405020304" pitchFamily="18" charset="0"/>
                <a:cs typeface="Times New Roman" panose="02020603050405020304" pitchFamily="18" charset="0"/>
              </a:rPr>
              <a:t>=None, </a:t>
            </a:r>
            <a:r>
              <a:rPr kumimoji="0" lang="en-US" altLang="zh-CN" sz="2200" i="1" dirty="0" err="1">
                <a:latin typeface="Times New Roman" panose="02020603050405020304" pitchFamily="18" charset="0"/>
                <a:cs typeface="Times New Roman" panose="02020603050405020304" pitchFamily="18" charset="0"/>
              </a:rPr>
              <a:t>meanprops</a:t>
            </a:r>
            <a:r>
              <a:rPr kumimoji="0" lang="en-US" altLang="zh-CN" sz="2200" i="1" dirty="0">
                <a:latin typeface="Times New Roman" panose="02020603050405020304" pitchFamily="18" charset="0"/>
                <a:cs typeface="Times New Roman" panose="02020603050405020304" pitchFamily="18" charset="0"/>
              </a:rPr>
              <a:t>=None, </a:t>
            </a:r>
            <a:r>
              <a:rPr kumimoji="0" lang="en-US" altLang="zh-CN" sz="2200" i="1" dirty="0" err="1">
                <a:latin typeface="Times New Roman" panose="02020603050405020304" pitchFamily="18" charset="0"/>
                <a:cs typeface="Times New Roman" panose="02020603050405020304" pitchFamily="18" charset="0"/>
              </a:rPr>
              <a:t>capprops</a:t>
            </a:r>
            <a:r>
              <a:rPr kumimoji="0" lang="en-US" altLang="zh-CN" sz="2200" i="1" dirty="0">
                <a:latin typeface="Times New Roman" panose="02020603050405020304" pitchFamily="18" charset="0"/>
                <a:cs typeface="Times New Roman" panose="02020603050405020304" pitchFamily="18" charset="0"/>
              </a:rPr>
              <a:t>=None, </a:t>
            </a:r>
            <a:r>
              <a:rPr kumimoji="0" lang="en-US" altLang="zh-CN" sz="2200" i="1" dirty="0" err="1">
                <a:latin typeface="Times New Roman" panose="02020603050405020304" pitchFamily="18" charset="0"/>
                <a:cs typeface="Times New Roman" panose="02020603050405020304" pitchFamily="18" charset="0"/>
              </a:rPr>
              <a:t>whiskerprops</a:t>
            </a:r>
            <a:r>
              <a:rPr kumimoji="0" lang="en-US" altLang="zh-CN" sz="2200" i="1" dirty="0">
                <a:latin typeface="Times New Roman" panose="02020603050405020304" pitchFamily="18" charset="0"/>
                <a:cs typeface="Times New Roman" panose="02020603050405020304" pitchFamily="18" charset="0"/>
              </a:rPr>
              <a:t>=None, </a:t>
            </a:r>
            <a:r>
              <a:rPr kumimoji="0" lang="en-US" altLang="zh-CN" sz="2200" i="1" dirty="0" err="1">
                <a:latin typeface="Times New Roman" panose="02020603050405020304" pitchFamily="18" charset="0"/>
                <a:cs typeface="Times New Roman" panose="02020603050405020304" pitchFamily="18" charset="0"/>
              </a:rPr>
              <a:t>manage_xticks</a:t>
            </a:r>
            <a:r>
              <a:rPr kumimoji="0" lang="en-US" altLang="zh-CN" sz="2200" i="1" dirty="0">
                <a:latin typeface="Times New Roman" panose="02020603050405020304" pitchFamily="18" charset="0"/>
                <a:cs typeface="Times New Roman" panose="02020603050405020304" pitchFamily="18" charset="0"/>
              </a:rPr>
              <a:t>=True, </a:t>
            </a:r>
            <a:r>
              <a:rPr kumimoji="0" lang="en-US" altLang="zh-CN" sz="2200" i="1" dirty="0" err="1">
                <a:latin typeface="Times New Roman" panose="02020603050405020304" pitchFamily="18" charset="0"/>
                <a:cs typeface="Times New Roman" panose="02020603050405020304" pitchFamily="18" charset="0"/>
              </a:rPr>
              <a:t>autorange</a:t>
            </a:r>
            <a:r>
              <a:rPr kumimoji="0" lang="en-US" altLang="zh-CN" sz="2200" i="1" dirty="0">
                <a:latin typeface="Times New Roman" panose="02020603050405020304" pitchFamily="18" charset="0"/>
                <a:cs typeface="Times New Roman" panose="02020603050405020304" pitchFamily="18" charset="0"/>
              </a:rPr>
              <a:t>=False, </a:t>
            </a:r>
            <a:r>
              <a:rPr kumimoji="0" lang="en-US" altLang="zh-CN" sz="2200" i="1" dirty="0" err="1">
                <a:latin typeface="Times New Roman" panose="02020603050405020304" pitchFamily="18" charset="0"/>
                <a:cs typeface="Times New Roman" panose="02020603050405020304" pitchFamily="18" charset="0"/>
              </a:rPr>
              <a:t>zorder</a:t>
            </a:r>
            <a:r>
              <a:rPr kumimoji="0" lang="en-US" altLang="zh-CN" sz="2200" i="1" dirty="0">
                <a:latin typeface="Times New Roman" panose="02020603050405020304" pitchFamily="18" charset="0"/>
                <a:cs typeface="Times New Roman" panose="02020603050405020304" pitchFamily="18" charset="0"/>
              </a:rPr>
              <a:t>=None, *, data=None)</a:t>
            </a:r>
          </a:p>
        </p:txBody>
      </p:sp>
    </p:spTree>
    <p:extLst>
      <p:ext uri="{BB962C8B-B14F-4D97-AF65-F5344CB8AC3E}">
        <p14:creationId xmlns:p14="http://schemas.microsoft.com/office/powerpoint/2010/main" val="2746087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500"/>
                                        <p:tgtEl>
                                          <p:spTgt spid="2">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fade">
                                      <p:cBhvr>
                                        <p:cTn id="16" dur="500"/>
                                        <p:tgtEl>
                                          <p:spTgt spid="2">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heel(1)">
                                      <p:cBhvr>
                                        <p:cTn id="2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FE74D8C-07E5-48A9-8556-3DF9CF7EE52A}"/>
              </a:ext>
            </a:extLst>
          </p:cNvPr>
          <p:cNvSpPr>
            <a:spLocks noGrp="1"/>
          </p:cNvSpPr>
          <p:nvPr>
            <p:ph idx="1"/>
          </p:nvPr>
        </p:nvSpPr>
        <p:spPr/>
        <p:txBody>
          <a:bodyPr/>
          <a:lstStyle/>
          <a:p>
            <a:pPr marL="0" indent="457200">
              <a:buNone/>
            </a:pPr>
            <a:r>
              <a:rPr lang="en-US" altLang="zh-CN" dirty="0"/>
              <a:t>boxplot</a:t>
            </a:r>
            <a:r>
              <a:rPr lang="zh-CN" altLang="en-US" dirty="0"/>
              <a:t>函数的常用参数及其说明，如下表。</a:t>
            </a:r>
            <a:endParaRPr lang="en-US" altLang="zh-CN" dirty="0"/>
          </a:p>
        </p:txBody>
      </p:sp>
      <p:sp>
        <p:nvSpPr>
          <p:cNvPr id="3" name="标题 2">
            <a:extLst>
              <a:ext uri="{FF2B5EF4-FFF2-40B4-BE49-F238E27FC236}">
                <a16:creationId xmlns:a16="http://schemas.microsoft.com/office/drawing/2014/main" id="{351BE47F-A7C0-4F37-895C-B09FEF90680A}"/>
              </a:ext>
            </a:extLst>
          </p:cNvPr>
          <p:cNvSpPr>
            <a:spLocks noGrp="1"/>
          </p:cNvSpPr>
          <p:nvPr>
            <p:ph type="title"/>
          </p:nvPr>
        </p:nvSpPr>
        <p:spPr/>
        <p:txBody>
          <a:bodyPr/>
          <a:lstStyle/>
          <a:p>
            <a:r>
              <a:rPr lang="zh-CN" altLang="en-US" dirty="0"/>
              <a:t>使用</a:t>
            </a:r>
            <a:r>
              <a:rPr lang="en-US" altLang="zh-CN" dirty="0"/>
              <a:t>Matplotlib</a:t>
            </a:r>
            <a:r>
              <a:rPr lang="zh-CN" altLang="en-US" dirty="0"/>
              <a:t>绘制进阶图形</a:t>
            </a:r>
          </a:p>
        </p:txBody>
      </p:sp>
      <p:graphicFrame>
        <p:nvGraphicFramePr>
          <p:cNvPr id="5" name="表格 9">
            <a:extLst>
              <a:ext uri="{FF2B5EF4-FFF2-40B4-BE49-F238E27FC236}">
                <a16:creationId xmlns:a16="http://schemas.microsoft.com/office/drawing/2014/main" id="{10CAD6AF-FCFE-408B-B2B2-CFDC5B22BB09}"/>
              </a:ext>
            </a:extLst>
          </p:cNvPr>
          <p:cNvGraphicFramePr>
            <a:graphicFrameLocks noGrp="1"/>
          </p:cNvGraphicFramePr>
          <p:nvPr>
            <p:extLst>
              <p:ext uri="{D42A27DB-BD31-4B8C-83A1-F6EECF244321}">
                <p14:modId xmlns:p14="http://schemas.microsoft.com/office/powerpoint/2010/main" val="858961430"/>
              </p:ext>
            </p:extLst>
          </p:nvPr>
        </p:nvGraphicFramePr>
        <p:xfrm>
          <a:off x="2331537" y="1902537"/>
          <a:ext cx="7528926" cy="3456000"/>
        </p:xfrm>
        <a:graphic>
          <a:graphicData uri="http://schemas.openxmlformats.org/drawingml/2006/table">
            <a:tbl>
              <a:tblPr firstRow="1" bandRow="1">
                <a:tableStyleId>{5C22544A-7EE6-4342-B048-85BDC9FD1C3A}</a:tableStyleId>
              </a:tblPr>
              <a:tblGrid>
                <a:gridCol w="1216903">
                  <a:extLst>
                    <a:ext uri="{9D8B030D-6E8A-4147-A177-3AD203B41FA5}">
                      <a16:colId xmlns:a16="http://schemas.microsoft.com/office/drawing/2014/main" val="2486219610"/>
                    </a:ext>
                  </a:extLst>
                </a:gridCol>
                <a:gridCol w="6312023">
                  <a:extLst>
                    <a:ext uri="{9D8B030D-6E8A-4147-A177-3AD203B41FA5}">
                      <a16:colId xmlns:a16="http://schemas.microsoft.com/office/drawing/2014/main" val="3350215076"/>
                    </a:ext>
                  </a:extLst>
                </a:gridCol>
              </a:tblGrid>
              <a:tr h="432000">
                <a:tc>
                  <a:txBody>
                    <a:bodyPr/>
                    <a:lstStyle/>
                    <a:p>
                      <a:pPr algn="ctr"/>
                      <a:r>
                        <a:rPr lang="zh-CN" altLang="en-US" sz="1800" b="1" kern="1200" baseline="0" dirty="0">
                          <a:solidFill>
                            <a:schemeClr val="lt1"/>
                          </a:solidFill>
                          <a:latin typeface="Times New Roman" panose="02020603050405020304" pitchFamily="18" charset="0"/>
                          <a:ea typeface="+mn-ea"/>
                          <a:cs typeface="+mn-cs"/>
                        </a:rPr>
                        <a:t>参数名称</a:t>
                      </a:r>
                    </a:p>
                  </a:txBody>
                  <a:tcPr marL="68580" marR="68580" marT="0" marB="0" anchor="ctr"/>
                </a:tc>
                <a:tc>
                  <a:txBody>
                    <a:bodyPr/>
                    <a:lstStyle/>
                    <a:p>
                      <a:pPr algn="ctr"/>
                      <a:r>
                        <a:rPr lang="zh-CN" altLang="en-US" sz="1800" b="1" kern="1200" baseline="0" dirty="0">
                          <a:solidFill>
                            <a:schemeClr val="lt1"/>
                          </a:solidFill>
                          <a:latin typeface="Times New Roman" panose="02020603050405020304" pitchFamily="18" charset="0"/>
                          <a:ea typeface="+mn-ea"/>
                          <a:cs typeface="+mn-cs"/>
                        </a:rPr>
                        <a:t>参数说明</a:t>
                      </a:r>
                    </a:p>
                  </a:txBody>
                  <a:tcPr marL="68580" marR="68580" marT="0" marB="0" anchor="ctr"/>
                </a:tc>
                <a:extLst>
                  <a:ext uri="{0D108BD9-81ED-4DB2-BD59-A6C34878D82A}">
                    <a16:rowId xmlns:a16="http://schemas.microsoft.com/office/drawing/2014/main" val="101937486"/>
                  </a:ext>
                </a:extLst>
              </a:tr>
              <a:tr h="432000">
                <a:tc>
                  <a:txBody>
                    <a:bodyPr/>
                    <a:lstStyle/>
                    <a:p>
                      <a:pPr algn="just"/>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array</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。表示用于绘制箱线图的数据。无默认值</a:t>
                      </a:r>
                    </a:p>
                  </a:txBody>
                  <a:tcPr marL="68580" marR="68580" marT="0" marB="0" anchor="ctr"/>
                </a:tc>
                <a:extLst>
                  <a:ext uri="{0D108BD9-81ED-4DB2-BD59-A6C34878D82A}">
                    <a16:rowId xmlns:a16="http://schemas.microsoft.com/office/drawing/2014/main" val="481423965"/>
                  </a:ext>
                </a:extLst>
              </a:tr>
              <a:tr h="432000">
                <a:tc>
                  <a:txBody>
                    <a:bodyPr/>
                    <a:lstStyle/>
                    <a:p>
                      <a:pPr algn="just"/>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notch</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bool</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。表示中间箱体是否有缺口。默认为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None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51813464"/>
                  </a:ext>
                </a:extLst>
              </a:tr>
              <a:tr h="432000">
                <a:tc>
                  <a:txBody>
                    <a:bodyPr/>
                    <a:lstStyle/>
                    <a:p>
                      <a:pPr algn="just"/>
                      <a:r>
                        <a:rPr lang="en-US" sz="1800" kern="100" baseline="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sym</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接收特定</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str</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。表示指定异常点形状。默认为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None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90569487"/>
                  </a:ext>
                </a:extLst>
              </a:tr>
              <a:tr h="432000">
                <a:tc>
                  <a:txBody>
                    <a:bodyPr/>
                    <a:lstStyle/>
                    <a:p>
                      <a:pPr algn="just"/>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vert</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bool</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。表示图形是纵向或横向。默认为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None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94562582"/>
                  </a:ext>
                </a:extLst>
              </a:tr>
              <a:tr h="432000">
                <a:tc>
                  <a:txBody>
                    <a:bodyPr/>
                    <a:lstStyle/>
                    <a:p>
                      <a:pPr algn="just"/>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positions</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array</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。表示图形位置。默认为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None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185982808"/>
                  </a:ext>
                </a:extLst>
              </a:tr>
              <a:tr h="432000">
                <a:tc>
                  <a:txBody>
                    <a:bodyPr/>
                    <a:lstStyle/>
                    <a:p>
                      <a:pPr algn="just"/>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widths</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float</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或</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array</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。表示每个箱体的宽度。默认为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None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704582905"/>
                  </a:ext>
                </a:extLst>
              </a:tr>
              <a:tr h="432000">
                <a:tc>
                  <a:txBody>
                    <a:bodyPr/>
                    <a:lstStyle/>
                    <a:p>
                      <a:pPr algn="just"/>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labels</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sequence</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。表示指定每个数据集的标签。默认为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None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151216518"/>
                  </a:ext>
                </a:extLst>
              </a:tr>
            </a:tbl>
          </a:graphicData>
        </a:graphic>
      </p:graphicFrame>
    </p:spTree>
    <p:extLst>
      <p:ext uri="{BB962C8B-B14F-4D97-AF65-F5344CB8AC3E}">
        <p14:creationId xmlns:p14="http://schemas.microsoft.com/office/powerpoint/2010/main" val="486746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heel(1)">
                                      <p:cBhvr>
                                        <p:cTn id="1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0655586B-F6B4-426E-80D1-04ADB3C76375}"/>
              </a:ext>
            </a:extLst>
          </p:cNvPr>
          <p:cNvCxnSpPr>
            <a:cxnSpLocks/>
          </p:cNvCxnSpPr>
          <p:nvPr/>
        </p:nvCxnSpPr>
        <p:spPr>
          <a:xfrm>
            <a:off x="3264947" y="1830662"/>
            <a:ext cx="5910" cy="3325538"/>
          </a:xfrm>
          <a:prstGeom prst="line">
            <a:avLst/>
          </a:prstGeom>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E878D2EE-7AD5-42B3-80C8-BF594574CC4F}"/>
              </a:ext>
            </a:extLst>
          </p:cNvPr>
          <p:cNvSpPr>
            <a:spLocks noChangeShapeType="1"/>
          </p:cNvSpPr>
          <p:nvPr/>
        </p:nvSpPr>
        <p:spPr bwMode="auto">
          <a:xfrm>
            <a:off x="2649786" y="3443277"/>
            <a:ext cx="6604980" cy="0"/>
          </a:xfrm>
          <a:prstGeom prst="line">
            <a:avLst/>
          </a:prstGeom>
        </p:spPr>
        <p:style>
          <a:lnRef idx="2">
            <a:schemeClr val="dk1"/>
          </a:lnRef>
          <a:fillRef idx="0">
            <a:schemeClr val="dk1"/>
          </a:fillRef>
          <a:effectRef idx="1">
            <a:schemeClr val="dk1"/>
          </a:effectRef>
          <a:fontRef idx="minor">
            <a:schemeClr val="tx1"/>
          </a:fontRef>
        </p:style>
        <p:txBody>
          <a:bodyPr/>
          <a:lstStyle/>
          <a:p>
            <a:pPr algn="ctr">
              <a:defRPr/>
            </a:pPr>
            <a:endParaRPr lang="zh-CN" altLang="en-US" sz="2000" b="1" kern="0">
              <a:solidFill>
                <a:sysClr val="windowText" lastClr="000000"/>
              </a:solidFill>
              <a:latin typeface="Times New Roman" panose="02020603050405020304" pitchFamily="18" charset="0"/>
              <a:ea typeface="宋体" panose="02010600030101010101" pitchFamily="2" charset="-122"/>
            </a:endParaRPr>
          </a:p>
        </p:txBody>
      </p:sp>
      <p:sp>
        <p:nvSpPr>
          <p:cNvPr id="20" name="Oval 15">
            <a:extLst>
              <a:ext uri="{FF2B5EF4-FFF2-40B4-BE49-F238E27FC236}">
                <a16:creationId xmlns:a16="http://schemas.microsoft.com/office/drawing/2014/main" id="{4AA2E115-B5CF-48D7-AAF4-34243C4DB9F7}"/>
              </a:ext>
            </a:extLst>
          </p:cNvPr>
          <p:cNvSpPr>
            <a:spLocks noChangeArrowheads="1"/>
          </p:cNvSpPr>
          <p:nvPr/>
        </p:nvSpPr>
        <p:spPr bwMode="auto">
          <a:xfrm>
            <a:off x="2904947" y="21343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a:r>
              <a:rPr lang="zh-CN" altLang="zh-CN" sz="2400" b="1">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23" name="AutoShape 17">
            <a:hlinkClick r:id="rId2" action="ppaction://hlinksldjump"/>
            <a:extLst>
              <a:ext uri="{FF2B5EF4-FFF2-40B4-BE49-F238E27FC236}">
                <a16:creationId xmlns:a16="http://schemas.microsoft.com/office/drawing/2014/main" id="{4997871B-E7BB-4D54-93A1-FFDCB109D603}"/>
              </a:ext>
            </a:extLst>
          </p:cNvPr>
          <p:cNvSpPr>
            <a:spLocks noChangeArrowheads="1"/>
          </p:cNvSpPr>
          <p:nvPr/>
        </p:nvSpPr>
        <p:spPr bwMode="auto">
          <a:xfrm>
            <a:off x="4000531" y="3091272"/>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latin typeface="Times New Roman" panose="02020603050405020304" pitchFamily="18" charset="0"/>
                <a:ea typeface="宋体" panose="02010600030101010101" pitchFamily="2" charset="-122"/>
              </a:rPr>
              <a:t>掌握</a:t>
            </a:r>
            <a:r>
              <a:rPr lang="en-US" altLang="zh-CN" sz="2400" b="1" dirty="0">
                <a:latin typeface="Times New Roman" panose="02020603050405020304" pitchFamily="18" charset="0"/>
                <a:ea typeface="宋体" panose="02010600030101010101" pitchFamily="2" charset="-122"/>
              </a:rPr>
              <a:t>seaborn</a:t>
            </a:r>
            <a:r>
              <a:rPr lang="zh-CN" altLang="en-US" sz="2400" b="1" dirty="0">
                <a:latin typeface="Times New Roman" panose="02020603050405020304" pitchFamily="18" charset="0"/>
                <a:ea typeface="宋体" panose="02010600030101010101" pitchFamily="2" charset="-122"/>
              </a:rPr>
              <a:t>基础绘图</a:t>
            </a:r>
          </a:p>
        </p:txBody>
      </p:sp>
      <p:sp>
        <p:nvSpPr>
          <p:cNvPr id="4" name="标题 3">
            <a:extLst>
              <a:ext uri="{FF2B5EF4-FFF2-40B4-BE49-F238E27FC236}">
                <a16:creationId xmlns:a16="http://schemas.microsoft.com/office/drawing/2014/main" id="{23AA43DE-EC22-42DF-863E-F4636BE2010D}"/>
              </a:ext>
            </a:extLst>
          </p:cNvPr>
          <p:cNvSpPr>
            <a:spLocks noGrp="1"/>
          </p:cNvSpPr>
          <p:nvPr>
            <p:ph type="title"/>
          </p:nvPr>
        </p:nvSpPr>
        <p:spPr/>
        <p:txBody>
          <a:bodyPr/>
          <a:lstStyle/>
          <a:p>
            <a:r>
              <a:rPr lang="zh-CN" altLang="en-US" sz="2800" dirty="0">
                <a:latin typeface="Times New Roman" panose="02020603050405020304" pitchFamily="18" charset="0"/>
              </a:rPr>
              <a:t>目录</a:t>
            </a:r>
          </a:p>
        </p:txBody>
      </p:sp>
      <p:sp>
        <p:nvSpPr>
          <p:cNvPr id="13" name="AutoShape 17">
            <a:extLst>
              <a:ext uri="{FF2B5EF4-FFF2-40B4-BE49-F238E27FC236}">
                <a16:creationId xmlns:a16="http://schemas.microsoft.com/office/drawing/2014/main" id="{4997871B-E7BB-4D54-93A1-FFDCB109D603}"/>
              </a:ext>
            </a:extLst>
          </p:cNvPr>
          <p:cNvSpPr>
            <a:spLocks noChangeArrowheads="1"/>
          </p:cNvSpPr>
          <p:nvPr/>
        </p:nvSpPr>
        <p:spPr bwMode="auto">
          <a:xfrm>
            <a:off x="4000531" y="20623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solidFill>
                  <a:schemeClr val="bg1"/>
                </a:solidFill>
                <a:latin typeface="Times New Roman" panose="02020603050405020304" pitchFamily="18" charset="0"/>
                <a:ea typeface="宋体" panose="02010600030101010101" pitchFamily="2" charset="-122"/>
                <a:sym typeface="微软雅黑" pitchFamily="34" charset="-122"/>
              </a:rPr>
              <a:t>掌握</a:t>
            </a:r>
            <a:r>
              <a:rPr lang="en-US" altLang="zh-CN" sz="2400" b="1" dirty="0">
                <a:solidFill>
                  <a:schemeClr val="bg1"/>
                </a:solidFill>
                <a:latin typeface="Times New Roman" panose="02020603050405020304" pitchFamily="18" charset="0"/>
                <a:ea typeface="宋体" panose="02010600030101010101" pitchFamily="2" charset="-122"/>
                <a:sym typeface="微软雅黑" pitchFamily="34" charset="-122"/>
              </a:rPr>
              <a:t>Matplotlib</a:t>
            </a:r>
            <a:r>
              <a:rPr lang="zh-CN" altLang="en-US" sz="2400" b="1" dirty="0">
                <a:solidFill>
                  <a:schemeClr val="bg1"/>
                </a:solidFill>
                <a:latin typeface="Times New Roman" panose="02020603050405020304" pitchFamily="18" charset="0"/>
                <a:ea typeface="宋体" panose="02010600030101010101" pitchFamily="2" charset="-122"/>
                <a:sym typeface="微软雅黑" pitchFamily="34" charset="-122"/>
              </a:rPr>
              <a:t>基础绘图</a:t>
            </a:r>
            <a:endParaRPr lang="zh-CN" altLang="en-US" sz="2400" b="1" dirty="0">
              <a:solidFill>
                <a:schemeClr val="bg1"/>
              </a:solidFill>
              <a:latin typeface="Times New Roman" panose="02020603050405020304" pitchFamily="18" charset="0"/>
              <a:ea typeface="宋体" panose="02010600030101010101" pitchFamily="2" charset="-122"/>
            </a:endParaRPr>
          </a:p>
        </p:txBody>
      </p:sp>
      <p:sp>
        <p:nvSpPr>
          <p:cNvPr id="15" name="Oval 15">
            <a:extLst>
              <a:ext uri="{FF2B5EF4-FFF2-40B4-BE49-F238E27FC236}">
                <a16:creationId xmlns:a16="http://schemas.microsoft.com/office/drawing/2014/main" id="{4AA2E115-B5CF-48D7-AAF4-34243C4DB9F7}"/>
              </a:ext>
            </a:extLst>
          </p:cNvPr>
          <p:cNvSpPr>
            <a:spLocks noChangeArrowheads="1"/>
          </p:cNvSpPr>
          <p:nvPr/>
        </p:nvSpPr>
        <p:spPr bwMode="auto">
          <a:xfrm>
            <a:off x="2928857" y="3109272"/>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a:r>
              <a:rPr lang="en-US" altLang="zh-CN" sz="2400" b="1" dirty="0">
                <a:solidFill>
                  <a:schemeClr val="bg1"/>
                </a:solidFill>
                <a:latin typeface="Times New Roman" panose="02020603050405020304" pitchFamily="18" charset="0"/>
              </a:rPr>
              <a:t>2</a:t>
            </a:r>
          </a:p>
        </p:txBody>
      </p:sp>
      <p:sp>
        <p:nvSpPr>
          <p:cNvPr id="21" name="AutoShape 17">
            <a:hlinkClick r:id="rId3" action="ppaction://hlinksldjump"/>
            <a:extLst>
              <a:ext uri="{FF2B5EF4-FFF2-40B4-BE49-F238E27FC236}">
                <a16:creationId xmlns:a16="http://schemas.microsoft.com/office/drawing/2014/main" id="{4997871B-E7BB-4D54-93A1-FFDCB109D603}"/>
              </a:ext>
            </a:extLst>
          </p:cNvPr>
          <p:cNvSpPr>
            <a:spLocks noChangeArrowheads="1"/>
          </p:cNvSpPr>
          <p:nvPr/>
        </p:nvSpPr>
        <p:spPr bwMode="auto">
          <a:xfrm>
            <a:off x="4012450" y="41434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latin typeface="Times New Roman" panose="02020603050405020304" pitchFamily="18" charset="0"/>
                <a:ea typeface="宋体" panose="02010600030101010101" pitchFamily="2" charset="-122"/>
              </a:rPr>
              <a:t>掌握</a:t>
            </a:r>
            <a:r>
              <a:rPr lang="en-US" altLang="zh-CN" sz="2400" b="1" dirty="0" err="1">
                <a:latin typeface="Times New Roman" panose="02020603050405020304" pitchFamily="18" charset="0"/>
                <a:ea typeface="宋体" panose="02010600030101010101" pitchFamily="2" charset="-122"/>
              </a:rPr>
              <a:t>pyecharts</a:t>
            </a:r>
            <a:r>
              <a:rPr lang="zh-CN" altLang="en-US" sz="2400" b="1" dirty="0">
                <a:latin typeface="Times New Roman" panose="02020603050405020304" pitchFamily="18" charset="0"/>
                <a:ea typeface="宋体" panose="02010600030101010101" pitchFamily="2" charset="-122"/>
              </a:rPr>
              <a:t>基础绘图</a:t>
            </a:r>
          </a:p>
        </p:txBody>
      </p:sp>
      <p:sp>
        <p:nvSpPr>
          <p:cNvPr id="22" name="Oval 15">
            <a:extLst>
              <a:ext uri="{FF2B5EF4-FFF2-40B4-BE49-F238E27FC236}">
                <a16:creationId xmlns:a16="http://schemas.microsoft.com/office/drawing/2014/main" id="{4AA2E115-B5CF-48D7-AAF4-34243C4DB9F7}"/>
              </a:ext>
            </a:extLst>
          </p:cNvPr>
          <p:cNvSpPr>
            <a:spLocks noChangeArrowheads="1"/>
          </p:cNvSpPr>
          <p:nvPr/>
        </p:nvSpPr>
        <p:spPr bwMode="auto">
          <a:xfrm>
            <a:off x="2928857" y="41614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400" b="1" dirty="0">
                <a:solidFill>
                  <a:schemeClr val="bg1"/>
                </a:solidFill>
                <a:latin typeface="Times New Roman" panose="02020603050405020304" pitchFamily="18" charset="0"/>
              </a:rPr>
              <a:t>3</a:t>
            </a:r>
          </a:p>
        </p:txBody>
      </p:sp>
    </p:spTree>
    <p:extLst>
      <p:ext uri="{BB962C8B-B14F-4D97-AF65-F5344CB8AC3E}">
        <p14:creationId xmlns:p14="http://schemas.microsoft.com/office/powerpoint/2010/main" val="5312149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FE74D8C-07E5-48A9-8556-3DF9CF7EE52A}"/>
              </a:ext>
            </a:extLst>
          </p:cNvPr>
          <p:cNvSpPr>
            <a:spLocks noGrp="1"/>
          </p:cNvSpPr>
          <p:nvPr>
            <p:ph idx="1"/>
          </p:nvPr>
        </p:nvSpPr>
        <p:spPr/>
        <p:txBody>
          <a:bodyPr/>
          <a:lstStyle/>
          <a:p>
            <a:pPr marL="0" indent="0">
              <a:buClr>
                <a:srgbClr val="000066"/>
              </a:buClr>
              <a:buNone/>
            </a:pPr>
            <a:r>
              <a:rPr lang="en-US" altLang="zh-CN" sz="2000" b="1" dirty="0"/>
              <a:t>1. </a:t>
            </a:r>
            <a:r>
              <a:rPr lang="zh-CN" altLang="en-US" sz="2000" b="1" dirty="0"/>
              <a:t>了解</a:t>
            </a:r>
            <a:r>
              <a:rPr lang="en-US" altLang="zh-CN" sz="2000" b="1" dirty="0"/>
              <a:t>seaborn</a:t>
            </a:r>
            <a:r>
              <a:rPr lang="zh-CN" altLang="en-US" sz="2000" b="1" dirty="0"/>
              <a:t>中的基础图形</a:t>
            </a:r>
            <a:endParaRPr lang="en-US" altLang="zh-CN" sz="2000" b="1" dirty="0"/>
          </a:p>
          <a:p>
            <a:r>
              <a:rPr lang="zh-CN" altLang="en-US" dirty="0"/>
              <a:t>在</a:t>
            </a:r>
            <a:r>
              <a:rPr lang="en-US" altLang="zh-CN" dirty="0"/>
              <a:t>seaborn</a:t>
            </a:r>
            <a:r>
              <a:rPr lang="zh-CN" altLang="en-US" dirty="0"/>
              <a:t>库绘制图形之前需要掌握其绘图基础，包括基础图形、绘图风格和调色板等。</a:t>
            </a:r>
            <a:endParaRPr lang="en-US" altLang="zh-CN" dirty="0"/>
          </a:p>
          <a:p>
            <a:r>
              <a:rPr lang="zh-CN" altLang="en-US" dirty="0"/>
              <a:t>使用</a:t>
            </a:r>
            <a:r>
              <a:rPr lang="en-US" altLang="zh-CN" dirty="0"/>
              <a:t>Matplotlib</a:t>
            </a:r>
            <a:r>
              <a:rPr lang="zh-CN" altLang="en-US" dirty="0"/>
              <a:t>库绘制图形使用了较长的代码，而使用</a:t>
            </a:r>
            <a:r>
              <a:rPr lang="en-US" altLang="zh-CN" dirty="0"/>
              <a:t>seaborn</a:t>
            </a:r>
            <a:r>
              <a:rPr lang="zh-CN" altLang="en-US" dirty="0"/>
              <a:t>库绘制图形仅仅用了几行代码即可达到相同的效果。</a:t>
            </a:r>
            <a:endParaRPr lang="en-US" altLang="zh-CN" dirty="0"/>
          </a:p>
          <a:p>
            <a:r>
              <a:rPr lang="en-US" altLang="zh-CN" dirty="0"/>
              <a:t>seaborn</a:t>
            </a:r>
            <a:r>
              <a:rPr lang="zh-CN" altLang="en-US" dirty="0"/>
              <a:t>库与</a:t>
            </a:r>
            <a:r>
              <a:rPr lang="en-US" altLang="zh-CN" dirty="0"/>
              <a:t>Matplotlib</a:t>
            </a:r>
            <a:r>
              <a:rPr lang="zh-CN" altLang="en-US" dirty="0"/>
              <a:t>库不同的是，</a:t>
            </a:r>
            <a:r>
              <a:rPr lang="en-US" altLang="zh-CN" dirty="0"/>
              <a:t>seaborn</a:t>
            </a:r>
            <a:r>
              <a:rPr lang="zh-CN" altLang="en-US" dirty="0"/>
              <a:t>库无法灵活的定制图形的风格。</a:t>
            </a:r>
            <a:endParaRPr lang="en-US" altLang="zh-CN" dirty="0"/>
          </a:p>
          <a:p>
            <a:endParaRPr lang="en-US" altLang="zh-CN" dirty="0"/>
          </a:p>
          <a:p>
            <a:pPr marL="0" indent="0">
              <a:buNone/>
            </a:pPr>
            <a:endParaRPr lang="en-US" altLang="zh-CN" dirty="0"/>
          </a:p>
        </p:txBody>
      </p:sp>
      <p:sp>
        <p:nvSpPr>
          <p:cNvPr id="3" name="标题 2">
            <a:extLst>
              <a:ext uri="{FF2B5EF4-FFF2-40B4-BE49-F238E27FC236}">
                <a16:creationId xmlns:a16="http://schemas.microsoft.com/office/drawing/2014/main" id="{351BE47F-A7C0-4F37-895C-B09FEF90680A}"/>
              </a:ext>
            </a:extLst>
          </p:cNvPr>
          <p:cNvSpPr>
            <a:spLocks noGrp="1"/>
          </p:cNvSpPr>
          <p:nvPr>
            <p:ph type="title"/>
          </p:nvPr>
        </p:nvSpPr>
        <p:spPr/>
        <p:txBody>
          <a:bodyPr/>
          <a:lstStyle/>
          <a:p>
            <a:r>
              <a:rPr lang="zh-CN" altLang="en-US" dirty="0"/>
              <a:t>熟悉</a:t>
            </a:r>
            <a:r>
              <a:rPr lang="en-US" altLang="zh-CN" dirty="0"/>
              <a:t>seaborn</a:t>
            </a:r>
            <a:r>
              <a:rPr lang="zh-CN" altLang="en-US" dirty="0"/>
              <a:t>绘图基础</a:t>
            </a:r>
          </a:p>
        </p:txBody>
      </p:sp>
    </p:spTree>
    <p:extLst>
      <p:ext uri="{BB962C8B-B14F-4D97-AF65-F5344CB8AC3E}">
        <p14:creationId xmlns:p14="http://schemas.microsoft.com/office/powerpoint/2010/main" val="2523947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500"/>
                                        <p:tgtEl>
                                          <p:spTgt spid="2">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fade">
                                      <p:cBhvr>
                                        <p:cTn id="16" dur="500"/>
                                        <p:tgtEl>
                                          <p:spTgt spid="2">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fade">
                                      <p:cBhvr>
                                        <p:cTn id="21"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FE74D8C-07E5-48A9-8556-3DF9CF7EE52A}"/>
              </a:ext>
            </a:extLst>
          </p:cNvPr>
          <p:cNvSpPr>
            <a:spLocks noGrp="1"/>
          </p:cNvSpPr>
          <p:nvPr>
            <p:ph idx="1"/>
          </p:nvPr>
        </p:nvSpPr>
        <p:spPr/>
        <p:txBody>
          <a:bodyPr/>
          <a:lstStyle/>
          <a:p>
            <a:pPr marL="0" indent="0">
              <a:buClr>
                <a:srgbClr val="000066"/>
              </a:buClr>
              <a:buNone/>
            </a:pPr>
            <a:r>
              <a:rPr lang="en-US" altLang="zh-CN" sz="2000" b="1" dirty="0"/>
              <a:t>2. </a:t>
            </a:r>
            <a:r>
              <a:rPr lang="zh-CN" altLang="en-US" sz="2000" b="1" dirty="0"/>
              <a:t>了解</a:t>
            </a:r>
            <a:r>
              <a:rPr lang="en-US" altLang="zh-CN" sz="2000" b="1" dirty="0"/>
              <a:t>seaborn</a:t>
            </a:r>
            <a:r>
              <a:rPr lang="zh-CN" altLang="en-US" sz="2000" b="1" dirty="0"/>
              <a:t>的绘图风格</a:t>
            </a:r>
            <a:endParaRPr lang="en-US" altLang="zh-CN" sz="2000" b="1" dirty="0"/>
          </a:p>
          <a:p>
            <a:pPr marL="0" indent="0">
              <a:buClr>
                <a:srgbClr val="000066"/>
              </a:buClr>
              <a:buNone/>
            </a:pPr>
            <a:r>
              <a:rPr lang="zh-CN" altLang="en-US" sz="2000" b="1" dirty="0"/>
              <a:t>（</a:t>
            </a:r>
            <a:r>
              <a:rPr lang="en-US" altLang="zh-CN" sz="2000" b="1" dirty="0"/>
              <a:t>1</a:t>
            </a:r>
            <a:r>
              <a:rPr lang="zh-CN" altLang="en-US" sz="2000" b="1" dirty="0"/>
              <a:t>） 主题样式</a:t>
            </a:r>
            <a:endParaRPr lang="en-US" altLang="zh-CN" sz="2000" b="1" dirty="0"/>
          </a:p>
          <a:p>
            <a:r>
              <a:rPr lang="zh-CN" altLang="en-US" dirty="0"/>
              <a:t>在</a:t>
            </a:r>
            <a:r>
              <a:rPr lang="en-US" altLang="zh-CN" dirty="0"/>
              <a:t>seaborn</a:t>
            </a:r>
            <a:r>
              <a:rPr lang="zh-CN" altLang="en-US" dirty="0"/>
              <a:t>库中含有</a:t>
            </a:r>
            <a:r>
              <a:rPr lang="en-US" altLang="zh-CN" dirty="0" err="1"/>
              <a:t>darkgrid</a:t>
            </a:r>
            <a:r>
              <a:rPr lang="zh-CN" altLang="en-US" dirty="0"/>
              <a:t>（灰色背景</a:t>
            </a:r>
            <a:r>
              <a:rPr lang="en-US" altLang="zh-CN" dirty="0"/>
              <a:t>+</a:t>
            </a:r>
            <a:r>
              <a:rPr lang="zh-CN" altLang="en-US" dirty="0"/>
              <a:t>白网格）、</a:t>
            </a:r>
            <a:r>
              <a:rPr lang="en-US" altLang="zh-CN" dirty="0" err="1"/>
              <a:t>whitegrid</a:t>
            </a:r>
            <a:r>
              <a:rPr lang="zh-CN" altLang="en-US" dirty="0"/>
              <a:t>（白色背景</a:t>
            </a:r>
            <a:r>
              <a:rPr lang="en-US" altLang="zh-CN" dirty="0"/>
              <a:t>+</a:t>
            </a:r>
            <a:r>
              <a:rPr lang="zh-CN" altLang="en-US" dirty="0"/>
              <a:t>黑网格）、</a:t>
            </a:r>
            <a:r>
              <a:rPr lang="en-US" altLang="zh-CN" dirty="0"/>
              <a:t>dark</a:t>
            </a:r>
            <a:r>
              <a:rPr lang="zh-CN" altLang="en-US" dirty="0"/>
              <a:t>（仅灰色背景）、</a:t>
            </a:r>
            <a:r>
              <a:rPr lang="en-US" altLang="zh-CN" dirty="0"/>
              <a:t>white</a:t>
            </a:r>
            <a:r>
              <a:rPr lang="zh-CN" altLang="en-US" dirty="0"/>
              <a:t>（仅白色背景）和</a:t>
            </a:r>
            <a:r>
              <a:rPr lang="en-US" altLang="zh-CN" dirty="0"/>
              <a:t>ticks</a:t>
            </a:r>
            <a:r>
              <a:rPr lang="zh-CN" altLang="en-US" dirty="0"/>
              <a:t>（坐标轴带刻度）</a:t>
            </a:r>
            <a:r>
              <a:rPr lang="en-US" altLang="zh-CN" dirty="0"/>
              <a:t>5</a:t>
            </a:r>
            <a:r>
              <a:rPr lang="zh-CN" altLang="en-US" dirty="0"/>
              <a:t>种预设的主题。</a:t>
            </a:r>
            <a:endParaRPr lang="en-US" altLang="zh-CN" dirty="0"/>
          </a:p>
          <a:p>
            <a:pPr marL="720000" indent="-362822">
              <a:spcBef>
                <a:spcPts val="900"/>
              </a:spcBef>
              <a:buFont typeface="Arial" pitchFamily="34" charset="0"/>
              <a:buChar char="•"/>
              <a:defRPr/>
            </a:pPr>
            <a:r>
              <a:rPr lang="en-US" altLang="zh-CN" dirty="0" err="1"/>
              <a:t>darkgrid</a:t>
            </a:r>
            <a:r>
              <a:rPr lang="zh-CN" altLang="en-US" dirty="0"/>
              <a:t>与</a:t>
            </a:r>
            <a:r>
              <a:rPr lang="en-US" altLang="zh-CN" dirty="0" err="1"/>
              <a:t>whitegrid</a:t>
            </a:r>
            <a:r>
              <a:rPr lang="zh-CN" altLang="en-US" dirty="0"/>
              <a:t>主题有助于在绘图时进行定量信息的查找。</a:t>
            </a:r>
            <a:endParaRPr lang="en-US" altLang="zh-CN" dirty="0"/>
          </a:p>
          <a:p>
            <a:pPr marL="720000" indent="-362822">
              <a:spcBef>
                <a:spcPts val="900"/>
              </a:spcBef>
              <a:buFont typeface="Arial" pitchFamily="34" charset="0"/>
              <a:buChar char="•"/>
              <a:defRPr/>
            </a:pPr>
            <a:r>
              <a:rPr lang="en-US" altLang="zh-CN" dirty="0"/>
              <a:t>dark</a:t>
            </a:r>
            <a:r>
              <a:rPr lang="zh-CN" altLang="en-US" dirty="0"/>
              <a:t>与</a:t>
            </a:r>
            <a:r>
              <a:rPr lang="en-US" altLang="zh-CN" dirty="0"/>
              <a:t>white</a:t>
            </a:r>
            <a:r>
              <a:rPr lang="zh-CN" altLang="en-US" dirty="0"/>
              <a:t>主题有助于防止网格与表示数据的线条混淆</a:t>
            </a:r>
            <a:endParaRPr lang="en-US" altLang="zh-CN" dirty="0"/>
          </a:p>
          <a:p>
            <a:pPr marL="720000" indent="-362822">
              <a:spcBef>
                <a:spcPts val="900"/>
              </a:spcBef>
              <a:buFont typeface="Arial" pitchFamily="34" charset="0"/>
              <a:buChar char="•"/>
              <a:defRPr/>
            </a:pPr>
            <a:r>
              <a:rPr lang="en-US" altLang="zh-CN" dirty="0"/>
              <a:t>ticks</a:t>
            </a:r>
            <a:r>
              <a:rPr lang="zh-CN" altLang="en-US" dirty="0"/>
              <a:t>主题有助于体现少量特殊的数据元素结构。</a:t>
            </a:r>
            <a:endParaRPr lang="en-US" altLang="zh-CN" dirty="0"/>
          </a:p>
        </p:txBody>
      </p:sp>
      <p:sp>
        <p:nvSpPr>
          <p:cNvPr id="3" name="标题 2">
            <a:extLst>
              <a:ext uri="{FF2B5EF4-FFF2-40B4-BE49-F238E27FC236}">
                <a16:creationId xmlns:a16="http://schemas.microsoft.com/office/drawing/2014/main" id="{351BE47F-A7C0-4F37-895C-B09FEF90680A}"/>
              </a:ext>
            </a:extLst>
          </p:cNvPr>
          <p:cNvSpPr>
            <a:spLocks noGrp="1"/>
          </p:cNvSpPr>
          <p:nvPr>
            <p:ph type="title"/>
          </p:nvPr>
        </p:nvSpPr>
        <p:spPr/>
        <p:txBody>
          <a:bodyPr/>
          <a:lstStyle/>
          <a:p>
            <a:r>
              <a:rPr lang="zh-CN" altLang="en-US" dirty="0"/>
              <a:t>熟悉</a:t>
            </a:r>
            <a:r>
              <a:rPr lang="en-US" altLang="zh-CN" dirty="0"/>
              <a:t>seaborn</a:t>
            </a:r>
            <a:r>
              <a:rPr lang="zh-CN" altLang="en-US" dirty="0"/>
              <a:t>绘图基础</a:t>
            </a:r>
          </a:p>
        </p:txBody>
      </p:sp>
    </p:spTree>
    <p:extLst>
      <p:ext uri="{BB962C8B-B14F-4D97-AF65-F5344CB8AC3E}">
        <p14:creationId xmlns:p14="http://schemas.microsoft.com/office/powerpoint/2010/main" val="1701382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fade">
                                      <p:cBhvr>
                                        <p:cTn id="20" dur="500"/>
                                        <p:tgtEl>
                                          <p:spTgt spid="2">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fade">
                                      <p:cBhvr>
                                        <p:cTn id="25" dur="500"/>
                                        <p:tgtEl>
                                          <p:spTgt spid="2">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
                                            <p:txEl>
                                              <p:pRg st="5" end="5"/>
                                            </p:txEl>
                                          </p:spTgt>
                                        </p:tgtEl>
                                        <p:attrNameLst>
                                          <p:attrName>style.visibility</p:attrName>
                                        </p:attrNameLst>
                                      </p:cBhvr>
                                      <p:to>
                                        <p:strVal val="visible"/>
                                      </p:to>
                                    </p:set>
                                    <p:animEffect transition="in" filter="fade">
                                      <p:cBhvr>
                                        <p:cTn id="30"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FE74D8C-07E5-48A9-8556-3DF9CF7EE52A}"/>
              </a:ext>
            </a:extLst>
          </p:cNvPr>
          <p:cNvSpPr>
            <a:spLocks noGrp="1"/>
          </p:cNvSpPr>
          <p:nvPr>
            <p:ph idx="1"/>
          </p:nvPr>
        </p:nvSpPr>
        <p:spPr/>
        <p:txBody>
          <a:bodyPr/>
          <a:lstStyle/>
          <a:p>
            <a:r>
              <a:rPr lang="zh-CN" altLang="en-US" dirty="0"/>
              <a:t>使用</a:t>
            </a:r>
            <a:r>
              <a:rPr lang="en-US" altLang="zh-CN" dirty="0" err="1"/>
              <a:t>set_style</a:t>
            </a:r>
            <a:r>
              <a:rPr lang="zh-CN" altLang="en-US" dirty="0"/>
              <a:t>函数的基本使用格式如下。</a:t>
            </a:r>
            <a:endParaRPr lang="en-US" altLang="zh-CN" dirty="0"/>
          </a:p>
          <a:p>
            <a:endParaRPr lang="en-US" altLang="zh-CN" dirty="0"/>
          </a:p>
          <a:p>
            <a:endParaRPr lang="en-US" altLang="zh-CN" dirty="0"/>
          </a:p>
          <a:p>
            <a:r>
              <a:rPr lang="en-US" altLang="zh-CN" dirty="0" err="1"/>
              <a:t>set_style</a:t>
            </a:r>
            <a:r>
              <a:rPr lang="zh-CN" altLang="en-US" dirty="0"/>
              <a:t>函数的常用参数及其说明如下表。</a:t>
            </a:r>
            <a:endParaRPr lang="en-US" altLang="zh-CN" dirty="0"/>
          </a:p>
        </p:txBody>
      </p:sp>
      <p:sp>
        <p:nvSpPr>
          <p:cNvPr id="3" name="标题 2">
            <a:extLst>
              <a:ext uri="{FF2B5EF4-FFF2-40B4-BE49-F238E27FC236}">
                <a16:creationId xmlns:a16="http://schemas.microsoft.com/office/drawing/2014/main" id="{351BE47F-A7C0-4F37-895C-B09FEF90680A}"/>
              </a:ext>
            </a:extLst>
          </p:cNvPr>
          <p:cNvSpPr>
            <a:spLocks noGrp="1"/>
          </p:cNvSpPr>
          <p:nvPr>
            <p:ph type="title"/>
          </p:nvPr>
        </p:nvSpPr>
        <p:spPr/>
        <p:txBody>
          <a:bodyPr/>
          <a:lstStyle/>
          <a:p>
            <a:r>
              <a:rPr lang="zh-CN" altLang="en-US" dirty="0"/>
              <a:t>熟悉</a:t>
            </a:r>
            <a:r>
              <a:rPr lang="en-US" altLang="zh-CN" dirty="0"/>
              <a:t>seaborn</a:t>
            </a:r>
            <a:r>
              <a:rPr lang="zh-CN" altLang="en-US" dirty="0"/>
              <a:t>绘图基础</a:t>
            </a:r>
          </a:p>
        </p:txBody>
      </p:sp>
      <p:sp>
        <p:nvSpPr>
          <p:cNvPr id="4" name="TextBox 5">
            <a:extLst>
              <a:ext uri="{FF2B5EF4-FFF2-40B4-BE49-F238E27FC236}">
                <a16:creationId xmlns:a16="http://schemas.microsoft.com/office/drawing/2014/main" id="{B4A61B0D-1A71-4C87-ABBA-65F565EC55E0}"/>
              </a:ext>
            </a:extLst>
          </p:cNvPr>
          <p:cNvSpPr txBox="1">
            <a:spLocks noChangeArrowheads="1"/>
          </p:cNvSpPr>
          <p:nvPr/>
        </p:nvSpPr>
        <p:spPr bwMode="auto">
          <a:xfrm>
            <a:off x="3052465" y="1849285"/>
            <a:ext cx="977423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8775">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a:spcBef>
                <a:spcPct val="0"/>
              </a:spcBef>
              <a:buClrTx/>
              <a:buNone/>
            </a:pPr>
            <a:r>
              <a:rPr kumimoji="0" lang="en-US" altLang="zh-CN" sz="2200" i="1" dirty="0" err="1">
                <a:latin typeface="Times New Roman" panose="02020603050405020304" pitchFamily="18" charset="0"/>
                <a:cs typeface="Times New Roman" panose="02020603050405020304" pitchFamily="18" charset="0"/>
              </a:rPr>
              <a:t>seaborn.set_style</a:t>
            </a:r>
            <a:r>
              <a:rPr kumimoji="0" lang="en-US" altLang="zh-CN" sz="2200" i="1" dirty="0">
                <a:latin typeface="Times New Roman" panose="02020603050405020304" pitchFamily="18" charset="0"/>
                <a:cs typeface="Times New Roman" panose="02020603050405020304" pitchFamily="18" charset="0"/>
              </a:rPr>
              <a:t>(style=None, </a:t>
            </a:r>
            <a:r>
              <a:rPr kumimoji="0" lang="en-US" altLang="zh-CN" sz="2200" i="1" dirty="0" err="1">
                <a:latin typeface="Times New Roman" panose="02020603050405020304" pitchFamily="18" charset="0"/>
                <a:cs typeface="Times New Roman" panose="02020603050405020304" pitchFamily="18" charset="0"/>
              </a:rPr>
              <a:t>rc</a:t>
            </a:r>
            <a:r>
              <a:rPr kumimoji="0" lang="en-US" altLang="zh-CN" sz="2200" i="1" dirty="0">
                <a:latin typeface="Times New Roman" panose="02020603050405020304" pitchFamily="18" charset="0"/>
                <a:cs typeface="Times New Roman" panose="02020603050405020304" pitchFamily="18" charset="0"/>
              </a:rPr>
              <a:t>=None)</a:t>
            </a:r>
          </a:p>
        </p:txBody>
      </p:sp>
      <p:graphicFrame>
        <p:nvGraphicFramePr>
          <p:cNvPr id="5" name="表格 4">
            <a:extLst>
              <a:ext uri="{FF2B5EF4-FFF2-40B4-BE49-F238E27FC236}">
                <a16:creationId xmlns:a16="http://schemas.microsoft.com/office/drawing/2014/main" id="{AE7B5BE6-9CC5-426F-BB0C-E686E691A76C}"/>
              </a:ext>
            </a:extLst>
          </p:cNvPr>
          <p:cNvGraphicFramePr>
            <a:graphicFrameLocks noGrp="1"/>
          </p:cNvGraphicFramePr>
          <p:nvPr>
            <p:extLst>
              <p:ext uri="{D42A27DB-BD31-4B8C-83A1-F6EECF244321}">
                <p14:modId xmlns:p14="http://schemas.microsoft.com/office/powerpoint/2010/main" val="477815245"/>
              </p:ext>
            </p:extLst>
          </p:nvPr>
        </p:nvGraphicFramePr>
        <p:xfrm>
          <a:off x="660580" y="3494823"/>
          <a:ext cx="10910736" cy="1296000"/>
        </p:xfrm>
        <a:graphic>
          <a:graphicData uri="http://schemas.openxmlformats.org/drawingml/2006/table">
            <a:tbl>
              <a:tblPr firstRow="1" bandRow="1">
                <a:tableStyleId>{5C22544A-7EE6-4342-B048-85BDC9FD1C3A}</a:tableStyleId>
              </a:tblPr>
              <a:tblGrid>
                <a:gridCol w="1234722">
                  <a:extLst>
                    <a:ext uri="{9D8B030D-6E8A-4147-A177-3AD203B41FA5}">
                      <a16:colId xmlns:a16="http://schemas.microsoft.com/office/drawing/2014/main" val="2337600076"/>
                    </a:ext>
                  </a:extLst>
                </a:gridCol>
                <a:gridCol w="9676014">
                  <a:extLst>
                    <a:ext uri="{9D8B030D-6E8A-4147-A177-3AD203B41FA5}">
                      <a16:colId xmlns:a16="http://schemas.microsoft.com/office/drawing/2014/main" val="2898772737"/>
                    </a:ext>
                  </a:extLst>
                </a:gridCol>
              </a:tblGrid>
              <a:tr h="432000">
                <a:tc>
                  <a:txBody>
                    <a:bodyPr/>
                    <a:lstStyle/>
                    <a:p>
                      <a:pPr algn="ctr"/>
                      <a:r>
                        <a:rPr lang="zh-CN" altLang="en-US" sz="1800" b="1" kern="1200" baseline="0" dirty="0">
                          <a:solidFill>
                            <a:schemeClr val="lt1"/>
                          </a:solidFill>
                          <a:latin typeface="Times New Roman" panose="02020603050405020304" pitchFamily="18" charset="0"/>
                          <a:ea typeface="+mn-ea"/>
                          <a:cs typeface="+mn-cs"/>
                        </a:rPr>
                        <a:t>参数名称</a:t>
                      </a:r>
                    </a:p>
                  </a:txBody>
                  <a:tcPr marL="68580" marR="68580" marT="0" marB="0" anchor="ctr"/>
                </a:tc>
                <a:tc>
                  <a:txBody>
                    <a:bodyPr/>
                    <a:lstStyle/>
                    <a:p>
                      <a:pPr algn="ctr"/>
                      <a:r>
                        <a:rPr lang="zh-CN" altLang="en-US" sz="1800" b="1" kern="1200" baseline="0" dirty="0">
                          <a:solidFill>
                            <a:schemeClr val="lt1"/>
                          </a:solidFill>
                          <a:latin typeface="Times New Roman" panose="02020603050405020304" pitchFamily="18" charset="0"/>
                          <a:ea typeface="+mn-ea"/>
                          <a:cs typeface="+mn-cs"/>
                        </a:rPr>
                        <a:t>参数说明</a:t>
                      </a:r>
                    </a:p>
                  </a:txBody>
                  <a:tcPr marL="68580" marR="68580" marT="0" marB="0" anchor="ctr"/>
                </a:tc>
                <a:extLst>
                  <a:ext uri="{0D108BD9-81ED-4DB2-BD59-A6C34878D82A}">
                    <a16:rowId xmlns:a16="http://schemas.microsoft.com/office/drawing/2014/main" val="1599120315"/>
                  </a:ext>
                </a:extLst>
              </a:tr>
              <a:tr h="432000">
                <a:tc>
                  <a:txBody>
                    <a:bodyPr/>
                    <a:lstStyle/>
                    <a:p>
                      <a:pPr marL="0" algn="l" defTabSz="967740" rtl="0" eaLnBrk="1" latinLnBrk="0" hangingPunct="1"/>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style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just"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str</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。表示设置的图形主题风格，可选</a:t>
                      </a:r>
                      <a:r>
                        <a:rPr lang="en-US" sz="1800" kern="100" baseline="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darkgrid</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whitegrid</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dark</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white</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ticks</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None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277337831"/>
                  </a:ext>
                </a:extLst>
              </a:tr>
              <a:tr h="432000">
                <a:tc>
                  <a:txBody>
                    <a:bodyPr/>
                    <a:lstStyle/>
                    <a:p>
                      <a:pPr marL="0" algn="l" defTabSz="967740" rtl="0" eaLnBrk="1" latinLnBrk="0" hangingPunct="1"/>
                      <a:r>
                        <a:rPr lang="en-US" sz="1800" kern="100" baseline="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rc</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just"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dict</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。表示用于覆盖预设</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seaborn </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样式字典中的值的参数映射。默认为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None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166895293"/>
                  </a:ext>
                </a:extLst>
              </a:tr>
            </a:tbl>
          </a:graphicData>
        </a:graphic>
      </p:graphicFrame>
    </p:spTree>
    <p:extLst>
      <p:ext uri="{BB962C8B-B14F-4D97-AF65-F5344CB8AC3E}">
        <p14:creationId xmlns:p14="http://schemas.microsoft.com/office/powerpoint/2010/main" val="244031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heel(1)">
                                      <p:cBhvr>
                                        <p:cTn id="11" dur="20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circle(in)">
                                      <p:cBhvr>
                                        <p:cTn id="2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FE74D8C-07E5-48A9-8556-3DF9CF7EE52A}"/>
              </a:ext>
            </a:extLst>
          </p:cNvPr>
          <p:cNvSpPr>
            <a:spLocks noGrp="1"/>
          </p:cNvSpPr>
          <p:nvPr>
            <p:ph idx="1"/>
          </p:nvPr>
        </p:nvSpPr>
        <p:spPr/>
        <p:txBody>
          <a:bodyPr/>
          <a:lstStyle/>
          <a:p>
            <a:pPr marL="0" indent="0">
              <a:buClr>
                <a:srgbClr val="000066"/>
              </a:buClr>
              <a:buNone/>
            </a:pPr>
            <a:r>
              <a:rPr lang="zh-CN" altLang="en-US" sz="2000" b="1" dirty="0"/>
              <a:t>（</a:t>
            </a:r>
            <a:r>
              <a:rPr lang="en-US" altLang="zh-CN" sz="2000" b="1" dirty="0"/>
              <a:t>2</a:t>
            </a:r>
            <a:r>
              <a:rPr lang="zh-CN" altLang="en-US" sz="2000" b="1" dirty="0"/>
              <a:t>） 元素缩放</a:t>
            </a:r>
            <a:endParaRPr lang="en-US" altLang="zh-CN" sz="2000" b="1" dirty="0"/>
          </a:p>
          <a:p>
            <a:r>
              <a:rPr lang="zh-CN" altLang="en-US" dirty="0"/>
              <a:t>在</a:t>
            </a:r>
            <a:r>
              <a:rPr lang="en-US" altLang="zh-CN" dirty="0"/>
              <a:t>seaborn</a:t>
            </a:r>
            <a:r>
              <a:rPr lang="zh-CN" altLang="en-US" dirty="0"/>
              <a:t>库中通过</a:t>
            </a:r>
            <a:r>
              <a:rPr lang="en-US" altLang="zh-CN" dirty="0" err="1"/>
              <a:t>set_context</a:t>
            </a:r>
            <a:r>
              <a:rPr lang="zh-CN" altLang="en-US" dirty="0"/>
              <a:t>函数可以设置输出图片元素的大小尺寸。</a:t>
            </a:r>
            <a:endParaRPr lang="en-US" altLang="zh-CN" dirty="0"/>
          </a:p>
          <a:p>
            <a:r>
              <a:rPr lang="en-US" altLang="zh-CN" dirty="0" err="1"/>
              <a:t>set_context</a:t>
            </a:r>
            <a:r>
              <a:rPr lang="zh-CN" altLang="en-US" dirty="0"/>
              <a:t>函数的基本使用格式如下。</a:t>
            </a:r>
            <a:endParaRPr lang="en-US" altLang="zh-CN" dirty="0"/>
          </a:p>
          <a:p>
            <a:endParaRPr lang="en-US" altLang="zh-CN" dirty="0"/>
          </a:p>
          <a:p>
            <a:endParaRPr lang="en-US" altLang="zh-CN" dirty="0"/>
          </a:p>
          <a:p>
            <a:r>
              <a:rPr lang="en-US" altLang="zh-CN" sz="1800" dirty="0" err="1">
                <a:solidFill>
                  <a:srgbClr val="000000"/>
                </a:solidFill>
                <a:effectLst/>
                <a:latin typeface="Times New Roman" panose="02020603050405020304" pitchFamily="18" charset="0"/>
                <a:ea typeface="宋体" panose="02010600030101010101" pitchFamily="2" charset="-122"/>
              </a:rPr>
              <a:t>set_context</a:t>
            </a:r>
            <a:r>
              <a:rPr lang="zh-CN" altLang="en-US" sz="1800" dirty="0">
                <a:solidFill>
                  <a:srgbClr val="000000"/>
                </a:solidFill>
                <a:effectLst/>
                <a:latin typeface="Times New Roman" panose="02020603050405020304" pitchFamily="18" charset="0"/>
                <a:ea typeface="宋体" panose="02010600030101010101" pitchFamily="2" charset="-122"/>
              </a:rPr>
              <a:t>函数的常用参数及其说明如下表。</a:t>
            </a:r>
            <a:endParaRPr lang="en-US" altLang="zh-CN" dirty="0"/>
          </a:p>
        </p:txBody>
      </p:sp>
      <p:sp>
        <p:nvSpPr>
          <p:cNvPr id="3" name="标题 2">
            <a:extLst>
              <a:ext uri="{FF2B5EF4-FFF2-40B4-BE49-F238E27FC236}">
                <a16:creationId xmlns:a16="http://schemas.microsoft.com/office/drawing/2014/main" id="{351BE47F-A7C0-4F37-895C-B09FEF90680A}"/>
              </a:ext>
            </a:extLst>
          </p:cNvPr>
          <p:cNvSpPr>
            <a:spLocks noGrp="1"/>
          </p:cNvSpPr>
          <p:nvPr>
            <p:ph type="title"/>
          </p:nvPr>
        </p:nvSpPr>
        <p:spPr/>
        <p:txBody>
          <a:bodyPr/>
          <a:lstStyle/>
          <a:p>
            <a:r>
              <a:rPr lang="zh-CN" altLang="en-US" dirty="0"/>
              <a:t>熟悉</a:t>
            </a:r>
            <a:r>
              <a:rPr lang="en-US" altLang="zh-CN" dirty="0"/>
              <a:t>seaborn</a:t>
            </a:r>
            <a:r>
              <a:rPr lang="zh-CN" altLang="en-US" dirty="0"/>
              <a:t>绘图基础</a:t>
            </a:r>
          </a:p>
        </p:txBody>
      </p:sp>
      <p:sp>
        <p:nvSpPr>
          <p:cNvPr id="4" name="TextBox 5">
            <a:extLst>
              <a:ext uri="{FF2B5EF4-FFF2-40B4-BE49-F238E27FC236}">
                <a16:creationId xmlns:a16="http://schemas.microsoft.com/office/drawing/2014/main" id="{77E6C5BA-B4B4-4F2F-96BB-F1765441BA2E}"/>
              </a:ext>
            </a:extLst>
          </p:cNvPr>
          <p:cNvSpPr txBox="1">
            <a:spLocks noChangeArrowheads="1"/>
          </p:cNvSpPr>
          <p:nvPr/>
        </p:nvSpPr>
        <p:spPr bwMode="auto">
          <a:xfrm>
            <a:off x="1453440" y="2998113"/>
            <a:ext cx="977423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8775">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a:spcBef>
                <a:spcPct val="0"/>
              </a:spcBef>
              <a:buClrTx/>
              <a:buNone/>
            </a:pPr>
            <a:r>
              <a:rPr kumimoji="0" lang="fr-FR" altLang="zh-CN" sz="2200" i="1" dirty="0">
                <a:latin typeface="Times New Roman" panose="02020603050405020304" pitchFamily="18" charset="0"/>
                <a:cs typeface="Times New Roman" panose="02020603050405020304" pitchFamily="18" charset="0"/>
              </a:rPr>
              <a:t>seaborn.set_context(context=None, font_scale=1, rc=None)</a:t>
            </a:r>
            <a:endParaRPr kumimoji="0" lang="en-US" altLang="zh-CN" sz="2200" i="1" dirty="0">
              <a:latin typeface="Times New Roman" panose="02020603050405020304" pitchFamily="18" charset="0"/>
              <a:cs typeface="Times New Roman" panose="02020603050405020304" pitchFamily="18" charset="0"/>
            </a:endParaRPr>
          </a:p>
        </p:txBody>
      </p:sp>
      <p:graphicFrame>
        <p:nvGraphicFramePr>
          <p:cNvPr id="5" name="表格 4">
            <a:extLst>
              <a:ext uri="{FF2B5EF4-FFF2-40B4-BE49-F238E27FC236}">
                <a16:creationId xmlns:a16="http://schemas.microsoft.com/office/drawing/2014/main" id="{126374DC-4112-438A-9F0C-D6AA5D9D88CE}"/>
              </a:ext>
            </a:extLst>
          </p:cNvPr>
          <p:cNvGraphicFramePr>
            <a:graphicFrameLocks noGrp="1"/>
          </p:cNvGraphicFramePr>
          <p:nvPr>
            <p:extLst>
              <p:ext uri="{D42A27DB-BD31-4B8C-83A1-F6EECF244321}">
                <p14:modId xmlns:p14="http://schemas.microsoft.com/office/powerpoint/2010/main" val="4117986059"/>
              </p:ext>
            </p:extLst>
          </p:nvPr>
        </p:nvGraphicFramePr>
        <p:xfrm>
          <a:off x="1023017" y="4311202"/>
          <a:ext cx="10145965" cy="1728000"/>
        </p:xfrm>
        <a:graphic>
          <a:graphicData uri="http://schemas.openxmlformats.org/drawingml/2006/table">
            <a:tbl>
              <a:tblPr firstRow="1" bandRow="1">
                <a:tableStyleId>{5C22544A-7EE6-4342-B048-85BDC9FD1C3A}</a:tableStyleId>
              </a:tblPr>
              <a:tblGrid>
                <a:gridCol w="1317849">
                  <a:extLst>
                    <a:ext uri="{9D8B030D-6E8A-4147-A177-3AD203B41FA5}">
                      <a16:colId xmlns:a16="http://schemas.microsoft.com/office/drawing/2014/main" val="2337600076"/>
                    </a:ext>
                  </a:extLst>
                </a:gridCol>
                <a:gridCol w="8828116">
                  <a:extLst>
                    <a:ext uri="{9D8B030D-6E8A-4147-A177-3AD203B41FA5}">
                      <a16:colId xmlns:a16="http://schemas.microsoft.com/office/drawing/2014/main" val="2898772737"/>
                    </a:ext>
                  </a:extLst>
                </a:gridCol>
              </a:tblGrid>
              <a:tr h="432000">
                <a:tc>
                  <a:txBody>
                    <a:bodyPr/>
                    <a:lstStyle/>
                    <a:p>
                      <a:pPr marL="0" algn="ctr" defTabSz="967740" rtl="0" eaLnBrk="1" latinLnBrk="0" hangingPunct="1"/>
                      <a:r>
                        <a:rPr lang="zh-CN" altLang="en-US" sz="1800" b="1" kern="1200" baseline="0" dirty="0">
                          <a:solidFill>
                            <a:schemeClr val="lt1"/>
                          </a:solidFill>
                          <a:latin typeface="Times New Roman" panose="02020603050405020304" pitchFamily="18" charset="0"/>
                          <a:ea typeface="+mn-ea"/>
                          <a:cs typeface="+mn-cs"/>
                        </a:rPr>
                        <a:t>参数名称</a:t>
                      </a:r>
                    </a:p>
                  </a:txBody>
                  <a:tcPr marL="68580" marR="68580" marT="0" marB="0" anchor="ctr"/>
                </a:tc>
                <a:tc>
                  <a:txBody>
                    <a:bodyPr/>
                    <a:lstStyle/>
                    <a:p>
                      <a:pPr marL="0" algn="ctr" defTabSz="967740" rtl="0" eaLnBrk="1" latinLnBrk="0" hangingPunct="1"/>
                      <a:r>
                        <a:rPr lang="zh-CN" altLang="en-US" sz="1800" b="1" kern="1200" baseline="0" dirty="0">
                          <a:solidFill>
                            <a:schemeClr val="lt1"/>
                          </a:solidFill>
                          <a:latin typeface="Times New Roman" panose="02020603050405020304" pitchFamily="18" charset="0"/>
                          <a:ea typeface="+mn-ea"/>
                          <a:cs typeface="+mn-cs"/>
                        </a:rPr>
                        <a:t>参数说明</a:t>
                      </a:r>
                    </a:p>
                  </a:txBody>
                  <a:tcPr marL="68580" marR="68580" marT="0" marB="0" anchor="ctr"/>
                </a:tc>
                <a:extLst>
                  <a:ext uri="{0D108BD9-81ED-4DB2-BD59-A6C34878D82A}">
                    <a16:rowId xmlns:a16="http://schemas.microsoft.com/office/drawing/2014/main" val="1599120315"/>
                  </a:ext>
                </a:extLst>
              </a:tr>
              <a:tr h="432000">
                <a:tc>
                  <a:txBody>
                    <a:bodyPr/>
                    <a:lstStyle/>
                    <a:p>
                      <a:pPr marL="0" algn="l" defTabSz="967740" rtl="0" eaLnBrk="1" latinLnBrk="0" hangingPunct="1"/>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context</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str</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。表示设置的绘图背景风格，可选</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paper</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notebook</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talk</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poster</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None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277337831"/>
                  </a:ext>
                </a:extLst>
              </a:tr>
              <a:tr h="432000">
                <a:tc>
                  <a:txBody>
                    <a:bodyPr/>
                    <a:lstStyle/>
                    <a:p>
                      <a:pPr marL="0" algn="l" defTabSz="967740" rtl="0" eaLnBrk="1" latinLnBrk="0" hangingPunct="1"/>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font_scale</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float</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。表示单独的缩放因子以独立缩放字体元素的大小。默认为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166895293"/>
                  </a:ext>
                </a:extLst>
              </a:tr>
              <a:tr h="432000">
                <a:tc>
                  <a:txBody>
                    <a:bodyPr/>
                    <a:lstStyle/>
                    <a:p>
                      <a:pPr marL="0" algn="l" defTabSz="967740" rtl="0" eaLnBrk="1" latinLnBrk="0" hangingPunct="1"/>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rc</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dict</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。表示参数映射以覆盖预设的</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seaborn </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上下文字典中的值。默认为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None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32561750"/>
                  </a:ext>
                </a:extLst>
              </a:tr>
            </a:tbl>
          </a:graphicData>
        </a:graphic>
      </p:graphicFrame>
    </p:spTree>
    <p:extLst>
      <p:ext uri="{BB962C8B-B14F-4D97-AF65-F5344CB8AC3E}">
        <p14:creationId xmlns:p14="http://schemas.microsoft.com/office/powerpoint/2010/main" val="2200681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heel(1)">
                                      <p:cBhvr>
                                        <p:cTn id="19" dur="20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circle(in)">
                                      <p:cBhvr>
                                        <p:cTn id="28"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FE74D8C-07E5-48A9-8556-3DF9CF7EE52A}"/>
              </a:ext>
            </a:extLst>
          </p:cNvPr>
          <p:cNvSpPr>
            <a:spLocks noGrp="1"/>
          </p:cNvSpPr>
          <p:nvPr>
            <p:ph idx="1"/>
          </p:nvPr>
        </p:nvSpPr>
        <p:spPr/>
        <p:txBody>
          <a:bodyPr/>
          <a:lstStyle/>
          <a:p>
            <a:pPr marL="0" indent="0">
              <a:buClr>
                <a:srgbClr val="000066"/>
              </a:buClr>
              <a:buNone/>
            </a:pPr>
            <a:r>
              <a:rPr lang="zh-CN" altLang="en-US" sz="2000" b="1" dirty="0"/>
              <a:t>（</a:t>
            </a:r>
            <a:r>
              <a:rPr lang="en-US" altLang="zh-CN" sz="2000" b="1" dirty="0"/>
              <a:t>3</a:t>
            </a:r>
            <a:r>
              <a:rPr lang="zh-CN" altLang="en-US" sz="2000" b="1" dirty="0"/>
              <a:t>） 边框控制</a:t>
            </a:r>
            <a:endParaRPr lang="en-US" altLang="zh-CN" sz="2000" b="1" dirty="0"/>
          </a:p>
          <a:p>
            <a:pPr>
              <a:buClr>
                <a:srgbClr val="000066"/>
              </a:buClr>
            </a:pPr>
            <a:r>
              <a:rPr lang="zh-CN" altLang="en-US" dirty="0"/>
              <a:t>在</a:t>
            </a:r>
            <a:r>
              <a:rPr lang="en-US" altLang="zh-CN" dirty="0"/>
              <a:t>seaborn</a:t>
            </a:r>
            <a:r>
              <a:rPr lang="zh-CN" altLang="en-US" dirty="0"/>
              <a:t>库中，可以使用</a:t>
            </a:r>
            <a:r>
              <a:rPr lang="en-US" altLang="zh-CN" dirty="0" err="1"/>
              <a:t>despine</a:t>
            </a:r>
            <a:r>
              <a:rPr lang="zh-CN" altLang="en-US" dirty="0"/>
              <a:t>函数移除任意位置的边框，调节边框的位置，修剪边框的长短。</a:t>
            </a:r>
            <a:endParaRPr lang="en-US" altLang="zh-CN" dirty="0"/>
          </a:p>
          <a:p>
            <a:pPr>
              <a:buClr>
                <a:srgbClr val="000066"/>
              </a:buClr>
            </a:pPr>
            <a:r>
              <a:rPr lang="en-US" altLang="zh-CN" dirty="0" err="1"/>
              <a:t>despine</a:t>
            </a:r>
            <a:r>
              <a:rPr lang="zh-CN" altLang="en-US" dirty="0"/>
              <a:t>函数的基本使用格式如下。</a:t>
            </a:r>
            <a:endParaRPr lang="en-US" altLang="zh-CN" dirty="0"/>
          </a:p>
          <a:p>
            <a:pPr>
              <a:buClr>
                <a:srgbClr val="000066"/>
              </a:buClr>
            </a:pPr>
            <a:endParaRPr lang="en-US" altLang="zh-CN" dirty="0"/>
          </a:p>
        </p:txBody>
      </p:sp>
      <p:sp>
        <p:nvSpPr>
          <p:cNvPr id="3" name="标题 2">
            <a:extLst>
              <a:ext uri="{FF2B5EF4-FFF2-40B4-BE49-F238E27FC236}">
                <a16:creationId xmlns:a16="http://schemas.microsoft.com/office/drawing/2014/main" id="{351BE47F-A7C0-4F37-895C-B09FEF90680A}"/>
              </a:ext>
            </a:extLst>
          </p:cNvPr>
          <p:cNvSpPr>
            <a:spLocks noGrp="1"/>
          </p:cNvSpPr>
          <p:nvPr>
            <p:ph type="title"/>
          </p:nvPr>
        </p:nvSpPr>
        <p:spPr/>
        <p:txBody>
          <a:bodyPr/>
          <a:lstStyle/>
          <a:p>
            <a:r>
              <a:rPr lang="zh-CN" altLang="en-US" dirty="0"/>
              <a:t>熟悉</a:t>
            </a:r>
            <a:r>
              <a:rPr lang="en-US" altLang="zh-CN" dirty="0"/>
              <a:t>seaborn</a:t>
            </a:r>
            <a:r>
              <a:rPr lang="zh-CN" altLang="en-US" dirty="0"/>
              <a:t>绘图基础</a:t>
            </a:r>
          </a:p>
        </p:txBody>
      </p:sp>
      <p:sp>
        <p:nvSpPr>
          <p:cNvPr id="4" name="TextBox 5">
            <a:extLst>
              <a:ext uri="{FF2B5EF4-FFF2-40B4-BE49-F238E27FC236}">
                <a16:creationId xmlns:a16="http://schemas.microsoft.com/office/drawing/2014/main" id="{10F6D829-5967-49F0-9E1B-06D39F33E27B}"/>
              </a:ext>
            </a:extLst>
          </p:cNvPr>
          <p:cNvSpPr txBox="1">
            <a:spLocks noChangeArrowheads="1"/>
          </p:cNvSpPr>
          <p:nvPr/>
        </p:nvSpPr>
        <p:spPr bwMode="auto">
          <a:xfrm>
            <a:off x="1762677" y="3245816"/>
            <a:ext cx="9774237"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8775">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a:spcBef>
                <a:spcPct val="0"/>
              </a:spcBef>
              <a:buClrTx/>
              <a:buNone/>
            </a:pPr>
            <a:r>
              <a:rPr kumimoji="0" lang="en-US" altLang="zh-CN" sz="2200" i="1" dirty="0" err="1">
                <a:latin typeface="Times New Roman" panose="02020603050405020304" pitchFamily="18" charset="0"/>
                <a:cs typeface="Times New Roman" panose="02020603050405020304" pitchFamily="18" charset="0"/>
              </a:rPr>
              <a:t>seaborn.despine</a:t>
            </a:r>
            <a:r>
              <a:rPr kumimoji="0" lang="en-US" altLang="zh-CN" sz="2200" i="1" dirty="0">
                <a:latin typeface="Times New Roman" panose="02020603050405020304" pitchFamily="18" charset="0"/>
                <a:cs typeface="Times New Roman" panose="02020603050405020304" pitchFamily="18" charset="0"/>
              </a:rPr>
              <a:t>(fig=None, ax=None, top=True, right=True, left=False, bottom=False, offset=None, trim=False)</a:t>
            </a:r>
          </a:p>
        </p:txBody>
      </p:sp>
    </p:spTree>
    <p:extLst>
      <p:ext uri="{BB962C8B-B14F-4D97-AF65-F5344CB8AC3E}">
        <p14:creationId xmlns:p14="http://schemas.microsoft.com/office/powerpoint/2010/main" val="3433994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heel(1)">
                                      <p:cBhvr>
                                        <p:cTn id="19"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FE74D8C-07E5-48A9-8556-3DF9CF7EE52A}"/>
              </a:ext>
            </a:extLst>
          </p:cNvPr>
          <p:cNvSpPr>
            <a:spLocks noGrp="1"/>
          </p:cNvSpPr>
          <p:nvPr>
            <p:ph idx="1"/>
          </p:nvPr>
        </p:nvSpPr>
        <p:spPr/>
        <p:txBody>
          <a:bodyPr/>
          <a:lstStyle/>
          <a:p>
            <a:pPr marL="0" indent="457200">
              <a:buClr>
                <a:srgbClr val="000066"/>
              </a:buClr>
              <a:buNone/>
            </a:pPr>
            <a:r>
              <a:rPr lang="en-US" altLang="zh-CN" dirty="0" err="1"/>
              <a:t>despine</a:t>
            </a:r>
            <a:r>
              <a:rPr lang="zh-CN" altLang="en-US" dirty="0"/>
              <a:t>函数的常用参数及其说明如下表。</a:t>
            </a:r>
            <a:endParaRPr lang="en-US" altLang="zh-CN" dirty="0"/>
          </a:p>
          <a:p>
            <a:pPr marL="0" indent="0">
              <a:buClr>
                <a:srgbClr val="000066"/>
              </a:buClr>
              <a:buNone/>
            </a:pPr>
            <a:endParaRPr lang="en-US" altLang="zh-CN" dirty="0"/>
          </a:p>
        </p:txBody>
      </p:sp>
      <p:sp>
        <p:nvSpPr>
          <p:cNvPr id="3" name="标题 2">
            <a:extLst>
              <a:ext uri="{FF2B5EF4-FFF2-40B4-BE49-F238E27FC236}">
                <a16:creationId xmlns:a16="http://schemas.microsoft.com/office/drawing/2014/main" id="{351BE47F-A7C0-4F37-895C-B09FEF90680A}"/>
              </a:ext>
            </a:extLst>
          </p:cNvPr>
          <p:cNvSpPr>
            <a:spLocks noGrp="1"/>
          </p:cNvSpPr>
          <p:nvPr>
            <p:ph type="title"/>
          </p:nvPr>
        </p:nvSpPr>
        <p:spPr/>
        <p:txBody>
          <a:bodyPr/>
          <a:lstStyle/>
          <a:p>
            <a:r>
              <a:rPr lang="zh-CN" altLang="en-US" dirty="0"/>
              <a:t>熟悉</a:t>
            </a:r>
            <a:r>
              <a:rPr lang="en-US" altLang="zh-CN" dirty="0"/>
              <a:t>seaborn</a:t>
            </a:r>
            <a:r>
              <a:rPr lang="zh-CN" altLang="en-US" dirty="0"/>
              <a:t>绘图基础</a:t>
            </a:r>
          </a:p>
        </p:txBody>
      </p:sp>
      <p:graphicFrame>
        <p:nvGraphicFramePr>
          <p:cNvPr id="5" name="表格 9">
            <a:extLst>
              <a:ext uri="{FF2B5EF4-FFF2-40B4-BE49-F238E27FC236}">
                <a16:creationId xmlns:a16="http://schemas.microsoft.com/office/drawing/2014/main" id="{13EAF57E-5FDF-4B11-B224-27155F2EADC2}"/>
              </a:ext>
            </a:extLst>
          </p:cNvPr>
          <p:cNvGraphicFramePr>
            <a:graphicFrameLocks noGrp="1"/>
          </p:cNvGraphicFramePr>
          <p:nvPr>
            <p:extLst>
              <p:ext uri="{D42A27DB-BD31-4B8C-83A1-F6EECF244321}">
                <p14:modId xmlns:p14="http://schemas.microsoft.com/office/powerpoint/2010/main" val="2315550986"/>
              </p:ext>
            </p:extLst>
          </p:nvPr>
        </p:nvGraphicFramePr>
        <p:xfrm>
          <a:off x="3099351" y="1858679"/>
          <a:ext cx="6153095" cy="3379146"/>
        </p:xfrm>
        <a:graphic>
          <a:graphicData uri="http://schemas.openxmlformats.org/drawingml/2006/table">
            <a:tbl>
              <a:tblPr firstRow="1" bandRow="1">
                <a:tableStyleId>{5C22544A-7EE6-4342-B048-85BDC9FD1C3A}</a:tableStyleId>
              </a:tblPr>
              <a:tblGrid>
                <a:gridCol w="1082031">
                  <a:extLst>
                    <a:ext uri="{9D8B030D-6E8A-4147-A177-3AD203B41FA5}">
                      <a16:colId xmlns:a16="http://schemas.microsoft.com/office/drawing/2014/main" val="2486219610"/>
                    </a:ext>
                  </a:extLst>
                </a:gridCol>
                <a:gridCol w="5071064">
                  <a:extLst>
                    <a:ext uri="{9D8B030D-6E8A-4147-A177-3AD203B41FA5}">
                      <a16:colId xmlns:a16="http://schemas.microsoft.com/office/drawing/2014/main" val="3350215076"/>
                    </a:ext>
                  </a:extLst>
                </a:gridCol>
              </a:tblGrid>
              <a:tr h="464807">
                <a:tc>
                  <a:txBody>
                    <a:bodyPr/>
                    <a:lstStyle/>
                    <a:p>
                      <a:pPr algn="ctr"/>
                      <a:r>
                        <a:rPr lang="zh-CN" altLang="en-US" sz="1800" b="1" kern="1200" baseline="0" dirty="0">
                          <a:solidFill>
                            <a:schemeClr val="lt1"/>
                          </a:solidFill>
                          <a:latin typeface="Times New Roman" panose="02020603050405020304" pitchFamily="18" charset="0"/>
                          <a:ea typeface="+mn-ea"/>
                          <a:cs typeface="+mn-cs"/>
                        </a:rPr>
                        <a:t>参数名称</a:t>
                      </a:r>
                    </a:p>
                  </a:txBody>
                  <a:tcPr marL="68580" marR="68580" marT="0" marB="0" anchor="ctr"/>
                </a:tc>
                <a:tc>
                  <a:txBody>
                    <a:bodyPr/>
                    <a:lstStyle/>
                    <a:p>
                      <a:pPr algn="ctr"/>
                      <a:r>
                        <a:rPr lang="zh-CN" altLang="en-US" sz="1800" b="1" kern="1200" baseline="0" dirty="0">
                          <a:solidFill>
                            <a:schemeClr val="lt1"/>
                          </a:solidFill>
                          <a:latin typeface="Times New Roman" panose="02020603050405020304" pitchFamily="18" charset="0"/>
                          <a:ea typeface="+mn-ea"/>
                          <a:cs typeface="+mn-cs"/>
                        </a:rPr>
                        <a:t>参数说明</a:t>
                      </a:r>
                    </a:p>
                  </a:txBody>
                  <a:tcPr marL="68580" marR="68580" marT="0" marB="0" anchor="ctr"/>
                </a:tc>
                <a:extLst>
                  <a:ext uri="{0D108BD9-81ED-4DB2-BD59-A6C34878D82A}">
                    <a16:rowId xmlns:a16="http://schemas.microsoft.com/office/drawing/2014/main" val="101937486"/>
                  </a:ext>
                </a:extLst>
              </a:tr>
              <a:tr h="464807">
                <a:tc>
                  <a:txBody>
                    <a:bodyPr/>
                    <a:lstStyle/>
                    <a:p>
                      <a:pPr marL="0" algn="l" defTabSz="967740" rtl="0" eaLnBrk="1" latinLnBrk="0" hangingPunct="1"/>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top</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bool</a:t>
                      </a:r>
                      <a:r>
                        <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。表示删除顶部边框。默认为</a:t>
                      </a:r>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True</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81423965"/>
                  </a:ext>
                </a:extLst>
              </a:tr>
              <a:tr h="464807">
                <a:tc>
                  <a:txBody>
                    <a:bodyPr/>
                    <a:lstStyle/>
                    <a:p>
                      <a:pPr marL="0" algn="l" defTabSz="967740" rtl="0" eaLnBrk="1" latinLnBrk="0" hangingPunct="1"/>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right</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bool</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。表示删除右侧边框。默认为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True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51813464"/>
                  </a:ext>
                </a:extLst>
              </a:tr>
              <a:tr h="464807">
                <a:tc>
                  <a:txBody>
                    <a:bodyPr/>
                    <a:lstStyle/>
                    <a:p>
                      <a:pPr marL="0" algn="l" defTabSz="967740" rtl="0" eaLnBrk="1" latinLnBrk="0" hangingPunct="1"/>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left</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bool</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。表示删除左侧边框。默认为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False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90569487"/>
                  </a:ext>
                </a:extLst>
              </a:tr>
              <a:tr h="464807">
                <a:tc>
                  <a:txBody>
                    <a:bodyPr/>
                    <a:lstStyle/>
                    <a:p>
                      <a:pPr marL="0" algn="l" defTabSz="967740" rtl="0" eaLnBrk="1" latinLnBrk="0" hangingPunct="1"/>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bottom</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bool</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。表示删除底部边框。默认为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False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94562582"/>
                  </a:ext>
                </a:extLst>
              </a:tr>
              <a:tr h="464807">
                <a:tc>
                  <a:txBody>
                    <a:bodyPr/>
                    <a:lstStyle/>
                    <a:p>
                      <a:pPr marL="0" algn="l" defTabSz="967740" rtl="0" eaLnBrk="1" latinLnBrk="0" hangingPunct="1"/>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offset</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int</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或</a:t>
                      </a:r>
                      <a:r>
                        <a:rPr lang="en-US" sz="1800" kern="100" baseline="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dict</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。表示边框与轴的距离。无默认值</a:t>
                      </a:r>
                    </a:p>
                  </a:txBody>
                  <a:tcPr marL="68580" marR="68580" marT="0" marB="0" anchor="ctr"/>
                </a:tc>
                <a:extLst>
                  <a:ext uri="{0D108BD9-81ED-4DB2-BD59-A6C34878D82A}">
                    <a16:rowId xmlns:a16="http://schemas.microsoft.com/office/drawing/2014/main" val="4185982808"/>
                  </a:ext>
                </a:extLst>
              </a:tr>
              <a:tr h="590304">
                <a:tc>
                  <a:txBody>
                    <a:bodyPr/>
                    <a:lstStyle/>
                    <a:p>
                      <a:pPr marL="0" algn="l" defTabSz="967740" rtl="0" eaLnBrk="1" latinLnBrk="0" hangingPunct="1"/>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trim</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bool</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。表示将边框限制为每个非指定轴上的最小和最大主刻度。默认为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False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704582905"/>
                  </a:ext>
                </a:extLst>
              </a:tr>
            </a:tbl>
          </a:graphicData>
        </a:graphic>
      </p:graphicFrame>
    </p:spTree>
    <p:extLst>
      <p:ext uri="{BB962C8B-B14F-4D97-AF65-F5344CB8AC3E}">
        <p14:creationId xmlns:p14="http://schemas.microsoft.com/office/powerpoint/2010/main" val="2115191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heel(1)">
                                      <p:cBhvr>
                                        <p:cTn id="1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FE74D8C-07E5-48A9-8556-3DF9CF7EE52A}"/>
              </a:ext>
            </a:extLst>
          </p:cNvPr>
          <p:cNvSpPr>
            <a:spLocks noGrp="1"/>
          </p:cNvSpPr>
          <p:nvPr>
            <p:ph idx="1"/>
          </p:nvPr>
        </p:nvSpPr>
        <p:spPr/>
        <p:txBody>
          <a:bodyPr/>
          <a:lstStyle/>
          <a:p>
            <a:pPr marL="0" indent="0">
              <a:buClr>
                <a:srgbClr val="000066"/>
              </a:buClr>
              <a:buNone/>
            </a:pPr>
            <a:r>
              <a:rPr lang="en-US" altLang="zh-CN" sz="2000" b="1" dirty="0"/>
              <a:t>3. </a:t>
            </a:r>
            <a:r>
              <a:rPr lang="zh-CN" altLang="en-US" sz="2000" b="1" dirty="0"/>
              <a:t>熟悉</a:t>
            </a:r>
            <a:r>
              <a:rPr lang="en-US" altLang="zh-CN" sz="2000" b="1" dirty="0"/>
              <a:t>seaborn</a:t>
            </a:r>
            <a:r>
              <a:rPr lang="zh-CN" altLang="en-US" sz="2000" b="1" dirty="0"/>
              <a:t>的调色板</a:t>
            </a:r>
            <a:endParaRPr lang="en-US" altLang="zh-CN" sz="2000" b="1" dirty="0"/>
          </a:p>
          <a:p>
            <a:pPr>
              <a:buClr>
                <a:srgbClr val="000066"/>
              </a:buClr>
            </a:pPr>
            <a:r>
              <a:rPr lang="zh-CN" altLang="en-US" dirty="0"/>
              <a:t>颜色在可视化中非常重要，可用于代表各种特征，并且提高整个图的观赏性。</a:t>
            </a:r>
            <a:endParaRPr lang="en-US" altLang="zh-CN" dirty="0"/>
          </a:p>
          <a:p>
            <a:pPr marL="720000" lvl="1" indent="-362822">
              <a:lnSpc>
                <a:spcPct val="150000"/>
              </a:lnSpc>
              <a:spcBef>
                <a:spcPts val="900"/>
              </a:spcBef>
              <a:buFont typeface="Arial" pitchFamily="34" charset="0"/>
              <a:buChar char="•"/>
              <a:defRPr/>
            </a:pPr>
            <a:r>
              <a:rPr lang="zh-CN" altLang="en-US" sz="1800" dirty="0">
                <a:latin typeface="Times New Roman" panose="02020603050405020304" pitchFamily="18" charset="0"/>
                <a:ea typeface="宋体" panose="02010600030101010101" pitchFamily="2" charset="-122"/>
                <a:cs typeface="Times New Roman" pitchFamily="18" charset="0"/>
              </a:rPr>
              <a:t>如果有效的使用颜色，那么可以显示数据中的图案。</a:t>
            </a:r>
            <a:endParaRPr lang="en-US" altLang="zh-CN" sz="1800" dirty="0">
              <a:latin typeface="Times New Roman" panose="02020603050405020304" pitchFamily="18" charset="0"/>
              <a:ea typeface="宋体" panose="02010600030101010101" pitchFamily="2" charset="-122"/>
              <a:cs typeface="Times New Roman" pitchFamily="18" charset="0"/>
            </a:endParaRPr>
          </a:p>
          <a:p>
            <a:pPr marL="720000" lvl="1" indent="-362822">
              <a:lnSpc>
                <a:spcPct val="150000"/>
              </a:lnSpc>
              <a:spcBef>
                <a:spcPts val="900"/>
              </a:spcBef>
              <a:buFont typeface="Arial" pitchFamily="34" charset="0"/>
              <a:buChar char="•"/>
              <a:defRPr/>
            </a:pPr>
            <a:r>
              <a:rPr lang="zh-CN" altLang="en-US" sz="1800" dirty="0">
                <a:latin typeface="Times New Roman" panose="02020603050405020304" pitchFamily="18" charset="0"/>
                <a:ea typeface="宋体" panose="02010600030101010101" pitchFamily="2" charset="-122"/>
                <a:cs typeface="Times New Roman" pitchFamily="18" charset="0"/>
              </a:rPr>
              <a:t>如果颜色使用不当，那么将会隐藏数据中图案。</a:t>
            </a:r>
            <a:endParaRPr lang="en-US" altLang="zh-CN" sz="1800" dirty="0">
              <a:latin typeface="Times New Roman" panose="02020603050405020304" pitchFamily="18" charset="0"/>
              <a:ea typeface="宋体" panose="02010600030101010101" pitchFamily="2" charset="-122"/>
              <a:cs typeface="Times New Roman" pitchFamily="18" charset="0"/>
            </a:endParaRPr>
          </a:p>
          <a:p>
            <a:pPr>
              <a:buClr>
                <a:srgbClr val="000066"/>
              </a:buClr>
            </a:pPr>
            <a:r>
              <a:rPr lang="zh-CN" altLang="en-US" dirty="0"/>
              <a:t>常用于调色板的函数及其作用如下表。</a:t>
            </a:r>
            <a:endParaRPr lang="en-US" altLang="zh-CN" dirty="0"/>
          </a:p>
          <a:p>
            <a:pPr>
              <a:buClr>
                <a:srgbClr val="000066"/>
              </a:buClr>
            </a:pPr>
            <a:endParaRPr lang="en-US" altLang="zh-CN" dirty="0"/>
          </a:p>
          <a:p>
            <a:pPr>
              <a:buClr>
                <a:srgbClr val="000066"/>
              </a:buClr>
            </a:pPr>
            <a:endParaRPr lang="en-US" altLang="zh-CN" dirty="0"/>
          </a:p>
        </p:txBody>
      </p:sp>
      <p:sp>
        <p:nvSpPr>
          <p:cNvPr id="3" name="标题 2">
            <a:extLst>
              <a:ext uri="{FF2B5EF4-FFF2-40B4-BE49-F238E27FC236}">
                <a16:creationId xmlns:a16="http://schemas.microsoft.com/office/drawing/2014/main" id="{351BE47F-A7C0-4F37-895C-B09FEF90680A}"/>
              </a:ext>
            </a:extLst>
          </p:cNvPr>
          <p:cNvSpPr>
            <a:spLocks noGrp="1"/>
          </p:cNvSpPr>
          <p:nvPr>
            <p:ph type="title"/>
          </p:nvPr>
        </p:nvSpPr>
        <p:spPr/>
        <p:txBody>
          <a:bodyPr/>
          <a:lstStyle/>
          <a:p>
            <a:r>
              <a:rPr lang="zh-CN" altLang="en-US" dirty="0"/>
              <a:t>熟悉</a:t>
            </a:r>
            <a:r>
              <a:rPr lang="en-US" altLang="zh-CN" dirty="0"/>
              <a:t>seaborn</a:t>
            </a:r>
            <a:r>
              <a:rPr lang="zh-CN" altLang="en-US" dirty="0"/>
              <a:t>绘图基础</a:t>
            </a:r>
          </a:p>
        </p:txBody>
      </p:sp>
      <p:graphicFrame>
        <p:nvGraphicFramePr>
          <p:cNvPr id="4" name="表格 9">
            <a:extLst>
              <a:ext uri="{FF2B5EF4-FFF2-40B4-BE49-F238E27FC236}">
                <a16:creationId xmlns:a16="http://schemas.microsoft.com/office/drawing/2014/main" id="{FB3BE7B6-6CCF-4B7A-B3DE-ADF01708236A}"/>
              </a:ext>
            </a:extLst>
          </p:cNvPr>
          <p:cNvGraphicFramePr>
            <a:graphicFrameLocks noGrp="1"/>
          </p:cNvGraphicFramePr>
          <p:nvPr>
            <p:extLst>
              <p:ext uri="{D42A27DB-BD31-4B8C-83A1-F6EECF244321}">
                <p14:modId xmlns:p14="http://schemas.microsoft.com/office/powerpoint/2010/main" val="2054773519"/>
              </p:ext>
            </p:extLst>
          </p:nvPr>
        </p:nvGraphicFramePr>
        <p:xfrm>
          <a:off x="1156955" y="3874890"/>
          <a:ext cx="10070722" cy="2160000"/>
        </p:xfrm>
        <a:graphic>
          <a:graphicData uri="http://schemas.openxmlformats.org/drawingml/2006/table">
            <a:tbl>
              <a:tblPr firstRow="1" bandRow="1">
                <a:tableStyleId>{5C22544A-7EE6-4342-B048-85BDC9FD1C3A}</a:tableStyleId>
              </a:tblPr>
              <a:tblGrid>
                <a:gridCol w="2573097">
                  <a:extLst>
                    <a:ext uri="{9D8B030D-6E8A-4147-A177-3AD203B41FA5}">
                      <a16:colId xmlns:a16="http://schemas.microsoft.com/office/drawing/2014/main" val="2486219610"/>
                    </a:ext>
                  </a:extLst>
                </a:gridCol>
                <a:gridCol w="7497625">
                  <a:extLst>
                    <a:ext uri="{9D8B030D-6E8A-4147-A177-3AD203B41FA5}">
                      <a16:colId xmlns:a16="http://schemas.microsoft.com/office/drawing/2014/main" val="3350215076"/>
                    </a:ext>
                  </a:extLst>
                </a:gridCol>
              </a:tblGrid>
              <a:tr h="432000">
                <a:tc>
                  <a:txBody>
                    <a:bodyPr/>
                    <a:lstStyle/>
                    <a:p>
                      <a:pPr marL="0" algn="ctr" defTabSz="967740" rtl="0" eaLnBrk="1" latinLnBrk="0" hangingPunct="1"/>
                      <a:r>
                        <a:rPr lang="zh-CN" altLang="en-US" sz="1800" b="1" kern="1200" baseline="0" dirty="0">
                          <a:solidFill>
                            <a:schemeClr val="lt1"/>
                          </a:solidFill>
                          <a:latin typeface="Times New Roman" panose="02020603050405020304" pitchFamily="18" charset="0"/>
                          <a:ea typeface="+mn-ea"/>
                          <a:cs typeface="+mn-cs"/>
                        </a:rPr>
                        <a:t>函数名称</a:t>
                      </a:r>
                    </a:p>
                  </a:txBody>
                  <a:tcPr marL="68580" marR="68580" marT="0" marB="0" anchor="ctr"/>
                </a:tc>
                <a:tc>
                  <a:txBody>
                    <a:bodyPr/>
                    <a:lstStyle/>
                    <a:p>
                      <a:pPr marL="0" algn="ctr" defTabSz="967740" rtl="0" eaLnBrk="1" latinLnBrk="0" hangingPunct="1"/>
                      <a:r>
                        <a:rPr lang="zh-CN" altLang="en-US" sz="1800" b="1" kern="1200" baseline="0" dirty="0">
                          <a:solidFill>
                            <a:schemeClr val="lt1"/>
                          </a:solidFill>
                          <a:latin typeface="Times New Roman" panose="02020603050405020304" pitchFamily="18" charset="0"/>
                          <a:ea typeface="+mn-ea"/>
                          <a:cs typeface="+mn-cs"/>
                        </a:rPr>
                        <a:t>函数作用</a:t>
                      </a:r>
                    </a:p>
                  </a:txBody>
                  <a:tcPr marL="68580" marR="68580" marT="0" marB="0" anchor="ctr"/>
                </a:tc>
                <a:extLst>
                  <a:ext uri="{0D108BD9-81ED-4DB2-BD59-A6C34878D82A}">
                    <a16:rowId xmlns:a16="http://schemas.microsoft.com/office/drawing/2014/main" val="101937486"/>
                  </a:ext>
                </a:extLst>
              </a:tr>
              <a:tr h="432000">
                <a:tc>
                  <a:txBody>
                    <a:bodyPr/>
                    <a:lstStyle/>
                    <a:p>
                      <a:pPr marL="0" algn="l" defTabSz="967740" rtl="0" eaLnBrk="1" latinLnBrk="0" hangingPunct="1"/>
                      <a:r>
                        <a:rPr lang="en-US" sz="1800" kern="100" baseline="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diverging_palette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用于创建离散调色板</a:t>
                      </a:r>
                    </a:p>
                  </a:txBody>
                  <a:tcPr marL="68580" marR="68580" marT="0" marB="0" anchor="ctr"/>
                </a:tc>
                <a:extLst>
                  <a:ext uri="{0D108BD9-81ED-4DB2-BD59-A6C34878D82A}">
                    <a16:rowId xmlns:a16="http://schemas.microsoft.com/office/drawing/2014/main" val="3628769123"/>
                  </a:ext>
                </a:extLst>
              </a:tr>
              <a:tr h="432000">
                <a:tc>
                  <a:txBody>
                    <a:bodyPr/>
                    <a:lstStyle/>
                    <a:p>
                      <a:pPr marL="0" algn="l" defTabSz="967740" rtl="0" eaLnBrk="1" latinLnBrk="0" hangingPunct="1"/>
                      <a:r>
                        <a:rPr lang="en-US" sz="1800" kern="100" baseline="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choose_diverging_palette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启动交互式小部件选择不同的调色板，与</a:t>
                      </a:r>
                      <a:r>
                        <a:rPr lang="en-US" sz="1800" kern="100" baseline="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diverging_palette</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函数功能相对应</a:t>
                      </a:r>
                    </a:p>
                  </a:txBody>
                  <a:tcPr marL="68580" marR="68580" marT="0" marB="0" anchor="ctr"/>
                </a:tc>
                <a:extLst>
                  <a:ext uri="{0D108BD9-81ED-4DB2-BD59-A6C34878D82A}">
                    <a16:rowId xmlns:a16="http://schemas.microsoft.com/office/drawing/2014/main" val="543756674"/>
                  </a:ext>
                </a:extLst>
              </a:tr>
              <a:tr h="432000">
                <a:tc>
                  <a:txBody>
                    <a:bodyPr/>
                    <a:lstStyle/>
                    <a:p>
                      <a:pPr marL="0" algn="l" defTabSz="967740" rtl="0" eaLnBrk="1" latinLnBrk="0" hangingPunct="1"/>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color_palette</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用于返回定义调色板的颜色列表或连续颜色图</a:t>
                      </a:r>
                    </a:p>
                  </a:txBody>
                  <a:tcPr marL="68580" marR="68580" marT="0" marB="0" anchor="ctr"/>
                </a:tc>
                <a:extLst>
                  <a:ext uri="{0D108BD9-81ED-4DB2-BD59-A6C34878D82A}">
                    <a16:rowId xmlns:a16="http://schemas.microsoft.com/office/drawing/2014/main" val="373212023"/>
                  </a:ext>
                </a:extLst>
              </a:tr>
              <a:tr h="432000">
                <a:tc>
                  <a:txBody>
                    <a:bodyPr/>
                    <a:lstStyle/>
                    <a:p>
                      <a:pPr marL="0" algn="l" defTabSz="967740" rtl="0" eaLnBrk="1" latinLnBrk="0" hangingPunct="1"/>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set_palette</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用于设置调色板，为所有图设置默认颜色周期</a:t>
                      </a:r>
                    </a:p>
                  </a:txBody>
                  <a:tcPr marL="68580" marR="68580" marT="0" marB="0" anchor="ctr"/>
                </a:tc>
                <a:extLst>
                  <a:ext uri="{0D108BD9-81ED-4DB2-BD59-A6C34878D82A}">
                    <a16:rowId xmlns:a16="http://schemas.microsoft.com/office/drawing/2014/main" val="201641633"/>
                  </a:ext>
                </a:extLst>
              </a:tr>
            </a:tbl>
          </a:graphicData>
        </a:graphic>
      </p:graphicFrame>
    </p:spTree>
    <p:extLst>
      <p:ext uri="{BB962C8B-B14F-4D97-AF65-F5344CB8AC3E}">
        <p14:creationId xmlns:p14="http://schemas.microsoft.com/office/powerpoint/2010/main" val="2287649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circle(in)">
                                      <p:cBhvr>
                                        <p:cTn id="2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FE74D8C-07E5-48A9-8556-3DF9CF7EE52A}"/>
              </a:ext>
            </a:extLst>
          </p:cNvPr>
          <p:cNvSpPr>
            <a:spLocks noGrp="1"/>
          </p:cNvSpPr>
          <p:nvPr>
            <p:ph idx="1"/>
          </p:nvPr>
        </p:nvSpPr>
        <p:spPr/>
        <p:txBody>
          <a:bodyPr/>
          <a:lstStyle/>
          <a:p>
            <a:pPr marL="0" indent="0">
              <a:buClr>
                <a:srgbClr val="000066"/>
              </a:buClr>
              <a:buNone/>
            </a:pPr>
            <a:r>
              <a:rPr lang="en-US" altLang="zh-CN" sz="2000" b="1" dirty="0"/>
              <a:t>1.</a:t>
            </a:r>
            <a:r>
              <a:rPr lang="zh-CN" altLang="en-US" sz="2000" b="1" dirty="0"/>
              <a:t> 掌握</a:t>
            </a:r>
            <a:r>
              <a:rPr lang="en-US" altLang="zh-CN" sz="2000" b="1" dirty="0" err="1"/>
              <a:t>pyplot</a:t>
            </a:r>
            <a:r>
              <a:rPr lang="zh-CN" altLang="en-US" sz="2000" b="1" dirty="0"/>
              <a:t>基础语法</a:t>
            </a:r>
            <a:endParaRPr lang="en-US" altLang="zh-CN" sz="2000" b="1" dirty="0"/>
          </a:p>
          <a:p>
            <a:pPr marL="0" indent="0">
              <a:buClr>
                <a:srgbClr val="000066"/>
              </a:buClr>
              <a:buNone/>
            </a:pPr>
            <a:r>
              <a:rPr lang="zh-CN" altLang="en-US" sz="2000" b="1" dirty="0"/>
              <a:t>（</a:t>
            </a:r>
            <a:r>
              <a:rPr lang="en-US" altLang="zh-CN" sz="2000" b="1" dirty="0"/>
              <a:t>1</a:t>
            </a:r>
            <a:r>
              <a:rPr lang="zh-CN" altLang="en-US" sz="2000" b="1" dirty="0"/>
              <a:t>） 创建画布与创建子图</a:t>
            </a:r>
            <a:endParaRPr lang="en-US" altLang="zh-CN" sz="2000" b="1" dirty="0"/>
          </a:p>
          <a:p>
            <a:pPr marL="0" indent="457200">
              <a:buNone/>
            </a:pPr>
            <a:r>
              <a:rPr lang="zh-CN" altLang="en-US" dirty="0"/>
              <a:t>在</a:t>
            </a:r>
            <a:r>
              <a:rPr lang="en-US" altLang="zh-CN" dirty="0" err="1"/>
              <a:t>pyplot</a:t>
            </a:r>
            <a:r>
              <a:rPr lang="zh-CN" altLang="en-US" dirty="0"/>
              <a:t>中，创建画布以及创建并选择子图的函数</a:t>
            </a:r>
            <a:r>
              <a:rPr lang="en-US" altLang="zh-CN" dirty="0"/>
              <a:t>/</a:t>
            </a:r>
            <a:r>
              <a:rPr lang="zh-CN" altLang="en-US" dirty="0"/>
              <a:t>方法，其中各类函数和方法中的</a:t>
            </a:r>
            <a:r>
              <a:rPr lang="en-US" altLang="zh-CN" dirty="0" err="1"/>
              <a:t>matplotilb.pyploy</a:t>
            </a:r>
            <a:r>
              <a:rPr lang="zh-CN" altLang="en-US" dirty="0"/>
              <a:t>简写为</a:t>
            </a:r>
            <a:r>
              <a:rPr lang="en-US" altLang="zh-CN" dirty="0" err="1"/>
              <a:t>plt</a:t>
            </a:r>
            <a:r>
              <a:rPr lang="zh-CN" altLang="en-US" dirty="0"/>
              <a:t>，如下表。</a:t>
            </a:r>
            <a:endParaRPr lang="en-US" altLang="zh-CN" dirty="0"/>
          </a:p>
          <a:p>
            <a:pPr marL="0" indent="0">
              <a:buNone/>
            </a:pPr>
            <a:endParaRPr lang="en-US" altLang="zh-CN" dirty="0"/>
          </a:p>
        </p:txBody>
      </p:sp>
      <p:sp>
        <p:nvSpPr>
          <p:cNvPr id="3" name="标题 2">
            <a:extLst>
              <a:ext uri="{FF2B5EF4-FFF2-40B4-BE49-F238E27FC236}">
                <a16:creationId xmlns:a16="http://schemas.microsoft.com/office/drawing/2014/main" id="{351BE47F-A7C0-4F37-895C-B09FEF90680A}"/>
              </a:ext>
            </a:extLst>
          </p:cNvPr>
          <p:cNvSpPr>
            <a:spLocks noGrp="1"/>
          </p:cNvSpPr>
          <p:nvPr>
            <p:ph type="title"/>
          </p:nvPr>
        </p:nvSpPr>
        <p:spPr/>
        <p:txBody>
          <a:bodyPr/>
          <a:lstStyle/>
          <a:p>
            <a:r>
              <a:rPr lang="en-US" altLang="zh-CN" dirty="0" err="1"/>
              <a:t>pyplot</a:t>
            </a:r>
            <a:r>
              <a:rPr lang="zh-CN" altLang="en-US" dirty="0"/>
              <a:t>绘图基础语法与常用参数</a:t>
            </a:r>
          </a:p>
        </p:txBody>
      </p:sp>
      <p:graphicFrame>
        <p:nvGraphicFramePr>
          <p:cNvPr id="4" name="表格 4">
            <a:extLst>
              <a:ext uri="{FF2B5EF4-FFF2-40B4-BE49-F238E27FC236}">
                <a16:creationId xmlns:a16="http://schemas.microsoft.com/office/drawing/2014/main" id="{2207D4D5-A8D6-457D-A87D-195001F28310}"/>
              </a:ext>
            </a:extLst>
          </p:cNvPr>
          <p:cNvGraphicFramePr>
            <a:graphicFrameLocks noGrp="1"/>
          </p:cNvGraphicFramePr>
          <p:nvPr>
            <p:extLst>
              <p:ext uri="{D42A27DB-BD31-4B8C-83A1-F6EECF244321}">
                <p14:modId xmlns:p14="http://schemas.microsoft.com/office/powerpoint/2010/main" val="3851982711"/>
              </p:ext>
            </p:extLst>
          </p:nvPr>
        </p:nvGraphicFramePr>
        <p:xfrm>
          <a:off x="1346290" y="3466730"/>
          <a:ext cx="9499420" cy="1296000"/>
        </p:xfrm>
        <a:graphic>
          <a:graphicData uri="http://schemas.openxmlformats.org/drawingml/2006/table">
            <a:tbl>
              <a:tblPr firstRow="1" bandRow="1">
                <a:tableStyleId>{5C22544A-7EE6-4342-B048-85BDC9FD1C3A}</a:tableStyleId>
              </a:tblPr>
              <a:tblGrid>
                <a:gridCol w="2098246">
                  <a:extLst>
                    <a:ext uri="{9D8B030D-6E8A-4147-A177-3AD203B41FA5}">
                      <a16:colId xmlns:a16="http://schemas.microsoft.com/office/drawing/2014/main" val="2337600076"/>
                    </a:ext>
                  </a:extLst>
                </a:gridCol>
                <a:gridCol w="7401174">
                  <a:extLst>
                    <a:ext uri="{9D8B030D-6E8A-4147-A177-3AD203B41FA5}">
                      <a16:colId xmlns:a16="http://schemas.microsoft.com/office/drawing/2014/main" val="2898772737"/>
                    </a:ext>
                  </a:extLst>
                </a:gridCol>
              </a:tblGrid>
              <a:tr h="432000">
                <a:tc>
                  <a:txBody>
                    <a:bodyPr/>
                    <a:lstStyle/>
                    <a:p>
                      <a:pPr marL="0" algn="ctr" defTabSz="967740" rtl="0" eaLnBrk="1" latinLnBrk="0" hangingPunct="1">
                        <a:buNone/>
                      </a:pPr>
                      <a:r>
                        <a:rPr lang="zh-CN" altLang="en-US" sz="1800" b="1" kern="1200" dirty="0">
                          <a:solidFill>
                            <a:schemeClr val="lt1"/>
                          </a:solidFill>
                          <a:latin typeface="+mn-lt"/>
                          <a:ea typeface="+mn-ea"/>
                          <a:cs typeface="+mn-cs"/>
                        </a:rPr>
                        <a:t>函数</a:t>
                      </a:r>
                      <a:r>
                        <a:rPr lang="en-US" sz="1800" b="1" kern="1200" dirty="0">
                          <a:solidFill>
                            <a:schemeClr val="lt1"/>
                          </a:solidFill>
                          <a:latin typeface="+mn-lt"/>
                          <a:ea typeface="+mn-ea"/>
                          <a:cs typeface="+mn-cs"/>
                        </a:rPr>
                        <a:t>/</a:t>
                      </a:r>
                      <a:r>
                        <a:rPr lang="zh-CN" altLang="en-US" sz="1800" b="1" kern="1200" dirty="0">
                          <a:solidFill>
                            <a:schemeClr val="lt1"/>
                          </a:solidFill>
                          <a:latin typeface="+mn-lt"/>
                          <a:ea typeface="+mn-ea"/>
                          <a:cs typeface="+mn-cs"/>
                        </a:rPr>
                        <a:t>方法名称</a:t>
                      </a:r>
                    </a:p>
                  </a:txBody>
                  <a:tcPr marL="68580" marR="68580" marT="0" marB="0" anchor="ctr"/>
                </a:tc>
                <a:tc>
                  <a:txBody>
                    <a:bodyPr/>
                    <a:lstStyle/>
                    <a:p>
                      <a:pPr marL="0" algn="ctr" defTabSz="967740" rtl="0" eaLnBrk="1" latinLnBrk="0" hangingPunct="1">
                        <a:buNone/>
                      </a:pPr>
                      <a:r>
                        <a:rPr lang="zh-CN" altLang="en-US" sz="1800" b="1" kern="1200" dirty="0">
                          <a:solidFill>
                            <a:schemeClr val="lt1"/>
                          </a:solidFill>
                          <a:latin typeface="+mn-lt"/>
                          <a:ea typeface="+mn-ea"/>
                          <a:cs typeface="+mn-cs"/>
                        </a:rPr>
                        <a:t>函数</a:t>
                      </a:r>
                      <a:r>
                        <a:rPr lang="en-US" sz="1800" b="1" kern="1200" dirty="0">
                          <a:solidFill>
                            <a:schemeClr val="lt1"/>
                          </a:solidFill>
                          <a:latin typeface="+mn-lt"/>
                          <a:ea typeface="+mn-ea"/>
                          <a:cs typeface="+mn-cs"/>
                        </a:rPr>
                        <a:t>/</a:t>
                      </a:r>
                      <a:r>
                        <a:rPr lang="zh-CN" altLang="en-US" sz="1800" b="1" kern="1200" dirty="0">
                          <a:solidFill>
                            <a:schemeClr val="lt1"/>
                          </a:solidFill>
                          <a:latin typeface="+mn-lt"/>
                          <a:ea typeface="+mn-ea"/>
                          <a:cs typeface="+mn-cs"/>
                        </a:rPr>
                        <a:t>方法作用</a:t>
                      </a:r>
                    </a:p>
                  </a:txBody>
                  <a:tcPr marL="68580" marR="68580" marT="0" marB="0" anchor="ctr"/>
                </a:tc>
                <a:extLst>
                  <a:ext uri="{0D108BD9-81ED-4DB2-BD59-A6C34878D82A}">
                    <a16:rowId xmlns:a16="http://schemas.microsoft.com/office/drawing/2014/main" val="1599120315"/>
                  </a:ext>
                </a:extLst>
              </a:tr>
              <a:tr h="432000">
                <a:tc>
                  <a:txBody>
                    <a:bodyPr/>
                    <a:lstStyle/>
                    <a:p>
                      <a:pPr algn="just"/>
                      <a:r>
                        <a:rPr lang="en-US" sz="1800" kern="100" baseline="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plt.figure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创建一个空白画布，可以指定画布大小、像素</a:t>
                      </a:r>
                    </a:p>
                  </a:txBody>
                  <a:tcPr marL="68580" marR="68580" marT="0" marB="0" anchor="ctr"/>
                </a:tc>
                <a:extLst>
                  <a:ext uri="{0D108BD9-81ED-4DB2-BD59-A6C34878D82A}">
                    <a16:rowId xmlns:a16="http://schemas.microsoft.com/office/drawing/2014/main" val="1277337831"/>
                  </a:ext>
                </a:extLst>
              </a:tr>
              <a:tr h="432000">
                <a:tc>
                  <a:txBody>
                    <a:bodyPr/>
                    <a:lstStyle/>
                    <a:p>
                      <a:pPr algn="just"/>
                      <a:r>
                        <a:rPr lang="en-US" sz="1800" kern="100" baseline="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figure.add_subplot</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创建并选中子图，可以指定子图的行数、列数和选中图片的编号</a:t>
                      </a:r>
                    </a:p>
                  </a:txBody>
                  <a:tcPr marL="68580" marR="68580" marT="0" marB="0" anchor="ctr"/>
                </a:tc>
                <a:extLst>
                  <a:ext uri="{0D108BD9-81ED-4DB2-BD59-A6C34878D82A}">
                    <a16:rowId xmlns:a16="http://schemas.microsoft.com/office/drawing/2014/main" val="1166895293"/>
                  </a:ext>
                </a:extLst>
              </a:tr>
            </a:tbl>
          </a:graphicData>
        </a:graphic>
      </p:graphicFrame>
    </p:spTree>
    <p:extLst>
      <p:ext uri="{BB962C8B-B14F-4D97-AF65-F5344CB8AC3E}">
        <p14:creationId xmlns:p14="http://schemas.microsoft.com/office/powerpoint/2010/main" val="1884917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circle(in)">
                                      <p:cBhvr>
                                        <p:cTn id="20"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FE74D8C-07E5-48A9-8556-3DF9CF7EE52A}"/>
              </a:ext>
            </a:extLst>
          </p:cNvPr>
          <p:cNvSpPr>
            <a:spLocks noGrp="1"/>
          </p:cNvSpPr>
          <p:nvPr>
            <p:ph idx="1"/>
          </p:nvPr>
        </p:nvSpPr>
        <p:spPr/>
        <p:txBody>
          <a:bodyPr/>
          <a:lstStyle/>
          <a:p>
            <a:pPr marL="0" indent="457200">
              <a:buClr>
                <a:srgbClr val="000066"/>
              </a:buClr>
              <a:buNone/>
            </a:pPr>
            <a:r>
              <a:rPr lang="zh-CN" altLang="en-US" dirty="0"/>
              <a:t>常用于调色板的函数及其作用如下表。</a:t>
            </a:r>
            <a:endParaRPr lang="en-US" altLang="zh-CN" dirty="0"/>
          </a:p>
          <a:p>
            <a:pPr marL="0" indent="457200">
              <a:buClr>
                <a:srgbClr val="000066"/>
              </a:buClr>
              <a:buNone/>
            </a:pPr>
            <a:endParaRPr lang="en-US" altLang="zh-CN" dirty="0"/>
          </a:p>
        </p:txBody>
      </p:sp>
      <p:sp>
        <p:nvSpPr>
          <p:cNvPr id="3" name="标题 2">
            <a:extLst>
              <a:ext uri="{FF2B5EF4-FFF2-40B4-BE49-F238E27FC236}">
                <a16:creationId xmlns:a16="http://schemas.microsoft.com/office/drawing/2014/main" id="{351BE47F-A7C0-4F37-895C-B09FEF90680A}"/>
              </a:ext>
            </a:extLst>
          </p:cNvPr>
          <p:cNvSpPr>
            <a:spLocks noGrp="1"/>
          </p:cNvSpPr>
          <p:nvPr>
            <p:ph type="title"/>
          </p:nvPr>
        </p:nvSpPr>
        <p:spPr/>
        <p:txBody>
          <a:bodyPr/>
          <a:lstStyle/>
          <a:p>
            <a:r>
              <a:rPr lang="zh-CN" altLang="en-US" dirty="0"/>
              <a:t>熟悉</a:t>
            </a:r>
            <a:r>
              <a:rPr lang="en-US" altLang="zh-CN" dirty="0"/>
              <a:t>seaborn</a:t>
            </a:r>
            <a:r>
              <a:rPr lang="zh-CN" altLang="en-US" dirty="0"/>
              <a:t>绘图基础</a:t>
            </a:r>
          </a:p>
        </p:txBody>
      </p:sp>
      <p:graphicFrame>
        <p:nvGraphicFramePr>
          <p:cNvPr id="4" name="表格 9">
            <a:extLst>
              <a:ext uri="{FF2B5EF4-FFF2-40B4-BE49-F238E27FC236}">
                <a16:creationId xmlns:a16="http://schemas.microsoft.com/office/drawing/2014/main" id="{EDF07B33-850A-4F10-AB13-FA82668ACF8E}"/>
              </a:ext>
            </a:extLst>
          </p:cNvPr>
          <p:cNvGraphicFramePr>
            <a:graphicFrameLocks noGrp="1"/>
          </p:cNvGraphicFramePr>
          <p:nvPr>
            <p:extLst>
              <p:ext uri="{D42A27DB-BD31-4B8C-83A1-F6EECF244321}">
                <p14:modId xmlns:p14="http://schemas.microsoft.com/office/powerpoint/2010/main" val="3067947516"/>
              </p:ext>
            </p:extLst>
          </p:nvPr>
        </p:nvGraphicFramePr>
        <p:xfrm>
          <a:off x="2424318" y="2027140"/>
          <a:ext cx="7343363" cy="3024000"/>
        </p:xfrm>
        <a:graphic>
          <a:graphicData uri="http://schemas.openxmlformats.org/drawingml/2006/table">
            <a:tbl>
              <a:tblPr firstRow="1" bandRow="1">
                <a:tableStyleId>{5C22544A-7EE6-4342-B048-85BDC9FD1C3A}</a:tableStyleId>
              </a:tblPr>
              <a:tblGrid>
                <a:gridCol w="2102580">
                  <a:extLst>
                    <a:ext uri="{9D8B030D-6E8A-4147-A177-3AD203B41FA5}">
                      <a16:colId xmlns:a16="http://schemas.microsoft.com/office/drawing/2014/main" val="2486219610"/>
                    </a:ext>
                  </a:extLst>
                </a:gridCol>
                <a:gridCol w="5240783">
                  <a:extLst>
                    <a:ext uri="{9D8B030D-6E8A-4147-A177-3AD203B41FA5}">
                      <a16:colId xmlns:a16="http://schemas.microsoft.com/office/drawing/2014/main" val="3350215076"/>
                    </a:ext>
                  </a:extLst>
                </a:gridCol>
              </a:tblGrid>
              <a:tr h="432000">
                <a:tc>
                  <a:txBody>
                    <a:bodyPr/>
                    <a:lstStyle/>
                    <a:p>
                      <a:pPr marL="0" algn="ctr" defTabSz="967740" rtl="0" eaLnBrk="1" latinLnBrk="0" hangingPunct="1"/>
                      <a:r>
                        <a:rPr lang="zh-CN" altLang="en-US" sz="1800" b="1" kern="1200" baseline="0" dirty="0">
                          <a:solidFill>
                            <a:schemeClr val="lt1"/>
                          </a:solidFill>
                          <a:latin typeface="Times New Roman" panose="02020603050405020304" pitchFamily="18" charset="0"/>
                          <a:ea typeface="+mn-ea"/>
                          <a:cs typeface="+mn-cs"/>
                        </a:rPr>
                        <a:t>函数名称</a:t>
                      </a:r>
                    </a:p>
                  </a:txBody>
                  <a:tcPr marL="68580" marR="68580" marT="0" marB="0" anchor="ctr"/>
                </a:tc>
                <a:tc>
                  <a:txBody>
                    <a:bodyPr/>
                    <a:lstStyle/>
                    <a:p>
                      <a:pPr marL="0" algn="ctr" defTabSz="967740" rtl="0" eaLnBrk="1" latinLnBrk="0" hangingPunct="1"/>
                      <a:r>
                        <a:rPr lang="zh-CN" altLang="en-US" sz="1800" b="1" kern="1200" baseline="0" dirty="0">
                          <a:solidFill>
                            <a:schemeClr val="lt1"/>
                          </a:solidFill>
                          <a:latin typeface="Times New Roman" panose="02020603050405020304" pitchFamily="18" charset="0"/>
                          <a:ea typeface="+mn-ea"/>
                          <a:cs typeface="+mn-cs"/>
                        </a:rPr>
                        <a:t>函数作用</a:t>
                      </a:r>
                    </a:p>
                  </a:txBody>
                  <a:tcPr marL="68580" marR="68580" marT="0" marB="0" anchor="ctr"/>
                </a:tc>
                <a:extLst>
                  <a:ext uri="{0D108BD9-81ED-4DB2-BD59-A6C34878D82A}">
                    <a16:rowId xmlns:a16="http://schemas.microsoft.com/office/drawing/2014/main" val="101937486"/>
                  </a:ext>
                </a:extLst>
              </a:tr>
              <a:tr h="432000">
                <a:tc>
                  <a:txBody>
                    <a:bodyPr/>
                    <a:lstStyle/>
                    <a:p>
                      <a:pPr marL="0" algn="l" defTabSz="967740" rtl="0" eaLnBrk="1" latinLnBrk="0" hangingPunct="1"/>
                      <a:r>
                        <a:rPr lang="en-US" sz="1800" kern="100" baseline="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hls_palette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用于控制调色板颜色的亮度和饱和</a:t>
                      </a:r>
                    </a:p>
                  </a:txBody>
                  <a:tcPr marL="68580" marR="68580" marT="0" marB="0" anchor="ctr"/>
                </a:tc>
                <a:extLst>
                  <a:ext uri="{0D108BD9-81ED-4DB2-BD59-A6C34878D82A}">
                    <a16:rowId xmlns:a16="http://schemas.microsoft.com/office/drawing/2014/main" val="481423965"/>
                  </a:ext>
                </a:extLst>
              </a:tr>
              <a:tr h="432000">
                <a:tc>
                  <a:txBody>
                    <a:bodyPr/>
                    <a:lstStyle/>
                    <a:p>
                      <a:pPr marL="0" algn="l" defTabSz="967740" rtl="0" eaLnBrk="1" latinLnBrk="0" hangingPunct="1"/>
                      <a:r>
                        <a:rPr lang="en-US" sz="1800" kern="100" baseline="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xkcd_palette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使用</a:t>
                      </a:r>
                      <a:r>
                        <a:rPr lang="en-US" sz="1800" kern="100" baseline="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xkcd</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颜色中的颜色名称创建调色板</a:t>
                      </a:r>
                    </a:p>
                  </a:txBody>
                  <a:tcPr marL="68580" marR="68580" marT="0" marB="0" anchor="ctr"/>
                </a:tc>
                <a:extLst>
                  <a:ext uri="{0D108BD9-81ED-4DB2-BD59-A6C34878D82A}">
                    <a16:rowId xmlns:a16="http://schemas.microsoft.com/office/drawing/2014/main" val="3451813464"/>
                  </a:ext>
                </a:extLst>
              </a:tr>
              <a:tr h="432000">
                <a:tc>
                  <a:txBody>
                    <a:bodyPr/>
                    <a:lstStyle/>
                    <a:p>
                      <a:pPr marL="0" algn="l" defTabSz="967740" rtl="0" eaLnBrk="1" latinLnBrk="0" hangingPunct="1"/>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cubehelix_palette</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用于创建连续调色板</a:t>
                      </a:r>
                    </a:p>
                  </a:txBody>
                  <a:tcPr marL="68580" marR="68580" marT="0" marB="0" anchor="ctr"/>
                </a:tc>
                <a:extLst>
                  <a:ext uri="{0D108BD9-81ED-4DB2-BD59-A6C34878D82A}">
                    <a16:rowId xmlns:a16="http://schemas.microsoft.com/office/drawing/2014/main" val="290569487"/>
                  </a:ext>
                </a:extLst>
              </a:tr>
              <a:tr h="432000">
                <a:tc>
                  <a:txBody>
                    <a:bodyPr/>
                    <a:lstStyle/>
                    <a:p>
                      <a:pPr marL="0" algn="l" defTabSz="967740" rtl="0" eaLnBrk="1" latinLnBrk="0" hangingPunct="1"/>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light_palette</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用于创建颜色从浅色或深色的连续调色板</a:t>
                      </a:r>
                    </a:p>
                  </a:txBody>
                  <a:tcPr marL="68580" marR="68580" marT="0" marB="0" anchor="ctr"/>
                </a:tc>
                <a:extLst>
                  <a:ext uri="{0D108BD9-81ED-4DB2-BD59-A6C34878D82A}">
                    <a16:rowId xmlns:a16="http://schemas.microsoft.com/office/drawing/2014/main" val="94562582"/>
                  </a:ext>
                </a:extLst>
              </a:tr>
              <a:tr h="432000">
                <a:tc>
                  <a:txBody>
                    <a:bodyPr/>
                    <a:lstStyle/>
                    <a:p>
                      <a:pPr marL="0" algn="l" defTabSz="967740" rtl="0" eaLnBrk="1" latinLnBrk="0" hangingPunct="1"/>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dark_palette</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用于创建颜色从深色到深色混合的连续调色板</a:t>
                      </a:r>
                    </a:p>
                  </a:txBody>
                  <a:tcPr marL="68580" marR="68580" marT="0" marB="0" anchor="ctr"/>
                </a:tc>
                <a:extLst>
                  <a:ext uri="{0D108BD9-81ED-4DB2-BD59-A6C34878D82A}">
                    <a16:rowId xmlns:a16="http://schemas.microsoft.com/office/drawing/2014/main" val="4185982808"/>
                  </a:ext>
                </a:extLst>
              </a:tr>
              <a:tr h="432000">
                <a:tc>
                  <a:txBody>
                    <a:bodyPr/>
                    <a:lstStyle/>
                    <a:p>
                      <a:pPr marL="0" algn="l" defTabSz="967740" rtl="0" eaLnBrk="1" latinLnBrk="0" hangingPunct="1"/>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choose_light_palette</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启动一个交互式小部件以创建一个浅色连续调色板</a:t>
                      </a:r>
                    </a:p>
                  </a:txBody>
                  <a:tcPr marL="68580" marR="68580" marT="0" marB="0" anchor="ctr"/>
                </a:tc>
                <a:extLst>
                  <a:ext uri="{0D108BD9-81ED-4DB2-BD59-A6C34878D82A}">
                    <a16:rowId xmlns:a16="http://schemas.microsoft.com/office/drawing/2014/main" val="2704582905"/>
                  </a:ext>
                </a:extLst>
              </a:tr>
            </a:tbl>
          </a:graphicData>
        </a:graphic>
      </p:graphicFrame>
    </p:spTree>
    <p:extLst>
      <p:ext uri="{BB962C8B-B14F-4D97-AF65-F5344CB8AC3E}">
        <p14:creationId xmlns:p14="http://schemas.microsoft.com/office/powerpoint/2010/main" val="3852557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heel(1)">
                                      <p:cBhvr>
                                        <p:cTn id="1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FE74D8C-07E5-48A9-8556-3DF9CF7EE52A}"/>
              </a:ext>
            </a:extLst>
          </p:cNvPr>
          <p:cNvSpPr>
            <a:spLocks noGrp="1"/>
          </p:cNvSpPr>
          <p:nvPr>
            <p:ph idx="1"/>
          </p:nvPr>
        </p:nvSpPr>
        <p:spPr/>
        <p:txBody>
          <a:bodyPr/>
          <a:lstStyle/>
          <a:p>
            <a:pPr marL="0" indent="0">
              <a:buClr>
                <a:srgbClr val="000066"/>
              </a:buClr>
              <a:buNone/>
            </a:pPr>
            <a:r>
              <a:rPr lang="zh-CN" altLang="en-US" sz="2000" b="1" dirty="0"/>
              <a:t>（</a:t>
            </a:r>
            <a:r>
              <a:rPr lang="en-US" altLang="zh-CN" sz="2000" b="1" dirty="0"/>
              <a:t>1</a:t>
            </a:r>
            <a:r>
              <a:rPr lang="zh-CN" altLang="en-US" sz="2000" b="1" dirty="0"/>
              <a:t>） 定性调色板</a:t>
            </a:r>
            <a:endParaRPr lang="en-US" altLang="zh-CN" sz="2000" b="1" dirty="0"/>
          </a:p>
          <a:p>
            <a:pPr>
              <a:buClr>
                <a:srgbClr val="000066"/>
              </a:buClr>
            </a:pPr>
            <a:r>
              <a:rPr lang="zh-CN" altLang="en-US" dirty="0"/>
              <a:t>当需要区分没有固有排序的数据离散区块时，定性（或分类）调色板是佳选择。在导入</a:t>
            </a:r>
            <a:r>
              <a:rPr lang="en-US" altLang="zh-CN" dirty="0"/>
              <a:t>seaborn</a:t>
            </a:r>
            <a:r>
              <a:rPr lang="zh-CN" altLang="en-US" dirty="0"/>
              <a:t>库后，默认颜色周期将更改为一组</a:t>
            </a:r>
            <a:r>
              <a:rPr lang="en-US" altLang="zh-CN" dirty="0"/>
              <a:t>10</a:t>
            </a:r>
            <a:r>
              <a:rPr lang="zh-CN" altLang="en-US" dirty="0"/>
              <a:t>种颜色。</a:t>
            </a:r>
            <a:endParaRPr lang="en-US" altLang="zh-CN" dirty="0"/>
          </a:p>
          <a:p>
            <a:pPr marL="720000" lvl="1" indent="-362822">
              <a:lnSpc>
                <a:spcPct val="150000"/>
              </a:lnSpc>
              <a:spcBef>
                <a:spcPts val="900"/>
              </a:spcBef>
              <a:buFont typeface="Arial" pitchFamily="34" charset="0"/>
              <a:buChar char="•"/>
              <a:defRPr/>
            </a:pPr>
            <a:r>
              <a:rPr lang="zh-CN" altLang="en-US" sz="1800" dirty="0">
                <a:latin typeface="Times New Roman" panose="02020603050405020304" pitchFamily="18" charset="0"/>
                <a:ea typeface="宋体" panose="02010600030101010101" pitchFamily="2" charset="-122"/>
                <a:cs typeface="Times New Roman" pitchFamily="18" charset="0"/>
              </a:rPr>
              <a:t>使用圆形颜色系统，在需要使用比默认颜色循环中设置的颜色更多时，常使用圆形颜色系统设置图案颜色。</a:t>
            </a:r>
            <a:endParaRPr lang="en-US" altLang="zh-CN" sz="1800" dirty="0">
              <a:latin typeface="Times New Roman" panose="02020603050405020304" pitchFamily="18" charset="0"/>
              <a:ea typeface="宋体" panose="02010600030101010101" pitchFamily="2" charset="-122"/>
              <a:cs typeface="Times New Roman" pitchFamily="18" charset="0"/>
            </a:endParaRPr>
          </a:p>
          <a:p>
            <a:pPr marL="720000" lvl="1" indent="-362822">
              <a:lnSpc>
                <a:spcPct val="150000"/>
              </a:lnSpc>
              <a:spcBef>
                <a:spcPts val="900"/>
              </a:spcBef>
              <a:buFont typeface="Arial" pitchFamily="34" charset="0"/>
              <a:buChar char="•"/>
              <a:defRPr/>
            </a:pPr>
            <a:r>
              <a:rPr lang="zh-CN" altLang="en-US" sz="1800" dirty="0">
                <a:latin typeface="Times New Roman" panose="02020603050405020304" pitchFamily="18" charset="0"/>
                <a:ea typeface="宋体" panose="02010600030101010101" pitchFamily="2" charset="-122"/>
                <a:cs typeface="Times New Roman" pitchFamily="18" charset="0"/>
              </a:rPr>
              <a:t>使用</a:t>
            </a:r>
            <a:r>
              <a:rPr lang="en-US" altLang="zh-CN" sz="1800" dirty="0" err="1">
                <a:latin typeface="Times New Roman" panose="02020603050405020304" pitchFamily="18" charset="0"/>
                <a:ea typeface="宋体" panose="02010600030101010101" pitchFamily="2" charset="-122"/>
                <a:cs typeface="Times New Roman" pitchFamily="18" charset="0"/>
              </a:rPr>
              <a:t>xkcd</a:t>
            </a:r>
            <a:r>
              <a:rPr lang="zh-CN" altLang="en-US" sz="1800" dirty="0">
                <a:latin typeface="Times New Roman" panose="02020603050405020304" pitchFamily="18" charset="0"/>
                <a:ea typeface="宋体" panose="02010600030101010101" pitchFamily="2" charset="-122"/>
                <a:cs typeface="Times New Roman" pitchFamily="18" charset="0"/>
              </a:rPr>
              <a:t>颜色，</a:t>
            </a:r>
            <a:r>
              <a:rPr lang="en-US" altLang="zh-CN" sz="1800" dirty="0" err="1">
                <a:latin typeface="Times New Roman" panose="02020603050405020304" pitchFamily="18" charset="0"/>
                <a:ea typeface="宋体" panose="02010600030101010101" pitchFamily="2" charset="-122"/>
                <a:cs typeface="Times New Roman" pitchFamily="18" charset="0"/>
              </a:rPr>
              <a:t>xkcd</a:t>
            </a:r>
            <a:r>
              <a:rPr lang="zh-CN" altLang="en-US" sz="1800" dirty="0">
                <a:latin typeface="Times New Roman" panose="02020603050405020304" pitchFamily="18" charset="0"/>
                <a:ea typeface="宋体" panose="02010600030101010101" pitchFamily="2" charset="-122"/>
                <a:cs typeface="Times New Roman" pitchFamily="18" charset="0"/>
              </a:rPr>
              <a:t>是对随机的</a:t>
            </a:r>
            <a:r>
              <a:rPr lang="en-US" altLang="zh-CN" sz="1800" dirty="0">
                <a:latin typeface="Times New Roman" panose="02020603050405020304" pitchFamily="18" charset="0"/>
                <a:ea typeface="宋体" panose="02010600030101010101" pitchFamily="2" charset="-122"/>
                <a:cs typeface="Times New Roman" pitchFamily="18" charset="0"/>
              </a:rPr>
              <a:t>RGB</a:t>
            </a:r>
            <a:r>
              <a:rPr lang="zh-CN" altLang="en-US" sz="1800" dirty="0">
                <a:latin typeface="Times New Roman" panose="02020603050405020304" pitchFamily="18" charset="0"/>
                <a:ea typeface="宋体" panose="02010600030101010101" pitchFamily="2" charset="-122"/>
                <a:cs typeface="Times New Roman" pitchFamily="18" charset="0"/>
              </a:rPr>
              <a:t>颜色空间的命名，产生了</a:t>
            </a:r>
            <a:r>
              <a:rPr lang="en-US" altLang="zh-CN" sz="1800" dirty="0">
                <a:latin typeface="Times New Roman" panose="02020603050405020304" pitchFamily="18" charset="0"/>
                <a:ea typeface="宋体" panose="02010600030101010101" pitchFamily="2" charset="-122"/>
                <a:cs typeface="Times New Roman" pitchFamily="18" charset="0"/>
              </a:rPr>
              <a:t>954</a:t>
            </a:r>
            <a:r>
              <a:rPr lang="zh-CN" altLang="en-US" sz="1800" dirty="0">
                <a:latin typeface="Times New Roman" panose="02020603050405020304" pitchFamily="18" charset="0"/>
                <a:ea typeface="宋体" panose="02010600030101010101" pitchFamily="2" charset="-122"/>
                <a:cs typeface="Times New Roman" pitchFamily="18" charset="0"/>
              </a:rPr>
              <a:t>个颜色，可以随时通过</a:t>
            </a:r>
            <a:r>
              <a:rPr lang="en-US" altLang="zh-CN" sz="1800" dirty="0" err="1">
                <a:latin typeface="Times New Roman" panose="02020603050405020304" pitchFamily="18" charset="0"/>
                <a:ea typeface="宋体" panose="02010600030101010101" pitchFamily="2" charset="-122"/>
                <a:cs typeface="Times New Roman" pitchFamily="18" charset="0"/>
              </a:rPr>
              <a:t>xkcd_rgb</a:t>
            </a:r>
            <a:r>
              <a:rPr lang="zh-CN" altLang="en-US" sz="1800" dirty="0">
                <a:latin typeface="Times New Roman" panose="02020603050405020304" pitchFamily="18" charset="0"/>
                <a:ea typeface="宋体" panose="02010600030101010101" pitchFamily="2" charset="-122"/>
                <a:cs typeface="Times New Roman" pitchFamily="18" charset="0"/>
              </a:rPr>
              <a:t>字典装饰器调用，也可以通过</a:t>
            </a:r>
            <a:r>
              <a:rPr lang="en-US" altLang="zh-CN" sz="1800" dirty="0" err="1">
                <a:latin typeface="Times New Roman" panose="02020603050405020304" pitchFamily="18" charset="0"/>
                <a:ea typeface="宋体" panose="02010600030101010101" pitchFamily="2" charset="-122"/>
                <a:cs typeface="Times New Roman" pitchFamily="18" charset="0"/>
              </a:rPr>
              <a:t>xkcd_palette</a:t>
            </a:r>
            <a:r>
              <a:rPr lang="zh-CN" altLang="en-US" sz="1800" dirty="0">
                <a:latin typeface="Times New Roman" panose="02020603050405020304" pitchFamily="18" charset="0"/>
                <a:ea typeface="宋体" panose="02010600030101010101" pitchFamily="2" charset="-122"/>
                <a:cs typeface="Times New Roman" pitchFamily="18" charset="0"/>
              </a:rPr>
              <a:t>函数自定义调色板。</a:t>
            </a:r>
            <a:endParaRPr lang="en-US" altLang="zh-CN" sz="1800" dirty="0">
              <a:latin typeface="Times New Roman" panose="02020603050405020304" pitchFamily="18" charset="0"/>
              <a:ea typeface="宋体" panose="02010600030101010101" pitchFamily="2" charset="-122"/>
              <a:cs typeface="Times New Roman" pitchFamily="18" charset="0"/>
            </a:endParaRPr>
          </a:p>
          <a:p>
            <a:pPr>
              <a:buClr>
                <a:srgbClr val="000066"/>
              </a:buClr>
            </a:pPr>
            <a:endParaRPr lang="en-US" altLang="zh-CN" dirty="0"/>
          </a:p>
        </p:txBody>
      </p:sp>
      <p:sp>
        <p:nvSpPr>
          <p:cNvPr id="3" name="标题 2">
            <a:extLst>
              <a:ext uri="{FF2B5EF4-FFF2-40B4-BE49-F238E27FC236}">
                <a16:creationId xmlns:a16="http://schemas.microsoft.com/office/drawing/2014/main" id="{351BE47F-A7C0-4F37-895C-B09FEF90680A}"/>
              </a:ext>
            </a:extLst>
          </p:cNvPr>
          <p:cNvSpPr>
            <a:spLocks noGrp="1"/>
          </p:cNvSpPr>
          <p:nvPr>
            <p:ph type="title"/>
          </p:nvPr>
        </p:nvSpPr>
        <p:spPr/>
        <p:txBody>
          <a:bodyPr/>
          <a:lstStyle/>
          <a:p>
            <a:r>
              <a:rPr lang="zh-CN" altLang="en-US" dirty="0"/>
              <a:t>熟悉</a:t>
            </a:r>
            <a:r>
              <a:rPr lang="en-US" altLang="zh-CN" dirty="0"/>
              <a:t>seaborn</a:t>
            </a:r>
            <a:r>
              <a:rPr lang="zh-CN" altLang="en-US" dirty="0"/>
              <a:t>绘图基础</a:t>
            </a:r>
          </a:p>
        </p:txBody>
      </p:sp>
    </p:spTree>
    <p:extLst>
      <p:ext uri="{BB962C8B-B14F-4D97-AF65-F5344CB8AC3E}">
        <p14:creationId xmlns:p14="http://schemas.microsoft.com/office/powerpoint/2010/main" val="1877060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FE74D8C-07E5-48A9-8556-3DF9CF7EE52A}"/>
              </a:ext>
            </a:extLst>
          </p:cNvPr>
          <p:cNvSpPr>
            <a:spLocks noGrp="1"/>
          </p:cNvSpPr>
          <p:nvPr>
            <p:ph idx="1"/>
          </p:nvPr>
        </p:nvSpPr>
        <p:spPr/>
        <p:txBody>
          <a:bodyPr/>
          <a:lstStyle/>
          <a:p>
            <a:pPr marL="0" indent="0">
              <a:buClr>
                <a:srgbClr val="000066"/>
              </a:buClr>
              <a:buNone/>
            </a:pPr>
            <a:r>
              <a:rPr lang="zh-CN" altLang="en-US" sz="2000" b="1" dirty="0"/>
              <a:t>（</a:t>
            </a:r>
            <a:r>
              <a:rPr lang="en-US" altLang="zh-CN" sz="2000" b="1" dirty="0"/>
              <a:t>2</a:t>
            </a:r>
            <a:r>
              <a:rPr lang="zh-CN" altLang="en-US" sz="2000" b="1" dirty="0"/>
              <a:t>） 连续调色板</a:t>
            </a:r>
            <a:endParaRPr lang="en-US" altLang="zh-CN" sz="2000" b="1" dirty="0"/>
          </a:p>
          <a:p>
            <a:pPr>
              <a:buClr>
                <a:srgbClr val="000066"/>
              </a:buClr>
            </a:pPr>
            <a:r>
              <a:rPr lang="zh-CN" altLang="zh-CN" dirty="0"/>
              <a:t>当数据存在一定顺序时，通常使用连续映射</a:t>
            </a:r>
            <a:r>
              <a:rPr lang="zh-CN" altLang="en-US" dirty="0"/>
              <a:t>，</a:t>
            </a:r>
            <a:r>
              <a:rPr lang="zh-CN" altLang="zh-CN" dirty="0"/>
              <a:t>连续调色板的设置方法如下</a:t>
            </a:r>
            <a:r>
              <a:rPr lang="zh-CN" altLang="en-US" dirty="0"/>
              <a:t>。</a:t>
            </a:r>
            <a:endParaRPr lang="en-US" altLang="zh-CN" dirty="0"/>
          </a:p>
          <a:p>
            <a:pPr marL="720000" lvl="1" indent="-362822">
              <a:lnSpc>
                <a:spcPct val="150000"/>
              </a:lnSpc>
              <a:spcBef>
                <a:spcPts val="900"/>
              </a:spcBef>
              <a:buFont typeface="Arial" pitchFamily="34" charset="0"/>
              <a:buChar char="•"/>
              <a:defRPr/>
            </a:pPr>
            <a:r>
              <a:rPr lang="en-US" altLang="zh-CN" sz="1800" dirty="0">
                <a:latin typeface="Times New Roman" panose="02020603050405020304" pitchFamily="18" charset="0"/>
                <a:ea typeface="宋体" panose="02010600030101010101" pitchFamily="2" charset="-122"/>
                <a:cs typeface="Times New Roman" pitchFamily="18" charset="0"/>
              </a:rPr>
              <a:t>Color Brewer</a:t>
            </a:r>
            <a:r>
              <a:rPr lang="zh-CN" altLang="zh-CN" sz="1800" dirty="0">
                <a:latin typeface="Times New Roman" panose="02020603050405020304" pitchFamily="18" charset="0"/>
                <a:ea typeface="宋体" panose="02010600030101010101" pitchFamily="2" charset="-122"/>
                <a:cs typeface="Times New Roman" pitchFamily="18" charset="0"/>
              </a:rPr>
              <a:t>库</a:t>
            </a:r>
            <a:r>
              <a:rPr lang="zh-CN" altLang="en-US" sz="1800" dirty="0">
                <a:latin typeface="Times New Roman" panose="02020603050405020304" pitchFamily="18" charset="0"/>
                <a:ea typeface="宋体" panose="02010600030101010101" pitchFamily="2" charset="-122"/>
                <a:cs typeface="Times New Roman" pitchFamily="18" charset="0"/>
              </a:rPr>
              <a:t>。</a:t>
            </a:r>
            <a:endParaRPr lang="en-US" altLang="zh-CN" sz="1800" dirty="0">
              <a:latin typeface="Times New Roman" panose="02020603050405020304" pitchFamily="18" charset="0"/>
              <a:ea typeface="宋体" panose="02010600030101010101" pitchFamily="2" charset="-122"/>
              <a:cs typeface="Times New Roman" pitchFamily="18" charset="0"/>
            </a:endParaRPr>
          </a:p>
          <a:p>
            <a:pPr marL="720000" lvl="1" indent="-362822">
              <a:lnSpc>
                <a:spcPct val="150000"/>
              </a:lnSpc>
              <a:spcBef>
                <a:spcPts val="900"/>
              </a:spcBef>
              <a:buFont typeface="Arial" pitchFamily="34" charset="0"/>
              <a:buChar char="•"/>
              <a:defRPr/>
            </a:pPr>
            <a:r>
              <a:rPr lang="en-US" altLang="zh-CN" sz="1800" dirty="0" err="1">
                <a:latin typeface="Times New Roman" panose="02020603050405020304" pitchFamily="18" charset="0"/>
                <a:ea typeface="宋体" panose="02010600030101010101" pitchFamily="2" charset="-122"/>
                <a:cs typeface="Times New Roman" pitchFamily="18" charset="0"/>
              </a:rPr>
              <a:t>cubehelix</a:t>
            </a:r>
            <a:r>
              <a:rPr lang="zh-CN" altLang="zh-CN" sz="1800" dirty="0">
                <a:latin typeface="Times New Roman" panose="02020603050405020304" pitchFamily="18" charset="0"/>
                <a:ea typeface="宋体" panose="02010600030101010101" pitchFamily="2" charset="-122"/>
                <a:cs typeface="Times New Roman" pitchFamily="18" charset="0"/>
              </a:rPr>
              <a:t>调色板</a:t>
            </a:r>
            <a:r>
              <a:rPr lang="zh-CN" altLang="en-US" sz="1800" dirty="0">
                <a:latin typeface="Times New Roman" panose="02020603050405020304" pitchFamily="18" charset="0"/>
                <a:ea typeface="宋体" panose="02010600030101010101" pitchFamily="2" charset="-122"/>
                <a:cs typeface="Times New Roman" pitchFamily="18" charset="0"/>
              </a:rPr>
              <a:t>。</a:t>
            </a:r>
            <a:endParaRPr lang="zh-CN" altLang="zh-CN" sz="1800" dirty="0">
              <a:latin typeface="Times New Roman" panose="02020603050405020304" pitchFamily="18" charset="0"/>
              <a:ea typeface="宋体" panose="02010600030101010101" pitchFamily="2" charset="-122"/>
              <a:cs typeface="Times New Roman" pitchFamily="18" charset="0"/>
            </a:endParaRPr>
          </a:p>
          <a:p>
            <a:pPr marL="720000" lvl="1" indent="-362822">
              <a:lnSpc>
                <a:spcPct val="150000"/>
              </a:lnSpc>
              <a:spcBef>
                <a:spcPts val="900"/>
              </a:spcBef>
              <a:buFont typeface="Arial" pitchFamily="34" charset="0"/>
              <a:buChar char="•"/>
              <a:defRPr/>
            </a:pPr>
            <a:r>
              <a:rPr lang="zh-CN" altLang="zh-CN" sz="1800" dirty="0">
                <a:latin typeface="Times New Roman" panose="02020603050405020304" pitchFamily="18" charset="0"/>
                <a:ea typeface="宋体" panose="02010600030101010101" pitchFamily="2" charset="-122"/>
                <a:cs typeface="Times New Roman" pitchFamily="18" charset="0"/>
              </a:rPr>
              <a:t>自定义连续调色板</a:t>
            </a:r>
            <a:r>
              <a:rPr lang="zh-CN" altLang="en-US" sz="1800" dirty="0">
                <a:latin typeface="Times New Roman" panose="02020603050405020304" pitchFamily="18" charset="0"/>
                <a:ea typeface="宋体" panose="02010600030101010101" pitchFamily="2" charset="-122"/>
                <a:cs typeface="Times New Roman" pitchFamily="18" charset="0"/>
              </a:rPr>
              <a:t>。</a:t>
            </a:r>
            <a:endParaRPr lang="zh-CN" altLang="zh-CN" sz="1800" dirty="0">
              <a:latin typeface="Times New Roman" panose="02020603050405020304" pitchFamily="18" charset="0"/>
              <a:ea typeface="宋体" panose="02010600030101010101" pitchFamily="2" charset="-122"/>
              <a:cs typeface="Times New Roman" pitchFamily="18" charset="0"/>
            </a:endParaRPr>
          </a:p>
          <a:p>
            <a:pPr marL="0" indent="0">
              <a:buClr>
                <a:srgbClr val="000066"/>
              </a:buClr>
              <a:buNone/>
            </a:pPr>
            <a:endParaRPr lang="en-US" altLang="zh-CN" dirty="0"/>
          </a:p>
        </p:txBody>
      </p:sp>
      <p:sp>
        <p:nvSpPr>
          <p:cNvPr id="3" name="标题 2">
            <a:extLst>
              <a:ext uri="{FF2B5EF4-FFF2-40B4-BE49-F238E27FC236}">
                <a16:creationId xmlns:a16="http://schemas.microsoft.com/office/drawing/2014/main" id="{351BE47F-A7C0-4F37-895C-B09FEF90680A}"/>
              </a:ext>
            </a:extLst>
          </p:cNvPr>
          <p:cNvSpPr>
            <a:spLocks noGrp="1"/>
          </p:cNvSpPr>
          <p:nvPr>
            <p:ph type="title"/>
          </p:nvPr>
        </p:nvSpPr>
        <p:spPr/>
        <p:txBody>
          <a:bodyPr/>
          <a:lstStyle/>
          <a:p>
            <a:r>
              <a:rPr lang="zh-CN" altLang="en-US" dirty="0"/>
              <a:t>熟悉</a:t>
            </a:r>
            <a:r>
              <a:rPr lang="en-US" altLang="zh-CN" dirty="0"/>
              <a:t>seaborn</a:t>
            </a:r>
            <a:r>
              <a:rPr lang="zh-CN" altLang="en-US" dirty="0"/>
              <a:t>绘图基础</a:t>
            </a:r>
          </a:p>
        </p:txBody>
      </p:sp>
    </p:spTree>
    <p:extLst>
      <p:ext uri="{BB962C8B-B14F-4D97-AF65-F5344CB8AC3E}">
        <p14:creationId xmlns:p14="http://schemas.microsoft.com/office/powerpoint/2010/main" val="1822876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FE74D8C-07E5-48A9-8556-3DF9CF7EE52A}"/>
              </a:ext>
            </a:extLst>
          </p:cNvPr>
          <p:cNvSpPr>
            <a:spLocks noGrp="1"/>
          </p:cNvSpPr>
          <p:nvPr>
            <p:ph idx="1"/>
          </p:nvPr>
        </p:nvSpPr>
        <p:spPr/>
        <p:txBody>
          <a:bodyPr/>
          <a:lstStyle/>
          <a:p>
            <a:pPr marL="0" indent="457200">
              <a:buClr>
                <a:srgbClr val="000066"/>
              </a:buClr>
              <a:buNone/>
            </a:pPr>
            <a:r>
              <a:rPr lang="zh-CN" altLang="zh-CN" dirty="0"/>
              <a:t>在</a:t>
            </a:r>
            <a:r>
              <a:rPr lang="en-US" altLang="zh-CN" dirty="0"/>
              <a:t>Color Brewer</a:t>
            </a:r>
            <a:r>
              <a:rPr lang="zh-CN" altLang="zh-CN" dirty="0"/>
              <a:t>库中，连续调色板名称及渐变顺序如</a:t>
            </a:r>
            <a:r>
              <a:rPr lang="zh-CN" altLang="en-US" dirty="0"/>
              <a:t>下表。</a:t>
            </a:r>
            <a:endParaRPr lang="zh-CN" altLang="zh-CN" dirty="0"/>
          </a:p>
          <a:p>
            <a:pPr>
              <a:buClr>
                <a:srgbClr val="000066"/>
              </a:buClr>
              <a:buFont typeface="Arial" panose="020B0604020202020204" pitchFamily="34" charset="0"/>
              <a:buChar char="•"/>
            </a:pPr>
            <a:endParaRPr lang="en-US" altLang="zh-CN" dirty="0"/>
          </a:p>
        </p:txBody>
      </p:sp>
      <p:sp>
        <p:nvSpPr>
          <p:cNvPr id="3" name="标题 2">
            <a:extLst>
              <a:ext uri="{FF2B5EF4-FFF2-40B4-BE49-F238E27FC236}">
                <a16:creationId xmlns:a16="http://schemas.microsoft.com/office/drawing/2014/main" id="{351BE47F-A7C0-4F37-895C-B09FEF90680A}"/>
              </a:ext>
            </a:extLst>
          </p:cNvPr>
          <p:cNvSpPr>
            <a:spLocks noGrp="1"/>
          </p:cNvSpPr>
          <p:nvPr>
            <p:ph type="title"/>
          </p:nvPr>
        </p:nvSpPr>
        <p:spPr/>
        <p:txBody>
          <a:bodyPr/>
          <a:lstStyle/>
          <a:p>
            <a:r>
              <a:rPr lang="zh-CN" altLang="en-US" dirty="0"/>
              <a:t>熟悉</a:t>
            </a:r>
            <a:r>
              <a:rPr lang="en-US" altLang="zh-CN" dirty="0"/>
              <a:t>seaborn</a:t>
            </a:r>
            <a:r>
              <a:rPr lang="zh-CN" altLang="en-US" dirty="0"/>
              <a:t>绘图基础</a:t>
            </a:r>
          </a:p>
        </p:txBody>
      </p:sp>
      <p:graphicFrame>
        <p:nvGraphicFramePr>
          <p:cNvPr id="4" name="表格 9">
            <a:extLst>
              <a:ext uri="{FF2B5EF4-FFF2-40B4-BE49-F238E27FC236}">
                <a16:creationId xmlns:a16="http://schemas.microsoft.com/office/drawing/2014/main" id="{BEF59BF1-C344-4392-967A-D63A03AEDCEC}"/>
              </a:ext>
            </a:extLst>
          </p:cNvPr>
          <p:cNvGraphicFramePr>
            <a:graphicFrameLocks noGrp="1"/>
          </p:cNvGraphicFramePr>
          <p:nvPr>
            <p:extLst>
              <p:ext uri="{D42A27DB-BD31-4B8C-83A1-F6EECF244321}">
                <p14:modId xmlns:p14="http://schemas.microsoft.com/office/powerpoint/2010/main" val="2689075646"/>
              </p:ext>
            </p:extLst>
          </p:nvPr>
        </p:nvGraphicFramePr>
        <p:xfrm>
          <a:off x="4750598" y="1836894"/>
          <a:ext cx="2690803" cy="4320000"/>
        </p:xfrm>
        <a:graphic>
          <a:graphicData uri="http://schemas.openxmlformats.org/drawingml/2006/table">
            <a:tbl>
              <a:tblPr firstRow="1" bandRow="1">
                <a:tableStyleId>{5C22544A-7EE6-4342-B048-85BDC9FD1C3A}</a:tableStyleId>
              </a:tblPr>
              <a:tblGrid>
                <a:gridCol w="1234335">
                  <a:extLst>
                    <a:ext uri="{9D8B030D-6E8A-4147-A177-3AD203B41FA5}">
                      <a16:colId xmlns:a16="http://schemas.microsoft.com/office/drawing/2014/main" val="2486219610"/>
                    </a:ext>
                  </a:extLst>
                </a:gridCol>
                <a:gridCol w="1456468">
                  <a:extLst>
                    <a:ext uri="{9D8B030D-6E8A-4147-A177-3AD203B41FA5}">
                      <a16:colId xmlns:a16="http://schemas.microsoft.com/office/drawing/2014/main" val="3350215076"/>
                    </a:ext>
                  </a:extLst>
                </a:gridCol>
              </a:tblGrid>
              <a:tr h="432000">
                <a:tc>
                  <a:txBody>
                    <a:bodyPr/>
                    <a:lstStyle/>
                    <a:p>
                      <a:pPr marL="0" algn="ctr" defTabSz="967740" rtl="0" eaLnBrk="1" latinLnBrk="0" hangingPunct="1"/>
                      <a:r>
                        <a:rPr lang="zh-CN" altLang="en-US" sz="1800" b="1" kern="1200" baseline="0" dirty="0">
                          <a:solidFill>
                            <a:schemeClr val="lt1"/>
                          </a:solidFill>
                          <a:latin typeface="Times New Roman" panose="02020603050405020304" pitchFamily="18" charset="0"/>
                          <a:ea typeface="+mn-ea"/>
                          <a:cs typeface="+mn-cs"/>
                        </a:rPr>
                        <a:t>名称</a:t>
                      </a:r>
                    </a:p>
                  </a:txBody>
                  <a:tcPr marL="68580" marR="68580" marT="0" marB="0" anchor="ctr"/>
                </a:tc>
                <a:tc>
                  <a:txBody>
                    <a:bodyPr/>
                    <a:lstStyle/>
                    <a:p>
                      <a:pPr marL="0" algn="ctr" defTabSz="967740" rtl="0" eaLnBrk="1" latinLnBrk="0" hangingPunct="1"/>
                      <a:r>
                        <a:rPr lang="zh-CN" altLang="en-US" sz="1800" b="1" kern="1200" baseline="0" dirty="0">
                          <a:solidFill>
                            <a:schemeClr val="lt1"/>
                          </a:solidFill>
                          <a:latin typeface="Times New Roman" panose="02020603050405020304" pitchFamily="18" charset="0"/>
                          <a:ea typeface="+mn-ea"/>
                          <a:cs typeface="+mn-cs"/>
                        </a:rPr>
                        <a:t>渐变顺序</a:t>
                      </a:r>
                    </a:p>
                  </a:txBody>
                  <a:tcPr marL="68580" marR="68580" marT="0" marB="0" anchor="ctr"/>
                </a:tc>
                <a:extLst>
                  <a:ext uri="{0D108BD9-81ED-4DB2-BD59-A6C34878D82A}">
                    <a16:rowId xmlns:a16="http://schemas.microsoft.com/office/drawing/2014/main" val="101937486"/>
                  </a:ext>
                </a:extLst>
              </a:tr>
              <a:tr h="432000">
                <a:tc>
                  <a:txBody>
                    <a:bodyPr/>
                    <a:lstStyle/>
                    <a:p>
                      <a:pPr marL="0" algn="ctr" defTabSz="967740" rtl="0" eaLnBrk="1" latinLnBrk="0" hangingPunct="1"/>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YlOrRd</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967740" rtl="0" eaLnBrk="1" latinLnBrk="0" hangingPunct="1"/>
                      <a:r>
                        <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黄橙红</a:t>
                      </a:r>
                    </a:p>
                  </a:txBody>
                  <a:tcPr marL="68580" marR="68580" marT="0" marB="0" anchor="ctr"/>
                </a:tc>
                <a:extLst>
                  <a:ext uri="{0D108BD9-81ED-4DB2-BD59-A6C34878D82A}">
                    <a16:rowId xmlns:a16="http://schemas.microsoft.com/office/drawing/2014/main" val="481423965"/>
                  </a:ext>
                </a:extLst>
              </a:tr>
              <a:tr h="432000">
                <a:tc>
                  <a:txBody>
                    <a:bodyPr/>
                    <a:lstStyle/>
                    <a:p>
                      <a:pPr marL="0" algn="ctr" defTabSz="967740" rtl="0" eaLnBrk="1" latinLnBrk="0" hangingPunct="1"/>
                      <a:r>
                        <a:rPr lang="en-US" sz="1800" kern="100" baseline="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YlOrBr</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黄橙棕</a:t>
                      </a:r>
                    </a:p>
                  </a:txBody>
                  <a:tcPr marL="68580" marR="68580" marT="0" marB="0" anchor="ctr"/>
                </a:tc>
                <a:extLst>
                  <a:ext uri="{0D108BD9-81ED-4DB2-BD59-A6C34878D82A}">
                    <a16:rowId xmlns:a16="http://schemas.microsoft.com/office/drawing/2014/main" val="3451813464"/>
                  </a:ext>
                </a:extLst>
              </a:tr>
              <a:tr h="432000">
                <a:tc>
                  <a:txBody>
                    <a:bodyPr/>
                    <a:lstStyle/>
                    <a:p>
                      <a:pPr marL="0" algn="ctr" defTabSz="967740" rtl="0" eaLnBrk="1" latinLnBrk="0" hangingPunct="1"/>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YlGnBu</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黄绿蓝</a:t>
                      </a:r>
                    </a:p>
                  </a:txBody>
                  <a:tcPr marL="68580" marR="68580" marT="0" marB="0" anchor="ctr"/>
                </a:tc>
                <a:extLst>
                  <a:ext uri="{0D108BD9-81ED-4DB2-BD59-A6C34878D82A}">
                    <a16:rowId xmlns:a16="http://schemas.microsoft.com/office/drawing/2014/main" val="290569487"/>
                  </a:ext>
                </a:extLst>
              </a:tr>
              <a:tr h="432000">
                <a:tc>
                  <a:txBody>
                    <a:bodyPr/>
                    <a:lstStyle/>
                    <a:p>
                      <a:pPr marL="0" algn="ctr" defTabSz="967740" rtl="0" eaLnBrk="1" latinLnBrk="0" hangingPunct="1"/>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YlGn</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黄绿</a:t>
                      </a:r>
                    </a:p>
                  </a:txBody>
                  <a:tcPr marL="68580" marR="68580" marT="0" marB="0" anchor="ctr"/>
                </a:tc>
                <a:extLst>
                  <a:ext uri="{0D108BD9-81ED-4DB2-BD59-A6C34878D82A}">
                    <a16:rowId xmlns:a16="http://schemas.microsoft.com/office/drawing/2014/main" val="94562582"/>
                  </a:ext>
                </a:extLst>
              </a:tr>
              <a:tr h="432000">
                <a:tc>
                  <a:txBody>
                    <a:bodyPr/>
                    <a:lstStyle/>
                    <a:p>
                      <a:pPr marL="0" algn="ctr" defTabSz="967740" rtl="0" eaLnBrk="1" latinLnBrk="0" hangingPunct="1"/>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Reds</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红</a:t>
                      </a:r>
                    </a:p>
                  </a:txBody>
                  <a:tcPr marL="68580" marR="68580" marT="0" marB="0" anchor="ctr"/>
                </a:tc>
                <a:extLst>
                  <a:ext uri="{0D108BD9-81ED-4DB2-BD59-A6C34878D82A}">
                    <a16:rowId xmlns:a16="http://schemas.microsoft.com/office/drawing/2014/main" val="4185982808"/>
                  </a:ext>
                </a:extLst>
              </a:tr>
              <a:tr h="432000">
                <a:tc>
                  <a:txBody>
                    <a:bodyPr/>
                    <a:lstStyle/>
                    <a:p>
                      <a:pPr marL="0" algn="ctr" defTabSz="967740" rtl="0" eaLnBrk="1" latinLnBrk="0" hangingPunct="1"/>
                      <a:r>
                        <a:rPr lang="en-US" sz="1800" kern="100" baseline="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RdPu</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红紫</a:t>
                      </a:r>
                    </a:p>
                  </a:txBody>
                  <a:tcPr marL="68580" marR="68580" marT="0" marB="0" anchor="ctr"/>
                </a:tc>
                <a:extLst>
                  <a:ext uri="{0D108BD9-81ED-4DB2-BD59-A6C34878D82A}">
                    <a16:rowId xmlns:a16="http://schemas.microsoft.com/office/drawing/2014/main" val="2704582905"/>
                  </a:ext>
                </a:extLst>
              </a:tr>
              <a:tr h="432000">
                <a:tc>
                  <a:txBody>
                    <a:bodyPr/>
                    <a:lstStyle/>
                    <a:p>
                      <a:pPr marL="0" algn="ctr" defTabSz="967740" rtl="0" eaLnBrk="1" latinLnBrk="0" hangingPunct="1"/>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Purples</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0" algn="ctr"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紫</a:t>
                      </a:r>
                    </a:p>
                  </a:txBody>
                  <a:tcPr marL="68580" marR="68580" marT="0" marB="0"/>
                </a:tc>
                <a:extLst>
                  <a:ext uri="{0D108BD9-81ED-4DB2-BD59-A6C34878D82A}">
                    <a16:rowId xmlns:a16="http://schemas.microsoft.com/office/drawing/2014/main" val="3300087752"/>
                  </a:ext>
                </a:extLst>
              </a:tr>
              <a:tr h="432000">
                <a:tc>
                  <a:txBody>
                    <a:bodyPr/>
                    <a:lstStyle/>
                    <a:p>
                      <a:pPr marL="0" algn="ctr" defTabSz="967740" rtl="0" eaLnBrk="1" latinLnBrk="0" hangingPunct="1"/>
                      <a:r>
                        <a:rPr lang="en-US" sz="1800" kern="100" baseline="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PuRd</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0" algn="ctr"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紫红</a:t>
                      </a:r>
                    </a:p>
                  </a:txBody>
                  <a:tcPr marL="68580" marR="68580" marT="0" marB="0"/>
                </a:tc>
                <a:extLst>
                  <a:ext uri="{0D108BD9-81ED-4DB2-BD59-A6C34878D82A}">
                    <a16:rowId xmlns:a16="http://schemas.microsoft.com/office/drawing/2014/main" val="2776620664"/>
                  </a:ext>
                </a:extLst>
              </a:tr>
              <a:tr h="432000">
                <a:tc>
                  <a:txBody>
                    <a:bodyPr/>
                    <a:lstStyle/>
                    <a:p>
                      <a:pPr marL="0" algn="ctr" defTabSz="967740" rtl="0" eaLnBrk="1" latinLnBrk="0" hangingPunct="1"/>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PuBuGn</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0" algn="ctr"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紫蓝绿</a:t>
                      </a:r>
                    </a:p>
                  </a:txBody>
                  <a:tcPr marL="68580" marR="68580" marT="0" marB="0"/>
                </a:tc>
                <a:extLst>
                  <a:ext uri="{0D108BD9-81ED-4DB2-BD59-A6C34878D82A}">
                    <a16:rowId xmlns:a16="http://schemas.microsoft.com/office/drawing/2014/main" val="2442617580"/>
                  </a:ext>
                </a:extLst>
              </a:tr>
            </a:tbl>
          </a:graphicData>
        </a:graphic>
      </p:graphicFrame>
    </p:spTree>
    <p:extLst>
      <p:ext uri="{BB962C8B-B14F-4D97-AF65-F5344CB8AC3E}">
        <p14:creationId xmlns:p14="http://schemas.microsoft.com/office/powerpoint/2010/main" val="3944302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heel(1)">
                                      <p:cBhvr>
                                        <p:cTn id="1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FE74D8C-07E5-48A9-8556-3DF9CF7EE52A}"/>
              </a:ext>
            </a:extLst>
          </p:cNvPr>
          <p:cNvSpPr>
            <a:spLocks noGrp="1"/>
          </p:cNvSpPr>
          <p:nvPr>
            <p:ph idx="1"/>
          </p:nvPr>
        </p:nvSpPr>
        <p:spPr/>
        <p:txBody>
          <a:bodyPr/>
          <a:lstStyle/>
          <a:p>
            <a:pPr marL="0" indent="457200">
              <a:buClr>
                <a:srgbClr val="000066"/>
              </a:buClr>
              <a:buNone/>
            </a:pPr>
            <a:r>
              <a:rPr lang="zh-CN" altLang="zh-CN" dirty="0"/>
              <a:t>在</a:t>
            </a:r>
            <a:r>
              <a:rPr lang="en-US" altLang="zh-CN" dirty="0"/>
              <a:t>Color Brewer</a:t>
            </a:r>
            <a:r>
              <a:rPr lang="zh-CN" altLang="zh-CN" dirty="0"/>
              <a:t>库中，连续调色板名称及渐变顺序如</a:t>
            </a:r>
            <a:r>
              <a:rPr lang="zh-CN" altLang="en-US" dirty="0"/>
              <a:t>下表（续表）。</a:t>
            </a:r>
            <a:endParaRPr lang="zh-CN" altLang="zh-CN" dirty="0"/>
          </a:p>
          <a:p>
            <a:pPr>
              <a:buClr>
                <a:srgbClr val="000066"/>
              </a:buClr>
              <a:buFont typeface="Arial" panose="020B0604020202020204" pitchFamily="34" charset="0"/>
              <a:buChar char="•"/>
            </a:pPr>
            <a:endParaRPr lang="en-US" altLang="zh-CN" dirty="0"/>
          </a:p>
        </p:txBody>
      </p:sp>
      <p:sp>
        <p:nvSpPr>
          <p:cNvPr id="3" name="标题 2">
            <a:extLst>
              <a:ext uri="{FF2B5EF4-FFF2-40B4-BE49-F238E27FC236}">
                <a16:creationId xmlns:a16="http://schemas.microsoft.com/office/drawing/2014/main" id="{351BE47F-A7C0-4F37-895C-B09FEF90680A}"/>
              </a:ext>
            </a:extLst>
          </p:cNvPr>
          <p:cNvSpPr>
            <a:spLocks noGrp="1"/>
          </p:cNvSpPr>
          <p:nvPr>
            <p:ph type="title"/>
          </p:nvPr>
        </p:nvSpPr>
        <p:spPr/>
        <p:txBody>
          <a:bodyPr/>
          <a:lstStyle/>
          <a:p>
            <a:r>
              <a:rPr lang="zh-CN" altLang="en-US" dirty="0"/>
              <a:t>熟悉</a:t>
            </a:r>
            <a:r>
              <a:rPr lang="en-US" altLang="zh-CN" dirty="0"/>
              <a:t>seaborn</a:t>
            </a:r>
            <a:r>
              <a:rPr lang="zh-CN" altLang="en-US" dirty="0"/>
              <a:t>绘图基础</a:t>
            </a:r>
          </a:p>
        </p:txBody>
      </p:sp>
      <p:graphicFrame>
        <p:nvGraphicFramePr>
          <p:cNvPr id="4" name="表格 9">
            <a:extLst>
              <a:ext uri="{FF2B5EF4-FFF2-40B4-BE49-F238E27FC236}">
                <a16:creationId xmlns:a16="http://schemas.microsoft.com/office/drawing/2014/main" id="{BEF59BF1-C344-4392-967A-D63A03AEDCEC}"/>
              </a:ext>
            </a:extLst>
          </p:cNvPr>
          <p:cNvGraphicFramePr>
            <a:graphicFrameLocks noGrp="1"/>
          </p:cNvGraphicFramePr>
          <p:nvPr>
            <p:extLst>
              <p:ext uri="{D42A27DB-BD31-4B8C-83A1-F6EECF244321}">
                <p14:modId xmlns:p14="http://schemas.microsoft.com/office/powerpoint/2010/main" val="1444644283"/>
              </p:ext>
            </p:extLst>
          </p:nvPr>
        </p:nvGraphicFramePr>
        <p:xfrm>
          <a:off x="4750598" y="1836894"/>
          <a:ext cx="2690803" cy="4320000"/>
        </p:xfrm>
        <a:graphic>
          <a:graphicData uri="http://schemas.openxmlformats.org/drawingml/2006/table">
            <a:tbl>
              <a:tblPr firstRow="1" bandRow="1">
                <a:tableStyleId>{5C22544A-7EE6-4342-B048-85BDC9FD1C3A}</a:tableStyleId>
              </a:tblPr>
              <a:tblGrid>
                <a:gridCol w="1234335">
                  <a:extLst>
                    <a:ext uri="{9D8B030D-6E8A-4147-A177-3AD203B41FA5}">
                      <a16:colId xmlns:a16="http://schemas.microsoft.com/office/drawing/2014/main" val="2486219610"/>
                    </a:ext>
                  </a:extLst>
                </a:gridCol>
                <a:gridCol w="1456468">
                  <a:extLst>
                    <a:ext uri="{9D8B030D-6E8A-4147-A177-3AD203B41FA5}">
                      <a16:colId xmlns:a16="http://schemas.microsoft.com/office/drawing/2014/main" val="3350215076"/>
                    </a:ext>
                  </a:extLst>
                </a:gridCol>
              </a:tblGrid>
              <a:tr h="432000">
                <a:tc>
                  <a:txBody>
                    <a:bodyPr/>
                    <a:lstStyle/>
                    <a:p>
                      <a:pPr marL="0" algn="ctr" defTabSz="967740" rtl="0" eaLnBrk="1" latinLnBrk="0" hangingPunct="1"/>
                      <a:r>
                        <a:rPr lang="zh-CN" altLang="en-US" sz="1800" b="1" kern="1200" baseline="0" dirty="0">
                          <a:solidFill>
                            <a:schemeClr val="lt1"/>
                          </a:solidFill>
                          <a:latin typeface="Times New Roman" panose="02020603050405020304" pitchFamily="18" charset="0"/>
                          <a:ea typeface="+mn-ea"/>
                          <a:cs typeface="+mn-cs"/>
                        </a:rPr>
                        <a:t>名称</a:t>
                      </a:r>
                    </a:p>
                  </a:txBody>
                  <a:tcPr marL="68580" marR="68580" marT="0" marB="0" anchor="ctr"/>
                </a:tc>
                <a:tc>
                  <a:txBody>
                    <a:bodyPr/>
                    <a:lstStyle/>
                    <a:p>
                      <a:pPr marL="0" algn="ctr" defTabSz="967740" rtl="0" eaLnBrk="1" latinLnBrk="0" hangingPunct="1"/>
                      <a:r>
                        <a:rPr lang="zh-CN" altLang="en-US" sz="1800" b="1" kern="1200" baseline="0" dirty="0">
                          <a:solidFill>
                            <a:schemeClr val="lt1"/>
                          </a:solidFill>
                          <a:latin typeface="Times New Roman" panose="02020603050405020304" pitchFamily="18" charset="0"/>
                          <a:ea typeface="+mn-ea"/>
                          <a:cs typeface="+mn-cs"/>
                        </a:rPr>
                        <a:t>渐变顺序</a:t>
                      </a:r>
                    </a:p>
                  </a:txBody>
                  <a:tcPr marL="68580" marR="68580" marT="0" marB="0" anchor="ctr"/>
                </a:tc>
                <a:extLst>
                  <a:ext uri="{0D108BD9-81ED-4DB2-BD59-A6C34878D82A}">
                    <a16:rowId xmlns:a16="http://schemas.microsoft.com/office/drawing/2014/main" val="101937486"/>
                  </a:ext>
                </a:extLst>
              </a:tr>
              <a:tr h="432000">
                <a:tc>
                  <a:txBody>
                    <a:bodyPr/>
                    <a:lstStyle/>
                    <a:p>
                      <a:pPr marL="0" algn="ctr" defTabSz="967740" rtl="0" eaLnBrk="1" latinLnBrk="0" hangingPunct="1"/>
                      <a:r>
                        <a:rPr lang="en-US" sz="1800" kern="100" baseline="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PuBu</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0" algn="ctr"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紫蓝</a:t>
                      </a:r>
                    </a:p>
                  </a:txBody>
                  <a:tcPr marL="68580" marR="68580" marT="0" marB="0"/>
                </a:tc>
                <a:extLst>
                  <a:ext uri="{0D108BD9-81ED-4DB2-BD59-A6C34878D82A}">
                    <a16:rowId xmlns:a16="http://schemas.microsoft.com/office/drawing/2014/main" val="481423965"/>
                  </a:ext>
                </a:extLst>
              </a:tr>
              <a:tr h="432000">
                <a:tc>
                  <a:txBody>
                    <a:bodyPr/>
                    <a:lstStyle/>
                    <a:p>
                      <a:pPr marL="0" algn="ctr" defTabSz="967740" rtl="0" eaLnBrk="1" latinLnBrk="0" hangingPunct="1"/>
                      <a:r>
                        <a:rPr lang="en-US" sz="1800" kern="100" baseline="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OrRd</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0" algn="ctr"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黄色</a:t>
                      </a:r>
                    </a:p>
                  </a:txBody>
                  <a:tcPr marL="68580" marR="68580" marT="0" marB="0"/>
                </a:tc>
                <a:extLst>
                  <a:ext uri="{0D108BD9-81ED-4DB2-BD59-A6C34878D82A}">
                    <a16:rowId xmlns:a16="http://schemas.microsoft.com/office/drawing/2014/main" val="3451813464"/>
                  </a:ext>
                </a:extLst>
              </a:tr>
              <a:tr h="432000">
                <a:tc>
                  <a:txBody>
                    <a:bodyPr/>
                    <a:lstStyle/>
                    <a:p>
                      <a:pPr marL="0" algn="ctr" defTabSz="967740" rtl="0" eaLnBrk="1" latinLnBrk="0" hangingPunct="1"/>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Oranges</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0" algn="ctr"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黑色</a:t>
                      </a:r>
                    </a:p>
                  </a:txBody>
                  <a:tcPr marL="68580" marR="68580" marT="0" marB="0"/>
                </a:tc>
                <a:extLst>
                  <a:ext uri="{0D108BD9-81ED-4DB2-BD59-A6C34878D82A}">
                    <a16:rowId xmlns:a16="http://schemas.microsoft.com/office/drawing/2014/main" val="290569487"/>
                  </a:ext>
                </a:extLst>
              </a:tr>
              <a:tr h="432000">
                <a:tc>
                  <a:txBody>
                    <a:bodyPr/>
                    <a:lstStyle/>
                    <a:p>
                      <a:pPr marL="0" algn="ctr" defTabSz="967740" rtl="0" eaLnBrk="1" latinLnBrk="0" hangingPunct="1"/>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Greys</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0" algn="ctr"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白色</a:t>
                      </a:r>
                    </a:p>
                  </a:txBody>
                  <a:tcPr marL="68580" marR="68580" marT="0" marB="0"/>
                </a:tc>
                <a:extLst>
                  <a:ext uri="{0D108BD9-81ED-4DB2-BD59-A6C34878D82A}">
                    <a16:rowId xmlns:a16="http://schemas.microsoft.com/office/drawing/2014/main" val="94562582"/>
                  </a:ext>
                </a:extLst>
              </a:tr>
              <a:tr h="432000">
                <a:tc>
                  <a:txBody>
                    <a:bodyPr/>
                    <a:lstStyle/>
                    <a:p>
                      <a:pPr marL="0" algn="ctr" defTabSz="967740" rtl="0" eaLnBrk="1" latinLnBrk="0" hangingPunct="1"/>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Greens</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0" algn="ctr"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绿</a:t>
                      </a:r>
                    </a:p>
                  </a:txBody>
                  <a:tcPr marL="68580" marR="68580" marT="0" marB="0"/>
                </a:tc>
                <a:extLst>
                  <a:ext uri="{0D108BD9-81ED-4DB2-BD59-A6C34878D82A}">
                    <a16:rowId xmlns:a16="http://schemas.microsoft.com/office/drawing/2014/main" val="4185982808"/>
                  </a:ext>
                </a:extLst>
              </a:tr>
              <a:tr h="432000">
                <a:tc>
                  <a:txBody>
                    <a:bodyPr/>
                    <a:lstStyle/>
                    <a:p>
                      <a:pPr marL="0" algn="ctr" defTabSz="967740" rtl="0" eaLnBrk="1" latinLnBrk="0" hangingPunct="1"/>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GnBu</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0" algn="ctr"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绿蓝</a:t>
                      </a:r>
                    </a:p>
                  </a:txBody>
                  <a:tcPr marL="68580" marR="68580" marT="0" marB="0"/>
                </a:tc>
                <a:extLst>
                  <a:ext uri="{0D108BD9-81ED-4DB2-BD59-A6C34878D82A}">
                    <a16:rowId xmlns:a16="http://schemas.microsoft.com/office/drawing/2014/main" val="2704582905"/>
                  </a:ext>
                </a:extLst>
              </a:tr>
              <a:tr h="432000">
                <a:tc>
                  <a:txBody>
                    <a:bodyPr/>
                    <a:lstStyle/>
                    <a:p>
                      <a:pPr marL="0" algn="ctr" defTabSz="967740" rtl="0" eaLnBrk="1" latinLnBrk="0" hangingPunct="1"/>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Bupu</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0" algn="ctr"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蓝紫</a:t>
                      </a:r>
                    </a:p>
                  </a:txBody>
                  <a:tcPr marL="68580" marR="68580" marT="0" marB="0"/>
                </a:tc>
                <a:extLst>
                  <a:ext uri="{0D108BD9-81ED-4DB2-BD59-A6C34878D82A}">
                    <a16:rowId xmlns:a16="http://schemas.microsoft.com/office/drawing/2014/main" val="3300087752"/>
                  </a:ext>
                </a:extLst>
              </a:tr>
              <a:tr h="432000">
                <a:tc>
                  <a:txBody>
                    <a:bodyPr/>
                    <a:lstStyle/>
                    <a:p>
                      <a:pPr marL="0" algn="ctr" defTabSz="967740" rtl="0" eaLnBrk="1" latinLnBrk="0" hangingPunct="1"/>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BuGn</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0" algn="ctr"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蓝绿</a:t>
                      </a:r>
                    </a:p>
                  </a:txBody>
                  <a:tcPr marL="68580" marR="68580" marT="0" marB="0"/>
                </a:tc>
                <a:extLst>
                  <a:ext uri="{0D108BD9-81ED-4DB2-BD59-A6C34878D82A}">
                    <a16:rowId xmlns:a16="http://schemas.microsoft.com/office/drawing/2014/main" val="2776620664"/>
                  </a:ext>
                </a:extLst>
              </a:tr>
              <a:tr h="432000">
                <a:tc>
                  <a:txBody>
                    <a:bodyPr/>
                    <a:lstStyle/>
                    <a:p>
                      <a:pPr marL="0" algn="ctr" defTabSz="967740" rtl="0" eaLnBrk="1" latinLnBrk="0" hangingPunct="1"/>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Blues</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0" algn="ctr"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蓝</a:t>
                      </a:r>
                    </a:p>
                  </a:txBody>
                  <a:tcPr marL="68580" marR="68580" marT="0" marB="0"/>
                </a:tc>
                <a:extLst>
                  <a:ext uri="{0D108BD9-81ED-4DB2-BD59-A6C34878D82A}">
                    <a16:rowId xmlns:a16="http://schemas.microsoft.com/office/drawing/2014/main" val="2442617580"/>
                  </a:ext>
                </a:extLst>
              </a:tr>
            </a:tbl>
          </a:graphicData>
        </a:graphic>
      </p:graphicFrame>
    </p:spTree>
    <p:extLst>
      <p:ext uri="{BB962C8B-B14F-4D97-AF65-F5344CB8AC3E}">
        <p14:creationId xmlns:p14="http://schemas.microsoft.com/office/powerpoint/2010/main" val="2943719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heel(1)">
                                      <p:cBhvr>
                                        <p:cTn id="1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FE74D8C-07E5-48A9-8556-3DF9CF7EE52A}"/>
              </a:ext>
            </a:extLst>
          </p:cNvPr>
          <p:cNvSpPr>
            <a:spLocks noGrp="1"/>
          </p:cNvSpPr>
          <p:nvPr>
            <p:ph idx="1"/>
          </p:nvPr>
        </p:nvSpPr>
        <p:spPr/>
        <p:txBody>
          <a:bodyPr/>
          <a:lstStyle/>
          <a:p>
            <a:pPr>
              <a:buClr>
                <a:srgbClr val="000066"/>
              </a:buClr>
            </a:pPr>
            <a:r>
              <a:rPr lang="en-US" altLang="zh-CN" dirty="0" err="1"/>
              <a:t>cubehelix_palette</a:t>
            </a:r>
            <a:r>
              <a:rPr lang="zh-CN" altLang="en-US" dirty="0"/>
              <a:t>函数的基本使用格式如下。</a:t>
            </a:r>
            <a:endParaRPr lang="en-US" altLang="zh-CN" dirty="0"/>
          </a:p>
          <a:p>
            <a:pPr>
              <a:buClr>
                <a:srgbClr val="000066"/>
              </a:buClr>
            </a:pPr>
            <a:endParaRPr lang="en-US" altLang="zh-CN" dirty="0"/>
          </a:p>
          <a:p>
            <a:pPr marL="0" indent="0">
              <a:buClr>
                <a:srgbClr val="000066"/>
              </a:buClr>
              <a:buNone/>
            </a:pPr>
            <a:endParaRPr lang="en-US" altLang="zh-CN" dirty="0"/>
          </a:p>
          <a:p>
            <a:pPr>
              <a:buClr>
                <a:srgbClr val="000066"/>
              </a:buClr>
            </a:pPr>
            <a:r>
              <a:rPr lang="en-US" altLang="zh-CN" sz="1800" dirty="0" err="1">
                <a:effectLst/>
                <a:latin typeface="Times New Roman" panose="02020603050405020304" pitchFamily="18" charset="0"/>
                <a:ea typeface="宋体" panose="02010600030101010101" pitchFamily="2" charset="-122"/>
              </a:rPr>
              <a:t>cubehe</a:t>
            </a:r>
            <a:r>
              <a:rPr lang="en-US" altLang="zh-CN" sz="1800" dirty="0" err="1">
                <a:solidFill>
                  <a:srgbClr val="000000"/>
                </a:solidFill>
                <a:effectLst/>
                <a:latin typeface="Times New Roman" panose="02020603050405020304" pitchFamily="18" charset="0"/>
                <a:ea typeface="宋体" panose="02010600030101010101" pitchFamily="2" charset="-122"/>
              </a:rPr>
              <a:t>li</a:t>
            </a:r>
            <a:r>
              <a:rPr lang="en-US" altLang="zh-CN" sz="1800" dirty="0" err="1">
                <a:effectLst/>
                <a:latin typeface="Times New Roman" panose="02020603050405020304" pitchFamily="18" charset="0"/>
                <a:ea typeface="宋体" panose="02010600030101010101" pitchFamily="2" charset="-122"/>
              </a:rPr>
              <a:t>x_palette</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函数的常用参数及其说明如</a:t>
            </a:r>
            <a:r>
              <a:rPr lang="zh-CN" altLang="en-US" dirty="0"/>
              <a:t>下表。</a:t>
            </a:r>
            <a:endParaRPr lang="zh-CN" altLang="zh-CN" dirty="0"/>
          </a:p>
          <a:p>
            <a:pPr>
              <a:buClr>
                <a:srgbClr val="000066"/>
              </a:buClr>
              <a:buFont typeface="Arial" panose="020B0604020202020204" pitchFamily="34" charset="0"/>
              <a:buChar char="•"/>
            </a:pPr>
            <a:endParaRPr lang="en-US" altLang="zh-CN" dirty="0"/>
          </a:p>
        </p:txBody>
      </p:sp>
      <p:sp>
        <p:nvSpPr>
          <p:cNvPr id="3" name="标题 2">
            <a:extLst>
              <a:ext uri="{FF2B5EF4-FFF2-40B4-BE49-F238E27FC236}">
                <a16:creationId xmlns:a16="http://schemas.microsoft.com/office/drawing/2014/main" id="{351BE47F-A7C0-4F37-895C-B09FEF90680A}"/>
              </a:ext>
            </a:extLst>
          </p:cNvPr>
          <p:cNvSpPr>
            <a:spLocks noGrp="1"/>
          </p:cNvSpPr>
          <p:nvPr>
            <p:ph type="title"/>
          </p:nvPr>
        </p:nvSpPr>
        <p:spPr/>
        <p:txBody>
          <a:bodyPr/>
          <a:lstStyle/>
          <a:p>
            <a:r>
              <a:rPr lang="zh-CN" altLang="en-US" dirty="0"/>
              <a:t>熟悉</a:t>
            </a:r>
            <a:r>
              <a:rPr lang="en-US" altLang="zh-CN" dirty="0"/>
              <a:t>seaborn</a:t>
            </a:r>
            <a:r>
              <a:rPr lang="zh-CN" altLang="en-US" dirty="0"/>
              <a:t>绘图基础</a:t>
            </a:r>
          </a:p>
        </p:txBody>
      </p:sp>
      <p:graphicFrame>
        <p:nvGraphicFramePr>
          <p:cNvPr id="4" name="表格 9">
            <a:extLst>
              <a:ext uri="{FF2B5EF4-FFF2-40B4-BE49-F238E27FC236}">
                <a16:creationId xmlns:a16="http://schemas.microsoft.com/office/drawing/2014/main" id="{BEF59BF1-C344-4392-967A-D63A03AEDCEC}"/>
              </a:ext>
            </a:extLst>
          </p:cNvPr>
          <p:cNvGraphicFramePr>
            <a:graphicFrameLocks noGrp="1"/>
          </p:cNvGraphicFramePr>
          <p:nvPr>
            <p:extLst>
              <p:ext uri="{D42A27DB-BD31-4B8C-83A1-F6EECF244321}">
                <p14:modId xmlns:p14="http://schemas.microsoft.com/office/powerpoint/2010/main" val="2873278955"/>
              </p:ext>
            </p:extLst>
          </p:nvPr>
        </p:nvGraphicFramePr>
        <p:xfrm>
          <a:off x="2313149" y="3132894"/>
          <a:ext cx="7586882" cy="3024000"/>
        </p:xfrm>
        <a:graphic>
          <a:graphicData uri="http://schemas.openxmlformats.org/drawingml/2006/table">
            <a:tbl>
              <a:tblPr firstRow="1" bandRow="1">
                <a:tableStyleId>{5C22544A-7EE6-4342-B048-85BDC9FD1C3A}</a:tableStyleId>
              </a:tblPr>
              <a:tblGrid>
                <a:gridCol w="1115060">
                  <a:extLst>
                    <a:ext uri="{9D8B030D-6E8A-4147-A177-3AD203B41FA5}">
                      <a16:colId xmlns:a16="http://schemas.microsoft.com/office/drawing/2014/main" val="2486219610"/>
                    </a:ext>
                  </a:extLst>
                </a:gridCol>
                <a:gridCol w="6471822">
                  <a:extLst>
                    <a:ext uri="{9D8B030D-6E8A-4147-A177-3AD203B41FA5}">
                      <a16:colId xmlns:a16="http://schemas.microsoft.com/office/drawing/2014/main" val="3350215076"/>
                    </a:ext>
                  </a:extLst>
                </a:gridCol>
              </a:tblGrid>
              <a:tr h="432000">
                <a:tc>
                  <a:txBody>
                    <a:bodyPr/>
                    <a:lstStyle/>
                    <a:p>
                      <a:pPr marL="0" algn="ctr" defTabSz="967740" rtl="0" eaLnBrk="1" latinLnBrk="0" hangingPunct="1"/>
                      <a:r>
                        <a:rPr lang="zh-CN" altLang="en-US" sz="1800" b="1" kern="1200" baseline="0" dirty="0">
                          <a:solidFill>
                            <a:schemeClr val="lt1"/>
                          </a:solidFill>
                          <a:latin typeface="Times New Roman" panose="02020603050405020304" pitchFamily="18" charset="0"/>
                          <a:ea typeface="+mn-ea"/>
                          <a:cs typeface="+mn-cs"/>
                        </a:rPr>
                        <a:t>参数名称</a:t>
                      </a:r>
                    </a:p>
                  </a:txBody>
                  <a:tcPr marL="68580" marR="68580" marT="0" marB="0" anchor="ctr"/>
                </a:tc>
                <a:tc>
                  <a:txBody>
                    <a:bodyPr/>
                    <a:lstStyle/>
                    <a:p>
                      <a:pPr marL="0" algn="ctr" defTabSz="967740" rtl="0" eaLnBrk="1" latinLnBrk="0" hangingPunct="1"/>
                      <a:r>
                        <a:rPr lang="zh-CN" altLang="en-US" sz="1800" b="1" kern="1200" baseline="0" dirty="0">
                          <a:solidFill>
                            <a:schemeClr val="lt1"/>
                          </a:solidFill>
                          <a:latin typeface="Times New Roman" panose="02020603050405020304" pitchFamily="18" charset="0"/>
                          <a:ea typeface="+mn-ea"/>
                          <a:cs typeface="+mn-cs"/>
                        </a:rPr>
                        <a:t>参数说明</a:t>
                      </a:r>
                    </a:p>
                  </a:txBody>
                  <a:tcPr marL="68580" marR="68580" marT="0" marB="0" anchor="ctr"/>
                </a:tc>
                <a:extLst>
                  <a:ext uri="{0D108BD9-81ED-4DB2-BD59-A6C34878D82A}">
                    <a16:rowId xmlns:a16="http://schemas.microsoft.com/office/drawing/2014/main" val="101937486"/>
                  </a:ext>
                </a:extLst>
              </a:tr>
              <a:tr h="432000">
                <a:tc>
                  <a:txBody>
                    <a:bodyPr/>
                    <a:lstStyle/>
                    <a:p>
                      <a:pPr marL="0" algn="l" defTabSz="967740" rtl="0" eaLnBrk="1" latinLnBrk="0" hangingPunct="1"/>
                      <a:r>
                        <a:rPr lang="en-US" sz="1800" kern="100" baseline="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n_color</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int</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。表示调色板中颜色数目。默认为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81423965"/>
                  </a:ext>
                </a:extLst>
              </a:tr>
              <a:tr h="432000">
                <a:tc>
                  <a:txBody>
                    <a:bodyPr/>
                    <a:lstStyle/>
                    <a:p>
                      <a:pPr marL="0" algn="l" defTabSz="967740" rtl="0" eaLnBrk="1" latinLnBrk="0" hangingPunct="1"/>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start</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float</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。表示指定开始时的色调。默认为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51813464"/>
                  </a:ext>
                </a:extLst>
              </a:tr>
              <a:tr h="432000">
                <a:tc>
                  <a:txBody>
                    <a:bodyPr/>
                    <a:lstStyle/>
                    <a:p>
                      <a:pPr marL="0" algn="l" defTabSz="967740" rtl="0" eaLnBrk="1" latinLnBrk="0" hangingPunct="1"/>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rot</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float</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。表示指定在调色板旋转范围（次数）。默认为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0.4</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90569487"/>
                  </a:ext>
                </a:extLst>
              </a:tr>
              <a:tr h="432000">
                <a:tc>
                  <a:txBody>
                    <a:bodyPr/>
                    <a:lstStyle/>
                    <a:p>
                      <a:pPr marL="0" algn="l" defTabSz="967740" rtl="0" eaLnBrk="1" latinLnBrk="0" hangingPunct="1"/>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light</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0~1</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float</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。表示颜色明亮程度。默认为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0.85</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94562582"/>
                  </a:ext>
                </a:extLst>
              </a:tr>
              <a:tr h="432000">
                <a:tc>
                  <a:txBody>
                    <a:bodyPr/>
                    <a:lstStyle/>
                    <a:p>
                      <a:pPr marL="0" algn="l" defTabSz="967740" rtl="0" eaLnBrk="1" latinLnBrk="0" hangingPunct="1"/>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dark</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0~1</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float</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。表示颜色深暗程度。默认为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0.15</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185982808"/>
                  </a:ext>
                </a:extLst>
              </a:tr>
              <a:tr h="432000">
                <a:tc>
                  <a:txBody>
                    <a:bodyPr/>
                    <a:lstStyle/>
                    <a:p>
                      <a:pPr marL="0" algn="l" defTabSz="967740" rtl="0" eaLnBrk="1" latinLnBrk="0" hangingPunct="1"/>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as_cmap</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bool</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。表示是否返回</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Matplotlib</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颜色映射对象。默认为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False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704582905"/>
                  </a:ext>
                </a:extLst>
              </a:tr>
            </a:tbl>
          </a:graphicData>
        </a:graphic>
      </p:graphicFrame>
      <p:sp>
        <p:nvSpPr>
          <p:cNvPr id="5" name="TextBox 5">
            <a:extLst>
              <a:ext uri="{FF2B5EF4-FFF2-40B4-BE49-F238E27FC236}">
                <a16:creationId xmlns:a16="http://schemas.microsoft.com/office/drawing/2014/main" id="{72871CA5-21D9-4404-876F-8DC41E1BE7D8}"/>
              </a:ext>
            </a:extLst>
          </p:cNvPr>
          <p:cNvSpPr txBox="1">
            <a:spLocks noChangeArrowheads="1"/>
          </p:cNvSpPr>
          <p:nvPr/>
        </p:nvSpPr>
        <p:spPr bwMode="auto">
          <a:xfrm>
            <a:off x="1453440" y="1647931"/>
            <a:ext cx="9774237"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8775">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a:spcBef>
                <a:spcPct val="0"/>
              </a:spcBef>
              <a:buClrTx/>
              <a:buNone/>
            </a:pPr>
            <a:r>
              <a:rPr kumimoji="0" lang="en-US" altLang="zh-CN" sz="2200" i="1" dirty="0" err="1">
                <a:latin typeface="Times New Roman" panose="02020603050405020304" pitchFamily="18" charset="0"/>
                <a:cs typeface="Times New Roman" panose="02020603050405020304" pitchFamily="18" charset="0"/>
              </a:rPr>
              <a:t>seaborn.cubehelix_palette</a:t>
            </a:r>
            <a:r>
              <a:rPr kumimoji="0" lang="en-US" altLang="zh-CN" sz="2200" i="1" dirty="0">
                <a:latin typeface="Times New Roman" panose="02020603050405020304" pitchFamily="18" charset="0"/>
                <a:cs typeface="Times New Roman" panose="02020603050405020304" pitchFamily="18" charset="0"/>
              </a:rPr>
              <a:t>(</a:t>
            </a:r>
            <a:r>
              <a:rPr kumimoji="0" lang="en-US" altLang="zh-CN" sz="2200" i="1" dirty="0" err="1">
                <a:latin typeface="Times New Roman" panose="02020603050405020304" pitchFamily="18" charset="0"/>
                <a:cs typeface="Times New Roman" panose="02020603050405020304" pitchFamily="18" charset="0"/>
              </a:rPr>
              <a:t>n_colors</a:t>
            </a:r>
            <a:r>
              <a:rPr kumimoji="0" lang="en-US" altLang="zh-CN" sz="2200" i="1" dirty="0">
                <a:latin typeface="Times New Roman" panose="02020603050405020304" pitchFamily="18" charset="0"/>
                <a:cs typeface="Times New Roman" panose="02020603050405020304" pitchFamily="18" charset="0"/>
              </a:rPr>
              <a:t>=6, start=0, rot=0.4, gamma=1.0, hue=0.8, light=0.85, dark=0.15, reverse=False, </a:t>
            </a:r>
            <a:r>
              <a:rPr kumimoji="0" lang="en-US" altLang="zh-CN" sz="2200" i="1" dirty="0" err="1">
                <a:latin typeface="Times New Roman" panose="02020603050405020304" pitchFamily="18" charset="0"/>
                <a:cs typeface="Times New Roman" panose="02020603050405020304" pitchFamily="18" charset="0"/>
              </a:rPr>
              <a:t>as_cmap</a:t>
            </a:r>
            <a:r>
              <a:rPr kumimoji="0" lang="en-US" altLang="zh-CN" sz="2200" i="1" dirty="0">
                <a:latin typeface="Times New Roman" panose="02020603050405020304" pitchFamily="18" charset="0"/>
                <a:cs typeface="Times New Roman" panose="02020603050405020304" pitchFamily="18" charset="0"/>
              </a:rPr>
              <a:t>=False)</a:t>
            </a:r>
          </a:p>
        </p:txBody>
      </p:sp>
    </p:spTree>
    <p:extLst>
      <p:ext uri="{BB962C8B-B14F-4D97-AF65-F5344CB8AC3E}">
        <p14:creationId xmlns:p14="http://schemas.microsoft.com/office/powerpoint/2010/main" val="4127062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heel(1)">
                                      <p:cBhvr>
                                        <p:cTn id="11" dur="20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heel(1)">
                                      <p:cBhvr>
                                        <p:cTn id="20"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FE74D8C-07E5-48A9-8556-3DF9CF7EE52A}"/>
              </a:ext>
            </a:extLst>
          </p:cNvPr>
          <p:cNvSpPr>
            <a:spLocks noGrp="1"/>
          </p:cNvSpPr>
          <p:nvPr>
            <p:ph idx="1"/>
          </p:nvPr>
        </p:nvSpPr>
        <p:spPr/>
        <p:txBody>
          <a:bodyPr/>
          <a:lstStyle/>
          <a:p>
            <a:pPr marL="0" indent="0">
              <a:buClr>
                <a:srgbClr val="000066"/>
              </a:buClr>
              <a:buNone/>
            </a:pPr>
            <a:r>
              <a:rPr lang="zh-CN" altLang="en-US" sz="2000" b="1" dirty="0"/>
              <a:t>（</a:t>
            </a:r>
            <a:r>
              <a:rPr lang="en-US" altLang="zh-CN" sz="2000" b="1" dirty="0"/>
              <a:t>3</a:t>
            </a:r>
            <a:r>
              <a:rPr lang="zh-CN" altLang="en-US" sz="2000" b="1" dirty="0"/>
              <a:t>） 离散调色板</a:t>
            </a:r>
            <a:endParaRPr lang="en-US" altLang="zh-CN" sz="2000" b="1" dirty="0"/>
          </a:p>
          <a:p>
            <a:pPr>
              <a:buClr>
                <a:srgbClr val="000066"/>
              </a:buClr>
            </a:pPr>
            <a:r>
              <a:rPr lang="zh-CN" altLang="zh-CN" dirty="0"/>
              <a:t>离散调色板 用于当数据的高值和低值都有非常重要的数据意义的情况下，数据中通常有一个定义明确的中点。</a:t>
            </a:r>
            <a:endParaRPr lang="en-US" altLang="zh-CN" dirty="0"/>
          </a:p>
          <a:p>
            <a:pPr>
              <a:buClr>
                <a:srgbClr val="000066"/>
              </a:buClr>
            </a:pPr>
            <a:r>
              <a:rPr lang="zh-CN" altLang="zh-CN" dirty="0"/>
              <a:t>选择离散调色板的规则是，起始色调具有相似的亮度和饱和度，并且经过色调偏移后在中点处和谐的相遇。离散调色板的设置情况如下</a:t>
            </a:r>
            <a:r>
              <a:rPr lang="zh-CN" altLang="en-US" dirty="0"/>
              <a:t>。</a:t>
            </a:r>
            <a:endParaRPr lang="en-US" altLang="zh-CN" dirty="0"/>
          </a:p>
          <a:p>
            <a:pPr marL="720000" lvl="1" indent="-362822">
              <a:lnSpc>
                <a:spcPct val="150000"/>
              </a:lnSpc>
              <a:spcBef>
                <a:spcPts val="900"/>
              </a:spcBef>
              <a:buFont typeface="Arial" pitchFamily="34" charset="0"/>
              <a:buChar char="•"/>
              <a:defRPr/>
            </a:pPr>
            <a:r>
              <a:rPr lang="zh-CN" altLang="zh-CN" sz="1800" dirty="0">
                <a:latin typeface="Times New Roman" panose="02020603050405020304" pitchFamily="18" charset="0"/>
                <a:ea typeface="宋体" panose="02010600030101010101" pitchFamily="2" charset="-122"/>
                <a:cs typeface="Times New Roman" pitchFamily="18" charset="0"/>
              </a:rPr>
              <a:t>默认中较好的离散调色板</a:t>
            </a:r>
            <a:endParaRPr lang="en-US" altLang="zh-CN" sz="1800" dirty="0">
              <a:latin typeface="Times New Roman" panose="02020603050405020304" pitchFamily="18" charset="0"/>
              <a:ea typeface="宋体" panose="02010600030101010101" pitchFamily="2" charset="-122"/>
              <a:cs typeface="Times New Roman" pitchFamily="18" charset="0"/>
            </a:endParaRPr>
          </a:p>
          <a:p>
            <a:pPr marL="720000" lvl="1" indent="-362822">
              <a:lnSpc>
                <a:spcPct val="150000"/>
              </a:lnSpc>
              <a:spcBef>
                <a:spcPts val="900"/>
              </a:spcBef>
              <a:buFont typeface="Arial" pitchFamily="34" charset="0"/>
              <a:buChar char="•"/>
              <a:defRPr/>
            </a:pPr>
            <a:r>
              <a:rPr lang="zh-CN" altLang="zh-CN" sz="1800" dirty="0">
                <a:latin typeface="Times New Roman" panose="02020603050405020304" pitchFamily="18" charset="0"/>
                <a:ea typeface="宋体" panose="02010600030101010101" pitchFamily="2" charset="-122"/>
                <a:cs typeface="Times New Roman" pitchFamily="18" charset="0"/>
              </a:rPr>
              <a:t>自定义离散调色板</a:t>
            </a:r>
          </a:p>
          <a:p>
            <a:pPr>
              <a:buClr>
                <a:srgbClr val="000066"/>
              </a:buClr>
              <a:buFont typeface="Arial" panose="020B0604020202020204" pitchFamily="34" charset="0"/>
              <a:buChar char="•"/>
            </a:pP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a:buClr>
                <a:srgbClr val="000066"/>
              </a:buClr>
            </a:pPr>
            <a:endParaRPr lang="en-US" altLang="zh-CN" sz="2000" b="1" dirty="0"/>
          </a:p>
        </p:txBody>
      </p:sp>
      <p:sp>
        <p:nvSpPr>
          <p:cNvPr id="3" name="标题 2">
            <a:extLst>
              <a:ext uri="{FF2B5EF4-FFF2-40B4-BE49-F238E27FC236}">
                <a16:creationId xmlns:a16="http://schemas.microsoft.com/office/drawing/2014/main" id="{351BE47F-A7C0-4F37-895C-B09FEF90680A}"/>
              </a:ext>
            </a:extLst>
          </p:cNvPr>
          <p:cNvSpPr>
            <a:spLocks noGrp="1"/>
          </p:cNvSpPr>
          <p:nvPr>
            <p:ph type="title"/>
          </p:nvPr>
        </p:nvSpPr>
        <p:spPr/>
        <p:txBody>
          <a:bodyPr/>
          <a:lstStyle/>
          <a:p>
            <a:r>
              <a:rPr lang="zh-CN" altLang="en-US" dirty="0"/>
              <a:t>熟悉</a:t>
            </a:r>
            <a:r>
              <a:rPr lang="en-US" altLang="zh-CN" dirty="0"/>
              <a:t>seaborn</a:t>
            </a:r>
            <a:r>
              <a:rPr lang="zh-CN" altLang="en-US" dirty="0"/>
              <a:t>绘图基础</a:t>
            </a:r>
          </a:p>
        </p:txBody>
      </p:sp>
    </p:spTree>
    <p:extLst>
      <p:ext uri="{BB962C8B-B14F-4D97-AF65-F5344CB8AC3E}">
        <p14:creationId xmlns:p14="http://schemas.microsoft.com/office/powerpoint/2010/main" val="1746070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500"/>
                                        <p:tgtEl>
                                          <p:spTgt spid="2">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Effect transition="in" filter="fade">
                                      <p:cBhvr>
                                        <p:cTn id="24"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FE74D8C-07E5-48A9-8556-3DF9CF7EE52A}"/>
              </a:ext>
            </a:extLst>
          </p:cNvPr>
          <p:cNvSpPr>
            <a:spLocks noGrp="1"/>
          </p:cNvSpPr>
          <p:nvPr>
            <p:ph idx="1"/>
          </p:nvPr>
        </p:nvSpPr>
        <p:spPr/>
        <p:txBody>
          <a:bodyPr/>
          <a:lstStyle/>
          <a:p>
            <a:pPr>
              <a:buClr>
                <a:srgbClr val="000066"/>
              </a:buClr>
            </a:pPr>
            <a:r>
              <a:rPr lang="zh-CN" altLang="en-US" dirty="0"/>
              <a:t>在</a:t>
            </a:r>
            <a:r>
              <a:rPr lang="en-US" altLang="zh-CN" dirty="0"/>
              <a:t>seaborn</a:t>
            </a:r>
            <a:r>
              <a:rPr lang="zh-CN" altLang="en-US" dirty="0"/>
              <a:t>库中可以使用</a:t>
            </a:r>
            <a:r>
              <a:rPr lang="en-US" altLang="zh-CN" dirty="0" err="1"/>
              <a:t>diverging_palette</a:t>
            </a:r>
            <a:r>
              <a:rPr lang="zh-CN" altLang="en-US" dirty="0"/>
              <a:t>函数（及</a:t>
            </a:r>
            <a:r>
              <a:rPr lang="en-US" altLang="zh-CN" dirty="0" err="1"/>
              <a:t>choose_diverging_palette</a:t>
            </a:r>
            <a:r>
              <a:rPr lang="zh-CN" altLang="en-US" dirty="0"/>
              <a:t>函数交互式小部件）为离散数据创建自定义调色板。</a:t>
            </a:r>
            <a:endParaRPr lang="en-US" altLang="zh-CN" dirty="0"/>
          </a:p>
          <a:p>
            <a:pPr>
              <a:buClr>
                <a:srgbClr val="000066"/>
              </a:buClr>
            </a:pPr>
            <a:r>
              <a:rPr lang="en-US" altLang="zh-CN" sz="1800" dirty="0" err="1">
                <a:effectLst/>
                <a:latin typeface="Times New Roman" panose="02020603050405020304" pitchFamily="18" charset="0"/>
                <a:ea typeface="宋体" panose="02010600030101010101" pitchFamily="2" charset="-122"/>
              </a:rPr>
              <a:t>diverging_palette</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函数的基本使用格式如下。</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a:buClr>
                <a:srgbClr val="000066"/>
              </a:buClr>
            </a:pPr>
            <a:endParaRPr lang="en-US" altLang="zh-CN" dirty="0"/>
          </a:p>
          <a:p>
            <a:pPr marL="0" indent="0">
              <a:buClr>
                <a:srgbClr val="000066"/>
              </a:buClr>
              <a:buNone/>
            </a:pPr>
            <a:endParaRPr lang="en-US" altLang="zh-CN" dirty="0"/>
          </a:p>
          <a:p>
            <a:pPr marL="0" indent="0">
              <a:buClr>
                <a:srgbClr val="000066"/>
              </a:buClr>
              <a:buNone/>
            </a:pP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a:buClr>
                <a:srgbClr val="000066"/>
              </a:buClr>
            </a:pPr>
            <a:endParaRPr lang="en-US" altLang="zh-CN" sz="2000" b="1" dirty="0"/>
          </a:p>
        </p:txBody>
      </p:sp>
      <p:sp>
        <p:nvSpPr>
          <p:cNvPr id="3" name="标题 2">
            <a:extLst>
              <a:ext uri="{FF2B5EF4-FFF2-40B4-BE49-F238E27FC236}">
                <a16:creationId xmlns:a16="http://schemas.microsoft.com/office/drawing/2014/main" id="{351BE47F-A7C0-4F37-895C-B09FEF90680A}"/>
              </a:ext>
            </a:extLst>
          </p:cNvPr>
          <p:cNvSpPr>
            <a:spLocks noGrp="1"/>
          </p:cNvSpPr>
          <p:nvPr>
            <p:ph type="title"/>
          </p:nvPr>
        </p:nvSpPr>
        <p:spPr/>
        <p:txBody>
          <a:bodyPr/>
          <a:lstStyle/>
          <a:p>
            <a:r>
              <a:rPr lang="zh-CN" altLang="en-US" dirty="0"/>
              <a:t>熟悉</a:t>
            </a:r>
            <a:r>
              <a:rPr lang="en-US" altLang="zh-CN" dirty="0"/>
              <a:t>seaborn</a:t>
            </a:r>
            <a:r>
              <a:rPr lang="zh-CN" altLang="en-US" dirty="0"/>
              <a:t>绘图基础</a:t>
            </a:r>
          </a:p>
        </p:txBody>
      </p:sp>
      <p:sp>
        <p:nvSpPr>
          <p:cNvPr id="4" name="TextBox 5">
            <a:extLst>
              <a:ext uri="{FF2B5EF4-FFF2-40B4-BE49-F238E27FC236}">
                <a16:creationId xmlns:a16="http://schemas.microsoft.com/office/drawing/2014/main" id="{E6E300BE-F264-4A86-8432-AF3FA42B6C30}"/>
              </a:ext>
            </a:extLst>
          </p:cNvPr>
          <p:cNvSpPr txBox="1">
            <a:spLocks noChangeArrowheads="1"/>
          </p:cNvSpPr>
          <p:nvPr/>
        </p:nvSpPr>
        <p:spPr bwMode="auto">
          <a:xfrm>
            <a:off x="254876" y="2793927"/>
            <a:ext cx="1228031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8775">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a:spcBef>
                <a:spcPct val="0"/>
              </a:spcBef>
              <a:buClrTx/>
              <a:buNone/>
            </a:pPr>
            <a:r>
              <a:rPr kumimoji="0" lang="pt-BR" altLang="zh-CN" sz="2200" i="1" dirty="0">
                <a:latin typeface="Times New Roman" panose="02020603050405020304" pitchFamily="18" charset="0"/>
                <a:cs typeface="Times New Roman" panose="02020603050405020304" pitchFamily="18" charset="0"/>
              </a:rPr>
              <a:t>seaborn.diverging_palette(h_neg, h_pos, s=75, l=50, sep=1, n=6, center='light', as_cmap=False)</a:t>
            </a:r>
            <a:endParaRPr kumimoji="0" lang="en-US" altLang="zh-CN" sz="22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0712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FE74D8C-07E5-48A9-8556-3DF9CF7EE52A}"/>
              </a:ext>
            </a:extLst>
          </p:cNvPr>
          <p:cNvSpPr>
            <a:spLocks noGrp="1"/>
          </p:cNvSpPr>
          <p:nvPr>
            <p:ph idx="1"/>
          </p:nvPr>
        </p:nvSpPr>
        <p:spPr/>
        <p:txBody>
          <a:bodyPr/>
          <a:lstStyle/>
          <a:p>
            <a:pPr marL="0" indent="457200">
              <a:buClr>
                <a:srgbClr val="000066"/>
              </a:buClr>
              <a:buNone/>
            </a:pPr>
            <a:r>
              <a:rPr lang="en-US" altLang="zh-CN" dirty="0" err="1"/>
              <a:t>diverging_palette</a:t>
            </a:r>
            <a:r>
              <a:rPr lang="zh-CN" altLang="zh-CN" dirty="0"/>
              <a:t>函数的常用参数及其说明如</a:t>
            </a:r>
            <a:r>
              <a:rPr lang="zh-CN" altLang="en-US" dirty="0"/>
              <a:t>下表。</a:t>
            </a:r>
            <a:endParaRPr lang="en-US" altLang="zh-CN" dirty="0"/>
          </a:p>
          <a:p>
            <a:pPr>
              <a:buClr>
                <a:srgbClr val="000066"/>
              </a:buClr>
              <a:buFont typeface="Arial" panose="020B0604020202020204" pitchFamily="34" charset="0"/>
              <a:buChar char="•"/>
            </a:pPr>
            <a:endParaRPr lang="en-US" altLang="zh-CN" dirty="0"/>
          </a:p>
          <a:p>
            <a:pPr>
              <a:buClr>
                <a:srgbClr val="000066"/>
              </a:buClr>
            </a:pPr>
            <a:endParaRPr lang="en-US" altLang="zh-CN" sz="2000" b="1" dirty="0"/>
          </a:p>
        </p:txBody>
      </p:sp>
      <p:sp>
        <p:nvSpPr>
          <p:cNvPr id="3" name="标题 2">
            <a:extLst>
              <a:ext uri="{FF2B5EF4-FFF2-40B4-BE49-F238E27FC236}">
                <a16:creationId xmlns:a16="http://schemas.microsoft.com/office/drawing/2014/main" id="{351BE47F-A7C0-4F37-895C-B09FEF90680A}"/>
              </a:ext>
            </a:extLst>
          </p:cNvPr>
          <p:cNvSpPr>
            <a:spLocks noGrp="1"/>
          </p:cNvSpPr>
          <p:nvPr>
            <p:ph type="title"/>
          </p:nvPr>
        </p:nvSpPr>
        <p:spPr/>
        <p:txBody>
          <a:bodyPr/>
          <a:lstStyle/>
          <a:p>
            <a:r>
              <a:rPr lang="zh-CN" altLang="en-US" dirty="0"/>
              <a:t>熟悉</a:t>
            </a:r>
            <a:r>
              <a:rPr lang="en-US" altLang="zh-CN" dirty="0"/>
              <a:t>seaborn</a:t>
            </a:r>
            <a:r>
              <a:rPr lang="zh-CN" altLang="en-US" dirty="0"/>
              <a:t>绘图基础</a:t>
            </a:r>
          </a:p>
        </p:txBody>
      </p:sp>
      <p:graphicFrame>
        <p:nvGraphicFramePr>
          <p:cNvPr id="5" name="表格 9">
            <a:extLst>
              <a:ext uri="{FF2B5EF4-FFF2-40B4-BE49-F238E27FC236}">
                <a16:creationId xmlns:a16="http://schemas.microsoft.com/office/drawing/2014/main" id="{68617E54-B6FD-41BD-B447-8157F8270091}"/>
              </a:ext>
            </a:extLst>
          </p:cNvPr>
          <p:cNvGraphicFramePr>
            <a:graphicFrameLocks noGrp="1"/>
          </p:cNvGraphicFramePr>
          <p:nvPr>
            <p:extLst>
              <p:ext uri="{D42A27DB-BD31-4B8C-83A1-F6EECF244321}">
                <p14:modId xmlns:p14="http://schemas.microsoft.com/office/powerpoint/2010/main" val="3217857575"/>
              </p:ext>
            </p:extLst>
          </p:nvPr>
        </p:nvGraphicFramePr>
        <p:xfrm>
          <a:off x="2147415" y="1831515"/>
          <a:ext cx="7833346" cy="3456000"/>
        </p:xfrm>
        <a:graphic>
          <a:graphicData uri="http://schemas.openxmlformats.org/drawingml/2006/table">
            <a:tbl>
              <a:tblPr firstRow="1" bandRow="1">
                <a:tableStyleId>{5C22544A-7EE6-4342-B048-85BDC9FD1C3A}</a:tableStyleId>
              </a:tblPr>
              <a:tblGrid>
                <a:gridCol w="1115060">
                  <a:extLst>
                    <a:ext uri="{9D8B030D-6E8A-4147-A177-3AD203B41FA5}">
                      <a16:colId xmlns:a16="http://schemas.microsoft.com/office/drawing/2014/main" val="2486219610"/>
                    </a:ext>
                  </a:extLst>
                </a:gridCol>
                <a:gridCol w="6718286">
                  <a:extLst>
                    <a:ext uri="{9D8B030D-6E8A-4147-A177-3AD203B41FA5}">
                      <a16:colId xmlns:a16="http://schemas.microsoft.com/office/drawing/2014/main" val="3350215076"/>
                    </a:ext>
                  </a:extLst>
                </a:gridCol>
              </a:tblGrid>
              <a:tr h="432000">
                <a:tc>
                  <a:txBody>
                    <a:bodyPr/>
                    <a:lstStyle/>
                    <a:p>
                      <a:pPr marL="0" algn="ctr" defTabSz="967740" rtl="0" eaLnBrk="1" latinLnBrk="0" hangingPunct="1"/>
                      <a:r>
                        <a:rPr lang="zh-CN" altLang="en-US" sz="1800" b="1" kern="1200" baseline="0" dirty="0">
                          <a:solidFill>
                            <a:schemeClr val="lt1"/>
                          </a:solidFill>
                          <a:latin typeface="Times New Roman" panose="02020603050405020304" pitchFamily="18" charset="0"/>
                          <a:ea typeface="+mn-ea"/>
                          <a:cs typeface="+mn-cs"/>
                        </a:rPr>
                        <a:t>参数名称</a:t>
                      </a:r>
                    </a:p>
                  </a:txBody>
                  <a:tcPr marL="68580" marR="68580" marT="0" marB="0" anchor="ctr"/>
                </a:tc>
                <a:tc>
                  <a:txBody>
                    <a:bodyPr/>
                    <a:lstStyle/>
                    <a:p>
                      <a:pPr marL="0" algn="ctr" defTabSz="967740" rtl="0" eaLnBrk="1" latinLnBrk="0" hangingPunct="1"/>
                      <a:r>
                        <a:rPr lang="zh-CN" altLang="en-US" sz="1800" b="1" kern="1200" baseline="0" dirty="0">
                          <a:solidFill>
                            <a:schemeClr val="lt1"/>
                          </a:solidFill>
                          <a:latin typeface="Times New Roman" panose="02020603050405020304" pitchFamily="18" charset="0"/>
                          <a:ea typeface="+mn-ea"/>
                          <a:cs typeface="+mn-cs"/>
                        </a:rPr>
                        <a:t>参数说明</a:t>
                      </a:r>
                    </a:p>
                  </a:txBody>
                  <a:tcPr marL="68580" marR="68580" marT="0" marB="0" anchor="ctr"/>
                </a:tc>
                <a:extLst>
                  <a:ext uri="{0D108BD9-81ED-4DB2-BD59-A6C34878D82A}">
                    <a16:rowId xmlns:a16="http://schemas.microsoft.com/office/drawing/2014/main" val="101937486"/>
                  </a:ext>
                </a:extLst>
              </a:tr>
              <a:tr h="432000">
                <a:tc>
                  <a:txBody>
                    <a:bodyPr/>
                    <a:lstStyle/>
                    <a:p>
                      <a:pPr marL="0" algn="l" defTabSz="967740" rtl="0" eaLnBrk="1" latinLnBrk="0" hangingPunct="1"/>
                      <a:r>
                        <a:rPr lang="en-US" sz="1800" kern="100" baseline="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h_neg</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0~359</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之间的</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float</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。表示调色板负面范围色调。无默认值</a:t>
                      </a:r>
                    </a:p>
                  </a:txBody>
                  <a:tcPr marL="68580" marR="68580" marT="0" marB="0" anchor="ctr"/>
                </a:tc>
                <a:extLst>
                  <a:ext uri="{0D108BD9-81ED-4DB2-BD59-A6C34878D82A}">
                    <a16:rowId xmlns:a16="http://schemas.microsoft.com/office/drawing/2014/main" val="2309043048"/>
                  </a:ext>
                </a:extLst>
              </a:tr>
              <a:tr h="432000">
                <a:tc>
                  <a:txBody>
                    <a:bodyPr/>
                    <a:lstStyle/>
                    <a:p>
                      <a:pPr marL="0" algn="l" defTabSz="967740" rtl="0" eaLnBrk="1" latinLnBrk="0" hangingPunct="1"/>
                      <a:r>
                        <a:rPr lang="en-US" sz="1800" kern="100" baseline="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h_pos</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0~359</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之间的</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float</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。表示调色板正面范围色调。无默认值</a:t>
                      </a:r>
                    </a:p>
                  </a:txBody>
                  <a:tcPr marL="68580" marR="68580" marT="0" marB="0" anchor="ctr"/>
                </a:tc>
                <a:extLst>
                  <a:ext uri="{0D108BD9-81ED-4DB2-BD59-A6C34878D82A}">
                    <a16:rowId xmlns:a16="http://schemas.microsoft.com/office/drawing/2014/main" val="481423965"/>
                  </a:ext>
                </a:extLst>
              </a:tr>
              <a:tr h="432000">
                <a:tc>
                  <a:txBody>
                    <a:bodyPr/>
                    <a:lstStyle/>
                    <a:p>
                      <a:pPr marL="0" algn="l" defTabSz="967740" rtl="0" eaLnBrk="1" latinLnBrk="0" hangingPunct="1"/>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0~100</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之间的</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float</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。表示两个范围色调饱和度。默认为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75</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51813464"/>
                  </a:ext>
                </a:extLst>
              </a:tr>
              <a:tr h="432000">
                <a:tc>
                  <a:txBody>
                    <a:bodyPr/>
                    <a:lstStyle/>
                    <a:p>
                      <a:pPr marL="0" algn="l" defTabSz="967740" rtl="0" eaLnBrk="1" latinLnBrk="0" hangingPunct="1"/>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0~100</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之间的</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float</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。表示两个范围色调亮度。默认为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50</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90569487"/>
                  </a:ext>
                </a:extLst>
              </a:tr>
              <a:tr h="432000">
                <a:tc>
                  <a:txBody>
                    <a:bodyPr/>
                    <a:lstStyle/>
                    <a:p>
                      <a:pPr marL="0" algn="l" defTabSz="967740" rtl="0" eaLnBrk="1" latinLnBrk="0" hangingPunct="1"/>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int</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。表示调色板颜色数目。默认值为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94562582"/>
                  </a:ext>
                </a:extLst>
              </a:tr>
              <a:tr h="432000">
                <a:tc>
                  <a:txBody>
                    <a:bodyPr/>
                    <a:lstStyle/>
                    <a:p>
                      <a:pPr marL="0" algn="l" defTabSz="967740" rtl="0" eaLnBrk="1" latinLnBrk="0" hangingPunct="1"/>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center</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str</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。表示调色板中心是明或暗，可选</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light</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dark</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light</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185982808"/>
                  </a:ext>
                </a:extLst>
              </a:tr>
              <a:tr h="432000">
                <a:tc>
                  <a:txBody>
                    <a:bodyPr/>
                    <a:lstStyle/>
                    <a:p>
                      <a:pPr marL="0" algn="l" defTabSz="967740" rtl="0" eaLnBrk="1" latinLnBrk="0" hangingPunct="1"/>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as_cmap</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bool</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。表示是否返回</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Matplotlib</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颜色映射对象。默认为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False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704582905"/>
                  </a:ext>
                </a:extLst>
              </a:tr>
            </a:tbl>
          </a:graphicData>
        </a:graphic>
      </p:graphicFrame>
    </p:spTree>
    <p:extLst>
      <p:ext uri="{BB962C8B-B14F-4D97-AF65-F5344CB8AC3E}">
        <p14:creationId xmlns:p14="http://schemas.microsoft.com/office/powerpoint/2010/main" val="1401934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heel(1)">
                                      <p:cBhvr>
                                        <p:cTn id="1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FE74D8C-07E5-48A9-8556-3DF9CF7EE52A}"/>
              </a:ext>
            </a:extLst>
          </p:cNvPr>
          <p:cNvSpPr>
            <a:spLocks noGrp="1"/>
          </p:cNvSpPr>
          <p:nvPr>
            <p:ph idx="1"/>
          </p:nvPr>
        </p:nvSpPr>
        <p:spPr/>
        <p:txBody>
          <a:bodyPr/>
          <a:lstStyle/>
          <a:p>
            <a:pPr marL="0" indent="0">
              <a:buClr>
                <a:srgbClr val="000066"/>
              </a:buClr>
              <a:buNone/>
            </a:pPr>
            <a:r>
              <a:rPr lang="zh-CN" altLang="en-US" sz="2000" b="1" dirty="0"/>
              <a:t>（</a:t>
            </a:r>
            <a:r>
              <a:rPr lang="en-US" altLang="zh-CN" sz="2000" b="1" dirty="0"/>
              <a:t>4</a:t>
            </a:r>
            <a:r>
              <a:rPr lang="zh-CN" altLang="en-US" sz="2000" b="1" dirty="0"/>
              <a:t>） 设置默认调色板</a:t>
            </a:r>
            <a:endParaRPr lang="en-US" altLang="zh-CN" sz="2000" b="1" dirty="0"/>
          </a:p>
          <a:p>
            <a:pPr>
              <a:buClr>
                <a:srgbClr val="000066"/>
              </a:buClr>
            </a:pPr>
            <a:r>
              <a:rPr lang="en-US" altLang="zh-CN" dirty="0" err="1"/>
              <a:t>color_palette</a:t>
            </a:r>
            <a:r>
              <a:rPr lang="zh-CN" altLang="en-US" dirty="0"/>
              <a:t>函数还有一个与之相对应的函数，即</a:t>
            </a:r>
            <a:r>
              <a:rPr lang="en-US" altLang="zh-CN" dirty="0" err="1"/>
              <a:t>set_palette</a:t>
            </a:r>
            <a:r>
              <a:rPr lang="zh-CN" altLang="en-US" dirty="0"/>
              <a:t>函数。</a:t>
            </a:r>
            <a:endParaRPr lang="en-US" altLang="zh-CN" dirty="0"/>
          </a:p>
          <a:p>
            <a:pPr>
              <a:buClr>
                <a:srgbClr val="000066"/>
              </a:buClr>
            </a:pPr>
            <a:r>
              <a:rPr lang="en-US" altLang="zh-CN" dirty="0" err="1"/>
              <a:t>set_palette</a:t>
            </a:r>
            <a:r>
              <a:rPr lang="zh-CN" altLang="en-US" dirty="0"/>
              <a:t>函数接受与</a:t>
            </a:r>
            <a:r>
              <a:rPr lang="en-US" altLang="zh-CN" dirty="0" err="1"/>
              <a:t>color_palette</a:t>
            </a:r>
            <a:r>
              <a:rPr lang="zh-CN" altLang="en-US" dirty="0"/>
              <a:t>函数相同的参数，可更改默认的</a:t>
            </a:r>
            <a:r>
              <a:rPr lang="en-US" altLang="zh-CN" dirty="0"/>
              <a:t>Matplotlib</a:t>
            </a:r>
            <a:r>
              <a:rPr lang="zh-CN" altLang="en-US" dirty="0"/>
              <a:t>参数，更改后所有的调色板将变为设置调色板配置。</a:t>
            </a:r>
            <a:endParaRPr lang="en-US" altLang="zh-CN" dirty="0"/>
          </a:p>
        </p:txBody>
      </p:sp>
      <p:sp>
        <p:nvSpPr>
          <p:cNvPr id="3" name="标题 2">
            <a:extLst>
              <a:ext uri="{FF2B5EF4-FFF2-40B4-BE49-F238E27FC236}">
                <a16:creationId xmlns:a16="http://schemas.microsoft.com/office/drawing/2014/main" id="{351BE47F-A7C0-4F37-895C-B09FEF90680A}"/>
              </a:ext>
            </a:extLst>
          </p:cNvPr>
          <p:cNvSpPr>
            <a:spLocks noGrp="1"/>
          </p:cNvSpPr>
          <p:nvPr>
            <p:ph type="title"/>
          </p:nvPr>
        </p:nvSpPr>
        <p:spPr/>
        <p:txBody>
          <a:bodyPr/>
          <a:lstStyle/>
          <a:p>
            <a:r>
              <a:rPr lang="zh-CN" altLang="en-US" dirty="0"/>
              <a:t>熟悉</a:t>
            </a:r>
            <a:r>
              <a:rPr lang="en-US" altLang="zh-CN" dirty="0"/>
              <a:t>seaborn</a:t>
            </a:r>
            <a:r>
              <a:rPr lang="zh-CN" altLang="en-US" dirty="0"/>
              <a:t>绘图基础</a:t>
            </a:r>
          </a:p>
        </p:txBody>
      </p:sp>
    </p:spTree>
    <p:extLst>
      <p:ext uri="{BB962C8B-B14F-4D97-AF65-F5344CB8AC3E}">
        <p14:creationId xmlns:p14="http://schemas.microsoft.com/office/powerpoint/2010/main" val="2515572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FE74D8C-07E5-48A9-8556-3DF9CF7EE52A}"/>
              </a:ext>
            </a:extLst>
          </p:cNvPr>
          <p:cNvSpPr>
            <a:spLocks noGrp="1"/>
          </p:cNvSpPr>
          <p:nvPr>
            <p:ph idx="1"/>
          </p:nvPr>
        </p:nvSpPr>
        <p:spPr/>
        <p:txBody>
          <a:bodyPr/>
          <a:lstStyle/>
          <a:p>
            <a:pPr marL="0" indent="0">
              <a:buClr>
                <a:srgbClr val="000066"/>
              </a:buClr>
              <a:buNone/>
            </a:pPr>
            <a:r>
              <a:rPr lang="zh-CN" altLang="en-US" sz="2000" b="1" dirty="0"/>
              <a:t>（</a:t>
            </a:r>
            <a:r>
              <a:rPr lang="en-US" altLang="zh-CN" sz="2000" b="1" dirty="0"/>
              <a:t>2</a:t>
            </a:r>
            <a:r>
              <a:rPr lang="zh-CN" altLang="en-US" sz="2000" b="1" dirty="0"/>
              <a:t>） 添加画布内容</a:t>
            </a:r>
            <a:endParaRPr lang="en-US" altLang="zh-CN" sz="2000" b="1" dirty="0"/>
          </a:p>
          <a:p>
            <a:r>
              <a:rPr lang="zh-CN" altLang="en-US" dirty="0"/>
              <a:t>添加标题、添加坐标轴名称、绘制图形等步骤是并列的，是没有先后顺序的。</a:t>
            </a:r>
            <a:endParaRPr lang="en-US" altLang="zh-CN" dirty="0"/>
          </a:p>
          <a:p>
            <a:r>
              <a:rPr lang="zh-CN" altLang="en-US" dirty="0"/>
              <a:t>在</a:t>
            </a:r>
            <a:r>
              <a:rPr lang="en-US" altLang="zh-CN" dirty="0" err="1"/>
              <a:t>pyplot</a:t>
            </a:r>
            <a:r>
              <a:rPr lang="zh-CN" altLang="en-US" dirty="0"/>
              <a:t>中，添加各类标签和图例的常用函数，如下表。</a:t>
            </a:r>
            <a:endParaRPr lang="en-US" altLang="zh-CN" dirty="0"/>
          </a:p>
          <a:p>
            <a:pPr marL="0" indent="0">
              <a:buNone/>
            </a:pPr>
            <a:endParaRPr lang="en-US" altLang="zh-CN" dirty="0"/>
          </a:p>
        </p:txBody>
      </p:sp>
      <p:sp>
        <p:nvSpPr>
          <p:cNvPr id="3" name="标题 2">
            <a:extLst>
              <a:ext uri="{FF2B5EF4-FFF2-40B4-BE49-F238E27FC236}">
                <a16:creationId xmlns:a16="http://schemas.microsoft.com/office/drawing/2014/main" id="{351BE47F-A7C0-4F37-895C-B09FEF90680A}"/>
              </a:ext>
            </a:extLst>
          </p:cNvPr>
          <p:cNvSpPr>
            <a:spLocks noGrp="1"/>
          </p:cNvSpPr>
          <p:nvPr>
            <p:ph type="title"/>
          </p:nvPr>
        </p:nvSpPr>
        <p:spPr/>
        <p:txBody>
          <a:bodyPr/>
          <a:lstStyle/>
          <a:p>
            <a:r>
              <a:rPr lang="en-US" altLang="zh-CN" dirty="0" err="1"/>
              <a:t>pyplot</a:t>
            </a:r>
            <a:r>
              <a:rPr lang="zh-CN" altLang="en-US" dirty="0"/>
              <a:t>绘图基础语法与常用参数</a:t>
            </a:r>
          </a:p>
        </p:txBody>
      </p:sp>
      <p:graphicFrame>
        <p:nvGraphicFramePr>
          <p:cNvPr id="5" name="表格 5">
            <a:extLst>
              <a:ext uri="{FF2B5EF4-FFF2-40B4-BE49-F238E27FC236}">
                <a16:creationId xmlns:a16="http://schemas.microsoft.com/office/drawing/2014/main" id="{EF4FA863-79BB-4104-9EF3-FC8019016FA0}"/>
              </a:ext>
            </a:extLst>
          </p:cNvPr>
          <p:cNvGraphicFramePr>
            <a:graphicFrameLocks noGrp="1"/>
          </p:cNvGraphicFramePr>
          <p:nvPr>
            <p:extLst>
              <p:ext uri="{D42A27DB-BD31-4B8C-83A1-F6EECF244321}">
                <p14:modId xmlns:p14="http://schemas.microsoft.com/office/powerpoint/2010/main" val="3344822663"/>
              </p:ext>
            </p:extLst>
          </p:nvPr>
        </p:nvGraphicFramePr>
        <p:xfrm>
          <a:off x="1316907" y="3063682"/>
          <a:ext cx="9558186" cy="1728000"/>
        </p:xfrm>
        <a:graphic>
          <a:graphicData uri="http://schemas.openxmlformats.org/drawingml/2006/table">
            <a:tbl>
              <a:tblPr firstRow="1" bandRow="1">
                <a:tableStyleId>{5C22544A-7EE6-4342-B048-85BDC9FD1C3A}</a:tableStyleId>
              </a:tblPr>
              <a:tblGrid>
                <a:gridCol w="1248740">
                  <a:extLst>
                    <a:ext uri="{9D8B030D-6E8A-4147-A177-3AD203B41FA5}">
                      <a16:colId xmlns:a16="http://schemas.microsoft.com/office/drawing/2014/main" val="4047591457"/>
                    </a:ext>
                  </a:extLst>
                </a:gridCol>
                <a:gridCol w="8309446">
                  <a:extLst>
                    <a:ext uri="{9D8B030D-6E8A-4147-A177-3AD203B41FA5}">
                      <a16:colId xmlns:a16="http://schemas.microsoft.com/office/drawing/2014/main" val="2243082411"/>
                    </a:ext>
                  </a:extLst>
                </a:gridCol>
              </a:tblGrid>
              <a:tr h="432000">
                <a:tc>
                  <a:txBody>
                    <a:bodyPr/>
                    <a:lstStyle/>
                    <a:p>
                      <a:pPr marL="0" algn="ctr" defTabSz="967740" rtl="0" eaLnBrk="1" latinLnBrk="0" hangingPunct="1">
                        <a:buNone/>
                      </a:pPr>
                      <a:r>
                        <a:rPr lang="zh-CN" altLang="en-US" sz="1800" b="1" kern="1200" dirty="0">
                          <a:solidFill>
                            <a:schemeClr val="lt1"/>
                          </a:solidFill>
                          <a:latin typeface="+mn-lt"/>
                          <a:ea typeface="+mn-ea"/>
                          <a:cs typeface="+mn-cs"/>
                        </a:rPr>
                        <a:t>函数名称</a:t>
                      </a:r>
                    </a:p>
                  </a:txBody>
                  <a:tcPr marL="68580" marR="68580" marT="0" marB="0" anchor="ctr"/>
                </a:tc>
                <a:tc>
                  <a:txBody>
                    <a:bodyPr/>
                    <a:lstStyle/>
                    <a:p>
                      <a:pPr marL="0" algn="ctr" defTabSz="967740" rtl="0" eaLnBrk="1" latinLnBrk="0" hangingPunct="1">
                        <a:buNone/>
                      </a:pPr>
                      <a:r>
                        <a:rPr lang="zh-CN" altLang="en-US" sz="1800" b="1" kern="1200" dirty="0">
                          <a:solidFill>
                            <a:schemeClr val="lt1"/>
                          </a:solidFill>
                          <a:latin typeface="+mn-lt"/>
                          <a:ea typeface="+mn-ea"/>
                          <a:cs typeface="+mn-cs"/>
                        </a:rPr>
                        <a:t>函数作用</a:t>
                      </a:r>
                    </a:p>
                  </a:txBody>
                  <a:tcPr marL="68580" marR="68580" marT="0" marB="0" anchor="ctr"/>
                </a:tc>
                <a:extLst>
                  <a:ext uri="{0D108BD9-81ED-4DB2-BD59-A6C34878D82A}">
                    <a16:rowId xmlns:a16="http://schemas.microsoft.com/office/drawing/2014/main" val="2318644976"/>
                  </a:ext>
                </a:extLst>
              </a:tr>
              <a:tr h="432000">
                <a:tc>
                  <a:txBody>
                    <a:bodyPr/>
                    <a:lstStyle/>
                    <a:p>
                      <a:pPr marL="0" algn="just" defTabSz="967740" rtl="0" eaLnBrk="1" latinLnBrk="0" hangingPunct="1">
                        <a:buNone/>
                      </a:pPr>
                      <a:r>
                        <a:rPr lang="en-US" sz="1800" kern="100" baseline="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plt.title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just" defTabSz="967740" rtl="0" eaLnBrk="1" latinLnBrk="0" hangingPunct="1">
                        <a:buNone/>
                      </a:pP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在当前图形中添加标题，可以指定标题的名称、位置、颜色、字体大小等参数</a:t>
                      </a:r>
                    </a:p>
                  </a:txBody>
                  <a:tcPr marL="68580" marR="68580" marT="0" marB="0" anchor="ctr"/>
                </a:tc>
                <a:extLst>
                  <a:ext uri="{0D108BD9-81ED-4DB2-BD59-A6C34878D82A}">
                    <a16:rowId xmlns:a16="http://schemas.microsoft.com/office/drawing/2014/main" val="3898775841"/>
                  </a:ext>
                </a:extLst>
              </a:tr>
              <a:tr h="432000">
                <a:tc>
                  <a:txBody>
                    <a:bodyPr/>
                    <a:lstStyle/>
                    <a:p>
                      <a:pPr marL="0" algn="just" defTabSz="967740" rtl="0" eaLnBrk="1" latinLnBrk="0" hangingPunct="1">
                        <a:buNone/>
                      </a:pPr>
                      <a:r>
                        <a:rPr lang="en-US" sz="1800" kern="100" baseline="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plt.xlabel</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just" defTabSz="967740" rtl="0" eaLnBrk="1" latinLnBrk="0" hangingPunct="1">
                        <a:buNone/>
                      </a:pP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在当前图形中添加</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轴标签，可以指定位置、颜色、字体大小等参数</a:t>
                      </a:r>
                    </a:p>
                  </a:txBody>
                  <a:tcPr marL="68580" marR="68580" marT="0" marB="0" anchor="ctr"/>
                </a:tc>
                <a:extLst>
                  <a:ext uri="{0D108BD9-81ED-4DB2-BD59-A6C34878D82A}">
                    <a16:rowId xmlns:a16="http://schemas.microsoft.com/office/drawing/2014/main" val="3569604056"/>
                  </a:ext>
                </a:extLst>
              </a:tr>
              <a:tr h="432000">
                <a:tc>
                  <a:txBody>
                    <a:bodyPr/>
                    <a:lstStyle/>
                    <a:p>
                      <a:pPr marL="0" algn="just" defTabSz="967740" rtl="0" eaLnBrk="1" latinLnBrk="0" hangingPunct="1">
                        <a:buNone/>
                      </a:pPr>
                      <a:r>
                        <a:rPr lang="en-US" sz="1800" kern="100" baseline="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plt.ylabel</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just" defTabSz="967740" rtl="0" eaLnBrk="1" latinLnBrk="0" hangingPunct="1">
                        <a:buNone/>
                      </a:pP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在当前图形中添加</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y</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轴标签，可以指定位置、颜色、字体大小等参数</a:t>
                      </a:r>
                    </a:p>
                  </a:txBody>
                  <a:tcPr marL="68580" marR="68580" marT="0" marB="0" anchor="ctr"/>
                </a:tc>
                <a:extLst>
                  <a:ext uri="{0D108BD9-81ED-4DB2-BD59-A6C34878D82A}">
                    <a16:rowId xmlns:a16="http://schemas.microsoft.com/office/drawing/2014/main" val="3907379524"/>
                  </a:ext>
                </a:extLst>
              </a:tr>
            </a:tbl>
          </a:graphicData>
        </a:graphic>
      </p:graphicFrame>
    </p:spTree>
    <p:extLst>
      <p:ext uri="{BB962C8B-B14F-4D97-AF65-F5344CB8AC3E}">
        <p14:creationId xmlns:p14="http://schemas.microsoft.com/office/powerpoint/2010/main" val="1625784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500"/>
                                        <p:tgtEl>
                                          <p:spTgt spid="2">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fade">
                                      <p:cBhvr>
                                        <p:cTn id="16" dur="500"/>
                                        <p:tgtEl>
                                          <p:spTgt spid="2">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circle(in)">
                                      <p:cBhvr>
                                        <p:cTn id="2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FE74D8C-07E5-48A9-8556-3DF9CF7EE52A}"/>
              </a:ext>
            </a:extLst>
          </p:cNvPr>
          <p:cNvSpPr>
            <a:spLocks noGrp="1"/>
          </p:cNvSpPr>
          <p:nvPr>
            <p:ph idx="1"/>
          </p:nvPr>
        </p:nvSpPr>
        <p:spPr/>
        <p:txBody>
          <a:bodyPr/>
          <a:lstStyle/>
          <a:p>
            <a:pPr marL="0" indent="0">
              <a:buClr>
                <a:srgbClr val="000066"/>
              </a:buClr>
              <a:buNone/>
            </a:pPr>
            <a:r>
              <a:rPr lang="en-US" altLang="zh-CN" sz="2000" b="1" dirty="0"/>
              <a:t>1. </a:t>
            </a:r>
            <a:r>
              <a:rPr lang="zh-CN" altLang="en-US" sz="2000" b="1" dirty="0"/>
              <a:t>绘制热力图</a:t>
            </a:r>
            <a:endParaRPr lang="en-US" altLang="zh-CN" sz="2000" b="1" dirty="0"/>
          </a:p>
          <a:p>
            <a:pPr>
              <a:buClr>
                <a:srgbClr val="000066"/>
              </a:buClr>
            </a:pPr>
            <a:r>
              <a:rPr lang="zh-CN" altLang="zh-CN" dirty="0"/>
              <a:t>热力图（</a:t>
            </a:r>
            <a:r>
              <a:rPr lang="en-US" altLang="zh-CN" dirty="0"/>
              <a:t>Heat Chart</a:t>
            </a:r>
            <a:r>
              <a:rPr lang="zh-CN" altLang="zh-CN" dirty="0"/>
              <a:t>）通过颜色的深浅表示数据的分布，颜色越浅数据越大，可以一眼就分辨出数据的分布情况，非常方便。</a:t>
            </a:r>
          </a:p>
          <a:p>
            <a:pPr>
              <a:buClr>
                <a:srgbClr val="000066"/>
              </a:buClr>
            </a:pPr>
            <a:r>
              <a:rPr lang="zh-CN" altLang="zh-CN" dirty="0"/>
              <a:t>在</a:t>
            </a:r>
            <a:r>
              <a:rPr lang="en-US" altLang="zh-CN" dirty="0"/>
              <a:t>seaborn</a:t>
            </a:r>
            <a:r>
              <a:rPr lang="zh-CN" altLang="zh-CN" dirty="0"/>
              <a:t>库中，可以使用</a:t>
            </a:r>
            <a:r>
              <a:rPr lang="en-US" altLang="zh-CN" dirty="0"/>
              <a:t>heatmap</a:t>
            </a:r>
            <a:r>
              <a:rPr lang="zh-CN" altLang="zh-CN" dirty="0"/>
              <a:t>函数绘制热力图。</a:t>
            </a:r>
            <a:r>
              <a:rPr lang="en-US" altLang="zh-CN" dirty="0"/>
              <a:t>heatmap</a:t>
            </a:r>
            <a:r>
              <a:rPr lang="zh-CN" altLang="zh-CN" dirty="0"/>
              <a:t>函数的基本使用格式如下。</a:t>
            </a:r>
          </a:p>
          <a:p>
            <a:pPr>
              <a:buClr>
                <a:srgbClr val="000066"/>
              </a:buClr>
            </a:pPr>
            <a:endParaRPr lang="en-US" altLang="zh-CN" sz="2000" b="1" dirty="0"/>
          </a:p>
        </p:txBody>
      </p:sp>
      <p:sp>
        <p:nvSpPr>
          <p:cNvPr id="3" name="标题 2">
            <a:extLst>
              <a:ext uri="{FF2B5EF4-FFF2-40B4-BE49-F238E27FC236}">
                <a16:creationId xmlns:a16="http://schemas.microsoft.com/office/drawing/2014/main" id="{351BE47F-A7C0-4F37-895C-B09FEF90680A}"/>
              </a:ext>
            </a:extLst>
          </p:cNvPr>
          <p:cNvSpPr>
            <a:spLocks noGrp="1"/>
          </p:cNvSpPr>
          <p:nvPr>
            <p:ph type="title"/>
          </p:nvPr>
        </p:nvSpPr>
        <p:spPr/>
        <p:txBody>
          <a:bodyPr/>
          <a:lstStyle/>
          <a:p>
            <a:r>
              <a:rPr lang="zh-CN" altLang="en-US" dirty="0"/>
              <a:t>使用</a:t>
            </a:r>
            <a:r>
              <a:rPr lang="en-US" altLang="zh-CN" dirty="0"/>
              <a:t>seaborn</a:t>
            </a:r>
            <a:r>
              <a:rPr lang="zh-CN" altLang="en-US" dirty="0"/>
              <a:t>绘制基础图形</a:t>
            </a:r>
          </a:p>
        </p:txBody>
      </p:sp>
      <p:sp>
        <p:nvSpPr>
          <p:cNvPr id="4" name="TextBox 5">
            <a:extLst>
              <a:ext uri="{FF2B5EF4-FFF2-40B4-BE49-F238E27FC236}">
                <a16:creationId xmlns:a16="http://schemas.microsoft.com/office/drawing/2014/main" id="{B31E1B2C-FFA4-43F8-BA7E-8EBF653A4F97}"/>
              </a:ext>
            </a:extLst>
          </p:cNvPr>
          <p:cNvSpPr txBox="1">
            <a:spLocks noChangeArrowheads="1"/>
          </p:cNvSpPr>
          <p:nvPr/>
        </p:nvSpPr>
        <p:spPr bwMode="auto">
          <a:xfrm>
            <a:off x="1208881" y="3358245"/>
            <a:ext cx="9774237"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8775">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a:spcBef>
                <a:spcPct val="0"/>
              </a:spcBef>
              <a:buClrTx/>
              <a:buNone/>
            </a:pPr>
            <a:r>
              <a:rPr kumimoji="0" lang="pt-BR" altLang="zh-CN" sz="2200" i="1" dirty="0">
                <a:latin typeface="Times New Roman" panose="02020603050405020304" pitchFamily="18" charset="0"/>
                <a:cs typeface="Times New Roman" panose="02020603050405020304" pitchFamily="18" charset="0"/>
              </a:rPr>
              <a:t>seaborn.heatmap(data, vmin=None, vmax=None, cmap=None, center=None, robust=False, annot=None, fmt='.2g', annot_kws=None, linewidths=0, linecolor='white', cbar=True, cbar_kws=None, cbar_ax=None, square=False, xticklabels='auto', yticklabels='auto', mask=None, ax=None, **kwargs)</a:t>
            </a:r>
            <a:endParaRPr kumimoji="0" lang="en-US" altLang="zh-CN" sz="22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4314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heel(1)">
                                      <p:cBhvr>
                                        <p:cTn id="19"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FE74D8C-07E5-48A9-8556-3DF9CF7EE52A}"/>
              </a:ext>
            </a:extLst>
          </p:cNvPr>
          <p:cNvSpPr>
            <a:spLocks noGrp="1"/>
          </p:cNvSpPr>
          <p:nvPr>
            <p:ph idx="1"/>
          </p:nvPr>
        </p:nvSpPr>
        <p:spPr/>
        <p:txBody>
          <a:bodyPr/>
          <a:lstStyle/>
          <a:p>
            <a:pPr marL="0" indent="457200">
              <a:buClr>
                <a:srgbClr val="000066"/>
              </a:buClr>
              <a:buNone/>
            </a:pPr>
            <a:r>
              <a:rPr lang="en-US" altLang="zh-CN" dirty="0"/>
              <a:t>heatmap</a:t>
            </a:r>
            <a:r>
              <a:rPr lang="zh-CN" altLang="en-US" dirty="0"/>
              <a:t>函数的主要参数及说明如下表。</a:t>
            </a:r>
            <a:endParaRPr lang="zh-CN" altLang="zh-CN" dirty="0"/>
          </a:p>
          <a:p>
            <a:pPr>
              <a:buClr>
                <a:srgbClr val="000066"/>
              </a:buClr>
            </a:pPr>
            <a:endParaRPr lang="en-US" altLang="zh-CN" sz="2000" b="1" dirty="0"/>
          </a:p>
        </p:txBody>
      </p:sp>
      <p:sp>
        <p:nvSpPr>
          <p:cNvPr id="3" name="标题 2">
            <a:extLst>
              <a:ext uri="{FF2B5EF4-FFF2-40B4-BE49-F238E27FC236}">
                <a16:creationId xmlns:a16="http://schemas.microsoft.com/office/drawing/2014/main" id="{351BE47F-A7C0-4F37-895C-B09FEF90680A}"/>
              </a:ext>
            </a:extLst>
          </p:cNvPr>
          <p:cNvSpPr>
            <a:spLocks noGrp="1"/>
          </p:cNvSpPr>
          <p:nvPr>
            <p:ph type="title"/>
          </p:nvPr>
        </p:nvSpPr>
        <p:spPr/>
        <p:txBody>
          <a:bodyPr/>
          <a:lstStyle/>
          <a:p>
            <a:r>
              <a:rPr lang="zh-CN" altLang="en-US" dirty="0"/>
              <a:t>使用</a:t>
            </a:r>
            <a:r>
              <a:rPr lang="en-US" altLang="zh-CN" dirty="0"/>
              <a:t>seaborn</a:t>
            </a:r>
            <a:r>
              <a:rPr lang="zh-CN" altLang="en-US" dirty="0"/>
              <a:t>绘制基础图形</a:t>
            </a:r>
          </a:p>
        </p:txBody>
      </p:sp>
      <p:graphicFrame>
        <p:nvGraphicFramePr>
          <p:cNvPr id="5" name="表格 9">
            <a:extLst>
              <a:ext uri="{FF2B5EF4-FFF2-40B4-BE49-F238E27FC236}">
                <a16:creationId xmlns:a16="http://schemas.microsoft.com/office/drawing/2014/main" id="{6CEEB29F-053E-45A6-AC2B-3322BD9BF2F5}"/>
              </a:ext>
            </a:extLst>
          </p:cNvPr>
          <p:cNvGraphicFramePr>
            <a:graphicFrameLocks noGrp="1"/>
          </p:cNvGraphicFramePr>
          <p:nvPr>
            <p:extLst>
              <p:ext uri="{D42A27DB-BD31-4B8C-83A1-F6EECF244321}">
                <p14:modId xmlns:p14="http://schemas.microsoft.com/office/powerpoint/2010/main" val="708426280"/>
              </p:ext>
            </p:extLst>
          </p:nvPr>
        </p:nvGraphicFramePr>
        <p:xfrm>
          <a:off x="660580" y="2038168"/>
          <a:ext cx="10766104" cy="2708640"/>
        </p:xfrm>
        <a:graphic>
          <a:graphicData uri="http://schemas.openxmlformats.org/drawingml/2006/table">
            <a:tbl>
              <a:tblPr firstRow="1" bandRow="1">
                <a:tableStyleId>{5C22544A-7EE6-4342-B048-85BDC9FD1C3A}</a:tableStyleId>
              </a:tblPr>
              <a:tblGrid>
                <a:gridCol w="1400810">
                  <a:extLst>
                    <a:ext uri="{9D8B030D-6E8A-4147-A177-3AD203B41FA5}">
                      <a16:colId xmlns:a16="http://schemas.microsoft.com/office/drawing/2014/main" val="2486219610"/>
                    </a:ext>
                  </a:extLst>
                </a:gridCol>
                <a:gridCol w="9365294">
                  <a:extLst>
                    <a:ext uri="{9D8B030D-6E8A-4147-A177-3AD203B41FA5}">
                      <a16:colId xmlns:a16="http://schemas.microsoft.com/office/drawing/2014/main" val="3350215076"/>
                    </a:ext>
                  </a:extLst>
                </a:gridCol>
              </a:tblGrid>
              <a:tr h="432000">
                <a:tc>
                  <a:txBody>
                    <a:bodyPr/>
                    <a:lstStyle/>
                    <a:p>
                      <a:pPr marL="0" algn="ctr" defTabSz="967740" rtl="0" eaLnBrk="1" latinLnBrk="0" hangingPunct="1"/>
                      <a:r>
                        <a:rPr lang="zh-CN" altLang="en-US" sz="1800" b="1" kern="1200" baseline="0" dirty="0">
                          <a:solidFill>
                            <a:schemeClr val="lt1"/>
                          </a:solidFill>
                          <a:latin typeface="Times New Roman" panose="02020603050405020304" pitchFamily="18" charset="0"/>
                          <a:ea typeface="+mn-ea"/>
                          <a:cs typeface="+mn-cs"/>
                        </a:rPr>
                        <a:t>参数名称</a:t>
                      </a:r>
                    </a:p>
                  </a:txBody>
                  <a:tcPr marL="68580" marR="68580" marT="0" marB="0" anchor="ctr"/>
                </a:tc>
                <a:tc>
                  <a:txBody>
                    <a:bodyPr/>
                    <a:lstStyle/>
                    <a:p>
                      <a:pPr marL="0" algn="ctr" defTabSz="967740" rtl="0" eaLnBrk="1" latinLnBrk="0" hangingPunct="1"/>
                      <a:r>
                        <a:rPr lang="zh-CN" altLang="en-US" sz="1800" b="1" kern="1200" baseline="0" dirty="0">
                          <a:solidFill>
                            <a:schemeClr val="lt1"/>
                          </a:solidFill>
                          <a:latin typeface="Times New Roman" panose="02020603050405020304" pitchFamily="18" charset="0"/>
                          <a:ea typeface="+mn-ea"/>
                          <a:cs typeface="+mn-cs"/>
                        </a:rPr>
                        <a:t>参数说明</a:t>
                      </a:r>
                    </a:p>
                  </a:txBody>
                  <a:tcPr marL="68580" marR="68580" marT="0" marB="0" anchor="ctr"/>
                </a:tc>
                <a:extLst>
                  <a:ext uri="{0D108BD9-81ED-4DB2-BD59-A6C34878D82A}">
                    <a16:rowId xmlns:a16="http://schemas.microsoft.com/office/drawing/2014/main" val="101937486"/>
                  </a:ext>
                </a:extLst>
              </a:tr>
              <a:tr h="432000">
                <a:tc>
                  <a:txBody>
                    <a:bodyPr/>
                    <a:lstStyle/>
                    <a:p>
                      <a:pPr marL="0" algn="l" defTabSz="967740" rtl="0" eaLnBrk="1" latinLnBrk="0" hangingPunct="1"/>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data</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接收可转换为</a:t>
                      </a:r>
                      <a:r>
                        <a:rPr lang="en-US" sz="1800" kern="100" baseline="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ndarray</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的二维矩形数据集。表示用于绘图的数据集。无默认值</a:t>
                      </a:r>
                    </a:p>
                  </a:txBody>
                  <a:tcPr marL="68580" marR="68580" marT="0" marB="0" anchor="ctr"/>
                </a:tc>
                <a:extLst>
                  <a:ext uri="{0D108BD9-81ED-4DB2-BD59-A6C34878D82A}">
                    <a16:rowId xmlns:a16="http://schemas.microsoft.com/office/drawing/2014/main" val="2309043048"/>
                  </a:ext>
                </a:extLst>
              </a:tr>
              <a:tr h="432000">
                <a:tc>
                  <a:txBody>
                    <a:bodyPr/>
                    <a:lstStyle/>
                    <a:p>
                      <a:pPr marL="0" algn="l" defTabSz="967740" rtl="0" eaLnBrk="1" latinLnBrk="0" hangingPunct="1"/>
                      <a:r>
                        <a:rPr lang="en-US" sz="1800" kern="100" baseline="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vmin</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vmax</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float</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。表示颜色映射的值得范围。默认为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None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81423965"/>
                  </a:ext>
                </a:extLst>
              </a:tr>
              <a:tr h="432000">
                <a:tc>
                  <a:txBody>
                    <a:bodyPr/>
                    <a:lstStyle/>
                    <a:p>
                      <a:pPr marL="0" algn="l" defTabSz="967740" rtl="0" eaLnBrk="1" latinLnBrk="0" hangingPunct="1"/>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cmap</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接收色彩映射或颜色列表。表示数值到颜色空间的映射。默认为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None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51813464"/>
                  </a:ext>
                </a:extLst>
              </a:tr>
              <a:tr h="432000">
                <a:tc>
                  <a:txBody>
                    <a:bodyPr/>
                    <a:lstStyle/>
                    <a:p>
                      <a:pPr marL="0" algn="l" defTabSz="967740" rtl="0" eaLnBrk="1" latinLnBrk="0" hangingPunct="1"/>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center</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float</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。表示以</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为中心发散颜色。默认为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None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90569487"/>
                  </a:ext>
                </a:extLst>
              </a:tr>
              <a:tr h="432000">
                <a:tc>
                  <a:txBody>
                    <a:bodyPr/>
                    <a:lstStyle/>
                    <a:p>
                      <a:pPr marL="0" algn="l" defTabSz="967740" rtl="0" eaLnBrk="1" latinLnBrk="0" hangingPunct="1"/>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robust</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bool</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。如果为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True</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且</a:t>
                      </a:r>
                      <a:r>
                        <a:rPr lang="en-US" sz="1800" kern="100" baseline="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vmin</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或</a:t>
                      </a:r>
                      <a:r>
                        <a:rPr lang="en-US" sz="1800" kern="100" baseline="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vmax</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不存在，那么则使用鲁棒分位数表示映射范围。默认为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False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94562582"/>
                  </a:ext>
                </a:extLst>
              </a:tr>
            </a:tbl>
          </a:graphicData>
        </a:graphic>
      </p:graphicFrame>
    </p:spTree>
    <p:extLst>
      <p:ext uri="{BB962C8B-B14F-4D97-AF65-F5344CB8AC3E}">
        <p14:creationId xmlns:p14="http://schemas.microsoft.com/office/powerpoint/2010/main" val="3941673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FE74D8C-07E5-48A9-8556-3DF9CF7EE52A}"/>
              </a:ext>
            </a:extLst>
          </p:cNvPr>
          <p:cNvSpPr>
            <a:spLocks noGrp="1"/>
          </p:cNvSpPr>
          <p:nvPr>
            <p:ph idx="1"/>
          </p:nvPr>
        </p:nvSpPr>
        <p:spPr/>
        <p:txBody>
          <a:bodyPr/>
          <a:lstStyle/>
          <a:p>
            <a:pPr marL="0" indent="457200">
              <a:buClr>
                <a:srgbClr val="000066"/>
              </a:buClr>
              <a:buNone/>
            </a:pPr>
            <a:r>
              <a:rPr lang="en-US" altLang="zh-CN" dirty="0"/>
              <a:t>heatmap</a:t>
            </a:r>
            <a:r>
              <a:rPr lang="zh-CN" altLang="en-US" dirty="0"/>
              <a:t>函数的主要参数及说明如下表（续表）。</a:t>
            </a:r>
            <a:endParaRPr lang="zh-CN" altLang="zh-CN" dirty="0"/>
          </a:p>
          <a:p>
            <a:pPr>
              <a:buClr>
                <a:srgbClr val="000066"/>
              </a:buClr>
            </a:pPr>
            <a:endParaRPr lang="en-US" altLang="zh-CN" sz="2000" b="1" dirty="0"/>
          </a:p>
        </p:txBody>
      </p:sp>
      <p:sp>
        <p:nvSpPr>
          <p:cNvPr id="3" name="标题 2">
            <a:extLst>
              <a:ext uri="{FF2B5EF4-FFF2-40B4-BE49-F238E27FC236}">
                <a16:creationId xmlns:a16="http://schemas.microsoft.com/office/drawing/2014/main" id="{351BE47F-A7C0-4F37-895C-B09FEF90680A}"/>
              </a:ext>
            </a:extLst>
          </p:cNvPr>
          <p:cNvSpPr>
            <a:spLocks noGrp="1"/>
          </p:cNvSpPr>
          <p:nvPr>
            <p:ph type="title"/>
          </p:nvPr>
        </p:nvSpPr>
        <p:spPr/>
        <p:txBody>
          <a:bodyPr/>
          <a:lstStyle/>
          <a:p>
            <a:r>
              <a:rPr lang="zh-CN" altLang="en-US" dirty="0"/>
              <a:t>使用</a:t>
            </a:r>
            <a:r>
              <a:rPr lang="en-US" altLang="zh-CN" dirty="0"/>
              <a:t>seaborn</a:t>
            </a:r>
            <a:r>
              <a:rPr lang="zh-CN" altLang="en-US" dirty="0"/>
              <a:t>绘制基础图形</a:t>
            </a:r>
          </a:p>
        </p:txBody>
      </p:sp>
      <p:graphicFrame>
        <p:nvGraphicFramePr>
          <p:cNvPr id="5" name="表格 9">
            <a:extLst>
              <a:ext uri="{FF2B5EF4-FFF2-40B4-BE49-F238E27FC236}">
                <a16:creationId xmlns:a16="http://schemas.microsoft.com/office/drawing/2014/main" id="{6CEEB29F-053E-45A6-AC2B-3322BD9BF2F5}"/>
              </a:ext>
            </a:extLst>
          </p:cNvPr>
          <p:cNvGraphicFramePr>
            <a:graphicFrameLocks noGrp="1"/>
          </p:cNvGraphicFramePr>
          <p:nvPr>
            <p:extLst>
              <p:ext uri="{D42A27DB-BD31-4B8C-83A1-F6EECF244321}">
                <p14:modId xmlns:p14="http://schemas.microsoft.com/office/powerpoint/2010/main" val="1037856521"/>
              </p:ext>
            </p:extLst>
          </p:nvPr>
        </p:nvGraphicFramePr>
        <p:xfrm>
          <a:off x="2018864" y="1999835"/>
          <a:ext cx="8390340" cy="2592000"/>
        </p:xfrm>
        <a:graphic>
          <a:graphicData uri="http://schemas.openxmlformats.org/drawingml/2006/table">
            <a:tbl>
              <a:tblPr firstRow="1" bandRow="1">
                <a:tableStyleId>{5C22544A-7EE6-4342-B048-85BDC9FD1C3A}</a:tableStyleId>
              </a:tblPr>
              <a:tblGrid>
                <a:gridCol w="1146810">
                  <a:extLst>
                    <a:ext uri="{9D8B030D-6E8A-4147-A177-3AD203B41FA5}">
                      <a16:colId xmlns:a16="http://schemas.microsoft.com/office/drawing/2014/main" val="2486219610"/>
                    </a:ext>
                  </a:extLst>
                </a:gridCol>
                <a:gridCol w="7243530">
                  <a:extLst>
                    <a:ext uri="{9D8B030D-6E8A-4147-A177-3AD203B41FA5}">
                      <a16:colId xmlns:a16="http://schemas.microsoft.com/office/drawing/2014/main" val="3350215076"/>
                    </a:ext>
                  </a:extLst>
                </a:gridCol>
              </a:tblGrid>
              <a:tr h="432000">
                <a:tc>
                  <a:txBody>
                    <a:bodyPr/>
                    <a:lstStyle/>
                    <a:p>
                      <a:pPr marL="0" algn="ctr" defTabSz="967740" rtl="0" eaLnBrk="1" latinLnBrk="0" hangingPunct="1"/>
                      <a:r>
                        <a:rPr lang="zh-CN" altLang="en-US" sz="1800" b="1" kern="1200" baseline="0" dirty="0">
                          <a:solidFill>
                            <a:schemeClr val="lt1"/>
                          </a:solidFill>
                          <a:latin typeface="Times New Roman" panose="02020603050405020304" pitchFamily="18" charset="0"/>
                          <a:ea typeface="+mn-ea"/>
                          <a:cs typeface="+mn-cs"/>
                        </a:rPr>
                        <a:t>参数名称</a:t>
                      </a:r>
                    </a:p>
                  </a:txBody>
                  <a:tcPr marL="68580" marR="68580" marT="0" marB="0" anchor="ctr"/>
                </a:tc>
                <a:tc>
                  <a:txBody>
                    <a:bodyPr/>
                    <a:lstStyle/>
                    <a:p>
                      <a:pPr marL="0" algn="ctr" defTabSz="967740" rtl="0" eaLnBrk="1" latinLnBrk="0" hangingPunct="1"/>
                      <a:r>
                        <a:rPr lang="zh-CN" altLang="en-US" sz="1800" b="1" kern="1200" baseline="0" dirty="0">
                          <a:solidFill>
                            <a:schemeClr val="lt1"/>
                          </a:solidFill>
                          <a:latin typeface="Times New Roman" panose="02020603050405020304" pitchFamily="18" charset="0"/>
                          <a:ea typeface="+mn-ea"/>
                          <a:cs typeface="+mn-cs"/>
                        </a:rPr>
                        <a:t>参数说明</a:t>
                      </a:r>
                    </a:p>
                  </a:txBody>
                  <a:tcPr marL="68580" marR="68580" marT="0" marB="0" anchor="ctr"/>
                </a:tc>
                <a:extLst>
                  <a:ext uri="{0D108BD9-81ED-4DB2-BD59-A6C34878D82A}">
                    <a16:rowId xmlns:a16="http://schemas.microsoft.com/office/drawing/2014/main" val="101937486"/>
                  </a:ext>
                </a:extLst>
              </a:tr>
              <a:tr h="432000">
                <a:tc>
                  <a:txBody>
                    <a:bodyPr/>
                    <a:lstStyle/>
                    <a:p>
                      <a:pPr marL="0" algn="l" defTabSz="967740" rtl="0" eaLnBrk="1" latinLnBrk="0" hangingPunct="1"/>
                      <a:r>
                        <a:rPr lang="en-US" sz="1800" kern="100" baseline="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annot</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bool</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或矩形数据集。表示是否在每个单元格显示数值。默认为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None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185982808"/>
                  </a:ext>
                </a:extLst>
              </a:tr>
              <a:tr h="432000">
                <a:tc>
                  <a:txBody>
                    <a:bodyPr/>
                    <a:lstStyle/>
                    <a:p>
                      <a:pPr marL="0" algn="l" defTabSz="967740" rtl="0" eaLnBrk="1" latinLnBrk="0" hangingPunct="1"/>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fmt</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str</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。表示传递给</a:t>
                      </a:r>
                      <a:r>
                        <a:rPr lang="en-US" sz="1800" kern="100" baseline="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FacetGrid</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的其他参数。默认为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.2g</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704582905"/>
                  </a:ext>
                </a:extLst>
              </a:tr>
              <a:tr h="432000">
                <a:tc>
                  <a:txBody>
                    <a:bodyPr/>
                    <a:lstStyle/>
                    <a:p>
                      <a:pPr marL="0" algn="l" defTabSz="967740" rtl="0" eaLnBrk="1" latinLnBrk="0" hangingPunct="1"/>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linewidths</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float</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。表示划分每个单元的线宽。默认为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522334991"/>
                  </a:ext>
                </a:extLst>
              </a:tr>
              <a:tr h="432000">
                <a:tc>
                  <a:txBody>
                    <a:bodyPr/>
                    <a:lstStyle/>
                    <a:p>
                      <a:pPr marL="0" algn="l" defTabSz="967740" rtl="0" eaLnBrk="1" latinLnBrk="0" hangingPunct="1"/>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linecolor</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str</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。表示划分每个单元的线条颜色。默认为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white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12608177"/>
                  </a:ext>
                </a:extLst>
              </a:tr>
              <a:tr h="432000">
                <a:tc>
                  <a:txBody>
                    <a:bodyPr/>
                    <a:lstStyle/>
                    <a:p>
                      <a:pPr marL="0" algn="l" defTabSz="967740" rtl="0" eaLnBrk="1" latinLnBrk="0" hangingPunct="1"/>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square</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bool</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。表示是否使每个单元格为方形。默认为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False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745182538"/>
                  </a:ext>
                </a:extLst>
              </a:tr>
            </a:tbl>
          </a:graphicData>
        </a:graphic>
      </p:graphicFrame>
    </p:spTree>
    <p:extLst>
      <p:ext uri="{BB962C8B-B14F-4D97-AF65-F5344CB8AC3E}">
        <p14:creationId xmlns:p14="http://schemas.microsoft.com/office/powerpoint/2010/main" val="1131330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FE74D8C-07E5-48A9-8556-3DF9CF7EE52A}"/>
              </a:ext>
            </a:extLst>
          </p:cNvPr>
          <p:cNvSpPr>
            <a:spLocks noGrp="1"/>
          </p:cNvSpPr>
          <p:nvPr>
            <p:ph idx="1"/>
          </p:nvPr>
        </p:nvSpPr>
        <p:spPr/>
        <p:txBody>
          <a:bodyPr/>
          <a:lstStyle/>
          <a:p>
            <a:pPr marL="0" indent="0">
              <a:buClr>
                <a:srgbClr val="000066"/>
              </a:buClr>
              <a:buNone/>
            </a:pPr>
            <a:r>
              <a:rPr lang="en-US" altLang="zh-CN" sz="2000" b="1" dirty="0"/>
              <a:t>2. </a:t>
            </a:r>
            <a:r>
              <a:rPr lang="zh-CN" altLang="en-US" sz="2000" b="1" dirty="0"/>
              <a:t>绘制分类散点图</a:t>
            </a:r>
            <a:endParaRPr lang="en-US" altLang="zh-CN" sz="2000" b="1" dirty="0"/>
          </a:p>
          <a:p>
            <a:pPr marL="0" indent="0">
              <a:buClr>
                <a:srgbClr val="000066"/>
              </a:buClr>
              <a:buNone/>
            </a:pPr>
            <a:r>
              <a:rPr lang="zh-CN" altLang="en-US" sz="2000" b="1" dirty="0"/>
              <a:t>（</a:t>
            </a:r>
            <a:r>
              <a:rPr lang="en-US" altLang="zh-CN" sz="2000" b="1" dirty="0"/>
              <a:t>1</a:t>
            </a:r>
            <a:r>
              <a:rPr lang="zh-CN" altLang="en-US" sz="2000" b="1" dirty="0"/>
              <a:t>） </a:t>
            </a:r>
            <a:r>
              <a:rPr lang="en-US" altLang="zh-CN" sz="2000" b="1" dirty="0" err="1"/>
              <a:t>stripplot</a:t>
            </a:r>
            <a:r>
              <a:rPr lang="zh-CN" altLang="en-US" sz="2000" b="1" dirty="0"/>
              <a:t>函数</a:t>
            </a:r>
            <a:endParaRPr lang="en-US" altLang="zh-CN" sz="2000" b="1" dirty="0"/>
          </a:p>
          <a:p>
            <a:pPr>
              <a:buClr>
                <a:srgbClr val="000066"/>
              </a:buClr>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分类散点图（</a:t>
            </a:r>
            <a:r>
              <a:rPr lang="en-US" altLang="zh-CN" sz="1800" dirty="0">
                <a:effectLst/>
                <a:latin typeface="Times New Roman" panose="02020603050405020304" pitchFamily="18" charset="0"/>
                <a:ea typeface="宋体" panose="02010600030101010101" pitchFamily="2" charset="-122"/>
              </a:rPr>
              <a:t>Categorical Scatterplot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）的</a:t>
            </a:r>
            <a:r>
              <a:rPr lang="en-US" altLang="zh-CN" sz="1800" dirty="0">
                <a:effectLst/>
                <a:latin typeface="Times New Roman" panose="02020603050405020304" pitchFamily="18" charset="0"/>
                <a:ea typeface="宋体" panose="02010600030101010101" pitchFamily="2" charset="-122"/>
              </a:rPr>
              <a:t>x</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或</a:t>
            </a:r>
            <a:r>
              <a:rPr lang="en-US" altLang="zh-CN" sz="1800" dirty="0">
                <a:effectLst/>
                <a:latin typeface="Times New Roman" panose="02020603050405020304" pitchFamily="18" charset="0"/>
                <a:ea typeface="宋体" panose="02010600030101010101" pitchFamily="2" charset="-122"/>
              </a:rPr>
              <a:t>y</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某一维表示分类，另一维为每一类中分布的数值，分类散点图可以用于表示各类别的分布情况。</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a:buClr>
                <a:srgbClr val="000066"/>
              </a:buClr>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使用</a:t>
            </a:r>
            <a:r>
              <a:rPr lang="en-US" altLang="zh-CN" sz="1800" dirty="0" err="1">
                <a:effectLst/>
                <a:latin typeface="Times New Roman" panose="02020603050405020304" pitchFamily="18" charset="0"/>
                <a:ea typeface="宋体" panose="02010600030101010101" pitchFamily="2" charset="-122"/>
              </a:rPr>
              <a:t>stripplot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函数绘制分布散点图，是显示分类变量级别中某些定量变量的值的一种简单方法。</a:t>
            </a:r>
            <a:endParaRPr lang="en-US" altLang="zh-CN" dirty="0"/>
          </a:p>
          <a:p>
            <a:pPr>
              <a:buClr>
                <a:srgbClr val="000066"/>
              </a:buClr>
            </a:pPr>
            <a:r>
              <a:rPr lang="en-US" altLang="zh-CN" sz="1800" dirty="0" err="1">
                <a:effectLst/>
                <a:latin typeface="Times New Roman" panose="02020603050405020304" pitchFamily="18" charset="0"/>
                <a:ea typeface="宋体" panose="02010600030101010101" pitchFamily="2" charset="-122"/>
              </a:rPr>
              <a:t>stripplot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函数的基本使用格式如下</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b="1" dirty="0"/>
          </a:p>
        </p:txBody>
      </p:sp>
      <p:sp>
        <p:nvSpPr>
          <p:cNvPr id="3" name="标题 2">
            <a:extLst>
              <a:ext uri="{FF2B5EF4-FFF2-40B4-BE49-F238E27FC236}">
                <a16:creationId xmlns:a16="http://schemas.microsoft.com/office/drawing/2014/main" id="{351BE47F-A7C0-4F37-895C-B09FEF90680A}"/>
              </a:ext>
            </a:extLst>
          </p:cNvPr>
          <p:cNvSpPr>
            <a:spLocks noGrp="1"/>
          </p:cNvSpPr>
          <p:nvPr>
            <p:ph type="title"/>
          </p:nvPr>
        </p:nvSpPr>
        <p:spPr/>
        <p:txBody>
          <a:bodyPr/>
          <a:lstStyle/>
          <a:p>
            <a:r>
              <a:rPr lang="zh-CN" altLang="en-US" dirty="0"/>
              <a:t>熟悉</a:t>
            </a:r>
            <a:r>
              <a:rPr lang="en-US" altLang="zh-CN" dirty="0"/>
              <a:t>seaborn</a:t>
            </a:r>
            <a:r>
              <a:rPr lang="zh-CN" altLang="en-US" dirty="0"/>
              <a:t>绘图基础</a:t>
            </a:r>
          </a:p>
        </p:txBody>
      </p:sp>
      <p:sp>
        <p:nvSpPr>
          <p:cNvPr id="4" name="TextBox 5">
            <a:extLst>
              <a:ext uri="{FF2B5EF4-FFF2-40B4-BE49-F238E27FC236}">
                <a16:creationId xmlns:a16="http://schemas.microsoft.com/office/drawing/2014/main" id="{B0DCBDA3-6969-451C-B441-36EC68ABB46D}"/>
              </a:ext>
            </a:extLst>
          </p:cNvPr>
          <p:cNvSpPr txBox="1">
            <a:spLocks noChangeArrowheads="1"/>
          </p:cNvSpPr>
          <p:nvPr/>
        </p:nvSpPr>
        <p:spPr bwMode="auto">
          <a:xfrm>
            <a:off x="1208881" y="4166113"/>
            <a:ext cx="9774237"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8775">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a:spcBef>
                <a:spcPct val="0"/>
              </a:spcBef>
              <a:buClrTx/>
              <a:buNone/>
            </a:pPr>
            <a:r>
              <a:rPr kumimoji="0" lang="en-US" altLang="zh-CN" sz="2200" i="1" dirty="0" err="1">
                <a:latin typeface="Times New Roman" panose="02020603050405020304" pitchFamily="18" charset="0"/>
                <a:cs typeface="Times New Roman" panose="02020603050405020304" pitchFamily="18" charset="0"/>
              </a:rPr>
              <a:t>seaborn.stripplot</a:t>
            </a:r>
            <a:r>
              <a:rPr kumimoji="0" lang="en-US" altLang="zh-CN" sz="2200" i="1" dirty="0">
                <a:latin typeface="Times New Roman" panose="02020603050405020304" pitchFamily="18" charset="0"/>
                <a:cs typeface="Times New Roman" panose="02020603050405020304" pitchFamily="18" charset="0"/>
              </a:rPr>
              <a:t>(x=None, y=None, hue=None, data=None, order=None, </a:t>
            </a:r>
            <a:r>
              <a:rPr kumimoji="0" lang="en-US" altLang="zh-CN" sz="2200" i="1" dirty="0" err="1">
                <a:latin typeface="Times New Roman" panose="02020603050405020304" pitchFamily="18" charset="0"/>
                <a:cs typeface="Times New Roman" panose="02020603050405020304" pitchFamily="18" charset="0"/>
              </a:rPr>
              <a:t>hue_order</a:t>
            </a:r>
            <a:r>
              <a:rPr kumimoji="0" lang="en-US" altLang="zh-CN" sz="2200" i="1" dirty="0">
                <a:latin typeface="Times New Roman" panose="02020603050405020304" pitchFamily="18" charset="0"/>
                <a:cs typeface="Times New Roman" panose="02020603050405020304" pitchFamily="18" charset="0"/>
              </a:rPr>
              <a:t>=None, jitter=True, dodge=False, orient=None, color=None, palette=None, size=5, </a:t>
            </a:r>
            <a:r>
              <a:rPr kumimoji="0" lang="en-US" altLang="zh-CN" sz="2200" i="1" dirty="0" err="1">
                <a:latin typeface="Times New Roman" panose="02020603050405020304" pitchFamily="18" charset="0"/>
                <a:cs typeface="Times New Roman" panose="02020603050405020304" pitchFamily="18" charset="0"/>
              </a:rPr>
              <a:t>edgecolor</a:t>
            </a:r>
            <a:r>
              <a:rPr kumimoji="0" lang="en-US" altLang="zh-CN" sz="2200" i="1" dirty="0">
                <a:latin typeface="Times New Roman" panose="02020603050405020304" pitchFamily="18" charset="0"/>
                <a:cs typeface="Times New Roman" panose="02020603050405020304" pitchFamily="18" charset="0"/>
              </a:rPr>
              <a:t>='gray', linewidth=0, ax=None, **</a:t>
            </a:r>
            <a:r>
              <a:rPr kumimoji="0" lang="en-US" altLang="zh-CN" sz="2200" i="1" dirty="0" err="1">
                <a:latin typeface="Times New Roman" panose="02020603050405020304" pitchFamily="18" charset="0"/>
                <a:cs typeface="Times New Roman" panose="02020603050405020304" pitchFamily="18" charset="0"/>
              </a:rPr>
              <a:t>kwargs</a:t>
            </a:r>
            <a:r>
              <a:rPr kumimoji="0" lang="en-US" altLang="zh-CN" sz="2200" i="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34565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heel(1)">
                                      <p:cBhvr>
                                        <p:cTn id="2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FE74D8C-07E5-48A9-8556-3DF9CF7EE52A}"/>
              </a:ext>
            </a:extLst>
          </p:cNvPr>
          <p:cNvSpPr>
            <a:spLocks noGrp="1"/>
          </p:cNvSpPr>
          <p:nvPr>
            <p:ph idx="1"/>
          </p:nvPr>
        </p:nvSpPr>
        <p:spPr/>
        <p:txBody>
          <a:bodyPr/>
          <a:lstStyle/>
          <a:p>
            <a:pPr marL="0" indent="457200">
              <a:buClr>
                <a:srgbClr val="000066"/>
              </a:buClr>
              <a:buNone/>
            </a:pPr>
            <a:r>
              <a:rPr lang="en-US" altLang="zh-CN" sz="1800" dirty="0" err="1">
                <a:effectLst/>
                <a:latin typeface="Times New Roman" panose="02020603050405020304" pitchFamily="18" charset="0"/>
                <a:ea typeface="宋体" panose="02010600030101010101" pitchFamily="2" charset="-122"/>
              </a:rPr>
              <a:t>stripplot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函数的部分参数及说明如</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下表。</a:t>
            </a:r>
            <a:endParaRPr lang="en-US" altLang="zh-CN" sz="2000" b="1" dirty="0"/>
          </a:p>
        </p:txBody>
      </p:sp>
      <p:sp>
        <p:nvSpPr>
          <p:cNvPr id="3" name="标题 2">
            <a:extLst>
              <a:ext uri="{FF2B5EF4-FFF2-40B4-BE49-F238E27FC236}">
                <a16:creationId xmlns:a16="http://schemas.microsoft.com/office/drawing/2014/main" id="{351BE47F-A7C0-4F37-895C-B09FEF90680A}"/>
              </a:ext>
            </a:extLst>
          </p:cNvPr>
          <p:cNvSpPr>
            <a:spLocks noGrp="1"/>
          </p:cNvSpPr>
          <p:nvPr>
            <p:ph type="title"/>
          </p:nvPr>
        </p:nvSpPr>
        <p:spPr/>
        <p:txBody>
          <a:bodyPr/>
          <a:lstStyle/>
          <a:p>
            <a:r>
              <a:rPr lang="zh-CN" altLang="en-US" dirty="0"/>
              <a:t>熟悉</a:t>
            </a:r>
            <a:r>
              <a:rPr lang="en-US" altLang="zh-CN" dirty="0"/>
              <a:t>seaborn</a:t>
            </a:r>
            <a:r>
              <a:rPr lang="zh-CN" altLang="en-US" dirty="0"/>
              <a:t>绘图基础</a:t>
            </a:r>
          </a:p>
        </p:txBody>
      </p:sp>
      <p:graphicFrame>
        <p:nvGraphicFramePr>
          <p:cNvPr id="5" name="表格 9">
            <a:extLst>
              <a:ext uri="{FF2B5EF4-FFF2-40B4-BE49-F238E27FC236}">
                <a16:creationId xmlns:a16="http://schemas.microsoft.com/office/drawing/2014/main" id="{22D0A3C0-50D0-482F-9B44-56A983B8FDD7}"/>
              </a:ext>
            </a:extLst>
          </p:cNvPr>
          <p:cNvGraphicFramePr>
            <a:graphicFrameLocks noGrp="1"/>
          </p:cNvGraphicFramePr>
          <p:nvPr>
            <p:extLst>
              <p:ext uri="{D42A27DB-BD31-4B8C-83A1-F6EECF244321}">
                <p14:modId xmlns:p14="http://schemas.microsoft.com/office/powerpoint/2010/main" val="1986001484"/>
              </p:ext>
            </p:extLst>
          </p:nvPr>
        </p:nvGraphicFramePr>
        <p:xfrm>
          <a:off x="694071" y="1940998"/>
          <a:ext cx="10785021" cy="3024000"/>
        </p:xfrm>
        <a:graphic>
          <a:graphicData uri="http://schemas.openxmlformats.org/drawingml/2006/table">
            <a:tbl>
              <a:tblPr firstRow="1" bandRow="1">
                <a:tableStyleId>{5C22544A-7EE6-4342-B048-85BDC9FD1C3A}</a:tableStyleId>
              </a:tblPr>
              <a:tblGrid>
                <a:gridCol w="1832610">
                  <a:extLst>
                    <a:ext uri="{9D8B030D-6E8A-4147-A177-3AD203B41FA5}">
                      <a16:colId xmlns:a16="http://schemas.microsoft.com/office/drawing/2014/main" val="2486219610"/>
                    </a:ext>
                  </a:extLst>
                </a:gridCol>
                <a:gridCol w="8952411">
                  <a:extLst>
                    <a:ext uri="{9D8B030D-6E8A-4147-A177-3AD203B41FA5}">
                      <a16:colId xmlns:a16="http://schemas.microsoft.com/office/drawing/2014/main" val="3350215076"/>
                    </a:ext>
                  </a:extLst>
                </a:gridCol>
              </a:tblGrid>
              <a:tr h="432000">
                <a:tc>
                  <a:txBody>
                    <a:bodyPr/>
                    <a:lstStyle/>
                    <a:p>
                      <a:pPr marL="0" algn="ctr" defTabSz="967740" rtl="0" eaLnBrk="1" latinLnBrk="0" hangingPunct="1"/>
                      <a:r>
                        <a:rPr lang="zh-CN" altLang="en-US" sz="1800" b="1" kern="1200" baseline="0" dirty="0">
                          <a:solidFill>
                            <a:schemeClr val="lt1"/>
                          </a:solidFill>
                          <a:latin typeface="Times New Roman" panose="02020603050405020304" pitchFamily="18" charset="0"/>
                          <a:ea typeface="+mn-ea"/>
                          <a:cs typeface="+mn-cs"/>
                        </a:rPr>
                        <a:t>参数名称</a:t>
                      </a:r>
                    </a:p>
                  </a:txBody>
                  <a:tcPr marL="68580" marR="68580" marT="0" marB="0" anchor="ctr"/>
                </a:tc>
                <a:tc>
                  <a:txBody>
                    <a:bodyPr/>
                    <a:lstStyle/>
                    <a:p>
                      <a:pPr marL="0" algn="ctr" defTabSz="967740" rtl="0" eaLnBrk="1" latinLnBrk="0" hangingPunct="1"/>
                      <a:r>
                        <a:rPr lang="zh-CN" altLang="en-US" sz="1800" b="1" kern="1200" baseline="0" dirty="0">
                          <a:solidFill>
                            <a:schemeClr val="lt1"/>
                          </a:solidFill>
                          <a:latin typeface="Times New Roman" panose="02020603050405020304" pitchFamily="18" charset="0"/>
                          <a:ea typeface="+mn-ea"/>
                          <a:cs typeface="+mn-cs"/>
                        </a:rPr>
                        <a:t>参数说明</a:t>
                      </a:r>
                    </a:p>
                  </a:txBody>
                  <a:tcPr marL="68580" marR="68580" marT="0" marB="0" anchor="ctr"/>
                </a:tc>
                <a:extLst>
                  <a:ext uri="{0D108BD9-81ED-4DB2-BD59-A6C34878D82A}">
                    <a16:rowId xmlns:a16="http://schemas.microsoft.com/office/drawing/2014/main" val="101937486"/>
                  </a:ext>
                </a:extLst>
              </a:tr>
              <a:tr h="432000">
                <a:tc>
                  <a:txBody>
                    <a:bodyPr/>
                    <a:lstStyle/>
                    <a:p>
                      <a:pPr marL="0" algn="l" defTabSz="967740" rtl="0" eaLnBrk="1" latinLnBrk="0" hangingPunct="1"/>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y</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hue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data</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中变量名。表示选入的绘图变量，</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hue</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传入分类变量，以颜色分类。默认为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None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309043048"/>
                  </a:ext>
                </a:extLst>
              </a:tr>
              <a:tr h="432000">
                <a:tc>
                  <a:txBody>
                    <a:bodyPr/>
                    <a:lstStyle/>
                    <a:p>
                      <a:pPr marL="0" algn="l" defTabSz="967740" rtl="0" eaLnBrk="1" latinLnBrk="0" hangingPunct="1"/>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data</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DataFrame</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array</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list</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series</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。表示用于绘图的数据集。默认为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None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81423965"/>
                  </a:ext>
                </a:extLst>
              </a:tr>
              <a:tr h="432000">
                <a:tc>
                  <a:txBody>
                    <a:bodyPr/>
                    <a:lstStyle/>
                    <a:p>
                      <a:pPr marL="0" algn="l" defTabSz="967740" rtl="0" eaLnBrk="1" latinLnBrk="0" hangingPunct="1"/>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order</a:t>
                      </a:r>
                      <a:r>
                        <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hue_order</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str</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list</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。表示指定绘图分类级别。默认为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None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51813464"/>
                  </a:ext>
                </a:extLst>
              </a:tr>
              <a:tr h="432000">
                <a:tc>
                  <a:txBody>
                    <a:bodyPr/>
                    <a:lstStyle/>
                    <a:p>
                      <a:pPr marL="0" algn="l" defTabSz="967740" rtl="0" eaLnBrk="1" latinLnBrk="0" hangingPunct="1"/>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jitter</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float</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True</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。表示添加均匀随机噪声（仅改变图形）优化图形显示。默认为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True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90569487"/>
                  </a:ext>
                </a:extLst>
              </a:tr>
              <a:tr h="432000">
                <a:tc>
                  <a:txBody>
                    <a:bodyPr/>
                    <a:lstStyle/>
                    <a:p>
                      <a:pPr marL="0" algn="l" defTabSz="967740" rtl="0" eaLnBrk="1" latinLnBrk="0" hangingPunct="1"/>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dodge</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bool</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。表示当使用分类嵌套时是否沿着分类轴分离。默认为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False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94562582"/>
                  </a:ext>
                </a:extLst>
              </a:tr>
              <a:tr h="432000">
                <a:tc>
                  <a:txBody>
                    <a:bodyPr/>
                    <a:lstStyle/>
                    <a:p>
                      <a:pPr marL="0" algn="l" defTabSz="967740" rtl="0" eaLnBrk="1" latinLnBrk="0" hangingPunct="1"/>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orient</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str</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。表示图形的方向，可选</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v</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h</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None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185982808"/>
                  </a:ext>
                </a:extLst>
              </a:tr>
            </a:tbl>
          </a:graphicData>
        </a:graphic>
      </p:graphicFrame>
    </p:spTree>
    <p:extLst>
      <p:ext uri="{BB962C8B-B14F-4D97-AF65-F5344CB8AC3E}">
        <p14:creationId xmlns:p14="http://schemas.microsoft.com/office/powerpoint/2010/main" val="2380490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heel(1)">
                                      <p:cBhvr>
                                        <p:cTn id="1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FE74D8C-07E5-48A9-8556-3DF9CF7EE52A}"/>
              </a:ext>
            </a:extLst>
          </p:cNvPr>
          <p:cNvSpPr>
            <a:spLocks noGrp="1"/>
          </p:cNvSpPr>
          <p:nvPr>
            <p:ph idx="1"/>
          </p:nvPr>
        </p:nvSpPr>
        <p:spPr/>
        <p:txBody>
          <a:bodyPr/>
          <a:lstStyle/>
          <a:p>
            <a:pPr marL="0" indent="0">
              <a:buClr>
                <a:srgbClr val="000066"/>
              </a:buClr>
              <a:buNone/>
            </a:pPr>
            <a:r>
              <a:rPr lang="zh-CN" altLang="en-US" sz="2000" b="1" dirty="0"/>
              <a:t>（</a:t>
            </a:r>
            <a:r>
              <a:rPr lang="en-US" altLang="zh-CN" sz="2000" b="1" dirty="0"/>
              <a:t>2</a:t>
            </a:r>
            <a:r>
              <a:rPr lang="zh-CN" altLang="en-US" sz="2000" b="1" dirty="0"/>
              <a:t>） </a:t>
            </a:r>
            <a:r>
              <a:rPr lang="en-US" altLang="zh-CN" sz="2000" b="1" dirty="0" err="1"/>
              <a:t>swarmplot</a:t>
            </a:r>
            <a:r>
              <a:rPr lang="zh-CN" altLang="en-US" sz="2000" b="1" dirty="0"/>
              <a:t>函数</a:t>
            </a:r>
            <a:endParaRPr lang="en-US" altLang="zh-CN" sz="2000" b="1" dirty="0"/>
          </a:p>
          <a:p>
            <a:pPr>
              <a:buClr>
                <a:srgbClr val="000066"/>
              </a:buClr>
            </a:pPr>
            <a:r>
              <a:rPr lang="en-US" altLang="zh-CN" sz="1800" dirty="0" err="1">
                <a:effectLst/>
                <a:latin typeface="Times New Roman" panose="02020603050405020304" pitchFamily="18" charset="0"/>
                <a:ea typeface="宋体" panose="02010600030101010101" pitchFamily="2" charset="-122"/>
              </a:rPr>
              <a:t>stripplot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函数添加随机噪声增加图形抖动以及将变量沿着分类轴绘制后，仍然有重叠的可能。</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a:buClr>
                <a:srgbClr val="000066"/>
              </a:buClr>
            </a:pPr>
            <a:r>
              <a:rPr lang="en-US" altLang="zh-CN" dirty="0" err="1"/>
              <a:t>swarmplot</a:t>
            </a:r>
            <a:r>
              <a:rPr lang="zh-CN" altLang="en-US" dirty="0"/>
              <a:t>函数的基本使用格式如下。</a:t>
            </a:r>
            <a:endParaRPr lang="en-US" altLang="zh-CN" dirty="0"/>
          </a:p>
          <a:p>
            <a:pPr>
              <a:buClr>
                <a:srgbClr val="000066"/>
              </a:buClr>
            </a:pPr>
            <a:endParaRPr lang="en-US" altLang="zh-CN" dirty="0"/>
          </a:p>
        </p:txBody>
      </p:sp>
      <p:sp>
        <p:nvSpPr>
          <p:cNvPr id="3" name="标题 2">
            <a:extLst>
              <a:ext uri="{FF2B5EF4-FFF2-40B4-BE49-F238E27FC236}">
                <a16:creationId xmlns:a16="http://schemas.microsoft.com/office/drawing/2014/main" id="{351BE47F-A7C0-4F37-895C-B09FEF90680A}"/>
              </a:ext>
            </a:extLst>
          </p:cNvPr>
          <p:cNvSpPr>
            <a:spLocks noGrp="1"/>
          </p:cNvSpPr>
          <p:nvPr>
            <p:ph type="title"/>
          </p:nvPr>
        </p:nvSpPr>
        <p:spPr/>
        <p:txBody>
          <a:bodyPr/>
          <a:lstStyle/>
          <a:p>
            <a:r>
              <a:rPr lang="zh-CN" altLang="en-US" dirty="0"/>
              <a:t>熟悉</a:t>
            </a:r>
            <a:r>
              <a:rPr lang="en-US" altLang="zh-CN" dirty="0"/>
              <a:t>seaborn</a:t>
            </a:r>
            <a:r>
              <a:rPr lang="zh-CN" altLang="en-US" dirty="0"/>
              <a:t>绘图基础</a:t>
            </a:r>
          </a:p>
        </p:txBody>
      </p:sp>
      <p:sp>
        <p:nvSpPr>
          <p:cNvPr id="4" name="TextBox 5">
            <a:extLst>
              <a:ext uri="{FF2B5EF4-FFF2-40B4-BE49-F238E27FC236}">
                <a16:creationId xmlns:a16="http://schemas.microsoft.com/office/drawing/2014/main" id="{7BBE2DC6-1D80-4780-AC2A-1619C12E20A4}"/>
              </a:ext>
            </a:extLst>
          </p:cNvPr>
          <p:cNvSpPr txBox="1">
            <a:spLocks noChangeArrowheads="1"/>
          </p:cNvSpPr>
          <p:nvPr/>
        </p:nvSpPr>
        <p:spPr bwMode="auto">
          <a:xfrm>
            <a:off x="1453440" y="3076539"/>
            <a:ext cx="9774237"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8775">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a:spcBef>
                <a:spcPct val="0"/>
              </a:spcBef>
              <a:buClrTx/>
              <a:buNone/>
            </a:pPr>
            <a:r>
              <a:rPr kumimoji="0" lang="en-US" altLang="zh-CN" sz="2200" i="1" dirty="0" err="1">
                <a:latin typeface="Times New Roman" panose="02020603050405020304" pitchFamily="18" charset="0"/>
                <a:cs typeface="Times New Roman" panose="02020603050405020304" pitchFamily="18" charset="0"/>
              </a:rPr>
              <a:t>seaborn.swarmplot</a:t>
            </a:r>
            <a:r>
              <a:rPr kumimoji="0" lang="en-US" altLang="zh-CN" sz="2200" i="1" dirty="0">
                <a:latin typeface="Times New Roman" panose="02020603050405020304" pitchFamily="18" charset="0"/>
                <a:cs typeface="Times New Roman" panose="02020603050405020304" pitchFamily="18" charset="0"/>
              </a:rPr>
              <a:t>(x=None, y=None, hue=None, data=None, order=None, </a:t>
            </a:r>
            <a:r>
              <a:rPr kumimoji="0" lang="en-US" altLang="zh-CN" sz="2200" i="1" dirty="0" err="1">
                <a:latin typeface="Times New Roman" panose="02020603050405020304" pitchFamily="18" charset="0"/>
                <a:cs typeface="Times New Roman" panose="02020603050405020304" pitchFamily="18" charset="0"/>
              </a:rPr>
              <a:t>hue_order</a:t>
            </a:r>
            <a:r>
              <a:rPr kumimoji="0" lang="en-US" altLang="zh-CN" sz="2200" i="1" dirty="0">
                <a:latin typeface="Times New Roman" panose="02020603050405020304" pitchFamily="18" charset="0"/>
                <a:cs typeface="Times New Roman" panose="02020603050405020304" pitchFamily="18" charset="0"/>
              </a:rPr>
              <a:t>=None, dodge=False, orient=None, color=None, palette=None, size=5, </a:t>
            </a:r>
            <a:r>
              <a:rPr kumimoji="0" lang="en-US" altLang="zh-CN" sz="2200" i="1" dirty="0" err="1">
                <a:latin typeface="Times New Roman" panose="02020603050405020304" pitchFamily="18" charset="0"/>
                <a:cs typeface="Times New Roman" panose="02020603050405020304" pitchFamily="18" charset="0"/>
              </a:rPr>
              <a:t>edgecolor</a:t>
            </a:r>
            <a:r>
              <a:rPr kumimoji="0" lang="en-US" altLang="zh-CN" sz="2200" i="1" dirty="0">
                <a:latin typeface="Times New Roman" panose="02020603050405020304" pitchFamily="18" charset="0"/>
                <a:cs typeface="Times New Roman" panose="02020603050405020304" pitchFamily="18" charset="0"/>
              </a:rPr>
              <a:t>='gray', linewidth=0, ax=None, **</a:t>
            </a:r>
            <a:r>
              <a:rPr kumimoji="0" lang="en-US" altLang="zh-CN" sz="2200" i="1" dirty="0" err="1">
                <a:latin typeface="Times New Roman" panose="02020603050405020304" pitchFamily="18" charset="0"/>
                <a:cs typeface="Times New Roman" panose="02020603050405020304" pitchFamily="18" charset="0"/>
              </a:rPr>
              <a:t>kwargs</a:t>
            </a:r>
            <a:r>
              <a:rPr kumimoji="0" lang="en-US" altLang="zh-CN" sz="2200" i="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966471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heel(1)">
                                      <p:cBhvr>
                                        <p:cTn id="19"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FE74D8C-07E5-48A9-8556-3DF9CF7EE52A}"/>
              </a:ext>
            </a:extLst>
          </p:cNvPr>
          <p:cNvSpPr>
            <a:spLocks noGrp="1"/>
          </p:cNvSpPr>
          <p:nvPr>
            <p:ph idx="1"/>
          </p:nvPr>
        </p:nvSpPr>
        <p:spPr/>
        <p:txBody>
          <a:bodyPr/>
          <a:lstStyle/>
          <a:p>
            <a:pPr marL="0" indent="0">
              <a:buClr>
                <a:srgbClr val="000066"/>
              </a:buClr>
              <a:buNone/>
            </a:pPr>
            <a:r>
              <a:rPr lang="en-US" altLang="zh-CN" sz="2000" b="1" dirty="0"/>
              <a:t>3. </a:t>
            </a:r>
            <a:r>
              <a:rPr lang="zh-CN" altLang="en-US" sz="2000" b="1" dirty="0"/>
              <a:t>绘制线性回归拟合图</a:t>
            </a:r>
            <a:endParaRPr lang="en-US" altLang="zh-CN" sz="2000" b="1" dirty="0"/>
          </a:p>
          <a:p>
            <a:pPr>
              <a:buClr>
                <a:srgbClr val="000066"/>
              </a:buClr>
            </a:pPr>
            <a:r>
              <a:rPr lang="zh-CN" altLang="en-US" dirty="0"/>
              <a:t>线性回归拟合图（</a:t>
            </a:r>
            <a:r>
              <a:rPr lang="en-US" altLang="zh-CN" dirty="0"/>
              <a:t>Linear Fit Chart</a:t>
            </a:r>
            <a:r>
              <a:rPr lang="zh-CN" altLang="en-US" dirty="0"/>
              <a:t>）可以对一定数值关系的两个一维数据进行数值展示并找出一条最佳的拟合直线，通过回归确定两变量之间的线性关系，观察其关联性。</a:t>
            </a:r>
            <a:endParaRPr lang="en-US" altLang="zh-CN" dirty="0"/>
          </a:p>
          <a:p>
            <a:pPr>
              <a:buClr>
                <a:srgbClr val="000066"/>
              </a:buClr>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在</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sea</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born</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库中，可以使用</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regplot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函数绘制线性回归拟合图。</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regplot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函数的基本使用格式如下。</a:t>
            </a:r>
          </a:p>
          <a:p>
            <a:pPr>
              <a:buClr>
                <a:srgbClr val="000066"/>
              </a:buClr>
            </a:pPr>
            <a:endParaRPr lang="en-US" altLang="zh-CN" dirty="0"/>
          </a:p>
        </p:txBody>
      </p:sp>
      <p:sp>
        <p:nvSpPr>
          <p:cNvPr id="3" name="标题 2">
            <a:extLst>
              <a:ext uri="{FF2B5EF4-FFF2-40B4-BE49-F238E27FC236}">
                <a16:creationId xmlns:a16="http://schemas.microsoft.com/office/drawing/2014/main" id="{351BE47F-A7C0-4F37-895C-B09FEF90680A}"/>
              </a:ext>
            </a:extLst>
          </p:cNvPr>
          <p:cNvSpPr>
            <a:spLocks noGrp="1"/>
          </p:cNvSpPr>
          <p:nvPr>
            <p:ph type="title"/>
          </p:nvPr>
        </p:nvSpPr>
        <p:spPr/>
        <p:txBody>
          <a:bodyPr/>
          <a:lstStyle/>
          <a:p>
            <a:r>
              <a:rPr lang="zh-CN" altLang="en-US" dirty="0"/>
              <a:t>使用</a:t>
            </a:r>
            <a:r>
              <a:rPr lang="en-US" altLang="zh-CN" dirty="0"/>
              <a:t>seaborn</a:t>
            </a:r>
            <a:r>
              <a:rPr lang="zh-CN" altLang="en-US" dirty="0"/>
              <a:t>绘制基础图形</a:t>
            </a:r>
          </a:p>
        </p:txBody>
      </p:sp>
      <p:sp>
        <p:nvSpPr>
          <p:cNvPr id="4" name="TextBox 5">
            <a:extLst>
              <a:ext uri="{FF2B5EF4-FFF2-40B4-BE49-F238E27FC236}">
                <a16:creationId xmlns:a16="http://schemas.microsoft.com/office/drawing/2014/main" id="{411D09BA-C617-48A4-BE7B-4789BE8AF109}"/>
              </a:ext>
            </a:extLst>
          </p:cNvPr>
          <p:cNvSpPr txBox="1">
            <a:spLocks noChangeArrowheads="1"/>
          </p:cNvSpPr>
          <p:nvPr/>
        </p:nvSpPr>
        <p:spPr bwMode="auto">
          <a:xfrm>
            <a:off x="1208881" y="3291606"/>
            <a:ext cx="9774237"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8775">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a:spcBef>
                <a:spcPct val="0"/>
              </a:spcBef>
              <a:buClrTx/>
              <a:buNone/>
            </a:pPr>
            <a:r>
              <a:rPr kumimoji="0" lang="en-US" altLang="zh-CN" sz="2200" i="1" dirty="0" err="1">
                <a:latin typeface="Times New Roman" panose="02020603050405020304" pitchFamily="18" charset="0"/>
                <a:cs typeface="Times New Roman" panose="02020603050405020304" pitchFamily="18" charset="0"/>
              </a:rPr>
              <a:t>seaborn.regplot</a:t>
            </a:r>
            <a:r>
              <a:rPr kumimoji="0" lang="en-US" altLang="zh-CN" sz="2200" i="1" dirty="0">
                <a:latin typeface="Times New Roman" panose="02020603050405020304" pitchFamily="18" charset="0"/>
                <a:cs typeface="Times New Roman" panose="02020603050405020304" pitchFamily="18" charset="0"/>
              </a:rPr>
              <a:t>(*, x=None, y=None, data=None, </a:t>
            </a:r>
            <a:r>
              <a:rPr kumimoji="0" lang="en-US" altLang="zh-CN" sz="2200" i="1" dirty="0" err="1">
                <a:latin typeface="Times New Roman" panose="02020603050405020304" pitchFamily="18" charset="0"/>
                <a:cs typeface="Times New Roman" panose="02020603050405020304" pitchFamily="18" charset="0"/>
              </a:rPr>
              <a:t>x_estimator</a:t>
            </a:r>
            <a:r>
              <a:rPr kumimoji="0" lang="en-US" altLang="zh-CN" sz="2200" i="1" dirty="0">
                <a:latin typeface="Times New Roman" panose="02020603050405020304" pitchFamily="18" charset="0"/>
                <a:cs typeface="Times New Roman" panose="02020603050405020304" pitchFamily="18" charset="0"/>
              </a:rPr>
              <a:t>=None, </a:t>
            </a:r>
            <a:r>
              <a:rPr kumimoji="0" lang="en-US" altLang="zh-CN" sz="2200" i="1" dirty="0" err="1">
                <a:latin typeface="Times New Roman" panose="02020603050405020304" pitchFamily="18" charset="0"/>
                <a:cs typeface="Times New Roman" panose="02020603050405020304" pitchFamily="18" charset="0"/>
              </a:rPr>
              <a:t>x_bins</a:t>
            </a:r>
            <a:r>
              <a:rPr kumimoji="0" lang="en-US" altLang="zh-CN" sz="2200" i="1" dirty="0">
                <a:latin typeface="Times New Roman" panose="02020603050405020304" pitchFamily="18" charset="0"/>
                <a:cs typeface="Times New Roman" panose="02020603050405020304" pitchFamily="18" charset="0"/>
              </a:rPr>
              <a:t>=None, </a:t>
            </a:r>
            <a:r>
              <a:rPr kumimoji="0" lang="en-US" altLang="zh-CN" sz="2200" i="1" dirty="0" err="1">
                <a:latin typeface="Times New Roman" panose="02020603050405020304" pitchFamily="18" charset="0"/>
                <a:cs typeface="Times New Roman" panose="02020603050405020304" pitchFamily="18" charset="0"/>
              </a:rPr>
              <a:t>x_ci</a:t>
            </a:r>
            <a:r>
              <a:rPr kumimoji="0" lang="en-US" altLang="zh-CN" sz="2200" i="1" dirty="0">
                <a:latin typeface="Times New Roman" panose="02020603050405020304" pitchFamily="18" charset="0"/>
                <a:cs typeface="Times New Roman" panose="02020603050405020304" pitchFamily="18" charset="0"/>
              </a:rPr>
              <a:t>='ci', scatter=True, </a:t>
            </a:r>
            <a:r>
              <a:rPr kumimoji="0" lang="en-US" altLang="zh-CN" sz="2200" i="1" dirty="0" err="1">
                <a:latin typeface="Times New Roman" panose="02020603050405020304" pitchFamily="18" charset="0"/>
                <a:cs typeface="Times New Roman" panose="02020603050405020304" pitchFamily="18" charset="0"/>
              </a:rPr>
              <a:t>fit_reg</a:t>
            </a:r>
            <a:r>
              <a:rPr kumimoji="0" lang="en-US" altLang="zh-CN" sz="2200" i="1" dirty="0">
                <a:latin typeface="Times New Roman" panose="02020603050405020304" pitchFamily="18" charset="0"/>
                <a:cs typeface="Times New Roman" panose="02020603050405020304" pitchFamily="18" charset="0"/>
              </a:rPr>
              <a:t>=True, ci=95, </a:t>
            </a:r>
            <a:r>
              <a:rPr kumimoji="0" lang="en-US" altLang="zh-CN" sz="2200" i="1" dirty="0" err="1">
                <a:latin typeface="Times New Roman" panose="02020603050405020304" pitchFamily="18" charset="0"/>
                <a:cs typeface="Times New Roman" panose="02020603050405020304" pitchFamily="18" charset="0"/>
              </a:rPr>
              <a:t>n_boot</a:t>
            </a:r>
            <a:r>
              <a:rPr kumimoji="0" lang="en-US" altLang="zh-CN" sz="2200" i="1" dirty="0">
                <a:latin typeface="Times New Roman" panose="02020603050405020304" pitchFamily="18" charset="0"/>
                <a:cs typeface="Times New Roman" panose="02020603050405020304" pitchFamily="18" charset="0"/>
              </a:rPr>
              <a:t>=1000, units=None, seed=None, order=1, logistic=False, </a:t>
            </a:r>
            <a:r>
              <a:rPr kumimoji="0" lang="en-US" altLang="zh-CN" sz="2200" i="1" dirty="0" err="1">
                <a:latin typeface="Times New Roman" panose="02020603050405020304" pitchFamily="18" charset="0"/>
                <a:cs typeface="Times New Roman" panose="02020603050405020304" pitchFamily="18" charset="0"/>
              </a:rPr>
              <a:t>lowess</a:t>
            </a:r>
            <a:r>
              <a:rPr kumimoji="0" lang="en-US" altLang="zh-CN" sz="2200" i="1" dirty="0">
                <a:latin typeface="Times New Roman" panose="02020603050405020304" pitchFamily="18" charset="0"/>
                <a:cs typeface="Times New Roman" panose="02020603050405020304" pitchFamily="18" charset="0"/>
              </a:rPr>
              <a:t>=False, robust=False, </a:t>
            </a:r>
            <a:r>
              <a:rPr kumimoji="0" lang="en-US" altLang="zh-CN" sz="2200" i="1" dirty="0" err="1">
                <a:latin typeface="Times New Roman" panose="02020603050405020304" pitchFamily="18" charset="0"/>
                <a:cs typeface="Times New Roman" panose="02020603050405020304" pitchFamily="18" charset="0"/>
              </a:rPr>
              <a:t>logx</a:t>
            </a:r>
            <a:r>
              <a:rPr kumimoji="0" lang="en-US" altLang="zh-CN" sz="2200" i="1" dirty="0">
                <a:latin typeface="Times New Roman" panose="02020603050405020304" pitchFamily="18" charset="0"/>
                <a:cs typeface="Times New Roman" panose="02020603050405020304" pitchFamily="18" charset="0"/>
              </a:rPr>
              <a:t>=False, </a:t>
            </a:r>
            <a:r>
              <a:rPr kumimoji="0" lang="en-US" altLang="zh-CN" sz="2200" i="1" dirty="0" err="1">
                <a:latin typeface="Times New Roman" panose="02020603050405020304" pitchFamily="18" charset="0"/>
                <a:cs typeface="Times New Roman" panose="02020603050405020304" pitchFamily="18" charset="0"/>
              </a:rPr>
              <a:t>x_partial</a:t>
            </a:r>
            <a:r>
              <a:rPr kumimoji="0" lang="en-US" altLang="zh-CN" sz="2200" i="1" dirty="0">
                <a:latin typeface="Times New Roman" panose="02020603050405020304" pitchFamily="18" charset="0"/>
                <a:cs typeface="Times New Roman" panose="02020603050405020304" pitchFamily="18" charset="0"/>
              </a:rPr>
              <a:t>=None, </a:t>
            </a:r>
            <a:r>
              <a:rPr kumimoji="0" lang="en-US" altLang="zh-CN" sz="2200" i="1" dirty="0" err="1">
                <a:latin typeface="Times New Roman" panose="02020603050405020304" pitchFamily="18" charset="0"/>
                <a:cs typeface="Times New Roman" panose="02020603050405020304" pitchFamily="18" charset="0"/>
              </a:rPr>
              <a:t>y_partial</a:t>
            </a:r>
            <a:r>
              <a:rPr kumimoji="0" lang="en-US" altLang="zh-CN" sz="2200" i="1" dirty="0">
                <a:latin typeface="Times New Roman" panose="02020603050405020304" pitchFamily="18" charset="0"/>
                <a:cs typeface="Times New Roman" panose="02020603050405020304" pitchFamily="18" charset="0"/>
              </a:rPr>
              <a:t>=None, truncate=True, </a:t>
            </a:r>
            <a:r>
              <a:rPr kumimoji="0" lang="en-US" altLang="zh-CN" sz="2200" i="1" dirty="0" err="1">
                <a:latin typeface="Times New Roman" panose="02020603050405020304" pitchFamily="18" charset="0"/>
                <a:cs typeface="Times New Roman" panose="02020603050405020304" pitchFamily="18" charset="0"/>
              </a:rPr>
              <a:t>dropna</a:t>
            </a:r>
            <a:r>
              <a:rPr kumimoji="0" lang="en-US" altLang="zh-CN" sz="2200" i="1" dirty="0">
                <a:latin typeface="Times New Roman" panose="02020603050405020304" pitchFamily="18" charset="0"/>
                <a:cs typeface="Times New Roman" panose="02020603050405020304" pitchFamily="18" charset="0"/>
              </a:rPr>
              <a:t>=True, </a:t>
            </a:r>
            <a:r>
              <a:rPr kumimoji="0" lang="en-US" altLang="zh-CN" sz="2200" i="1" dirty="0" err="1">
                <a:latin typeface="Times New Roman" panose="02020603050405020304" pitchFamily="18" charset="0"/>
                <a:cs typeface="Times New Roman" panose="02020603050405020304" pitchFamily="18" charset="0"/>
              </a:rPr>
              <a:t>x_jitter</a:t>
            </a:r>
            <a:r>
              <a:rPr kumimoji="0" lang="en-US" altLang="zh-CN" sz="2200" i="1" dirty="0">
                <a:latin typeface="Times New Roman" panose="02020603050405020304" pitchFamily="18" charset="0"/>
                <a:cs typeface="Times New Roman" panose="02020603050405020304" pitchFamily="18" charset="0"/>
              </a:rPr>
              <a:t>=None, </a:t>
            </a:r>
            <a:r>
              <a:rPr kumimoji="0" lang="en-US" altLang="zh-CN" sz="2200" i="1" dirty="0" err="1">
                <a:latin typeface="Times New Roman" panose="02020603050405020304" pitchFamily="18" charset="0"/>
                <a:cs typeface="Times New Roman" panose="02020603050405020304" pitchFamily="18" charset="0"/>
              </a:rPr>
              <a:t>y_jitter</a:t>
            </a:r>
            <a:r>
              <a:rPr kumimoji="0" lang="en-US" altLang="zh-CN" sz="2200" i="1" dirty="0">
                <a:latin typeface="Times New Roman" panose="02020603050405020304" pitchFamily="18" charset="0"/>
                <a:cs typeface="Times New Roman" panose="02020603050405020304" pitchFamily="18" charset="0"/>
              </a:rPr>
              <a:t>=None, label=None, color=None, marker='o', </a:t>
            </a:r>
            <a:r>
              <a:rPr kumimoji="0" lang="en-US" altLang="zh-CN" sz="2200" i="1" dirty="0" err="1">
                <a:latin typeface="Times New Roman" panose="02020603050405020304" pitchFamily="18" charset="0"/>
                <a:cs typeface="Times New Roman" panose="02020603050405020304" pitchFamily="18" charset="0"/>
              </a:rPr>
              <a:t>scatter_kws</a:t>
            </a:r>
            <a:r>
              <a:rPr kumimoji="0" lang="en-US" altLang="zh-CN" sz="2200" i="1" dirty="0">
                <a:latin typeface="Times New Roman" panose="02020603050405020304" pitchFamily="18" charset="0"/>
                <a:cs typeface="Times New Roman" panose="02020603050405020304" pitchFamily="18" charset="0"/>
              </a:rPr>
              <a:t>=None, </a:t>
            </a:r>
            <a:r>
              <a:rPr kumimoji="0" lang="en-US" altLang="zh-CN" sz="2200" i="1" dirty="0" err="1">
                <a:latin typeface="Times New Roman" panose="02020603050405020304" pitchFamily="18" charset="0"/>
                <a:cs typeface="Times New Roman" panose="02020603050405020304" pitchFamily="18" charset="0"/>
              </a:rPr>
              <a:t>line_kws</a:t>
            </a:r>
            <a:r>
              <a:rPr kumimoji="0" lang="en-US" altLang="zh-CN" sz="2200" i="1" dirty="0">
                <a:latin typeface="Times New Roman" panose="02020603050405020304" pitchFamily="18" charset="0"/>
                <a:cs typeface="Times New Roman" panose="02020603050405020304" pitchFamily="18" charset="0"/>
              </a:rPr>
              <a:t>=None, ax=None)</a:t>
            </a:r>
          </a:p>
          <a:p>
            <a:pPr>
              <a:spcBef>
                <a:spcPct val="0"/>
              </a:spcBef>
              <a:buClrTx/>
              <a:buNone/>
            </a:pPr>
            <a:endParaRPr kumimoji="0" lang="en-US" altLang="zh-CN" sz="22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473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heel(1)">
                                      <p:cBhvr>
                                        <p:cTn id="19"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FE74D8C-07E5-48A9-8556-3DF9CF7EE52A}"/>
              </a:ext>
            </a:extLst>
          </p:cNvPr>
          <p:cNvSpPr>
            <a:spLocks noGrp="1"/>
          </p:cNvSpPr>
          <p:nvPr>
            <p:ph idx="1"/>
          </p:nvPr>
        </p:nvSpPr>
        <p:spPr/>
        <p:txBody>
          <a:bodyPr/>
          <a:lstStyle/>
          <a:p>
            <a:pPr marL="0" indent="457200">
              <a:buClr>
                <a:srgbClr val="000066"/>
              </a:buClr>
              <a:buNone/>
            </a:pP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regplot</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函数的主要参数及说明如下表。</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buClr>
                <a:srgbClr val="000066"/>
              </a:buClr>
            </a:pPr>
            <a:endParaRPr lang="en-US" altLang="zh-CN" dirty="0"/>
          </a:p>
        </p:txBody>
      </p:sp>
      <p:sp>
        <p:nvSpPr>
          <p:cNvPr id="3" name="标题 2">
            <a:extLst>
              <a:ext uri="{FF2B5EF4-FFF2-40B4-BE49-F238E27FC236}">
                <a16:creationId xmlns:a16="http://schemas.microsoft.com/office/drawing/2014/main" id="{351BE47F-A7C0-4F37-895C-B09FEF90680A}"/>
              </a:ext>
            </a:extLst>
          </p:cNvPr>
          <p:cNvSpPr>
            <a:spLocks noGrp="1"/>
          </p:cNvSpPr>
          <p:nvPr>
            <p:ph type="title"/>
          </p:nvPr>
        </p:nvSpPr>
        <p:spPr/>
        <p:txBody>
          <a:bodyPr/>
          <a:lstStyle/>
          <a:p>
            <a:r>
              <a:rPr lang="zh-CN" altLang="en-US" dirty="0"/>
              <a:t>使用</a:t>
            </a:r>
            <a:r>
              <a:rPr lang="en-US" altLang="zh-CN" dirty="0"/>
              <a:t>seaborn</a:t>
            </a:r>
            <a:r>
              <a:rPr lang="zh-CN" altLang="en-US" dirty="0"/>
              <a:t>绘制基础图形</a:t>
            </a:r>
          </a:p>
        </p:txBody>
      </p:sp>
      <p:graphicFrame>
        <p:nvGraphicFramePr>
          <p:cNvPr id="5" name="表格 9">
            <a:extLst>
              <a:ext uri="{FF2B5EF4-FFF2-40B4-BE49-F238E27FC236}">
                <a16:creationId xmlns:a16="http://schemas.microsoft.com/office/drawing/2014/main" id="{2BAAEADB-6882-482E-BEBE-202082D16335}"/>
              </a:ext>
            </a:extLst>
          </p:cNvPr>
          <p:cNvGraphicFramePr>
            <a:graphicFrameLocks noGrp="1"/>
          </p:cNvGraphicFramePr>
          <p:nvPr>
            <p:extLst>
              <p:ext uri="{D42A27DB-BD31-4B8C-83A1-F6EECF244321}">
                <p14:modId xmlns:p14="http://schemas.microsoft.com/office/powerpoint/2010/main" val="2438931895"/>
              </p:ext>
            </p:extLst>
          </p:nvPr>
        </p:nvGraphicFramePr>
        <p:xfrm>
          <a:off x="702976" y="2001897"/>
          <a:ext cx="10786048" cy="3257280"/>
        </p:xfrm>
        <a:graphic>
          <a:graphicData uri="http://schemas.openxmlformats.org/drawingml/2006/table">
            <a:tbl>
              <a:tblPr firstRow="1" bandRow="1">
                <a:tableStyleId>{5C22544A-7EE6-4342-B048-85BDC9FD1C3A}</a:tableStyleId>
              </a:tblPr>
              <a:tblGrid>
                <a:gridCol w="1273810">
                  <a:extLst>
                    <a:ext uri="{9D8B030D-6E8A-4147-A177-3AD203B41FA5}">
                      <a16:colId xmlns:a16="http://schemas.microsoft.com/office/drawing/2014/main" val="2486219610"/>
                    </a:ext>
                  </a:extLst>
                </a:gridCol>
                <a:gridCol w="9512238">
                  <a:extLst>
                    <a:ext uri="{9D8B030D-6E8A-4147-A177-3AD203B41FA5}">
                      <a16:colId xmlns:a16="http://schemas.microsoft.com/office/drawing/2014/main" val="3350215076"/>
                    </a:ext>
                  </a:extLst>
                </a:gridCol>
              </a:tblGrid>
              <a:tr h="432000">
                <a:tc>
                  <a:txBody>
                    <a:bodyPr/>
                    <a:lstStyle/>
                    <a:p>
                      <a:pPr marL="0" algn="ctr" defTabSz="967740" rtl="0" eaLnBrk="1" latinLnBrk="0" hangingPunct="1"/>
                      <a:r>
                        <a:rPr lang="zh-CN" altLang="en-US" sz="1800" b="1" kern="1200" baseline="0" dirty="0">
                          <a:solidFill>
                            <a:schemeClr val="lt1"/>
                          </a:solidFill>
                          <a:latin typeface="Times New Roman" panose="02020603050405020304" pitchFamily="18" charset="0"/>
                          <a:ea typeface="+mn-ea"/>
                          <a:cs typeface="+mn-cs"/>
                        </a:rPr>
                        <a:t>参数名称</a:t>
                      </a:r>
                    </a:p>
                  </a:txBody>
                  <a:tcPr marL="68580" marR="68580" marT="0" marB="0" anchor="ctr"/>
                </a:tc>
                <a:tc>
                  <a:txBody>
                    <a:bodyPr/>
                    <a:lstStyle/>
                    <a:p>
                      <a:pPr marL="0" algn="ctr" defTabSz="967740" rtl="0" eaLnBrk="1" latinLnBrk="0" hangingPunct="1"/>
                      <a:r>
                        <a:rPr lang="zh-CN" altLang="en-US" sz="1800" b="1" kern="1200" baseline="0" dirty="0">
                          <a:solidFill>
                            <a:schemeClr val="lt1"/>
                          </a:solidFill>
                          <a:latin typeface="Times New Roman" panose="02020603050405020304" pitchFamily="18" charset="0"/>
                          <a:ea typeface="+mn-ea"/>
                          <a:cs typeface="+mn-cs"/>
                        </a:rPr>
                        <a:t>参数说明</a:t>
                      </a:r>
                    </a:p>
                  </a:txBody>
                  <a:tcPr marL="68580" marR="68580" marT="0" marB="0" anchor="ctr"/>
                </a:tc>
                <a:extLst>
                  <a:ext uri="{0D108BD9-81ED-4DB2-BD59-A6C34878D82A}">
                    <a16:rowId xmlns:a16="http://schemas.microsoft.com/office/drawing/2014/main" val="101937486"/>
                  </a:ext>
                </a:extLst>
              </a:tr>
              <a:tr h="432000">
                <a:tc>
                  <a:txBody>
                    <a:bodyPr/>
                    <a:lstStyle/>
                    <a:p>
                      <a:pPr marL="0" algn="l" defTabSz="967740" rtl="0" eaLnBrk="1" latinLnBrk="0" hangingPunct="1"/>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y</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array</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str</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series</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。表示输入变量、字符串应该是</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data</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中对应列名，使用</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series</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将会在轴上显示名称。默认为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None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309043048"/>
                  </a:ext>
                </a:extLst>
              </a:tr>
              <a:tr h="432000">
                <a:tc>
                  <a:txBody>
                    <a:bodyPr/>
                    <a:lstStyle/>
                    <a:p>
                      <a:pPr marL="0" algn="l" defTabSz="967740" rtl="0" eaLnBrk="1" latinLnBrk="0" hangingPunct="1"/>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data</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DataFrame</a:t>
                      </a:r>
                      <a:r>
                        <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。表示传入数据，列为特征。默认为</a:t>
                      </a:r>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None</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81423965"/>
                  </a:ext>
                </a:extLst>
              </a:tr>
              <a:tr h="432000">
                <a:tc>
                  <a:txBody>
                    <a:bodyPr/>
                    <a:lstStyle/>
                    <a:p>
                      <a:pPr marL="0" algn="l" defTabSz="967740" rtl="0" eaLnBrk="1" latinLnBrk="0" hangingPunct="1"/>
                      <a:r>
                        <a:rPr lang="en-US" sz="1800" kern="100" baseline="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x_estimator</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接收可调用的映射向量。表示应用于每一个</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值并绘制估计图形，如果输入</a:t>
                      </a:r>
                      <a:r>
                        <a:rPr lang="en-US" sz="1800" kern="100" baseline="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x_ci</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，那么将会绘制一个置信区间。默认为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None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51813464"/>
                  </a:ext>
                </a:extLst>
              </a:tr>
              <a:tr h="432000">
                <a:tc>
                  <a:txBody>
                    <a:bodyPr/>
                    <a:lstStyle/>
                    <a:p>
                      <a:pPr marL="0" algn="l" defTabSz="967740" rtl="0" eaLnBrk="1" latinLnBrk="0" hangingPunct="1"/>
                      <a:r>
                        <a:rPr lang="en-US" sz="1800" kern="100" baseline="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x_ci</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str</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到</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100</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int</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。表示离散值集中趋势的置信区间大小，</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str</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的值可选</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ci</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sd</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ci</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90569487"/>
                  </a:ext>
                </a:extLst>
              </a:tr>
              <a:tr h="432000">
                <a:tc>
                  <a:txBody>
                    <a:bodyPr/>
                    <a:lstStyle/>
                    <a:p>
                      <a:pPr marL="0" algn="l" defTabSz="967740" rtl="0" eaLnBrk="1" latinLnBrk="0" hangingPunct="1"/>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ci</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到</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100</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int</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y</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轴置信区间大小。默认为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95</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94562582"/>
                  </a:ext>
                </a:extLst>
              </a:tr>
              <a:tr h="432000">
                <a:tc>
                  <a:txBody>
                    <a:bodyPr/>
                    <a:lstStyle/>
                    <a:p>
                      <a:pPr marL="0" algn="l" defTabSz="967740" rtl="0" eaLnBrk="1" latinLnBrk="0" hangingPunct="1"/>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scatter</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bool</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。表示是否绘制散点图。默认为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True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185982808"/>
                  </a:ext>
                </a:extLst>
              </a:tr>
            </a:tbl>
          </a:graphicData>
        </a:graphic>
      </p:graphicFrame>
    </p:spTree>
    <p:extLst>
      <p:ext uri="{BB962C8B-B14F-4D97-AF65-F5344CB8AC3E}">
        <p14:creationId xmlns:p14="http://schemas.microsoft.com/office/powerpoint/2010/main" val="2717197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heel(1)">
                                      <p:cBhvr>
                                        <p:cTn id="1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FE74D8C-07E5-48A9-8556-3DF9CF7EE52A}"/>
              </a:ext>
            </a:extLst>
          </p:cNvPr>
          <p:cNvSpPr>
            <a:spLocks noGrp="1"/>
          </p:cNvSpPr>
          <p:nvPr>
            <p:ph idx="1"/>
          </p:nvPr>
        </p:nvSpPr>
        <p:spPr/>
        <p:txBody>
          <a:bodyPr/>
          <a:lstStyle/>
          <a:p>
            <a:pPr marL="0" indent="457200">
              <a:buClr>
                <a:srgbClr val="000066"/>
              </a:buClr>
              <a:buNone/>
            </a:pP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regplot</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函数的主要参数及说明如下表（续表）。</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buClr>
                <a:srgbClr val="000066"/>
              </a:buClr>
            </a:pPr>
            <a:endParaRPr lang="en-US" altLang="zh-CN" dirty="0"/>
          </a:p>
        </p:txBody>
      </p:sp>
      <p:sp>
        <p:nvSpPr>
          <p:cNvPr id="3" name="标题 2">
            <a:extLst>
              <a:ext uri="{FF2B5EF4-FFF2-40B4-BE49-F238E27FC236}">
                <a16:creationId xmlns:a16="http://schemas.microsoft.com/office/drawing/2014/main" id="{351BE47F-A7C0-4F37-895C-B09FEF90680A}"/>
              </a:ext>
            </a:extLst>
          </p:cNvPr>
          <p:cNvSpPr>
            <a:spLocks noGrp="1"/>
          </p:cNvSpPr>
          <p:nvPr>
            <p:ph type="title"/>
          </p:nvPr>
        </p:nvSpPr>
        <p:spPr/>
        <p:txBody>
          <a:bodyPr/>
          <a:lstStyle/>
          <a:p>
            <a:r>
              <a:rPr lang="zh-CN" altLang="en-US" dirty="0"/>
              <a:t>使用</a:t>
            </a:r>
            <a:r>
              <a:rPr lang="en-US" altLang="zh-CN" dirty="0"/>
              <a:t>seaborn</a:t>
            </a:r>
            <a:r>
              <a:rPr lang="zh-CN" altLang="en-US" dirty="0"/>
              <a:t>绘制基础图形</a:t>
            </a:r>
          </a:p>
        </p:txBody>
      </p:sp>
      <p:graphicFrame>
        <p:nvGraphicFramePr>
          <p:cNvPr id="5" name="表格 9">
            <a:extLst>
              <a:ext uri="{FF2B5EF4-FFF2-40B4-BE49-F238E27FC236}">
                <a16:creationId xmlns:a16="http://schemas.microsoft.com/office/drawing/2014/main" id="{2BAAEADB-6882-482E-BEBE-202082D16335}"/>
              </a:ext>
            </a:extLst>
          </p:cNvPr>
          <p:cNvGraphicFramePr>
            <a:graphicFrameLocks noGrp="1"/>
          </p:cNvGraphicFramePr>
          <p:nvPr>
            <p:extLst>
              <p:ext uri="{D42A27DB-BD31-4B8C-83A1-F6EECF244321}">
                <p14:modId xmlns:p14="http://schemas.microsoft.com/office/powerpoint/2010/main" val="48144723"/>
              </p:ext>
            </p:extLst>
          </p:nvPr>
        </p:nvGraphicFramePr>
        <p:xfrm>
          <a:off x="2787311" y="2074680"/>
          <a:ext cx="7031391" cy="2708640"/>
        </p:xfrm>
        <a:graphic>
          <a:graphicData uri="http://schemas.openxmlformats.org/drawingml/2006/table">
            <a:tbl>
              <a:tblPr firstRow="1" bandRow="1">
                <a:tableStyleId>{5C22544A-7EE6-4342-B048-85BDC9FD1C3A}</a:tableStyleId>
              </a:tblPr>
              <a:tblGrid>
                <a:gridCol w="1323143">
                  <a:extLst>
                    <a:ext uri="{9D8B030D-6E8A-4147-A177-3AD203B41FA5}">
                      <a16:colId xmlns:a16="http://schemas.microsoft.com/office/drawing/2014/main" val="2486219610"/>
                    </a:ext>
                  </a:extLst>
                </a:gridCol>
                <a:gridCol w="5708248">
                  <a:extLst>
                    <a:ext uri="{9D8B030D-6E8A-4147-A177-3AD203B41FA5}">
                      <a16:colId xmlns:a16="http://schemas.microsoft.com/office/drawing/2014/main" val="3350215076"/>
                    </a:ext>
                  </a:extLst>
                </a:gridCol>
              </a:tblGrid>
              <a:tr h="432000">
                <a:tc>
                  <a:txBody>
                    <a:bodyPr/>
                    <a:lstStyle/>
                    <a:p>
                      <a:pPr marL="0" algn="ctr" defTabSz="967740" rtl="0" eaLnBrk="1" latinLnBrk="0" hangingPunct="1"/>
                      <a:r>
                        <a:rPr lang="zh-CN" altLang="en-US" sz="1800" b="1" kern="1200" baseline="0" dirty="0">
                          <a:solidFill>
                            <a:schemeClr val="lt1"/>
                          </a:solidFill>
                          <a:latin typeface="Times New Roman" panose="02020603050405020304" pitchFamily="18" charset="0"/>
                          <a:ea typeface="+mn-ea"/>
                          <a:cs typeface="+mn-cs"/>
                        </a:rPr>
                        <a:t>参数名称</a:t>
                      </a:r>
                    </a:p>
                  </a:txBody>
                  <a:tcPr marL="68580" marR="68580" marT="0" marB="0" anchor="ctr"/>
                </a:tc>
                <a:tc>
                  <a:txBody>
                    <a:bodyPr/>
                    <a:lstStyle/>
                    <a:p>
                      <a:pPr marL="0" algn="ctr" defTabSz="967740" rtl="0" eaLnBrk="1" latinLnBrk="0" hangingPunct="1"/>
                      <a:r>
                        <a:rPr lang="zh-CN" altLang="en-US" sz="1800" b="1" kern="1200" baseline="0" dirty="0">
                          <a:solidFill>
                            <a:schemeClr val="lt1"/>
                          </a:solidFill>
                          <a:latin typeface="Times New Roman" panose="02020603050405020304" pitchFamily="18" charset="0"/>
                          <a:ea typeface="+mn-ea"/>
                          <a:cs typeface="+mn-cs"/>
                        </a:rPr>
                        <a:t>参数说明</a:t>
                      </a:r>
                    </a:p>
                  </a:txBody>
                  <a:tcPr marL="68580" marR="68580" marT="0" marB="0" anchor="ctr"/>
                </a:tc>
                <a:extLst>
                  <a:ext uri="{0D108BD9-81ED-4DB2-BD59-A6C34878D82A}">
                    <a16:rowId xmlns:a16="http://schemas.microsoft.com/office/drawing/2014/main" val="101937486"/>
                  </a:ext>
                </a:extLst>
              </a:tr>
              <a:tr h="432000">
                <a:tc>
                  <a:txBody>
                    <a:bodyPr/>
                    <a:lstStyle/>
                    <a:p>
                      <a:pPr marL="0" algn="l" defTabSz="967740" rtl="0" eaLnBrk="1" latinLnBrk="0" hangingPunct="1"/>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logistic</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bool</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。表示是否使用逻辑回归。默认为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False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83780460"/>
                  </a:ext>
                </a:extLst>
              </a:tr>
              <a:tr h="432000">
                <a:tc>
                  <a:txBody>
                    <a:bodyPr/>
                    <a:lstStyle/>
                    <a:p>
                      <a:pPr marL="0" algn="l" defTabSz="967740" rtl="0" eaLnBrk="1" latinLnBrk="0" hangingPunct="1"/>
                      <a:r>
                        <a:rPr lang="en-US" sz="1800" kern="100" baseline="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lowess</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bool</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。表示是否使用局域回归。默认为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False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081016044"/>
                  </a:ext>
                </a:extLst>
              </a:tr>
              <a:tr h="432000">
                <a:tc>
                  <a:txBody>
                    <a:bodyPr/>
                    <a:lstStyle/>
                    <a:p>
                      <a:pPr marL="0" algn="l" defTabSz="967740" rtl="0" eaLnBrk="1" latinLnBrk="0" hangingPunct="1"/>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robust</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bool</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。表示是否使用稳定回归。默认为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False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7288211"/>
                  </a:ext>
                </a:extLst>
              </a:tr>
              <a:tr h="432000">
                <a:tc>
                  <a:txBody>
                    <a:bodyPr/>
                    <a:lstStyle/>
                    <a:p>
                      <a:pPr marL="0" algn="l" defTabSz="967740" rtl="0" eaLnBrk="1" latinLnBrk="0" hangingPunct="1"/>
                      <a:r>
                        <a:rPr lang="en-US" sz="1800" kern="100" baseline="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logx</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bool</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。表示是否使用对数回归。默认为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False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83336032"/>
                  </a:ext>
                </a:extLst>
              </a:tr>
              <a:tr h="432000">
                <a:tc>
                  <a:txBody>
                    <a:bodyPr/>
                    <a:lstStyle/>
                    <a:p>
                      <a:pPr marL="0" algn="l" defTabSz="967740" rtl="0" eaLnBrk="1" latinLnBrk="0" hangingPunct="1"/>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x,y</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}_jitter</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float</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。表示设置均匀随机噪声添加到</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或</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y</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变量中，只改变图形外观。默认为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None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7693477"/>
                  </a:ext>
                </a:extLst>
              </a:tr>
            </a:tbl>
          </a:graphicData>
        </a:graphic>
      </p:graphicFrame>
    </p:spTree>
    <p:extLst>
      <p:ext uri="{BB962C8B-B14F-4D97-AF65-F5344CB8AC3E}">
        <p14:creationId xmlns:p14="http://schemas.microsoft.com/office/powerpoint/2010/main" val="2902091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heel(1)">
                                      <p:cBhvr>
                                        <p:cTn id="1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0655586B-F6B4-426E-80D1-04ADB3C76375}"/>
              </a:ext>
            </a:extLst>
          </p:cNvPr>
          <p:cNvCxnSpPr>
            <a:cxnSpLocks/>
          </p:cNvCxnSpPr>
          <p:nvPr/>
        </p:nvCxnSpPr>
        <p:spPr>
          <a:xfrm>
            <a:off x="3264947" y="1830662"/>
            <a:ext cx="5910" cy="3325538"/>
          </a:xfrm>
          <a:prstGeom prst="line">
            <a:avLst/>
          </a:prstGeom>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E878D2EE-7AD5-42B3-80C8-BF594574CC4F}"/>
              </a:ext>
            </a:extLst>
          </p:cNvPr>
          <p:cNvSpPr>
            <a:spLocks noChangeShapeType="1"/>
          </p:cNvSpPr>
          <p:nvPr/>
        </p:nvSpPr>
        <p:spPr bwMode="auto">
          <a:xfrm>
            <a:off x="2649786" y="4481967"/>
            <a:ext cx="6604980" cy="0"/>
          </a:xfrm>
          <a:prstGeom prst="line">
            <a:avLst/>
          </a:prstGeom>
        </p:spPr>
        <p:style>
          <a:lnRef idx="2">
            <a:schemeClr val="dk1"/>
          </a:lnRef>
          <a:fillRef idx="0">
            <a:schemeClr val="dk1"/>
          </a:fillRef>
          <a:effectRef idx="1">
            <a:schemeClr val="dk1"/>
          </a:effectRef>
          <a:fontRef idx="minor">
            <a:schemeClr val="tx1"/>
          </a:fontRef>
        </p:style>
        <p:txBody>
          <a:bodyPr/>
          <a:lstStyle/>
          <a:p>
            <a:pPr algn="ctr">
              <a:defRPr/>
            </a:pPr>
            <a:endParaRPr lang="zh-CN" altLang="en-US" sz="2000" b="1" kern="0">
              <a:solidFill>
                <a:sysClr val="windowText" lastClr="000000"/>
              </a:solidFill>
              <a:latin typeface="Times New Roman" panose="02020603050405020304" pitchFamily="18" charset="0"/>
              <a:ea typeface="宋体" panose="02010600030101010101" pitchFamily="2" charset="-122"/>
            </a:endParaRPr>
          </a:p>
        </p:txBody>
      </p:sp>
      <p:sp>
        <p:nvSpPr>
          <p:cNvPr id="20" name="Oval 15">
            <a:extLst>
              <a:ext uri="{FF2B5EF4-FFF2-40B4-BE49-F238E27FC236}">
                <a16:creationId xmlns:a16="http://schemas.microsoft.com/office/drawing/2014/main" id="{4AA2E115-B5CF-48D7-AAF4-34243C4DB9F7}"/>
              </a:ext>
            </a:extLst>
          </p:cNvPr>
          <p:cNvSpPr>
            <a:spLocks noChangeArrowheads="1"/>
          </p:cNvSpPr>
          <p:nvPr/>
        </p:nvSpPr>
        <p:spPr bwMode="auto">
          <a:xfrm>
            <a:off x="2904947" y="21343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a:r>
              <a:rPr lang="zh-CN" altLang="zh-CN" sz="2400" b="1">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23" name="AutoShape 17">
            <a:hlinkClick r:id="rId2" action="ppaction://hlinksldjump"/>
            <a:extLst>
              <a:ext uri="{FF2B5EF4-FFF2-40B4-BE49-F238E27FC236}">
                <a16:creationId xmlns:a16="http://schemas.microsoft.com/office/drawing/2014/main" id="{4997871B-E7BB-4D54-93A1-FFDCB109D603}"/>
              </a:ext>
            </a:extLst>
          </p:cNvPr>
          <p:cNvSpPr>
            <a:spLocks noChangeArrowheads="1"/>
          </p:cNvSpPr>
          <p:nvPr/>
        </p:nvSpPr>
        <p:spPr bwMode="auto">
          <a:xfrm>
            <a:off x="4000531" y="30912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latin typeface="Times New Roman" panose="02020603050405020304" pitchFamily="18" charset="0"/>
                <a:ea typeface="宋体" panose="02010600030101010101" pitchFamily="2" charset="-122"/>
              </a:rPr>
              <a:t>掌握</a:t>
            </a:r>
            <a:r>
              <a:rPr lang="en-US" altLang="zh-CN" sz="2400" b="1" dirty="0">
                <a:latin typeface="Times New Roman" panose="02020603050405020304" pitchFamily="18" charset="0"/>
                <a:ea typeface="宋体" panose="02010600030101010101" pitchFamily="2" charset="-122"/>
              </a:rPr>
              <a:t>seaborn</a:t>
            </a:r>
            <a:r>
              <a:rPr lang="zh-CN" altLang="en-US" sz="2400" b="1" dirty="0">
                <a:latin typeface="Times New Roman" panose="02020603050405020304" pitchFamily="18" charset="0"/>
                <a:ea typeface="宋体" panose="02010600030101010101" pitchFamily="2" charset="-122"/>
              </a:rPr>
              <a:t>基础绘图</a:t>
            </a:r>
          </a:p>
        </p:txBody>
      </p:sp>
      <p:sp>
        <p:nvSpPr>
          <p:cNvPr id="4" name="标题 3">
            <a:extLst>
              <a:ext uri="{FF2B5EF4-FFF2-40B4-BE49-F238E27FC236}">
                <a16:creationId xmlns:a16="http://schemas.microsoft.com/office/drawing/2014/main" id="{23AA43DE-EC22-42DF-863E-F4636BE2010D}"/>
              </a:ext>
            </a:extLst>
          </p:cNvPr>
          <p:cNvSpPr>
            <a:spLocks noGrp="1"/>
          </p:cNvSpPr>
          <p:nvPr>
            <p:ph type="title"/>
          </p:nvPr>
        </p:nvSpPr>
        <p:spPr/>
        <p:txBody>
          <a:bodyPr/>
          <a:lstStyle/>
          <a:p>
            <a:r>
              <a:rPr lang="zh-CN" altLang="en-US" sz="2800" dirty="0">
                <a:latin typeface="Times New Roman" panose="02020603050405020304" pitchFamily="18" charset="0"/>
              </a:rPr>
              <a:t>目录</a:t>
            </a:r>
          </a:p>
        </p:txBody>
      </p:sp>
      <p:sp>
        <p:nvSpPr>
          <p:cNvPr id="13" name="AutoShape 17">
            <a:extLst>
              <a:ext uri="{FF2B5EF4-FFF2-40B4-BE49-F238E27FC236}">
                <a16:creationId xmlns:a16="http://schemas.microsoft.com/office/drawing/2014/main" id="{4997871B-E7BB-4D54-93A1-FFDCB109D603}"/>
              </a:ext>
            </a:extLst>
          </p:cNvPr>
          <p:cNvSpPr>
            <a:spLocks noChangeArrowheads="1"/>
          </p:cNvSpPr>
          <p:nvPr/>
        </p:nvSpPr>
        <p:spPr bwMode="auto">
          <a:xfrm>
            <a:off x="4000531" y="20623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solidFill>
                  <a:schemeClr val="bg1"/>
                </a:solidFill>
                <a:latin typeface="Times New Roman" panose="02020603050405020304" pitchFamily="18" charset="0"/>
                <a:ea typeface="宋体" panose="02010600030101010101" pitchFamily="2" charset="-122"/>
                <a:sym typeface="微软雅黑" pitchFamily="34" charset="-122"/>
              </a:rPr>
              <a:t>掌握</a:t>
            </a:r>
            <a:r>
              <a:rPr lang="en-US" altLang="zh-CN" sz="2400" b="1" dirty="0">
                <a:solidFill>
                  <a:schemeClr val="bg1"/>
                </a:solidFill>
                <a:latin typeface="Times New Roman" panose="02020603050405020304" pitchFamily="18" charset="0"/>
                <a:ea typeface="宋体" panose="02010600030101010101" pitchFamily="2" charset="-122"/>
                <a:sym typeface="微软雅黑" pitchFamily="34" charset="-122"/>
              </a:rPr>
              <a:t>Matplotlib</a:t>
            </a:r>
            <a:r>
              <a:rPr lang="zh-CN" altLang="en-US" sz="2400" b="1" dirty="0">
                <a:solidFill>
                  <a:schemeClr val="bg1"/>
                </a:solidFill>
                <a:latin typeface="Times New Roman" panose="02020603050405020304" pitchFamily="18" charset="0"/>
                <a:ea typeface="宋体" panose="02010600030101010101" pitchFamily="2" charset="-122"/>
                <a:sym typeface="微软雅黑" pitchFamily="34" charset="-122"/>
              </a:rPr>
              <a:t>基础绘图</a:t>
            </a:r>
            <a:endParaRPr lang="zh-CN" altLang="en-US" sz="2400" b="1" dirty="0">
              <a:solidFill>
                <a:schemeClr val="bg1"/>
              </a:solidFill>
              <a:latin typeface="Times New Roman" panose="02020603050405020304" pitchFamily="18" charset="0"/>
              <a:ea typeface="宋体" panose="02010600030101010101" pitchFamily="2" charset="-122"/>
            </a:endParaRPr>
          </a:p>
        </p:txBody>
      </p:sp>
      <p:sp>
        <p:nvSpPr>
          <p:cNvPr id="15" name="Oval 15">
            <a:extLst>
              <a:ext uri="{FF2B5EF4-FFF2-40B4-BE49-F238E27FC236}">
                <a16:creationId xmlns:a16="http://schemas.microsoft.com/office/drawing/2014/main" id="{4AA2E115-B5CF-48D7-AAF4-34243C4DB9F7}"/>
              </a:ext>
            </a:extLst>
          </p:cNvPr>
          <p:cNvSpPr>
            <a:spLocks noChangeArrowheads="1"/>
          </p:cNvSpPr>
          <p:nvPr/>
        </p:nvSpPr>
        <p:spPr bwMode="auto">
          <a:xfrm>
            <a:off x="2928857" y="31092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400" b="1" dirty="0">
                <a:solidFill>
                  <a:schemeClr val="bg1"/>
                </a:solidFill>
                <a:latin typeface="Times New Roman" panose="02020603050405020304" pitchFamily="18" charset="0"/>
              </a:rPr>
              <a:t>2</a:t>
            </a:r>
          </a:p>
        </p:txBody>
      </p:sp>
      <p:sp>
        <p:nvSpPr>
          <p:cNvPr id="21" name="AutoShape 17">
            <a:hlinkClick r:id="rId3" action="ppaction://hlinksldjump"/>
            <a:extLst>
              <a:ext uri="{FF2B5EF4-FFF2-40B4-BE49-F238E27FC236}">
                <a16:creationId xmlns:a16="http://schemas.microsoft.com/office/drawing/2014/main" id="{4997871B-E7BB-4D54-93A1-FFDCB109D603}"/>
              </a:ext>
            </a:extLst>
          </p:cNvPr>
          <p:cNvSpPr>
            <a:spLocks noChangeArrowheads="1"/>
          </p:cNvSpPr>
          <p:nvPr/>
        </p:nvSpPr>
        <p:spPr bwMode="auto">
          <a:xfrm>
            <a:off x="4012450" y="414347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latin typeface="Times New Roman" panose="02020603050405020304" pitchFamily="18" charset="0"/>
                <a:ea typeface="宋体" panose="02010600030101010101" pitchFamily="2" charset="-122"/>
              </a:rPr>
              <a:t>掌握</a:t>
            </a:r>
            <a:r>
              <a:rPr lang="en-US" altLang="zh-CN" sz="2400" b="1" dirty="0" err="1">
                <a:latin typeface="Times New Roman" panose="02020603050405020304" pitchFamily="18" charset="0"/>
                <a:ea typeface="宋体" panose="02010600030101010101" pitchFamily="2" charset="-122"/>
              </a:rPr>
              <a:t>pyecharts</a:t>
            </a:r>
            <a:r>
              <a:rPr lang="zh-CN" altLang="en-US" sz="2400" b="1" dirty="0">
                <a:latin typeface="Times New Roman" panose="02020603050405020304" pitchFamily="18" charset="0"/>
                <a:ea typeface="宋体" panose="02010600030101010101" pitchFamily="2" charset="-122"/>
              </a:rPr>
              <a:t>基础绘图</a:t>
            </a:r>
          </a:p>
        </p:txBody>
      </p:sp>
      <p:sp>
        <p:nvSpPr>
          <p:cNvPr id="22" name="Oval 15">
            <a:extLst>
              <a:ext uri="{FF2B5EF4-FFF2-40B4-BE49-F238E27FC236}">
                <a16:creationId xmlns:a16="http://schemas.microsoft.com/office/drawing/2014/main" id="{4AA2E115-B5CF-48D7-AAF4-34243C4DB9F7}"/>
              </a:ext>
            </a:extLst>
          </p:cNvPr>
          <p:cNvSpPr>
            <a:spLocks noChangeArrowheads="1"/>
          </p:cNvSpPr>
          <p:nvPr/>
        </p:nvSpPr>
        <p:spPr bwMode="auto">
          <a:xfrm>
            <a:off x="2928857" y="416147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a:r>
              <a:rPr lang="en-US" altLang="zh-CN" sz="2400" b="1" dirty="0">
                <a:solidFill>
                  <a:schemeClr val="bg1"/>
                </a:solidFill>
                <a:latin typeface="Times New Roman" panose="02020603050405020304" pitchFamily="18" charset="0"/>
              </a:rPr>
              <a:t>3</a:t>
            </a:r>
          </a:p>
        </p:txBody>
      </p:sp>
    </p:spTree>
    <p:extLst>
      <p:ext uri="{BB962C8B-B14F-4D97-AF65-F5344CB8AC3E}">
        <p14:creationId xmlns:p14="http://schemas.microsoft.com/office/powerpoint/2010/main" val="2290007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FE74D8C-07E5-48A9-8556-3DF9CF7EE52A}"/>
              </a:ext>
            </a:extLst>
          </p:cNvPr>
          <p:cNvSpPr>
            <a:spLocks noGrp="1"/>
          </p:cNvSpPr>
          <p:nvPr>
            <p:ph idx="1"/>
          </p:nvPr>
        </p:nvSpPr>
        <p:spPr/>
        <p:txBody>
          <a:bodyPr/>
          <a:lstStyle/>
          <a:p>
            <a:pPr marL="0" indent="457200">
              <a:buNone/>
            </a:pPr>
            <a:r>
              <a:rPr lang="zh-CN" altLang="en-US" dirty="0"/>
              <a:t>在</a:t>
            </a:r>
            <a:r>
              <a:rPr lang="en-US" altLang="zh-CN" dirty="0" err="1"/>
              <a:t>pyplot</a:t>
            </a:r>
            <a:r>
              <a:rPr lang="zh-CN" altLang="en-US" dirty="0"/>
              <a:t>中，添加各类标签和图例的常用函数，如下表（续表）。</a:t>
            </a:r>
            <a:endParaRPr lang="en-US" altLang="zh-CN" dirty="0"/>
          </a:p>
          <a:p>
            <a:pPr marL="0" indent="0">
              <a:buNone/>
            </a:pPr>
            <a:endParaRPr lang="en-US" altLang="zh-CN" dirty="0"/>
          </a:p>
        </p:txBody>
      </p:sp>
      <p:sp>
        <p:nvSpPr>
          <p:cNvPr id="3" name="标题 2">
            <a:extLst>
              <a:ext uri="{FF2B5EF4-FFF2-40B4-BE49-F238E27FC236}">
                <a16:creationId xmlns:a16="http://schemas.microsoft.com/office/drawing/2014/main" id="{351BE47F-A7C0-4F37-895C-B09FEF90680A}"/>
              </a:ext>
            </a:extLst>
          </p:cNvPr>
          <p:cNvSpPr>
            <a:spLocks noGrp="1"/>
          </p:cNvSpPr>
          <p:nvPr>
            <p:ph type="title"/>
          </p:nvPr>
        </p:nvSpPr>
        <p:spPr/>
        <p:txBody>
          <a:bodyPr/>
          <a:lstStyle/>
          <a:p>
            <a:r>
              <a:rPr lang="en-US" altLang="zh-CN" dirty="0" err="1"/>
              <a:t>pyplot</a:t>
            </a:r>
            <a:r>
              <a:rPr lang="zh-CN" altLang="en-US" dirty="0"/>
              <a:t>绘图基础语法与常用参数</a:t>
            </a:r>
          </a:p>
        </p:txBody>
      </p:sp>
      <p:graphicFrame>
        <p:nvGraphicFramePr>
          <p:cNvPr id="5" name="表格 5">
            <a:extLst>
              <a:ext uri="{FF2B5EF4-FFF2-40B4-BE49-F238E27FC236}">
                <a16:creationId xmlns:a16="http://schemas.microsoft.com/office/drawing/2014/main" id="{EF4FA863-79BB-4104-9EF3-FC8019016FA0}"/>
              </a:ext>
            </a:extLst>
          </p:cNvPr>
          <p:cNvGraphicFramePr>
            <a:graphicFrameLocks noGrp="1"/>
          </p:cNvGraphicFramePr>
          <p:nvPr>
            <p:extLst>
              <p:ext uri="{D42A27DB-BD31-4B8C-83A1-F6EECF244321}">
                <p14:modId xmlns:p14="http://schemas.microsoft.com/office/powerpoint/2010/main" val="1783280152"/>
              </p:ext>
            </p:extLst>
          </p:nvPr>
        </p:nvGraphicFramePr>
        <p:xfrm>
          <a:off x="1316907" y="2014941"/>
          <a:ext cx="9558186" cy="2592000"/>
        </p:xfrm>
        <a:graphic>
          <a:graphicData uri="http://schemas.openxmlformats.org/drawingml/2006/table">
            <a:tbl>
              <a:tblPr firstRow="1" bandRow="1">
                <a:tableStyleId>{5C22544A-7EE6-4342-B048-85BDC9FD1C3A}</a:tableStyleId>
              </a:tblPr>
              <a:tblGrid>
                <a:gridCol w="1399660">
                  <a:extLst>
                    <a:ext uri="{9D8B030D-6E8A-4147-A177-3AD203B41FA5}">
                      <a16:colId xmlns:a16="http://schemas.microsoft.com/office/drawing/2014/main" val="4047591457"/>
                    </a:ext>
                  </a:extLst>
                </a:gridCol>
                <a:gridCol w="8158526">
                  <a:extLst>
                    <a:ext uri="{9D8B030D-6E8A-4147-A177-3AD203B41FA5}">
                      <a16:colId xmlns:a16="http://schemas.microsoft.com/office/drawing/2014/main" val="2243082411"/>
                    </a:ext>
                  </a:extLst>
                </a:gridCol>
              </a:tblGrid>
              <a:tr h="432000">
                <a:tc>
                  <a:txBody>
                    <a:bodyPr/>
                    <a:lstStyle/>
                    <a:p>
                      <a:pPr marL="0" algn="ctr" defTabSz="967740" rtl="0" eaLnBrk="1" latinLnBrk="0" hangingPunct="1">
                        <a:buNone/>
                      </a:pPr>
                      <a:r>
                        <a:rPr lang="zh-CN" altLang="en-US" sz="1800" b="1" kern="1200" dirty="0">
                          <a:solidFill>
                            <a:schemeClr val="lt1"/>
                          </a:solidFill>
                          <a:latin typeface="+mn-lt"/>
                          <a:ea typeface="+mn-ea"/>
                          <a:cs typeface="+mn-cs"/>
                        </a:rPr>
                        <a:t>函数名称</a:t>
                      </a:r>
                    </a:p>
                  </a:txBody>
                  <a:tcPr marL="68580" marR="68580" marT="0" marB="0" anchor="ctr"/>
                </a:tc>
                <a:tc>
                  <a:txBody>
                    <a:bodyPr/>
                    <a:lstStyle/>
                    <a:p>
                      <a:pPr marL="0" algn="ctr" defTabSz="967740" rtl="0" eaLnBrk="1" latinLnBrk="0" hangingPunct="1">
                        <a:buNone/>
                      </a:pPr>
                      <a:r>
                        <a:rPr lang="zh-CN" altLang="en-US" sz="1800" b="1" kern="1200" dirty="0">
                          <a:solidFill>
                            <a:schemeClr val="lt1"/>
                          </a:solidFill>
                          <a:latin typeface="+mn-lt"/>
                          <a:ea typeface="+mn-ea"/>
                          <a:cs typeface="+mn-cs"/>
                        </a:rPr>
                        <a:t>函数作用</a:t>
                      </a:r>
                    </a:p>
                  </a:txBody>
                  <a:tcPr marL="68580" marR="68580" marT="0" marB="0" anchor="ctr"/>
                </a:tc>
                <a:extLst>
                  <a:ext uri="{0D108BD9-81ED-4DB2-BD59-A6C34878D82A}">
                    <a16:rowId xmlns:a16="http://schemas.microsoft.com/office/drawing/2014/main" val="2318644976"/>
                  </a:ext>
                </a:extLst>
              </a:tr>
              <a:tr h="432000">
                <a:tc>
                  <a:txBody>
                    <a:bodyPr/>
                    <a:lstStyle/>
                    <a:p>
                      <a:pPr marL="0" algn="just" defTabSz="967740" rtl="0" eaLnBrk="1" latinLnBrk="0" hangingPunct="1">
                        <a:buNone/>
                      </a:pPr>
                      <a:r>
                        <a:rPr lang="en-US" sz="1800" kern="100" baseline="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plt.xlim</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just" defTabSz="967740" rtl="0" eaLnBrk="1" latinLnBrk="0" hangingPunct="1">
                        <a:buNone/>
                      </a:pP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指定当前图形</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轴的范围，只能确定一个数值区间，而无法使用字符串标识</a:t>
                      </a:r>
                    </a:p>
                  </a:txBody>
                  <a:tcPr marL="68580" marR="68580" marT="0" marB="0" anchor="ctr"/>
                </a:tc>
                <a:extLst>
                  <a:ext uri="{0D108BD9-81ED-4DB2-BD59-A6C34878D82A}">
                    <a16:rowId xmlns:a16="http://schemas.microsoft.com/office/drawing/2014/main" val="1533263505"/>
                  </a:ext>
                </a:extLst>
              </a:tr>
              <a:tr h="432000">
                <a:tc>
                  <a:txBody>
                    <a:bodyPr/>
                    <a:lstStyle/>
                    <a:p>
                      <a:pPr marL="0" algn="just" defTabSz="967740" rtl="0" eaLnBrk="1" latinLnBrk="0" hangingPunct="1">
                        <a:buNone/>
                      </a:pPr>
                      <a:r>
                        <a:rPr lang="en-US" sz="1800" kern="100" baseline="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plt.ylim</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just" defTabSz="967740" rtl="0" eaLnBrk="1" latinLnBrk="0" hangingPunct="1">
                        <a:buNone/>
                      </a:pP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指定当前图形</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y</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轴的范围，只能确定一个数值区间，而无法使用字符串标识</a:t>
                      </a:r>
                    </a:p>
                  </a:txBody>
                  <a:tcPr marL="68580" marR="68580" marT="0" marB="0" anchor="ctr"/>
                </a:tc>
                <a:extLst>
                  <a:ext uri="{0D108BD9-81ED-4DB2-BD59-A6C34878D82A}">
                    <a16:rowId xmlns:a16="http://schemas.microsoft.com/office/drawing/2014/main" val="280145004"/>
                  </a:ext>
                </a:extLst>
              </a:tr>
              <a:tr h="432000">
                <a:tc>
                  <a:txBody>
                    <a:bodyPr/>
                    <a:lstStyle/>
                    <a:p>
                      <a:pPr marL="0" algn="just" defTabSz="967740" rtl="0" eaLnBrk="1" latinLnBrk="0" hangingPunct="1">
                        <a:buNone/>
                      </a:pPr>
                      <a:r>
                        <a:rPr lang="en-US" sz="1800" kern="100" baseline="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plt.xticks</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just" defTabSz="967740" rtl="0" eaLnBrk="1" latinLnBrk="0" hangingPunct="1">
                        <a:buNone/>
                      </a:pP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获取或设置</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轴的当前刻度位置和标签</a:t>
                      </a:r>
                    </a:p>
                  </a:txBody>
                  <a:tcPr marL="68580" marR="68580" marT="0" marB="0" anchor="ctr"/>
                </a:tc>
                <a:extLst>
                  <a:ext uri="{0D108BD9-81ED-4DB2-BD59-A6C34878D82A}">
                    <a16:rowId xmlns:a16="http://schemas.microsoft.com/office/drawing/2014/main" val="2528886770"/>
                  </a:ext>
                </a:extLst>
              </a:tr>
              <a:tr h="432000">
                <a:tc>
                  <a:txBody>
                    <a:bodyPr/>
                    <a:lstStyle/>
                    <a:p>
                      <a:pPr marL="0" algn="just" defTabSz="967740" rtl="0" eaLnBrk="1" latinLnBrk="0" hangingPunct="1">
                        <a:buNone/>
                      </a:pPr>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plt.yticks</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just" defTabSz="967740" rtl="0" eaLnBrk="1" latinLnBrk="0" hangingPunct="1">
                        <a:buNone/>
                      </a:pP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获取或设置</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y</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轴的当前刻度位置和标签</a:t>
                      </a:r>
                    </a:p>
                  </a:txBody>
                  <a:tcPr marL="68580" marR="68580" marT="0" marB="0" anchor="ctr"/>
                </a:tc>
                <a:extLst>
                  <a:ext uri="{0D108BD9-81ED-4DB2-BD59-A6C34878D82A}">
                    <a16:rowId xmlns:a16="http://schemas.microsoft.com/office/drawing/2014/main" val="2833957662"/>
                  </a:ext>
                </a:extLst>
              </a:tr>
              <a:tr h="432000">
                <a:tc>
                  <a:txBody>
                    <a:bodyPr/>
                    <a:lstStyle/>
                    <a:p>
                      <a:pPr marL="0" algn="just" defTabSz="967740" rtl="0" eaLnBrk="1" latinLnBrk="0" hangingPunct="1">
                        <a:buNone/>
                      </a:pPr>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plt.legend</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just" defTabSz="967740" rtl="0" eaLnBrk="1" latinLnBrk="0" hangingPunct="1">
                        <a:buNone/>
                      </a:pP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指定当前图形的图例，可以指定图例的大小、位置、标签</a:t>
                      </a:r>
                    </a:p>
                  </a:txBody>
                  <a:tcPr marL="68580" marR="68580" marT="0" marB="0" anchor="ctr"/>
                </a:tc>
                <a:extLst>
                  <a:ext uri="{0D108BD9-81ED-4DB2-BD59-A6C34878D82A}">
                    <a16:rowId xmlns:a16="http://schemas.microsoft.com/office/drawing/2014/main" val="3076480290"/>
                  </a:ext>
                </a:extLst>
              </a:tr>
            </a:tbl>
          </a:graphicData>
        </a:graphic>
      </p:graphicFrame>
    </p:spTree>
    <p:extLst>
      <p:ext uri="{BB962C8B-B14F-4D97-AF65-F5344CB8AC3E}">
        <p14:creationId xmlns:p14="http://schemas.microsoft.com/office/powerpoint/2010/main" val="2333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FE74D8C-07E5-48A9-8556-3DF9CF7EE52A}"/>
              </a:ext>
            </a:extLst>
          </p:cNvPr>
          <p:cNvSpPr>
            <a:spLocks noGrp="1"/>
          </p:cNvSpPr>
          <p:nvPr>
            <p:ph idx="1"/>
          </p:nvPr>
        </p:nvSpPr>
        <p:spPr/>
        <p:txBody>
          <a:bodyPr/>
          <a:lstStyle/>
          <a:p>
            <a:pPr marL="0" indent="0">
              <a:buClr>
                <a:srgbClr val="000066"/>
              </a:buClr>
              <a:buNone/>
            </a:pPr>
            <a:r>
              <a:rPr lang="en-US" altLang="zh-CN" sz="2000" b="1" dirty="0"/>
              <a:t>1. </a:t>
            </a:r>
            <a:r>
              <a:rPr lang="zh-CN" altLang="en-US" sz="2000" b="1" dirty="0"/>
              <a:t>了解初始配置项</a:t>
            </a:r>
            <a:endParaRPr lang="en-US" altLang="zh-CN" sz="2000" b="1" dirty="0"/>
          </a:p>
          <a:p>
            <a:pPr>
              <a:buClr>
                <a:srgbClr val="000066"/>
              </a:buClr>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初始配置项是在初始化对象中进行配置的，可以设置画布的长与宽、网页标题、图表主题、背景色等。</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a:buClr>
                <a:srgbClr val="000066"/>
              </a:buClr>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初始配置项是通过</a:t>
            </a:r>
            <a:r>
              <a:rPr lang="en-US" altLang="zh-CN" sz="1800" dirty="0">
                <a:effectLst/>
                <a:latin typeface="Times New Roman" panose="02020603050405020304" pitchFamily="18" charset="0"/>
                <a:ea typeface="宋体" panose="02010600030101010101" pitchFamily="2" charset="-122"/>
              </a:rPr>
              <a:t>options</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模块中的</a:t>
            </a:r>
            <a:r>
              <a:rPr lang="en-US" altLang="zh-CN" sz="1800" dirty="0" err="1">
                <a:effectLst/>
                <a:latin typeface="Times New Roman" panose="02020603050405020304" pitchFamily="18" charset="0"/>
                <a:ea typeface="宋体" panose="02010600030101010101" pitchFamily="2" charset="-122"/>
              </a:rPr>
              <a:t>InitOpts</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类实现的，可以将</a:t>
            </a:r>
            <a:r>
              <a:rPr lang="en-US" altLang="zh-CN" sz="1800" dirty="0" err="1">
                <a:effectLst/>
                <a:latin typeface="Times New Roman" panose="02020603050405020304" pitchFamily="18" charset="0"/>
                <a:ea typeface="宋体" panose="02010600030101010101" pitchFamily="2" charset="-122"/>
              </a:rPr>
              <a:t>init_opts</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作为参数传递。</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a:buClr>
                <a:srgbClr val="000066"/>
              </a:buClr>
            </a:pPr>
            <a:r>
              <a:rPr lang="en-US" altLang="zh-CN" sz="1800" dirty="0" err="1">
                <a:effectLst/>
                <a:latin typeface="Times New Roman" panose="02020603050405020304" pitchFamily="18" charset="0"/>
                <a:ea typeface="宋体" panose="02010600030101010101" pitchFamily="2" charset="-122"/>
              </a:rPr>
              <a:t>InitOpts</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类的基本使用格式如下</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b="1" dirty="0"/>
          </a:p>
        </p:txBody>
      </p:sp>
      <p:sp>
        <p:nvSpPr>
          <p:cNvPr id="3" name="标题 2">
            <a:extLst>
              <a:ext uri="{FF2B5EF4-FFF2-40B4-BE49-F238E27FC236}">
                <a16:creationId xmlns:a16="http://schemas.microsoft.com/office/drawing/2014/main" id="{351BE47F-A7C0-4F37-895C-B09FEF90680A}"/>
              </a:ext>
            </a:extLst>
          </p:cNvPr>
          <p:cNvSpPr>
            <a:spLocks noGrp="1"/>
          </p:cNvSpPr>
          <p:nvPr>
            <p:ph type="title"/>
          </p:nvPr>
        </p:nvSpPr>
        <p:spPr/>
        <p:txBody>
          <a:bodyPr/>
          <a:lstStyle/>
          <a:p>
            <a:r>
              <a:rPr lang="zh-CN" altLang="en-US" dirty="0"/>
              <a:t>熟悉</a:t>
            </a:r>
            <a:r>
              <a:rPr lang="en-US" altLang="zh-CN" dirty="0" err="1"/>
              <a:t>pyecharts</a:t>
            </a:r>
            <a:r>
              <a:rPr lang="zh-CN" altLang="en-US" dirty="0"/>
              <a:t>绘图基础</a:t>
            </a:r>
          </a:p>
        </p:txBody>
      </p:sp>
      <p:sp>
        <p:nvSpPr>
          <p:cNvPr id="4" name="TextBox 5">
            <a:extLst>
              <a:ext uri="{FF2B5EF4-FFF2-40B4-BE49-F238E27FC236}">
                <a16:creationId xmlns:a16="http://schemas.microsoft.com/office/drawing/2014/main" id="{175039E6-9717-4D8E-9C70-EA8F8FD9BC49}"/>
              </a:ext>
            </a:extLst>
          </p:cNvPr>
          <p:cNvSpPr txBox="1">
            <a:spLocks noChangeArrowheads="1"/>
          </p:cNvSpPr>
          <p:nvPr/>
        </p:nvSpPr>
        <p:spPr bwMode="auto">
          <a:xfrm>
            <a:off x="1208881" y="3429000"/>
            <a:ext cx="9774237"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8775">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a:spcBef>
                <a:spcPct val="0"/>
              </a:spcBef>
              <a:buClrTx/>
              <a:buNone/>
            </a:pPr>
            <a:r>
              <a:rPr kumimoji="0" lang="en-US" altLang="zh-CN" sz="2200" i="1" dirty="0">
                <a:latin typeface="Times New Roman" panose="02020603050405020304" pitchFamily="18" charset="0"/>
                <a:cs typeface="Times New Roman" panose="02020603050405020304" pitchFamily="18" charset="0"/>
              </a:rPr>
              <a:t>class </a:t>
            </a:r>
            <a:r>
              <a:rPr kumimoji="0" lang="en-US" altLang="zh-CN" sz="2200" i="1" dirty="0" err="1">
                <a:latin typeface="Times New Roman" panose="02020603050405020304" pitchFamily="18" charset="0"/>
                <a:cs typeface="Times New Roman" panose="02020603050405020304" pitchFamily="18" charset="0"/>
              </a:rPr>
              <a:t>InitOpts</a:t>
            </a:r>
            <a:r>
              <a:rPr kumimoji="0" lang="en-US" altLang="zh-CN" sz="2200" i="1" dirty="0">
                <a:latin typeface="Times New Roman" panose="02020603050405020304" pitchFamily="18" charset="0"/>
                <a:cs typeface="Times New Roman" panose="02020603050405020304" pitchFamily="18" charset="0"/>
              </a:rPr>
              <a:t>(width='900px', height='500px', </a:t>
            </a:r>
            <a:r>
              <a:rPr kumimoji="0" lang="en-US" altLang="zh-CN" sz="2200" i="1" dirty="0" err="1">
                <a:latin typeface="Times New Roman" panose="02020603050405020304" pitchFamily="18" charset="0"/>
                <a:cs typeface="Times New Roman" panose="02020603050405020304" pitchFamily="18" charset="0"/>
              </a:rPr>
              <a:t>chart_id</a:t>
            </a:r>
            <a:r>
              <a:rPr kumimoji="0" lang="en-US" altLang="zh-CN" sz="2200" i="1" dirty="0">
                <a:latin typeface="Times New Roman" panose="02020603050405020304" pitchFamily="18" charset="0"/>
                <a:cs typeface="Times New Roman" panose="02020603050405020304" pitchFamily="18" charset="0"/>
              </a:rPr>
              <a:t>=None, renderer=</a:t>
            </a:r>
            <a:r>
              <a:rPr kumimoji="0" lang="en-US" altLang="zh-CN" sz="2200" i="1" dirty="0" err="1">
                <a:latin typeface="Times New Roman" panose="02020603050405020304" pitchFamily="18" charset="0"/>
                <a:cs typeface="Times New Roman" panose="02020603050405020304" pitchFamily="18" charset="0"/>
              </a:rPr>
              <a:t>RenderType.CANVAS</a:t>
            </a:r>
            <a:r>
              <a:rPr kumimoji="0" lang="en-US" altLang="zh-CN" sz="2200" i="1" dirty="0">
                <a:latin typeface="Times New Roman" panose="02020603050405020304" pitchFamily="18" charset="0"/>
                <a:cs typeface="Times New Roman" panose="02020603050405020304" pitchFamily="18" charset="0"/>
              </a:rPr>
              <a:t>, </a:t>
            </a:r>
            <a:r>
              <a:rPr kumimoji="0" lang="en-US" altLang="zh-CN" sz="2200" i="1" dirty="0" err="1">
                <a:latin typeface="Times New Roman" panose="02020603050405020304" pitchFamily="18" charset="0"/>
                <a:cs typeface="Times New Roman" panose="02020603050405020304" pitchFamily="18" charset="0"/>
              </a:rPr>
              <a:t>page_title</a:t>
            </a:r>
            <a:r>
              <a:rPr kumimoji="0" lang="en-US" altLang="zh-CN" sz="2200" i="1" dirty="0">
                <a:latin typeface="Times New Roman" panose="02020603050405020304" pitchFamily="18" charset="0"/>
                <a:cs typeface="Times New Roman" panose="02020603050405020304" pitchFamily="18" charset="0"/>
              </a:rPr>
              <a:t>='Awesome-</a:t>
            </a:r>
            <a:r>
              <a:rPr kumimoji="0" lang="en-US" altLang="zh-CN" sz="2200" i="1" dirty="0" err="1">
                <a:latin typeface="Times New Roman" panose="02020603050405020304" pitchFamily="18" charset="0"/>
                <a:cs typeface="Times New Roman" panose="02020603050405020304" pitchFamily="18" charset="0"/>
              </a:rPr>
              <a:t>pyecharts</a:t>
            </a:r>
            <a:r>
              <a:rPr kumimoji="0" lang="en-US" altLang="zh-CN" sz="2200" i="1" dirty="0">
                <a:latin typeface="Times New Roman" panose="02020603050405020304" pitchFamily="18" charset="0"/>
                <a:cs typeface="Times New Roman" panose="02020603050405020304" pitchFamily="18" charset="0"/>
              </a:rPr>
              <a:t>', theme='white', </a:t>
            </a:r>
            <a:r>
              <a:rPr kumimoji="0" lang="en-US" altLang="zh-CN" sz="2200" i="1" dirty="0" err="1">
                <a:latin typeface="Times New Roman" panose="02020603050405020304" pitchFamily="18" charset="0"/>
                <a:cs typeface="Times New Roman" panose="02020603050405020304" pitchFamily="18" charset="0"/>
              </a:rPr>
              <a:t>bg_color</a:t>
            </a:r>
            <a:r>
              <a:rPr kumimoji="0" lang="en-US" altLang="zh-CN" sz="2200" i="1" dirty="0">
                <a:latin typeface="Times New Roman" panose="02020603050405020304" pitchFamily="18" charset="0"/>
                <a:cs typeface="Times New Roman" panose="02020603050405020304" pitchFamily="18" charset="0"/>
              </a:rPr>
              <a:t>=None, </a:t>
            </a:r>
            <a:r>
              <a:rPr kumimoji="0" lang="en-US" altLang="zh-CN" sz="2200" i="1" dirty="0" err="1">
                <a:latin typeface="Times New Roman" panose="02020603050405020304" pitchFamily="18" charset="0"/>
                <a:cs typeface="Times New Roman" panose="02020603050405020304" pitchFamily="18" charset="0"/>
              </a:rPr>
              <a:t>js_host</a:t>
            </a:r>
            <a:r>
              <a:rPr kumimoji="0" lang="en-US" altLang="zh-CN" sz="2200" i="1" dirty="0">
                <a:latin typeface="Times New Roman" panose="02020603050405020304" pitchFamily="18" charset="0"/>
                <a:cs typeface="Times New Roman" panose="02020603050405020304" pitchFamily="18" charset="0"/>
              </a:rPr>
              <a:t>='', </a:t>
            </a:r>
            <a:r>
              <a:rPr kumimoji="0" lang="en-US" altLang="zh-CN" sz="2200" i="1" dirty="0" err="1">
                <a:latin typeface="Times New Roman" panose="02020603050405020304" pitchFamily="18" charset="0"/>
                <a:cs typeface="Times New Roman" panose="02020603050405020304" pitchFamily="18" charset="0"/>
              </a:rPr>
              <a:t>animation_opts</a:t>
            </a:r>
            <a:r>
              <a:rPr kumimoji="0" lang="en-US" altLang="zh-CN" sz="2200" i="1" dirty="0">
                <a:latin typeface="Times New Roman" panose="02020603050405020304" pitchFamily="18" charset="0"/>
                <a:cs typeface="Times New Roman" panose="02020603050405020304" pitchFamily="18" charset="0"/>
              </a:rPr>
              <a:t>=</a:t>
            </a:r>
            <a:r>
              <a:rPr kumimoji="0" lang="en-US" altLang="zh-CN" sz="2200" i="1" dirty="0" err="1">
                <a:latin typeface="Times New Roman" panose="02020603050405020304" pitchFamily="18" charset="0"/>
                <a:cs typeface="Times New Roman" panose="02020603050405020304" pitchFamily="18" charset="0"/>
              </a:rPr>
              <a:t>AnimationOpts</a:t>
            </a:r>
            <a:r>
              <a:rPr kumimoji="0" lang="en-US" altLang="zh-CN" sz="2200" i="1" dirty="0">
                <a:latin typeface="Times New Roman" panose="02020603050405020304" pitchFamily="18" charset="0"/>
                <a:cs typeface="Times New Roman" panose="02020603050405020304" pitchFamily="18" charset="0"/>
              </a:rPr>
              <a:t>())</a:t>
            </a:r>
          </a:p>
          <a:p>
            <a:pPr>
              <a:spcBef>
                <a:spcPct val="0"/>
              </a:spcBef>
              <a:buClrTx/>
              <a:buNone/>
            </a:pPr>
            <a:endParaRPr kumimoji="0" lang="en-US" altLang="zh-CN" sz="22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6786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1" presetClass="entr" presetSubtype="1"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heel(1)">
                                      <p:cBhvr>
                                        <p:cTn id="2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FE74D8C-07E5-48A9-8556-3DF9CF7EE52A}"/>
              </a:ext>
            </a:extLst>
          </p:cNvPr>
          <p:cNvSpPr>
            <a:spLocks noGrp="1"/>
          </p:cNvSpPr>
          <p:nvPr>
            <p:ph idx="1"/>
          </p:nvPr>
        </p:nvSpPr>
        <p:spPr/>
        <p:txBody>
          <a:bodyPr/>
          <a:lstStyle/>
          <a:p>
            <a:pPr marL="0" indent="457200">
              <a:buClr>
                <a:srgbClr val="000066"/>
              </a:buClr>
              <a:buNone/>
            </a:pPr>
            <a:r>
              <a:rPr lang="en-US" altLang="zh-CN" sz="1800" dirty="0" err="1">
                <a:effectLst/>
                <a:latin typeface="Times New Roman" panose="02020603050405020304" pitchFamily="18" charset="0"/>
                <a:ea typeface="宋体" panose="02010600030101010101" pitchFamily="2" charset="-122"/>
              </a:rPr>
              <a:t>InitOpts</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类的部分参数及其说明如</a:t>
            </a:r>
            <a:r>
              <a:rPr lang="zh-CN" altLang="en-US" dirty="0"/>
              <a:t>下表。</a:t>
            </a:r>
            <a:endParaRPr lang="en-US" altLang="zh-CN" sz="2000" b="1" dirty="0"/>
          </a:p>
        </p:txBody>
      </p:sp>
      <p:sp>
        <p:nvSpPr>
          <p:cNvPr id="3" name="标题 2">
            <a:extLst>
              <a:ext uri="{FF2B5EF4-FFF2-40B4-BE49-F238E27FC236}">
                <a16:creationId xmlns:a16="http://schemas.microsoft.com/office/drawing/2014/main" id="{351BE47F-A7C0-4F37-895C-B09FEF90680A}"/>
              </a:ext>
            </a:extLst>
          </p:cNvPr>
          <p:cNvSpPr>
            <a:spLocks noGrp="1"/>
          </p:cNvSpPr>
          <p:nvPr>
            <p:ph type="title"/>
          </p:nvPr>
        </p:nvSpPr>
        <p:spPr/>
        <p:txBody>
          <a:bodyPr/>
          <a:lstStyle/>
          <a:p>
            <a:r>
              <a:rPr lang="zh-CN" altLang="en-US" dirty="0"/>
              <a:t>熟悉</a:t>
            </a:r>
            <a:r>
              <a:rPr lang="en-US" altLang="zh-CN" dirty="0" err="1"/>
              <a:t>pyecharts</a:t>
            </a:r>
            <a:r>
              <a:rPr lang="zh-CN" altLang="en-US" dirty="0"/>
              <a:t>绘图基础</a:t>
            </a:r>
          </a:p>
        </p:txBody>
      </p:sp>
      <p:graphicFrame>
        <p:nvGraphicFramePr>
          <p:cNvPr id="5" name="表格 9">
            <a:extLst>
              <a:ext uri="{FF2B5EF4-FFF2-40B4-BE49-F238E27FC236}">
                <a16:creationId xmlns:a16="http://schemas.microsoft.com/office/drawing/2014/main" id="{7CB9CCDA-9054-4BF5-82F9-EC71105C77B3}"/>
              </a:ext>
            </a:extLst>
          </p:cNvPr>
          <p:cNvGraphicFramePr>
            <a:graphicFrameLocks noGrp="1"/>
          </p:cNvGraphicFramePr>
          <p:nvPr>
            <p:extLst>
              <p:ext uri="{D42A27DB-BD31-4B8C-83A1-F6EECF244321}">
                <p14:modId xmlns:p14="http://schemas.microsoft.com/office/powerpoint/2010/main" val="1273939128"/>
              </p:ext>
            </p:extLst>
          </p:nvPr>
        </p:nvGraphicFramePr>
        <p:xfrm>
          <a:off x="2553517" y="2181179"/>
          <a:ext cx="7084966" cy="3572640"/>
        </p:xfrm>
        <a:graphic>
          <a:graphicData uri="http://schemas.openxmlformats.org/drawingml/2006/table">
            <a:tbl>
              <a:tblPr firstRow="1" bandRow="1">
                <a:tableStyleId>{5C22544A-7EE6-4342-B048-85BDC9FD1C3A}</a:tableStyleId>
              </a:tblPr>
              <a:tblGrid>
                <a:gridCol w="1115060">
                  <a:extLst>
                    <a:ext uri="{9D8B030D-6E8A-4147-A177-3AD203B41FA5}">
                      <a16:colId xmlns:a16="http://schemas.microsoft.com/office/drawing/2014/main" val="2486219610"/>
                    </a:ext>
                  </a:extLst>
                </a:gridCol>
                <a:gridCol w="5969906">
                  <a:extLst>
                    <a:ext uri="{9D8B030D-6E8A-4147-A177-3AD203B41FA5}">
                      <a16:colId xmlns:a16="http://schemas.microsoft.com/office/drawing/2014/main" val="3350215076"/>
                    </a:ext>
                  </a:extLst>
                </a:gridCol>
              </a:tblGrid>
              <a:tr h="432000">
                <a:tc>
                  <a:txBody>
                    <a:bodyPr/>
                    <a:lstStyle/>
                    <a:p>
                      <a:pPr marL="0" algn="ctr" defTabSz="967740" rtl="0" eaLnBrk="1" latinLnBrk="0" hangingPunct="1"/>
                      <a:r>
                        <a:rPr lang="zh-CN" altLang="en-US" sz="1800" b="1" kern="1200" baseline="0" dirty="0">
                          <a:solidFill>
                            <a:schemeClr val="lt1"/>
                          </a:solidFill>
                          <a:latin typeface="Times New Roman" panose="02020603050405020304" pitchFamily="18" charset="0"/>
                          <a:ea typeface="+mn-ea"/>
                          <a:cs typeface="+mn-cs"/>
                        </a:rPr>
                        <a:t>参数名称</a:t>
                      </a:r>
                    </a:p>
                  </a:txBody>
                  <a:tcPr marL="68580" marR="68580" marT="0" marB="0" anchor="ctr"/>
                </a:tc>
                <a:tc>
                  <a:txBody>
                    <a:bodyPr/>
                    <a:lstStyle/>
                    <a:p>
                      <a:pPr marL="0" algn="ctr" defTabSz="967740" rtl="0" eaLnBrk="1" latinLnBrk="0" hangingPunct="1"/>
                      <a:r>
                        <a:rPr lang="zh-CN" altLang="en-US" sz="1800" b="1" kern="1200" baseline="0" dirty="0">
                          <a:solidFill>
                            <a:schemeClr val="lt1"/>
                          </a:solidFill>
                          <a:latin typeface="Times New Roman" panose="02020603050405020304" pitchFamily="18" charset="0"/>
                          <a:ea typeface="+mn-ea"/>
                          <a:cs typeface="+mn-cs"/>
                        </a:rPr>
                        <a:t>参数说明</a:t>
                      </a:r>
                    </a:p>
                  </a:txBody>
                  <a:tcPr marL="68580" marR="68580" marT="0" marB="0" anchor="ctr"/>
                </a:tc>
                <a:extLst>
                  <a:ext uri="{0D108BD9-81ED-4DB2-BD59-A6C34878D82A}">
                    <a16:rowId xmlns:a16="http://schemas.microsoft.com/office/drawing/2014/main" val="101937486"/>
                  </a:ext>
                </a:extLst>
              </a:tr>
              <a:tr h="432000">
                <a:tc>
                  <a:txBody>
                    <a:bodyPr/>
                    <a:lstStyle/>
                    <a:p>
                      <a:pPr marL="0" algn="l" defTabSz="967740" rtl="0" eaLnBrk="1" latinLnBrk="0" hangingPunct="1"/>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width</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str</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。表示图表画布宽度。默认为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900px</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83780460"/>
                  </a:ext>
                </a:extLst>
              </a:tr>
              <a:tr h="432000">
                <a:tc>
                  <a:txBody>
                    <a:bodyPr/>
                    <a:lstStyle/>
                    <a:p>
                      <a:pPr marL="0" algn="l" defTabSz="967740" rtl="0" eaLnBrk="1" latinLnBrk="0" hangingPunct="1"/>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height</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str</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。表示图表画布高度。默认为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500px</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049139159"/>
                  </a:ext>
                </a:extLst>
              </a:tr>
              <a:tr h="432000">
                <a:tc>
                  <a:txBody>
                    <a:bodyPr/>
                    <a:lstStyle/>
                    <a:p>
                      <a:pPr marL="0" algn="l" defTabSz="967740" rtl="0" eaLnBrk="1" latinLnBrk="0" hangingPunct="1"/>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chart_id</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str</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。表示图表</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ID</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，图表唯一标识，可用于在多个图表合并时进行图表之间的区分。默认为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None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00844638"/>
                  </a:ext>
                </a:extLst>
              </a:tr>
              <a:tr h="432000">
                <a:tc>
                  <a:txBody>
                    <a:bodyPr/>
                    <a:lstStyle/>
                    <a:p>
                      <a:pPr marL="0" algn="l" defTabSz="967740" rtl="0" eaLnBrk="1" latinLnBrk="0" hangingPunct="1"/>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renderer</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str</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。表示渲染风格，可选</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canvas</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或</a:t>
                      </a:r>
                      <a:r>
                        <a:rPr lang="en-US" sz="1800" kern="100" baseline="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svg</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canvas</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081016044"/>
                  </a:ext>
                </a:extLst>
              </a:tr>
              <a:tr h="432000">
                <a:tc>
                  <a:txBody>
                    <a:bodyPr/>
                    <a:lstStyle/>
                    <a:p>
                      <a:pPr marL="0" algn="l" defTabSz="967740" rtl="0" eaLnBrk="1" latinLnBrk="0" hangingPunct="1"/>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page_title</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str</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。表示网页标题。默认为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Awesome-</a:t>
                      </a:r>
                      <a:r>
                        <a:rPr lang="en-US" sz="1800" kern="100" baseline="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pyecharts</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7288211"/>
                  </a:ext>
                </a:extLst>
              </a:tr>
              <a:tr h="432000">
                <a:tc>
                  <a:txBody>
                    <a:bodyPr/>
                    <a:lstStyle/>
                    <a:p>
                      <a:pPr marL="0" algn="l" defTabSz="967740" rtl="0" eaLnBrk="1" latinLnBrk="0" hangingPunct="1"/>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theme</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str</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。表示图表主题。默认为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white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83336032"/>
                  </a:ext>
                </a:extLst>
              </a:tr>
              <a:tr h="432000">
                <a:tc>
                  <a:txBody>
                    <a:bodyPr/>
                    <a:lstStyle/>
                    <a:p>
                      <a:pPr marL="0" algn="l" defTabSz="967740" rtl="0" eaLnBrk="1" latinLnBrk="0" hangingPunct="1"/>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bg_color</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str</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。表示图表背景颜色。默认为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None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7693477"/>
                  </a:ext>
                </a:extLst>
              </a:tr>
            </a:tbl>
          </a:graphicData>
        </a:graphic>
      </p:graphicFrame>
    </p:spTree>
    <p:extLst>
      <p:ext uri="{BB962C8B-B14F-4D97-AF65-F5344CB8AC3E}">
        <p14:creationId xmlns:p14="http://schemas.microsoft.com/office/powerpoint/2010/main" val="1441321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heel(1)">
                                      <p:cBhvr>
                                        <p:cTn id="1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FE74D8C-07E5-48A9-8556-3DF9CF7EE52A}"/>
              </a:ext>
            </a:extLst>
          </p:cNvPr>
          <p:cNvSpPr>
            <a:spLocks noGrp="1"/>
          </p:cNvSpPr>
          <p:nvPr>
            <p:ph idx="1"/>
          </p:nvPr>
        </p:nvSpPr>
        <p:spPr/>
        <p:txBody>
          <a:bodyPr/>
          <a:lstStyle/>
          <a:p>
            <a:pPr marL="0" indent="0">
              <a:buClr>
                <a:srgbClr val="000066"/>
              </a:buClr>
              <a:buNone/>
            </a:pPr>
            <a:r>
              <a:rPr lang="en-US" altLang="zh-CN" sz="2000" b="1" dirty="0"/>
              <a:t>2.</a:t>
            </a:r>
            <a:r>
              <a:rPr lang="zh-CN" altLang="en-US" sz="2000" b="1" dirty="0"/>
              <a:t>了解系列配置项</a:t>
            </a:r>
            <a:endParaRPr lang="en-US" altLang="zh-CN" sz="2000" b="1" dirty="0"/>
          </a:p>
          <a:p>
            <a:pPr marL="0" indent="0">
              <a:buClr>
                <a:srgbClr val="000066"/>
              </a:buClr>
              <a:buNone/>
            </a:pPr>
            <a:r>
              <a:rPr lang="zh-CN" altLang="en-US" sz="2000" b="1" dirty="0"/>
              <a:t>（</a:t>
            </a:r>
            <a:r>
              <a:rPr lang="en-US" altLang="zh-CN" sz="2000" b="1" dirty="0"/>
              <a:t>1</a:t>
            </a:r>
            <a:r>
              <a:rPr lang="zh-CN" altLang="en-US" sz="2000" b="1" dirty="0"/>
              <a:t>） 文字样式配置项</a:t>
            </a:r>
            <a:endParaRPr lang="en-US" altLang="zh-CN" sz="2000" b="1" dirty="0"/>
          </a:p>
          <a:p>
            <a:pPr>
              <a:buClr>
                <a:srgbClr val="000066"/>
              </a:buClr>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文字样式配置项是通过</a:t>
            </a:r>
            <a:r>
              <a:rPr lang="en-US" altLang="zh-CN" sz="1800" dirty="0">
                <a:effectLst/>
                <a:latin typeface="Times New Roman" panose="02020603050405020304" pitchFamily="18" charset="0"/>
                <a:ea typeface="宋体" panose="02010600030101010101" pitchFamily="2" charset="-122"/>
              </a:rPr>
              <a:t>options</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模块中的</a:t>
            </a:r>
            <a:r>
              <a:rPr lang="en-US" altLang="zh-CN" sz="1800" dirty="0" err="1">
                <a:effectLst/>
                <a:latin typeface="Times New Roman" panose="02020603050405020304" pitchFamily="18" charset="0"/>
                <a:ea typeface="宋体" panose="02010600030101010101" pitchFamily="2" charset="-122"/>
              </a:rPr>
              <a:t>TextStyleOpts</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类实现的，可以将</a:t>
            </a:r>
            <a:r>
              <a:rPr lang="en-US" altLang="zh-CN" sz="1800" dirty="0" err="1">
                <a:effectLst/>
                <a:latin typeface="Times New Roman" panose="02020603050405020304" pitchFamily="18" charset="0"/>
                <a:ea typeface="宋体" panose="02010600030101010101" pitchFamily="2" charset="-122"/>
              </a:rPr>
              <a:t>text_style_opts</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作为参数传递给</a:t>
            </a:r>
            <a:r>
              <a:rPr lang="en-US" altLang="zh-CN" sz="1800" dirty="0" err="1">
                <a:effectLst/>
                <a:latin typeface="Times New Roman" panose="02020603050405020304" pitchFamily="18" charset="0"/>
                <a:ea typeface="宋体" panose="02010600030101010101" pitchFamily="2" charset="-122"/>
              </a:rPr>
              <a:t>set_series_opts</a:t>
            </a:r>
            <a:r>
              <a:rPr lang="en-US" altLang="zh-CN" sz="1800" dirty="0">
                <a:effectLst/>
                <a:latin typeface="Times New Roman" panose="02020603050405020304" pitchFamily="18" charset="0"/>
                <a:ea typeface="宋体" panose="02010600030101010101" pitchFamily="2" charset="-122"/>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方法。</a:t>
            </a:r>
            <a:endParaRPr lang="en-US" altLang="zh-CN" sz="2000" b="1" dirty="0">
              <a:effectLst/>
              <a:latin typeface="Times New Roman" panose="02020603050405020304" pitchFamily="18" charset="0"/>
              <a:ea typeface="宋体" panose="02010600030101010101" pitchFamily="2" charset="-122"/>
              <a:cs typeface="Times New Roman" panose="02020603050405020304" pitchFamily="18" charset="0"/>
            </a:endParaRPr>
          </a:p>
          <a:p>
            <a:pPr>
              <a:buClr>
                <a:srgbClr val="000066"/>
              </a:buClr>
            </a:pPr>
            <a:r>
              <a:rPr lang="en-US" altLang="zh-CN" sz="1800" dirty="0" err="1">
                <a:effectLst/>
                <a:latin typeface="Times New Roman" panose="02020603050405020304" pitchFamily="18" charset="0"/>
                <a:ea typeface="宋体" panose="02010600030101010101" pitchFamily="2" charset="-122"/>
              </a:rPr>
              <a:t>TextStyleOpts</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类的基本使用格式如下。</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a:buClr>
                <a:srgbClr val="000066"/>
              </a:buClr>
            </a:pPr>
            <a:endParaRPr lang="en-US" altLang="zh-CN" sz="2000" b="1" dirty="0"/>
          </a:p>
        </p:txBody>
      </p:sp>
      <p:sp>
        <p:nvSpPr>
          <p:cNvPr id="3" name="标题 2">
            <a:extLst>
              <a:ext uri="{FF2B5EF4-FFF2-40B4-BE49-F238E27FC236}">
                <a16:creationId xmlns:a16="http://schemas.microsoft.com/office/drawing/2014/main" id="{351BE47F-A7C0-4F37-895C-B09FEF90680A}"/>
              </a:ext>
            </a:extLst>
          </p:cNvPr>
          <p:cNvSpPr>
            <a:spLocks noGrp="1"/>
          </p:cNvSpPr>
          <p:nvPr>
            <p:ph type="title"/>
          </p:nvPr>
        </p:nvSpPr>
        <p:spPr/>
        <p:txBody>
          <a:bodyPr/>
          <a:lstStyle/>
          <a:p>
            <a:r>
              <a:rPr lang="zh-CN" altLang="en-US" dirty="0"/>
              <a:t>熟悉</a:t>
            </a:r>
            <a:r>
              <a:rPr lang="en-US" altLang="zh-CN" dirty="0" err="1"/>
              <a:t>pyecharts</a:t>
            </a:r>
            <a:r>
              <a:rPr lang="zh-CN" altLang="en-US" dirty="0"/>
              <a:t>绘图基础</a:t>
            </a:r>
          </a:p>
        </p:txBody>
      </p:sp>
      <p:sp>
        <p:nvSpPr>
          <p:cNvPr id="4" name="TextBox 5">
            <a:extLst>
              <a:ext uri="{FF2B5EF4-FFF2-40B4-BE49-F238E27FC236}">
                <a16:creationId xmlns:a16="http://schemas.microsoft.com/office/drawing/2014/main" id="{0FEE7E04-634F-437C-9E35-E987381D19DA}"/>
              </a:ext>
            </a:extLst>
          </p:cNvPr>
          <p:cNvSpPr txBox="1">
            <a:spLocks noChangeArrowheads="1"/>
          </p:cNvSpPr>
          <p:nvPr/>
        </p:nvSpPr>
        <p:spPr bwMode="auto">
          <a:xfrm>
            <a:off x="1453440" y="3694681"/>
            <a:ext cx="9774237"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8775">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a:spcBef>
                <a:spcPct val="0"/>
              </a:spcBef>
              <a:buClrTx/>
              <a:buNone/>
            </a:pPr>
            <a:r>
              <a:rPr kumimoji="0" lang="en-US" altLang="zh-CN" sz="2200" i="1" dirty="0">
                <a:latin typeface="Times New Roman" panose="02020603050405020304" pitchFamily="18" charset="0"/>
                <a:cs typeface="Times New Roman" panose="02020603050405020304" pitchFamily="18" charset="0"/>
              </a:rPr>
              <a:t>class </a:t>
            </a:r>
            <a:r>
              <a:rPr kumimoji="0" lang="en-US" altLang="zh-CN" sz="2200" i="1" dirty="0" err="1">
                <a:latin typeface="Times New Roman" panose="02020603050405020304" pitchFamily="18" charset="0"/>
                <a:cs typeface="Times New Roman" panose="02020603050405020304" pitchFamily="18" charset="0"/>
              </a:rPr>
              <a:t>TextStyleOpts</a:t>
            </a:r>
            <a:r>
              <a:rPr kumimoji="0" lang="en-US" altLang="zh-CN" sz="2200" i="1" dirty="0">
                <a:latin typeface="Times New Roman" panose="02020603050405020304" pitchFamily="18" charset="0"/>
                <a:cs typeface="Times New Roman" panose="02020603050405020304" pitchFamily="18" charset="0"/>
              </a:rPr>
              <a:t>(color=None, </a:t>
            </a:r>
            <a:r>
              <a:rPr kumimoji="0" lang="en-US" altLang="zh-CN" sz="2200" i="1" dirty="0" err="1">
                <a:latin typeface="Times New Roman" panose="02020603050405020304" pitchFamily="18" charset="0"/>
                <a:cs typeface="Times New Roman" panose="02020603050405020304" pitchFamily="18" charset="0"/>
              </a:rPr>
              <a:t>font_style</a:t>
            </a:r>
            <a:r>
              <a:rPr kumimoji="0" lang="en-US" altLang="zh-CN" sz="2200" i="1" dirty="0">
                <a:latin typeface="Times New Roman" panose="02020603050405020304" pitchFamily="18" charset="0"/>
                <a:cs typeface="Times New Roman" panose="02020603050405020304" pitchFamily="18" charset="0"/>
              </a:rPr>
              <a:t>=None, </a:t>
            </a:r>
            <a:r>
              <a:rPr kumimoji="0" lang="en-US" altLang="zh-CN" sz="2200" i="1" dirty="0" err="1">
                <a:latin typeface="Times New Roman" panose="02020603050405020304" pitchFamily="18" charset="0"/>
                <a:cs typeface="Times New Roman" panose="02020603050405020304" pitchFamily="18" charset="0"/>
              </a:rPr>
              <a:t>font_weight</a:t>
            </a:r>
            <a:r>
              <a:rPr kumimoji="0" lang="en-US" altLang="zh-CN" sz="2200" i="1" dirty="0">
                <a:latin typeface="Times New Roman" panose="02020603050405020304" pitchFamily="18" charset="0"/>
                <a:cs typeface="Times New Roman" panose="02020603050405020304" pitchFamily="18" charset="0"/>
              </a:rPr>
              <a:t>=None, </a:t>
            </a:r>
            <a:r>
              <a:rPr kumimoji="0" lang="en-US" altLang="zh-CN" sz="2200" i="1" dirty="0" err="1">
                <a:latin typeface="Times New Roman" panose="02020603050405020304" pitchFamily="18" charset="0"/>
                <a:cs typeface="Times New Roman" panose="02020603050405020304" pitchFamily="18" charset="0"/>
              </a:rPr>
              <a:t>font_family</a:t>
            </a:r>
            <a:r>
              <a:rPr kumimoji="0" lang="en-US" altLang="zh-CN" sz="2200" i="1" dirty="0">
                <a:latin typeface="Times New Roman" panose="02020603050405020304" pitchFamily="18" charset="0"/>
                <a:cs typeface="Times New Roman" panose="02020603050405020304" pitchFamily="18" charset="0"/>
              </a:rPr>
              <a:t>=None, </a:t>
            </a:r>
            <a:r>
              <a:rPr kumimoji="0" lang="en-US" altLang="zh-CN" sz="2200" i="1" dirty="0" err="1">
                <a:latin typeface="Times New Roman" panose="02020603050405020304" pitchFamily="18" charset="0"/>
                <a:cs typeface="Times New Roman" panose="02020603050405020304" pitchFamily="18" charset="0"/>
              </a:rPr>
              <a:t>font_size</a:t>
            </a:r>
            <a:r>
              <a:rPr kumimoji="0" lang="en-US" altLang="zh-CN" sz="2200" i="1" dirty="0">
                <a:latin typeface="Times New Roman" panose="02020603050405020304" pitchFamily="18" charset="0"/>
                <a:cs typeface="Times New Roman" panose="02020603050405020304" pitchFamily="18" charset="0"/>
              </a:rPr>
              <a:t>=None, align=None, </a:t>
            </a:r>
            <a:r>
              <a:rPr kumimoji="0" lang="en-US" altLang="zh-CN" sz="2200" i="1" dirty="0" err="1">
                <a:latin typeface="Times New Roman" panose="02020603050405020304" pitchFamily="18" charset="0"/>
                <a:cs typeface="Times New Roman" panose="02020603050405020304" pitchFamily="18" charset="0"/>
              </a:rPr>
              <a:t>vertical_align</a:t>
            </a:r>
            <a:r>
              <a:rPr kumimoji="0" lang="en-US" altLang="zh-CN" sz="2200" i="1" dirty="0">
                <a:latin typeface="Times New Roman" panose="02020603050405020304" pitchFamily="18" charset="0"/>
                <a:cs typeface="Times New Roman" panose="02020603050405020304" pitchFamily="18" charset="0"/>
              </a:rPr>
              <a:t>=None, </a:t>
            </a:r>
            <a:r>
              <a:rPr kumimoji="0" lang="en-US" altLang="zh-CN" sz="2200" i="1" dirty="0" err="1">
                <a:latin typeface="Times New Roman" panose="02020603050405020304" pitchFamily="18" charset="0"/>
                <a:cs typeface="Times New Roman" panose="02020603050405020304" pitchFamily="18" charset="0"/>
              </a:rPr>
              <a:t>line_height</a:t>
            </a:r>
            <a:r>
              <a:rPr kumimoji="0" lang="en-US" altLang="zh-CN" sz="2200" i="1" dirty="0">
                <a:latin typeface="Times New Roman" panose="02020603050405020304" pitchFamily="18" charset="0"/>
                <a:cs typeface="Times New Roman" panose="02020603050405020304" pitchFamily="18" charset="0"/>
              </a:rPr>
              <a:t>=None, </a:t>
            </a:r>
            <a:r>
              <a:rPr kumimoji="0" lang="en-US" altLang="zh-CN" sz="2200" i="1" dirty="0" err="1">
                <a:latin typeface="Times New Roman" panose="02020603050405020304" pitchFamily="18" charset="0"/>
                <a:cs typeface="Times New Roman" panose="02020603050405020304" pitchFamily="18" charset="0"/>
              </a:rPr>
              <a:t>background_color</a:t>
            </a:r>
            <a:r>
              <a:rPr kumimoji="0" lang="en-US" altLang="zh-CN" sz="2200" i="1" dirty="0">
                <a:latin typeface="Times New Roman" panose="02020603050405020304" pitchFamily="18" charset="0"/>
                <a:cs typeface="Times New Roman" panose="02020603050405020304" pitchFamily="18" charset="0"/>
              </a:rPr>
              <a:t>=None, </a:t>
            </a:r>
            <a:r>
              <a:rPr kumimoji="0" lang="en-US" altLang="zh-CN" sz="2200" i="1" dirty="0" err="1">
                <a:latin typeface="Times New Roman" panose="02020603050405020304" pitchFamily="18" charset="0"/>
                <a:cs typeface="Times New Roman" panose="02020603050405020304" pitchFamily="18" charset="0"/>
              </a:rPr>
              <a:t>border_color</a:t>
            </a:r>
            <a:r>
              <a:rPr kumimoji="0" lang="en-US" altLang="zh-CN" sz="2200" i="1" dirty="0">
                <a:latin typeface="Times New Roman" panose="02020603050405020304" pitchFamily="18" charset="0"/>
                <a:cs typeface="Times New Roman" panose="02020603050405020304" pitchFamily="18" charset="0"/>
              </a:rPr>
              <a:t>=None, </a:t>
            </a:r>
            <a:r>
              <a:rPr kumimoji="0" lang="en-US" altLang="zh-CN" sz="2200" i="1" dirty="0" err="1">
                <a:latin typeface="Times New Roman" panose="02020603050405020304" pitchFamily="18" charset="0"/>
                <a:cs typeface="Times New Roman" panose="02020603050405020304" pitchFamily="18" charset="0"/>
              </a:rPr>
              <a:t>border_width</a:t>
            </a:r>
            <a:r>
              <a:rPr kumimoji="0" lang="en-US" altLang="zh-CN" sz="2200" i="1" dirty="0">
                <a:latin typeface="Times New Roman" panose="02020603050405020304" pitchFamily="18" charset="0"/>
                <a:cs typeface="Times New Roman" panose="02020603050405020304" pitchFamily="18" charset="0"/>
              </a:rPr>
              <a:t>=None</a:t>
            </a:r>
            <a:r>
              <a:rPr kumimoji="0" lang="zh-CN" altLang="en-US" sz="2200" i="1" dirty="0">
                <a:latin typeface="Times New Roman" panose="02020603050405020304" pitchFamily="18" charset="0"/>
                <a:cs typeface="Times New Roman" panose="02020603050405020304" pitchFamily="18" charset="0"/>
              </a:rPr>
              <a:t>， </a:t>
            </a:r>
            <a:r>
              <a:rPr kumimoji="0" lang="en-US" altLang="zh-CN" sz="2200" i="1" dirty="0" err="1">
                <a:latin typeface="Times New Roman" panose="02020603050405020304" pitchFamily="18" charset="0"/>
                <a:cs typeface="Times New Roman" panose="02020603050405020304" pitchFamily="18" charset="0"/>
              </a:rPr>
              <a:t>border_radius</a:t>
            </a:r>
            <a:r>
              <a:rPr kumimoji="0" lang="en-US" altLang="zh-CN" sz="2200" i="1" dirty="0">
                <a:latin typeface="Times New Roman" panose="02020603050405020304" pitchFamily="18" charset="0"/>
                <a:cs typeface="Times New Roman" panose="02020603050405020304" pitchFamily="18" charset="0"/>
              </a:rPr>
              <a:t>=None, padding=None, </a:t>
            </a:r>
            <a:r>
              <a:rPr kumimoji="0" lang="en-US" altLang="zh-CN" sz="2200" i="1" dirty="0" err="1">
                <a:latin typeface="Times New Roman" panose="02020603050405020304" pitchFamily="18" charset="0"/>
                <a:cs typeface="Times New Roman" panose="02020603050405020304" pitchFamily="18" charset="0"/>
              </a:rPr>
              <a:t>shadow_color</a:t>
            </a:r>
            <a:r>
              <a:rPr kumimoji="0" lang="en-US" altLang="zh-CN" sz="2200" i="1" dirty="0">
                <a:latin typeface="Times New Roman" panose="02020603050405020304" pitchFamily="18" charset="0"/>
                <a:cs typeface="Times New Roman" panose="02020603050405020304" pitchFamily="18" charset="0"/>
              </a:rPr>
              <a:t>=None, </a:t>
            </a:r>
            <a:r>
              <a:rPr kumimoji="0" lang="en-US" altLang="zh-CN" sz="2200" i="1" dirty="0" err="1">
                <a:latin typeface="Times New Roman" panose="02020603050405020304" pitchFamily="18" charset="0"/>
                <a:cs typeface="Times New Roman" panose="02020603050405020304" pitchFamily="18" charset="0"/>
              </a:rPr>
              <a:t>shadow_blur</a:t>
            </a:r>
            <a:r>
              <a:rPr kumimoji="0" lang="en-US" altLang="zh-CN" sz="2200" i="1" dirty="0">
                <a:latin typeface="Times New Roman" panose="02020603050405020304" pitchFamily="18" charset="0"/>
                <a:cs typeface="Times New Roman" panose="02020603050405020304" pitchFamily="18" charset="0"/>
              </a:rPr>
              <a:t>=None, width=None, height=None, rich=None)</a:t>
            </a:r>
          </a:p>
          <a:p>
            <a:pPr>
              <a:spcBef>
                <a:spcPct val="0"/>
              </a:spcBef>
              <a:buClrTx/>
              <a:buNone/>
            </a:pPr>
            <a:endParaRPr kumimoji="0" lang="en-US" altLang="zh-CN" sz="22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3311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1" presetClass="entr" presetSubtype="1"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heel(1)">
                                      <p:cBhvr>
                                        <p:cTn id="2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FE74D8C-07E5-48A9-8556-3DF9CF7EE52A}"/>
              </a:ext>
            </a:extLst>
          </p:cNvPr>
          <p:cNvSpPr>
            <a:spLocks noGrp="1"/>
          </p:cNvSpPr>
          <p:nvPr>
            <p:ph idx="1"/>
          </p:nvPr>
        </p:nvSpPr>
        <p:spPr/>
        <p:txBody>
          <a:bodyPr/>
          <a:lstStyle/>
          <a:p>
            <a:pPr marL="0" indent="457200">
              <a:buClr>
                <a:srgbClr val="000066"/>
              </a:buClr>
              <a:buNone/>
            </a:pPr>
            <a:r>
              <a:rPr lang="en-US" altLang="zh-CN" sz="1800" dirty="0" err="1">
                <a:effectLst/>
                <a:latin typeface="Times New Roman" panose="02020603050405020304" pitchFamily="18" charset="0"/>
                <a:ea typeface="宋体" panose="02010600030101010101" pitchFamily="2" charset="-122"/>
                <a:cs typeface="Times New Roman" panose="02020603050405020304" pitchFamily="18" charset="0"/>
              </a:rPr>
              <a:t>TextStyleOpts</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类的部分参数及其说明如下表。</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a:buClr>
                <a:srgbClr val="000066"/>
              </a:buClr>
            </a:pPr>
            <a:endParaRPr lang="en-US" altLang="zh-CN" sz="2000" b="1" dirty="0"/>
          </a:p>
        </p:txBody>
      </p:sp>
      <p:sp>
        <p:nvSpPr>
          <p:cNvPr id="3" name="标题 2">
            <a:extLst>
              <a:ext uri="{FF2B5EF4-FFF2-40B4-BE49-F238E27FC236}">
                <a16:creationId xmlns:a16="http://schemas.microsoft.com/office/drawing/2014/main" id="{351BE47F-A7C0-4F37-895C-B09FEF90680A}"/>
              </a:ext>
            </a:extLst>
          </p:cNvPr>
          <p:cNvSpPr>
            <a:spLocks noGrp="1"/>
          </p:cNvSpPr>
          <p:nvPr>
            <p:ph type="title"/>
          </p:nvPr>
        </p:nvSpPr>
        <p:spPr/>
        <p:txBody>
          <a:bodyPr/>
          <a:lstStyle/>
          <a:p>
            <a:r>
              <a:rPr lang="zh-CN" altLang="en-US" dirty="0"/>
              <a:t>熟悉</a:t>
            </a:r>
            <a:r>
              <a:rPr lang="en-US" altLang="zh-CN" dirty="0" err="1"/>
              <a:t>pyecharts</a:t>
            </a:r>
            <a:r>
              <a:rPr lang="zh-CN" altLang="en-US" dirty="0"/>
              <a:t>绘图基础</a:t>
            </a:r>
          </a:p>
        </p:txBody>
      </p:sp>
      <p:graphicFrame>
        <p:nvGraphicFramePr>
          <p:cNvPr id="5" name="表格 9">
            <a:extLst>
              <a:ext uri="{FF2B5EF4-FFF2-40B4-BE49-F238E27FC236}">
                <a16:creationId xmlns:a16="http://schemas.microsoft.com/office/drawing/2014/main" id="{74532564-6E94-4D47-9F67-62A305B96A7B}"/>
              </a:ext>
            </a:extLst>
          </p:cNvPr>
          <p:cNvGraphicFramePr>
            <a:graphicFrameLocks noGrp="1"/>
          </p:cNvGraphicFramePr>
          <p:nvPr>
            <p:extLst>
              <p:ext uri="{D42A27DB-BD31-4B8C-83A1-F6EECF244321}">
                <p14:modId xmlns:p14="http://schemas.microsoft.com/office/powerpoint/2010/main" val="4008080575"/>
              </p:ext>
            </p:extLst>
          </p:nvPr>
        </p:nvGraphicFramePr>
        <p:xfrm>
          <a:off x="1240790" y="2096488"/>
          <a:ext cx="9710420" cy="2592000"/>
        </p:xfrm>
        <a:graphic>
          <a:graphicData uri="http://schemas.openxmlformats.org/drawingml/2006/table">
            <a:tbl>
              <a:tblPr firstRow="1" bandRow="1">
                <a:tableStyleId>{5C22544A-7EE6-4342-B048-85BDC9FD1C3A}</a:tableStyleId>
              </a:tblPr>
              <a:tblGrid>
                <a:gridCol w="1299210">
                  <a:extLst>
                    <a:ext uri="{9D8B030D-6E8A-4147-A177-3AD203B41FA5}">
                      <a16:colId xmlns:a16="http://schemas.microsoft.com/office/drawing/2014/main" val="2486219610"/>
                    </a:ext>
                  </a:extLst>
                </a:gridCol>
                <a:gridCol w="8411210">
                  <a:extLst>
                    <a:ext uri="{9D8B030D-6E8A-4147-A177-3AD203B41FA5}">
                      <a16:colId xmlns:a16="http://schemas.microsoft.com/office/drawing/2014/main" val="3350215076"/>
                    </a:ext>
                  </a:extLst>
                </a:gridCol>
              </a:tblGrid>
              <a:tr h="432000">
                <a:tc>
                  <a:txBody>
                    <a:bodyPr/>
                    <a:lstStyle/>
                    <a:p>
                      <a:pPr marL="0" algn="ctr" defTabSz="967740" rtl="0" eaLnBrk="1" latinLnBrk="0" hangingPunct="1"/>
                      <a:r>
                        <a:rPr lang="zh-CN" altLang="en-US" sz="1800" b="1" kern="1200" baseline="0" dirty="0">
                          <a:solidFill>
                            <a:schemeClr val="lt1"/>
                          </a:solidFill>
                          <a:latin typeface="Times New Roman" panose="02020603050405020304" pitchFamily="18" charset="0"/>
                          <a:ea typeface="+mn-ea"/>
                          <a:cs typeface="+mn-cs"/>
                        </a:rPr>
                        <a:t>参数名称</a:t>
                      </a:r>
                    </a:p>
                  </a:txBody>
                  <a:tcPr marL="68580" marR="68580" marT="0" marB="0" anchor="ctr"/>
                </a:tc>
                <a:tc>
                  <a:txBody>
                    <a:bodyPr/>
                    <a:lstStyle/>
                    <a:p>
                      <a:pPr marL="0" algn="ctr" defTabSz="967740" rtl="0" eaLnBrk="1" latinLnBrk="0" hangingPunct="1"/>
                      <a:r>
                        <a:rPr lang="zh-CN" altLang="en-US" sz="1800" b="1" kern="1200" baseline="0" dirty="0">
                          <a:solidFill>
                            <a:schemeClr val="lt1"/>
                          </a:solidFill>
                          <a:latin typeface="Times New Roman" panose="02020603050405020304" pitchFamily="18" charset="0"/>
                          <a:ea typeface="+mn-ea"/>
                          <a:cs typeface="+mn-cs"/>
                        </a:rPr>
                        <a:t>参数说明</a:t>
                      </a:r>
                    </a:p>
                  </a:txBody>
                  <a:tcPr marL="68580" marR="68580" marT="0" marB="0" anchor="ctr"/>
                </a:tc>
                <a:extLst>
                  <a:ext uri="{0D108BD9-81ED-4DB2-BD59-A6C34878D82A}">
                    <a16:rowId xmlns:a16="http://schemas.microsoft.com/office/drawing/2014/main" val="101937486"/>
                  </a:ext>
                </a:extLst>
              </a:tr>
              <a:tr h="432000">
                <a:tc>
                  <a:txBody>
                    <a:bodyPr/>
                    <a:lstStyle/>
                    <a:p>
                      <a:pPr marL="0" algn="l" defTabSz="967740" rtl="0" eaLnBrk="1" latinLnBrk="0" hangingPunct="1"/>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color</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str</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。表示文字颜色。默认为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None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83780460"/>
                  </a:ext>
                </a:extLst>
              </a:tr>
              <a:tr h="432000">
                <a:tc>
                  <a:txBody>
                    <a:bodyPr/>
                    <a:lstStyle/>
                    <a:p>
                      <a:pPr marL="0" algn="l" defTabSz="967740" rtl="0" eaLnBrk="1" latinLnBrk="0" hangingPunct="1"/>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font_style</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str</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。表示文字字体风格，可选</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normal</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italic</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oblique</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None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049139159"/>
                  </a:ext>
                </a:extLst>
              </a:tr>
              <a:tr h="432000">
                <a:tc>
                  <a:txBody>
                    <a:bodyPr/>
                    <a:lstStyle/>
                    <a:p>
                      <a:pPr marL="0" algn="l" defTabSz="967740" rtl="0" eaLnBrk="1" latinLnBrk="0" hangingPunct="1"/>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font_weight</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str</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。表示主标题字体的粗细，可选</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normal</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bold</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bolder</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lighter</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None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00844638"/>
                  </a:ext>
                </a:extLst>
              </a:tr>
              <a:tr h="432000">
                <a:tc>
                  <a:txBody>
                    <a:bodyPr/>
                    <a:lstStyle/>
                    <a:p>
                      <a:pPr marL="0" algn="l" defTabSz="967740" rtl="0" eaLnBrk="1" latinLnBrk="0" hangingPunct="1"/>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font_family</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str</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。表示文字的字体系列。默认为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None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081016044"/>
                  </a:ext>
                </a:extLst>
              </a:tr>
              <a:tr h="432000">
                <a:tc>
                  <a:txBody>
                    <a:bodyPr/>
                    <a:lstStyle/>
                    <a:p>
                      <a:pPr marL="0" algn="l" defTabSz="967740" rtl="0" eaLnBrk="1" latinLnBrk="0" hangingPunct="1"/>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font_size</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Numeric</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。表示文字的字体大小。默认为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None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7288211"/>
                  </a:ext>
                </a:extLst>
              </a:tr>
            </a:tbl>
          </a:graphicData>
        </a:graphic>
      </p:graphicFrame>
    </p:spTree>
    <p:extLst>
      <p:ext uri="{BB962C8B-B14F-4D97-AF65-F5344CB8AC3E}">
        <p14:creationId xmlns:p14="http://schemas.microsoft.com/office/powerpoint/2010/main" val="203914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heel(1)">
                                      <p:cBhvr>
                                        <p:cTn id="1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FE74D8C-07E5-48A9-8556-3DF9CF7EE52A}"/>
              </a:ext>
            </a:extLst>
          </p:cNvPr>
          <p:cNvSpPr>
            <a:spLocks noGrp="1"/>
          </p:cNvSpPr>
          <p:nvPr>
            <p:ph idx="1"/>
          </p:nvPr>
        </p:nvSpPr>
        <p:spPr/>
        <p:txBody>
          <a:bodyPr/>
          <a:lstStyle/>
          <a:p>
            <a:pPr marL="0" indent="457200">
              <a:buClr>
                <a:srgbClr val="000066"/>
              </a:buClr>
              <a:buNone/>
            </a:pPr>
            <a:r>
              <a:rPr lang="en-US" altLang="zh-CN" sz="1800" dirty="0" err="1">
                <a:effectLst/>
                <a:latin typeface="Times New Roman" panose="02020603050405020304" pitchFamily="18" charset="0"/>
                <a:ea typeface="宋体" panose="02010600030101010101" pitchFamily="2" charset="-122"/>
                <a:cs typeface="Times New Roman" panose="02020603050405020304" pitchFamily="18" charset="0"/>
              </a:rPr>
              <a:t>TextStyleOpts</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类的部分参数及其说明如下表（续表）。</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a:buClr>
                <a:srgbClr val="000066"/>
              </a:buClr>
            </a:pPr>
            <a:endParaRPr lang="en-US" altLang="zh-CN" sz="2000" b="1" dirty="0"/>
          </a:p>
        </p:txBody>
      </p:sp>
      <p:sp>
        <p:nvSpPr>
          <p:cNvPr id="3" name="标题 2">
            <a:extLst>
              <a:ext uri="{FF2B5EF4-FFF2-40B4-BE49-F238E27FC236}">
                <a16:creationId xmlns:a16="http://schemas.microsoft.com/office/drawing/2014/main" id="{351BE47F-A7C0-4F37-895C-B09FEF90680A}"/>
              </a:ext>
            </a:extLst>
          </p:cNvPr>
          <p:cNvSpPr>
            <a:spLocks noGrp="1"/>
          </p:cNvSpPr>
          <p:nvPr>
            <p:ph type="title"/>
          </p:nvPr>
        </p:nvSpPr>
        <p:spPr/>
        <p:txBody>
          <a:bodyPr/>
          <a:lstStyle/>
          <a:p>
            <a:r>
              <a:rPr lang="zh-CN" altLang="en-US" dirty="0"/>
              <a:t>熟悉</a:t>
            </a:r>
            <a:r>
              <a:rPr lang="en-US" altLang="zh-CN" dirty="0" err="1"/>
              <a:t>pyecharts</a:t>
            </a:r>
            <a:r>
              <a:rPr lang="zh-CN" altLang="en-US" dirty="0"/>
              <a:t>绘图基础</a:t>
            </a:r>
          </a:p>
        </p:txBody>
      </p:sp>
      <p:graphicFrame>
        <p:nvGraphicFramePr>
          <p:cNvPr id="5" name="表格 9">
            <a:extLst>
              <a:ext uri="{FF2B5EF4-FFF2-40B4-BE49-F238E27FC236}">
                <a16:creationId xmlns:a16="http://schemas.microsoft.com/office/drawing/2014/main" id="{74532564-6E94-4D47-9F67-62A305B96A7B}"/>
              </a:ext>
            </a:extLst>
          </p:cNvPr>
          <p:cNvGraphicFramePr>
            <a:graphicFrameLocks noGrp="1"/>
          </p:cNvGraphicFramePr>
          <p:nvPr>
            <p:extLst>
              <p:ext uri="{D42A27DB-BD31-4B8C-83A1-F6EECF244321}">
                <p14:modId xmlns:p14="http://schemas.microsoft.com/office/powerpoint/2010/main" val="94999139"/>
              </p:ext>
            </p:extLst>
          </p:nvPr>
        </p:nvGraphicFramePr>
        <p:xfrm>
          <a:off x="2535301" y="2047516"/>
          <a:ext cx="7121397" cy="3024000"/>
        </p:xfrm>
        <a:graphic>
          <a:graphicData uri="http://schemas.openxmlformats.org/drawingml/2006/table">
            <a:tbl>
              <a:tblPr firstRow="1" bandRow="1">
                <a:tableStyleId>{5C22544A-7EE6-4342-B048-85BDC9FD1C3A}</a:tableStyleId>
              </a:tblPr>
              <a:tblGrid>
                <a:gridCol w="1858010">
                  <a:extLst>
                    <a:ext uri="{9D8B030D-6E8A-4147-A177-3AD203B41FA5}">
                      <a16:colId xmlns:a16="http://schemas.microsoft.com/office/drawing/2014/main" val="2486219610"/>
                    </a:ext>
                  </a:extLst>
                </a:gridCol>
                <a:gridCol w="5263387">
                  <a:extLst>
                    <a:ext uri="{9D8B030D-6E8A-4147-A177-3AD203B41FA5}">
                      <a16:colId xmlns:a16="http://schemas.microsoft.com/office/drawing/2014/main" val="3350215076"/>
                    </a:ext>
                  </a:extLst>
                </a:gridCol>
              </a:tblGrid>
              <a:tr h="432000">
                <a:tc>
                  <a:txBody>
                    <a:bodyPr/>
                    <a:lstStyle/>
                    <a:p>
                      <a:pPr marL="0" algn="ctr" defTabSz="967740" rtl="0" eaLnBrk="1" latinLnBrk="0" hangingPunct="1"/>
                      <a:r>
                        <a:rPr lang="zh-CN" altLang="en-US" sz="1800" b="1" kern="1200" baseline="0" dirty="0">
                          <a:solidFill>
                            <a:schemeClr val="lt1"/>
                          </a:solidFill>
                          <a:latin typeface="Times New Roman" panose="02020603050405020304" pitchFamily="18" charset="0"/>
                          <a:ea typeface="+mn-ea"/>
                          <a:cs typeface="+mn-cs"/>
                        </a:rPr>
                        <a:t>参数名称</a:t>
                      </a:r>
                    </a:p>
                  </a:txBody>
                  <a:tcPr marL="68580" marR="68580" marT="0" marB="0" anchor="ctr"/>
                </a:tc>
                <a:tc>
                  <a:txBody>
                    <a:bodyPr/>
                    <a:lstStyle/>
                    <a:p>
                      <a:pPr marL="0" algn="ctr" defTabSz="967740" rtl="0" eaLnBrk="1" latinLnBrk="0" hangingPunct="1"/>
                      <a:r>
                        <a:rPr lang="zh-CN" altLang="en-US" sz="1800" b="1" kern="1200" baseline="0" dirty="0">
                          <a:solidFill>
                            <a:schemeClr val="lt1"/>
                          </a:solidFill>
                          <a:latin typeface="Times New Roman" panose="02020603050405020304" pitchFamily="18" charset="0"/>
                          <a:ea typeface="+mn-ea"/>
                          <a:cs typeface="+mn-cs"/>
                        </a:rPr>
                        <a:t>参数说明</a:t>
                      </a:r>
                    </a:p>
                  </a:txBody>
                  <a:tcPr marL="68580" marR="68580" marT="0" marB="0" anchor="ctr"/>
                </a:tc>
                <a:extLst>
                  <a:ext uri="{0D108BD9-81ED-4DB2-BD59-A6C34878D82A}">
                    <a16:rowId xmlns:a16="http://schemas.microsoft.com/office/drawing/2014/main" val="101937486"/>
                  </a:ext>
                </a:extLst>
              </a:tr>
              <a:tr h="432000">
                <a:tc>
                  <a:txBody>
                    <a:bodyPr/>
                    <a:lstStyle/>
                    <a:p>
                      <a:pPr marL="0" algn="l" defTabSz="967740" rtl="0" eaLnBrk="1" latinLnBrk="0" hangingPunct="1"/>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align</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str</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。表示文字水平对齐方式。默认为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None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83780460"/>
                  </a:ext>
                </a:extLst>
              </a:tr>
              <a:tr h="432000">
                <a:tc>
                  <a:txBody>
                    <a:bodyPr/>
                    <a:lstStyle/>
                    <a:p>
                      <a:pPr marL="0" algn="l" defTabSz="967740" rtl="0" eaLnBrk="1" latinLnBrk="0" hangingPunct="1"/>
                      <a:r>
                        <a:rPr lang="en-US" sz="1800" kern="100" baseline="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vertical_align</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str</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。表示文字垂直对齐方式。默认为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None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913309555"/>
                  </a:ext>
                </a:extLst>
              </a:tr>
              <a:tr h="432000">
                <a:tc>
                  <a:txBody>
                    <a:bodyPr/>
                    <a:lstStyle/>
                    <a:p>
                      <a:pPr marL="0" algn="l" defTabSz="967740" rtl="0" eaLnBrk="1" latinLnBrk="0" hangingPunct="1"/>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line_height</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str</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。表示行高。默认为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None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049139159"/>
                  </a:ext>
                </a:extLst>
              </a:tr>
              <a:tr h="432000">
                <a:tc>
                  <a:txBody>
                    <a:bodyPr/>
                    <a:lstStyle/>
                    <a:p>
                      <a:pPr marL="0" algn="l" defTabSz="967740" rtl="0" eaLnBrk="1" latinLnBrk="0" hangingPunct="1"/>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background_color</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str</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。表示文字块背景色。默认为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None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00844638"/>
                  </a:ext>
                </a:extLst>
              </a:tr>
              <a:tr h="432000">
                <a:tc>
                  <a:txBody>
                    <a:bodyPr/>
                    <a:lstStyle/>
                    <a:p>
                      <a:pPr marL="0" algn="l" defTabSz="967740" rtl="0" eaLnBrk="1" latinLnBrk="0" hangingPunct="1"/>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border_color</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str</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。表示文字块边框颜色。默认为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None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081016044"/>
                  </a:ext>
                </a:extLst>
              </a:tr>
              <a:tr h="432000">
                <a:tc>
                  <a:txBody>
                    <a:bodyPr/>
                    <a:lstStyle/>
                    <a:p>
                      <a:pPr marL="0" algn="l" defTabSz="967740" rtl="0" eaLnBrk="1" latinLnBrk="0" hangingPunct="1"/>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border_width</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Numeric</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。表示文字块边框宽度。默认为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None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7288211"/>
                  </a:ext>
                </a:extLst>
              </a:tr>
            </a:tbl>
          </a:graphicData>
        </a:graphic>
      </p:graphicFrame>
    </p:spTree>
    <p:extLst>
      <p:ext uri="{BB962C8B-B14F-4D97-AF65-F5344CB8AC3E}">
        <p14:creationId xmlns:p14="http://schemas.microsoft.com/office/powerpoint/2010/main" val="3186805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heel(1)">
                                      <p:cBhvr>
                                        <p:cTn id="1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FE74D8C-07E5-48A9-8556-3DF9CF7EE52A}"/>
              </a:ext>
            </a:extLst>
          </p:cNvPr>
          <p:cNvSpPr>
            <a:spLocks noGrp="1"/>
          </p:cNvSpPr>
          <p:nvPr>
            <p:ph idx="1"/>
          </p:nvPr>
        </p:nvSpPr>
        <p:spPr>
          <a:xfrm>
            <a:off x="423819" y="1104181"/>
            <a:ext cx="11312461" cy="5052713"/>
          </a:xfrm>
        </p:spPr>
        <p:txBody>
          <a:bodyPr/>
          <a:lstStyle/>
          <a:p>
            <a:pPr marL="0" indent="0">
              <a:buClr>
                <a:srgbClr val="000066"/>
              </a:buClr>
              <a:buNone/>
            </a:pPr>
            <a:r>
              <a:rPr lang="zh-CN" altLang="en-US" sz="2000" b="1" dirty="0"/>
              <a:t>（</a:t>
            </a:r>
            <a:r>
              <a:rPr lang="en-US" altLang="zh-CN" sz="2000" b="1" dirty="0"/>
              <a:t>2</a:t>
            </a:r>
            <a:r>
              <a:rPr lang="zh-CN" altLang="en-US" sz="2000" b="1" dirty="0"/>
              <a:t>） 标签配置项</a:t>
            </a:r>
            <a:endParaRPr lang="en-US" altLang="zh-CN" sz="2000" b="1" dirty="0"/>
          </a:p>
          <a:p>
            <a:pPr>
              <a:buClr>
                <a:srgbClr val="000066"/>
              </a:buClr>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标签配置项是通过</a:t>
            </a:r>
            <a:r>
              <a:rPr lang="en-US" altLang="zh-CN" sz="1800" dirty="0">
                <a:effectLst/>
                <a:latin typeface="Times New Roman" panose="02020603050405020304" pitchFamily="18" charset="0"/>
                <a:ea typeface="宋体" panose="02010600030101010101" pitchFamily="2" charset="-122"/>
              </a:rPr>
              <a:t>options</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模块中的</a:t>
            </a:r>
            <a:r>
              <a:rPr lang="en-US" altLang="zh-CN" sz="1800" dirty="0" err="1">
                <a:effectLst/>
                <a:latin typeface="Times New Roman" panose="02020603050405020304" pitchFamily="18" charset="0"/>
                <a:ea typeface="宋体" panose="02010600030101010101" pitchFamily="2" charset="-122"/>
              </a:rPr>
              <a:t>LabelOpts</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类实现的，可以将</a:t>
            </a:r>
            <a:r>
              <a:rPr lang="en-US" altLang="zh-CN" sz="1800" dirty="0" err="1">
                <a:effectLst/>
                <a:latin typeface="Times New Roman" panose="02020603050405020304" pitchFamily="18" charset="0"/>
                <a:ea typeface="宋体" panose="02010600030101010101" pitchFamily="2" charset="-122"/>
              </a:rPr>
              <a:t>label_opts</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作为参数传递给</a:t>
            </a:r>
            <a:r>
              <a:rPr lang="en-US" altLang="zh-CN" sz="1800" dirty="0" err="1">
                <a:effectLst/>
                <a:latin typeface="Times New Roman" panose="02020603050405020304" pitchFamily="18" charset="0"/>
                <a:ea typeface="宋体" panose="02010600030101010101" pitchFamily="2" charset="-122"/>
              </a:rPr>
              <a:t>set_series_opts</a:t>
            </a:r>
            <a:r>
              <a:rPr lang="en-US" altLang="zh-CN" sz="1800" dirty="0">
                <a:effectLst/>
                <a:latin typeface="Times New Roman" panose="02020603050405020304" pitchFamily="18" charset="0"/>
                <a:ea typeface="宋体" panose="02010600030101010101" pitchFamily="2" charset="-122"/>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方法。</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a:buClr>
                <a:srgbClr val="000066"/>
              </a:buClr>
            </a:pPr>
            <a:r>
              <a:rPr lang="en-US" altLang="zh-CN" sz="1800" dirty="0" err="1">
                <a:effectLst/>
                <a:latin typeface="Times New Roman" panose="02020603050405020304" pitchFamily="18" charset="0"/>
                <a:ea typeface="宋体" panose="02010600030101010101" pitchFamily="2" charset="-122"/>
              </a:rPr>
              <a:t>LabelOpts</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类的基本使用格式如下</a:t>
            </a:r>
            <a:r>
              <a:rPr lang="zh-CN" altLang="en-US" dirty="0"/>
              <a:t>。</a:t>
            </a:r>
            <a:endParaRPr lang="en-US" altLang="zh-CN" sz="2000" b="1" dirty="0"/>
          </a:p>
        </p:txBody>
      </p:sp>
      <p:sp>
        <p:nvSpPr>
          <p:cNvPr id="3" name="标题 2">
            <a:extLst>
              <a:ext uri="{FF2B5EF4-FFF2-40B4-BE49-F238E27FC236}">
                <a16:creationId xmlns:a16="http://schemas.microsoft.com/office/drawing/2014/main" id="{351BE47F-A7C0-4F37-895C-B09FEF90680A}"/>
              </a:ext>
            </a:extLst>
          </p:cNvPr>
          <p:cNvSpPr>
            <a:spLocks noGrp="1"/>
          </p:cNvSpPr>
          <p:nvPr>
            <p:ph type="title"/>
          </p:nvPr>
        </p:nvSpPr>
        <p:spPr/>
        <p:txBody>
          <a:bodyPr/>
          <a:lstStyle/>
          <a:p>
            <a:r>
              <a:rPr lang="zh-CN" altLang="en-US" dirty="0"/>
              <a:t>熟悉</a:t>
            </a:r>
            <a:r>
              <a:rPr lang="en-US" altLang="zh-CN" dirty="0" err="1"/>
              <a:t>pyecharts</a:t>
            </a:r>
            <a:r>
              <a:rPr lang="zh-CN" altLang="en-US" dirty="0"/>
              <a:t>绘图基础</a:t>
            </a:r>
          </a:p>
        </p:txBody>
      </p:sp>
      <p:sp>
        <p:nvSpPr>
          <p:cNvPr id="4" name="TextBox 5">
            <a:extLst>
              <a:ext uri="{FF2B5EF4-FFF2-40B4-BE49-F238E27FC236}">
                <a16:creationId xmlns:a16="http://schemas.microsoft.com/office/drawing/2014/main" id="{695709C3-D90F-4315-A2B9-4BDE7E2F339C}"/>
              </a:ext>
            </a:extLst>
          </p:cNvPr>
          <p:cNvSpPr txBox="1">
            <a:spLocks noChangeArrowheads="1"/>
          </p:cNvSpPr>
          <p:nvPr/>
        </p:nvSpPr>
        <p:spPr bwMode="auto">
          <a:xfrm>
            <a:off x="1208881" y="3233042"/>
            <a:ext cx="9774237"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8775">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a:spcBef>
                <a:spcPct val="0"/>
              </a:spcBef>
              <a:buClrTx/>
              <a:buNone/>
            </a:pPr>
            <a:r>
              <a:rPr kumimoji="0" lang="en-US" altLang="zh-CN" sz="2200" i="1" dirty="0">
                <a:latin typeface="Times New Roman" panose="02020603050405020304" pitchFamily="18" charset="0"/>
                <a:cs typeface="Times New Roman" panose="02020603050405020304" pitchFamily="18" charset="0"/>
              </a:rPr>
              <a:t>class </a:t>
            </a:r>
            <a:r>
              <a:rPr kumimoji="0" lang="en-US" altLang="zh-CN" sz="2200" i="1" dirty="0" err="1">
                <a:latin typeface="Times New Roman" panose="02020603050405020304" pitchFamily="18" charset="0"/>
                <a:cs typeface="Times New Roman" panose="02020603050405020304" pitchFamily="18" charset="0"/>
              </a:rPr>
              <a:t>LabelOpts</a:t>
            </a:r>
            <a:r>
              <a:rPr kumimoji="0" lang="en-US" altLang="zh-CN" sz="2200" i="1" dirty="0">
                <a:latin typeface="Times New Roman" panose="02020603050405020304" pitchFamily="18" charset="0"/>
                <a:cs typeface="Times New Roman" panose="02020603050405020304" pitchFamily="18" charset="0"/>
              </a:rPr>
              <a:t>(</a:t>
            </a:r>
            <a:r>
              <a:rPr kumimoji="0" lang="en-US" altLang="zh-CN" sz="2200" i="1" dirty="0" err="1">
                <a:latin typeface="Times New Roman" panose="02020603050405020304" pitchFamily="18" charset="0"/>
                <a:cs typeface="Times New Roman" panose="02020603050405020304" pitchFamily="18" charset="0"/>
              </a:rPr>
              <a:t>is_show</a:t>
            </a:r>
            <a:r>
              <a:rPr kumimoji="0" lang="en-US" altLang="zh-CN" sz="2200" i="1" dirty="0">
                <a:latin typeface="Times New Roman" panose="02020603050405020304" pitchFamily="18" charset="0"/>
                <a:cs typeface="Times New Roman" panose="02020603050405020304" pitchFamily="18" charset="0"/>
              </a:rPr>
              <a:t>=True, position='top', color=None, distance=None, </a:t>
            </a:r>
            <a:r>
              <a:rPr kumimoji="0" lang="en-US" altLang="zh-CN" sz="2200" i="1" dirty="0" err="1">
                <a:latin typeface="Times New Roman" panose="02020603050405020304" pitchFamily="18" charset="0"/>
                <a:cs typeface="Times New Roman" panose="02020603050405020304" pitchFamily="18" charset="0"/>
              </a:rPr>
              <a:t>font_size</a:t>
            </a:r>
            <a:r>
              <a:rPr kumimoji="0" lang="en-US" altLang="zh-CN" sz="2200" i="1" dirty="0">
                <a:latin typeface="Times New Roman" panose="02020603050405020304" pitchFamily="18" charset="0"/>
                <a:cs typeface="Times New Roman" panose="02020603050405020304" pitchFamily="18" charset="0"/>
              </a:rPr>
              <a:t>=12, </a:t>
            </a:r>
            <a:r>
              <a:rPr kumimoji="0" lang="en-US" altLang="zh-CN" sz="2200" i="1" dirty="0" err="1">
                <a:latin typeface="Times New Roman" panose="02020603050405020304" pitchFamily="18" charset="0"/>
                <a:cs typeface="Times New Roman" panose="02020603050405020304" pitchFamily="18" charset="0"/>
              </a:rPr>
              <a:t>font_style</a:t>
            </a:r>
            <a:r>
              <a:rPr kumimoji="0" lang="en-US" altLang="zh-CN" sz="2200" i="1" dirty="0">
                <a:latin typeface="Times New Roman" panose="02020603050405020304" pitchFamily="18" charset="0"/>
                <a:cs typeface="Times New Roman" panose="02020603050405020304" pitchFamily="18" charset="0"/>
              </a:rPr>
              <a:t>=None, </a:t>
            </a:r>
            <a:r>
              <a:rPr kumimoji="0" lang="en-US" altLang="zh-CN" sz="2200" i="1" dirty="0" err="1">
                <a:latin typeface="Times New Roman" panose="02020603050405020304" pitchFamily="18" charset="0"/>
                <a:cs typeface="Times New Roman" panose="02020603050405020304" pitchFamily="18" charset="0"/>
              </a:rPr>
              <a:t>font_weight</a:t>
            </a:r>
            <a:r>
              <a:rPr kumimoji="0" lang="en-US" altLang="zh-CN" sz="2200" i="1" dirty="0">
                <a:latin typeface="Times New Roman" panose="02020603050405020304" pitchFamily="18" charset="0"/>
                <a:cs typeface="Times New Roman" panose="02020603050405020304" pitchFamily="18" charset="0"/>
              </a:rPr>
              <a:t>=None, </a:t>
            </a:r>
            <a:r>
              <a:rPr kumimoji="0" lang="en-US" altLang="zh-CN" sz="2200" i="1" dirty="0" err="1">
                <a:latin typeface="Times New Roman" panose="02020603050405020304" pitchFamily="18" charset="0"/>
                <a:cs typeface="Times New Roman" panose="02020603050405020304" pitchFamily="18" charset="0"/>
              </a:rPr>
              <a:t>font_family</a:t>
            </a:r>
            <a:r>
              <a:rPr kumimoji="0" lang="en-US" altLang="zh-CN" sz="2200" i="1" dirty="0">
                <a:latin typeface="Times New Roman" panose="02020603050405020304" pitchFamily="18" charset="0"/>
                <a:cs typeface="Times New Roman" panose="02020603050405020304" pitchFamily="18" charset="0"/>
              </a:rPr>
              <a:t>=None, rotate=None, margin=8, interval=None, </a:t>
            </a:r>
            <a:r>
              <a:rPr kumimoji="0" lang="en-US" altLang="zh-CN" sz="2200" i="1" dirty="0" err="1">
                <a:latin typeface="Times New Roman" panose="02020603050405020304" pitchFamily="18" charset="0"/>
                <a:cs typeface="Times New Roman" panose="02020603050405020304" pitchFamily="18" charset="0"/>
              </a:rPr>
              <a:t>horizontal_align</a:t>
            </a:r>
            <a:r>
              <a:rPr kumimoji="0" lang="en-US" altLang="zh-CN" sz="2200" i="1" dirty="0">
                <a:latin typeface="Times New Roman" panose="02020603050405020304" pitchFamily="18" charset="0"/>
                <a:cs typeface="Times New Roman" panose="02020603050405020304" pitchFamily="18" charset="0"/>
              </a:rPr>
              <a:t>=None </a:t>
            </a:r>
            <a:r>
              <a:rPr kumimoji="0" lang="en-US" altLang="zh-CN" sz="2200" i="1" dirty="0" err="1">
                <a:latin typeface="Times New Roman" panose="02020603050405020304" pitchFamily="18" charset="0"/>
                <a:cs typeface="Times New Roman" panose="02020603050405020304" pitchFamily="18" charset="0"/>
              </a:rPr>
              <a:t>vertical_align</a:t>
            </a:r>
            <a:r>
              <a:rPr kumimoji="0" lang="en-US" altLang="zh-CN" sz="2200" i="1" dirty="0">
                <a:latin typeface="Times New Roman" panose="02020603050405020304" pitchFamily="18" charset="0"/>
                <a:cs typeface="Times New Roman" panose="02020603050405020304" pitchFamily="18" charset="0"/>
              </a:rPr>
              <a:t>=None, formatter=None, rich=None)</a:t>
            </a:r>
          </a:p>
          <a:p>
            <a:pPr>
              <a:spcBef>
                <a:spcPct val="0"/>
              </a:spcBef>
              <a:buClrTx/>
              <a:buNone/>
            </a:pPr>
            <a:endParaRPr kumimoji="0" lang="en-US" altLang="zh-CN" sz="22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5494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heel(1)">
                                      <p:cBhvr>
                                        <p:cTn id="19"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FE74D8C-07E5-48A9-8556-3DF9CF7EE52A}"/>
              </a:ext>
            </a:extLst>
          </p:cNvPr>
          <p:cNvSpPr>
            <a:spLocks noGrp="1"/>
          </p:cNvSpPr>
          <p:nvPr>
            <p:ph idx="1"/>
          </p:nvPr>
        </p:nvSpPr>
        <p:spPr/>
        <p:txBody>
          <a:bodyPr/>
          <a:lstStyle/>
          <a:p>
            <a:pPr marL="0" indent="457200">
              <a:buClr>
                <a:srgbClr val="000066"/>
              </a:buClr>
              <a:buNone/>
            </a:pPr>
            <a:r>
              <a:rPr lang="en-US" altLang="zh-CN" dirty="0" err="1"/>
              <a:t>LabelOpts</a:t>
            </a:r>
            <a:r>
              <a:rPr lang="zh-CN" altLang="en-US" dirty="0"/>
              <a:t>类的部分参数名称及其说明如下表。</a:t>
            </a:r>
            <a:endParaRPr lang="en-US" altLang="zh-CN" sz="2000" b="1" dirty="0"/>
          </a:p>
        </p:txBody>
      </p:sp>
      <p:sp>
        <p:nvSpPr>
          <p:cNvPr id="3" name="标题 2">
            <a:extLst>
              <a:ext uri="{FF2B5EF4-FFF2-40B4-BE49-F238E27FC236}">
                <a16:creationId xmlns:a16="http://schemas.microsoft.com/office/drawing/2014/main" id="{351BE47F-A7C0-4F37-895C-B09FEF90680A}"/>
              </a:ext>
            </a:extLst>
          </p:cNvPr>
          <p:cNvSpPr>
            <a:spLocks noGrp="1"/>
          </p:cNvSpPr>
          <p:nvPr>
            <p:ph type="title"/>
          </p:nvPr>
        </p:nvSpPr>
        <p:spPr/>
        <p:txBody>
          <a:bodyPr/>
          <a:lstStyle/>
          <a:p>
            <a:r>
              <a:rPr lang="zh-CN" altLang="en-US" dirty="0"/>
              <a:t>熟悉</a:t>
            </a:r>
            <a:r>
              <a:rPr lang="en-US" altLang="zh-CN" dirty="0" err="1"/>
              <a:t>pyecharts</a:t>
            </a:r>
            <a:r>
              <a:rPr lang="zh-CN" altLang="en-US" dirty="0"/>
              <a:t>绘图基础</a:t>
            </a:r>
          </a:p>
        </p:txBody>
      </p:sp>
      <p:graphicFrame>
        <p:nvGraphicFramePr>
          <p:cNvPr id="5" name="表格 9">
            <a:extLst>
              <a:ext uri="{FF2B5EF4-FFF2-40B4-BE49-F238E27FC236}">
                <a16:creationId xmlns:a16="http://schemas.microsoft.com/office/drawing/2014/main" id="{C366FA37-AE97-4AB3-9ACD-C7947B85C5F9}"/>
              </a:ext>
            </a:extLst>
          </p:cNvPr>
          <p:cNvGraphicFramePr>
            <a:graphicFrameLocks noGrp="1"/>
          </p:cNvGraphicFramePr>
          <p:nvPr>
            <p:extLst>
              <p:ext uri="{D42A27DB-BD31-4B8C-83A1-F6EECF244321}">
                <p14:modId xmlns:p14="http://schemas.microsoft.com/office/powerpoint/2010/main" val="4253247642"/>
              </p:ext>
            </p:extLst>
          </p:nvPr>
        </p:nvGraphicFramePr>
        <p:xfrm>
          <a:off x="1882627" y="1987646"/>
          <a:ext cx="8466573" cy="4004640"/>
        </p:xfrm>
        <a:graphic>
          <a:graphicData uri="http://schemas.openxmlformats.org/drawingml/2006/table">
            <a:tbl>
              <a:tblPr firstRow="1" bandRow="1">
                <a:tableStyleId>{5C22544A-7EE6-4342-B048-85BDC9FD1C3A}</a:tableStyleId>
              </a:tblPr>
              <a:tblGrid>
                <a:gridCol w="1692910">
                  <a:extLst>
                    <a:ext uri="{9D8B030D-6E8A-4147-A177-3AD203B41FA5}">
                      <a16:colId xmlns:a16="http://schemas.microsoft.com/office/drawing/2014/main" val="2486219610"/>
                    </a:ext>
                  </a:extLst>
                </a:gridCol>
                <a:gridCol w="6773663">
                  <a:extLst>
                    <a:ext uri="{9D8B030D-6E8A-4147-A177-3AD203B41FA5}">
                      <a16:colId xmlns:a16="http://schemas.microsoft.com/office/drawing/2014/main" val="3350215076"/>
                    </a:ext>
                  </a:extLst>
                </a:gridCol>
              </a:tblGrid>
              <a:tr h="432000">
                <a:tc>
                  <a:txBody>
                    <a:bodyPr/>
                    <a:lstStyle/>
                    <a:p>
                      <a:pPr marL="0" algn="ctr" defTabSz="967740" rtl="0" eaLnBrk="1" latinLnBrk="0" hangingPunct="1"/>
                      <a:r>
                        <a:rPr lang="zh-CN" altLang="en-US" sz="1800" b="1" kern="1200" baseline="0" dirty="0">
                          <a:solidFill>
                            <a:schemeClr val="lt1"/>
                          </a:solidFill>
                          <a:latin typeface="Times New Roman" panose="02020603050405020304" pitchFamily="18" charset="0"/>
                          <a:ea typeface="+mn-ea"/>
                          <a:cs typeface="+mn-cs"/>
                        </a:rPr>
                        <a:t>参数名称</a:t>
                      </a:r>
                    </a:p>
                  </a:txBody>
                  <a:tcPr marL="68580" marR="68580" marT="0" marB="0" anchor="ctr"/>
                </a:tc>
                <a:tc>
                  <a:txBody>
                    <a:bodyPr/>
                    <a:lstStyle/>
                    <a:p>
                      <a:pPr marL="0" algn="ctr" defTabSz="967740" rtl="0" eaLnBrk="1" latinLnBrk="0" hangingPunct="1"/>
                      <a:r>
                        <a:rPr lang="zh-CN" altLang="en-US" sz="1800" b="1" kern="1200" baseline="0" dirty="0">
                          <a:solidFill>
                            <a:schemeClr val="lt1"/>
                          </a:solidFill>
                          <a:latin typeface="Times New Roman" panose="02020603050405020304" pitchFamily="18" charset="0"/>
                          <a:ea typeface="+mn-ea"/>
                          <a:cs typeface="+mn-cs"/>
                        </a:rPr>
                        <a:t>参数说明</a:t>
                      </a:r>
                    </a:p>
                  </a:txBody>
                  <a:tcPr marL="68580" marR="68580" marT="0" marB="0" anchor="ctr"/>
                </a:tc>
                <a:extLst>
                  <a:ext uri="{0D108BD9-81ED-4DB2-BD59-A6C34878D82A}">
                    <a16:rowId xmlns:a16="http://schemas.microsoft.com/office/drawing/2014/main" val="101937486"/>
                  </a:ext>
                </a:extLst>
              </a:tr>
              <a:tr h="432000">
                <a:tc>
                  <a:txBody>
                    <a:bodyPr/>
                    <a:lstStyle/>
                    <a:p>
                      <a:pPr marL="0" algn="l" defTabSz="967740" rtl="0" eaLnBrk="1" latinLnBrk="0" hangingPunct="1"/>
                      <a:r>
                        <a:rPr lang="en-US" sz="1800" kern="100" baseline="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is_show</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bool</a:t>
                      </a:r>
                      <a:r>
                        <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。表示是否显示标签。默认为</a:t>
                      </a:r>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True</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83780460"/>
                  </a:ext>
                </a:extLst>
              </a:tr>
              <a:tr h="432000">
                <a:tc>
                  <a:txBody>
                    <a:bodyPr/>
                    <a:lstStyle/>
                    <a:p>
                      <a:pPr marL="0" algn="l" defTabSz="967740" rtl="0" eaLnBrk="1" latinLnBrk="0" hangingPunct="1"/>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position</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str</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Sequence</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。表示标签的位置。默认为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top</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48713100"/>
                  </a:ext>
                </a:extLst>
              </a:tr>
              <a:tr h="432000">
                <a:tc>
                  <a:txBody>
                    <a:bodyPr/>
                    <a:lstStyle/>
                    <a:p>
                      <a:pPr marL="0" algn="l" defTabSz="967740" rtl="0" eaLnBrk="1" latinLnBrk="0" hangingPunct="1"/>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color</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str</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。表示文字的颜色。默认为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None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06970689"/>
                  </a:ext>
                </a:extLst>
              </a:tr>
              <a:tr h="432000">
                <a:tc>
                  <a:txBody>
                    <a:bodyPr/>
                    <a:lstStyle/>
                    <a:p>
                      <a:pPr marL="0" algn="l" defTabSz="967740" rtl="0" eaLnBrk="1" latinLnBrk="0" hangingPunct="1"/>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font_family</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str</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。表示文字的字体系列。默认为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None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913309555"/>
                  </a:ext>
                </a:extLst>
              </a:tr>
              <a:tr h="432000">
                <a:tc>
                  <a:txBody>
                    <a:bodyPr/>
                    <a:lstStyle/>
                    <a:p>
                      <a:pPr marL="0" algn="l" defTabSz="967740" rtl="0" eaLnBrk="1" latinLnBrk="0" hangingPunct="1"/>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font_size</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Numeric</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。表示文字的字体大小。默认为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12</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049139159"/>
                  </a:ext>
                </a:extLst>
              </a:tr>
              <a:tr h="432000">
                <a:tc>
                  <a:txBody>
                    <a:bodyPr/>
                    <a:lstStyle/>
                    <a:p>
                      <a:pPr marL="0" algn="l" defTabSz="967740" rtl="0" eaLnBrk="1" latinLnBrk="0" hangingPunct="1"/>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font_weight</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str</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。表示文字字体的粗细，可选</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normal</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bold</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bolder</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lighter</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None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00844638"/>
                  </a:ext>
                </a:extLst>
              </a:tr>
              <a:tr h="432000">
                <a:tc>
                  <a:txBody>
                    <a:bodyPr/>
                    <a:lstStyle/>
                    <a:p>
                      <a:pPr marL="0" algn="l" defTabSz="967740" rtl="0" eaLnBrk="1" latinLnBrk="0" hangingPunct="1"/>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rotate</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Numeric</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。表示标签旋转角度，从</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-90</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度到</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90</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度。默认为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None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081016044"/>
                  </a:ext>
                </a:extLst>
              </a:tr>
              <a:tr h="432000">
                <a:tc>
                  <a:txBody>
                    <a:bodyPr/>
                    <a:lstStyle/>
                    <a:p>
                      <a:pPr marL="0" algn="l" defTabSz="967740" rtl="0" eaLnBrk="1" latinLnBrk="0" hangingPunct="1"/>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horizontal_align</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str</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。表示文字水平对齐方式，默认为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None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7288211"/>
                  </a:ext>
                </a:extLst>
              </a:tr>
            </a:tbl>
          </a:graphicData>
        </a:graphic>
      </p:graphicFrame>
    </p:spTree>
    <p:extLst>
      <p:ext uri="{BB962C8B-B14F-4D97-AF65-F5344CB8AC3E}">
        <p14:creationId xmlns:p14="http://schemas.microsoft.com/office/powerpoint/2010/main" val="46235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heel(1)">
                                      <p:cBhvr>
                                        <p:cTn id="1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FE74D8C-07E5-48A9-8556-3DF9CF7EE52A}"/>
              </a:ext>
            </a:extLst>
          </p:cNvPr>
          <p:cNvSpPr>
            <a:spLocks noGrp="1"/>
          </p:cNvSpPr>
          <p:nvPr>
            <p:ph idx="1"/>
          </p:nvPr>
        </p:nvSpPr>
        <p:spPr/>
        <p:txBody>
          <a:bodyPr/>
          <a:lstStyle/>
          <a:p>
            <a:pPr marL="0" indent="0">
              <a:buClr>
                <a:srgbClr val="000066"/>
              </a:buClr>
              <a:buNone/>
            </a:pPr>
            <a:r>
              <a:rPr lang="zh-CN" altLang="en-US" sz="2000" b="1" dirty="0"/>
              <a:t>（</a:t>
            </a:r>
            <a:r>
              <a:rPr lang="en-US" altLang="zh-CN" sz="2000" b="1" dirty="0"/>
              <a:t>3</a:t>
            </a:r>
            <a:r>
              <a:rPr lang="zh-CN" altLang="en-US" sz="2000" b="1" dirty="0"/>
              <a:t>） 线样式配置项</a:t>
            </a:r>
            <a:endParaRPr lang="en-US" altLang="zh-CN" sz="2000" b="1" dirty="0"/>
          </a:p>
          <a:p>
            <a:pPr>
              <a:buClr>
                <a:srgbClr val="000066"/>
              </a:buClr>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线样式配置项是通过</a:t>
            </a:r>
            <a:r>
              <a:rPr lang="en-US" altLang="zh-CN" sz="1800" dirty="0">
                <a:effectLst/>
                <a:latin typeface="Times New Roman" panose="02020603050405020304" pitchFamily="18" charset="0"/>
                <a:ea typeface="宋体" panose="02010600030101010101" pitchFamily="2" charset="-122"/>
              </a:rPr>
              <a:t>options</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模块中的</a:t>
            </a:r>
            <a:r>
              <a:rPr lang="en-US" altLang="zh-CN" sz="1800" dirty="0" err="1">
                <a:effectLst/>
                <a:latin typeface="Times New Roman" panose="02020603050405020304" pitchFamily="18" charset="0"/>
                <a:ea typeface="宋体" panose="02010600030101010101" pitchFamily="2" charset="-122"/>
              </a:rPr>
              <a:t>LineStyleOpts</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类实现的，可以将</a:t>
            </a:r>
            <a:r>
              <a:rPr lang="en-US" altLang="zh-CN" sz="1800" dirty="0" err="1">
                <a:effectLst/>
                <a:latin typeface="Times New Roman" panose="02020603050405020304" pitchFamily="18" charset="0"/>
                <a:ea typeface="宋体" panose="02010600030101010101" pitchFamily="2" charset="-122"/>
              </a:rPr>
              <a:t>line_style_opts</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作为参数传递给</a:t>
            </a:r>
            <a:r>
              <a:rPr lang="en-US" altLang="zh-CN" sz="1800" dirty="0" err="1">
                <a:effectLst/>
                <a:latin typeface="Times New Roman" panose="02020603050405020304" pitchFamily="18" charset="0"/>
                <a:ea typeface="宋体" panose="02010600030101010101" pitchFamily="2" charset="-122"/>
              </a:rPr>
              <a:t>set_series_opts</a:t>
            </a:r>
            <a:r>
              <a:rPr lang="en-US" altLang="zh-CN" sz="1800" dirty="0">
                <a:effectLst/>
                <a:latin typeface="Times New Roman" panose="02020603050405020304" pitchFamily="18" charset="0"/>
                <a:ea typeface="宋体" panose="02010600030101010101" pitchFamily="2" charset="-122"/>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方法。</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a:buClr>
                <a:srgbClr val="000066"/>
              </a:buClr>
            </a:pPr>
            <a:r>
              <a:rPr lang="en-US" altLang="zh-CN" sz="1800" dirty="0" err="1">
                <a:effectLst/>
                <a:latin typeface="Times New Roman" panose="02020603050405020304" pitchFamily="18" charset="0"/>
                <a:ea typeface="宋体" panose="02010600030101010101" pitchFamily="2" charset="-122"/>
              </a:rPr>
              <a:t>LineStyleOpts</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类的基本使用格式如下。</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a:buClr>
                <a:srgbClr val="000066"/>
              </a:buClr>
            </a:pPr>
            <a:endParaRPr lang="en-US" altLang="zh-CN" sz="2000" b="1" dirty="0"/>
          </a:p>
        </p:txBody>
      </p:sp>
      <p:sp>
        <p:nvSpPr>
          <p:cNvPr id="3" name="标题 2">
            <a:extLst>
              <a:ext uri="{FF2B5EF4-FFF2-40B4-BE49-F238E27FC236}">
                <a16:creationId xmlns:a16="http://schemas.microsoft.com/office/drawing/2014/main" id="{351BE47F-A7C0-4F37-895C-B09FEF90680A}"/>
              </a:ext>
            </a:extLst>
          </p:cNvPr>
          <p:cNvSpPr>
            <a:spLocks noGrp="1"/>
          </p:cNvSpPr>
          <p:nvPr>
            <p:ph type="title"/>
          </p:nvPr>
        </p:nvSpPr>
        <p:spPr/>
        <p:txBody>
          <a:bodyPr/>
          <a:lstStyle/>
          <a:p>
            <a:r>
              <a:rPr lang="zh-CN" altLang="en-US" dirty="0"/>
              <a:t>熟悉</a:t>
            </a:r>
            <a:r>
              <a:rPr lang="en-US" altLang="zh-CN" dirty="0" err="1"/>
              <a:t>pyecharts</a:t>
            </a:r>
            <a:r>
              <a:rPr lang="zh-CN" altLang="en-US" dirty="0"/>
              <a:t>绘图基础</a:t>
            </a:r>
          </a:p>
        </p:txBody>
      </p:sp>
      <p:sp>
        <p:nvSpPr>
          <p:cNvPr id="4" name="TextBox 5">
            <a:extLst>
              <a:ext uri="{FF2B5EF4-FFF2-40B4-BE49-F238E27FC236}">
                <a16:creationId xmlns:a16="http://schemas.microsoft.com/office/drawing/2014/main" id="{8632D842-AF38-48BF-9528-CCAD2DE89604}"/>
              </a:ext>
            </a:extLst>
          </p:cNvPr>
          <p:cNvSpPr txBox="1">
            <a:spLocks noChangeArrowheads="1"/>
          </p:cNvSpPr>
          <p:nvPr/>
        </p:nvSpPr>
        <p:spPr bwMode="auto">
          <a:xfrm>
            <a:off x="314444" y="3245816"/>
            <a:ext cx="1164598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8775">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a:spcBef>
                <a:spcPct val="0"/>
              </a:spcBef>
              <a:buClrTx/>
              <a:buNone/>
            </a:pPr>
            <a:r>
              <a:rPr kumimoji="0" lang="en-US" altLang="zh-CN" sz="2200" i="1" dirty="0">
                <a:latin typeface="Times New Roman" panose="02020603050405020304" pitchFamily="18" charset="0"/>
                <a:cs typeface="Times New Roman" panose="02020603050405020304" pitchFamily="18" charset="0"/>
              </a:rPr>
              <a:t>class </a:t>
            </a:r>
            <a:r>
              <a:rPr kumimoji="0" lang="en-US" altLang="zh-CN" sz="2200" i="1" dirty="0" err="1">
                <a:latin typeface="Times New Roman" panose="02020603050405020304" pitchFamily="18" charset="0"/>
                <a:cs typeface="Times New Roman" panose="02020603050405020304" pitchFamily="18" charset="0"/>
              </a:rPr>
              <a:t>LineStyleOpts</a:t>
            </a:r>
            <a:r>
              <a:rPr kumimoji="0" lang="en-US" altLang="zh-CN" sz="2200" i="1" dirty="0">
                <a:latin typeface="Times New Roman" panose="02020603050405020304" pitchFamily="18" charset="0"/>
                <a:cs typeface="Times New Roman" panose="02020603050405020304" pitchFamily="18" charset="0"/>
              </a:rPr>
              <a:t>(</a:t>
            </a:r>
            <a:r>
              <a:rPr kumimoji="0" lang="en-US" altLang="zh-CN" sz="2200" i="1" dirty="0" err="1">
                <a:latin typeface="Times New Roman" panose="02020603050405020304" pitchFamily="18" charset="0"/>
                <a:cs typeface="Times New Roman" panose="02020603050405020304" pitchFamily="18" charset="0"/>
              </a:rPr>
              <a:t>is_show</a:t>
            </a:r>
            <a:r>
              <a:rPr kumimoji="0" lang="en-US" altLang="zh-CN" sz="2200" i="1" dirty="0">
                <a:latin typeface="Times New Roman" panose="02020603050405020304" pitchFamily="18" charset="0"/>
                <a:cs typeface="Times New Roman" panose="02020603050405020304" pitchFamily="18" charset="0"/>
              </a:rPr>
              <a:t>=True, width=1, opacity=1, curve=0, type_='solid', color=None)</a:t>
            </a:r>
          </a:p>
          <a:p>
            <a:pPr>
              <a:spcBef>
                <a:spcPct val="0"/>
              </a:spcBef>
              <a:buClrTx/>
              <a:buNone/>
            </a:pPr>
            <a:endParaRPr kumimoji="0" lang="en-US" altLang="zh-CN" sz="22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9282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heel(1)">
                                      <p:cBhvr>
                                        <p:cTn id="19"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FE74D8C-07E5-48A9-8556-3DF9CF7EE52A}"/>
              </a:ext>
            </a:extLst>
          </p:cNvPr>
          <p:cNvSpPr>
            <a:spLocks noGrp="1"/>
          </p:cNvSpPr>
          <p:nvPr>
            <p:ph idx="1"/>
          </p:nvPr>
        </p:nvSpPr>
        <p:spPr/>
        <p:txBody>
          <a:bodyPr/>
          <a:lstStyle/>
          <a:p>
            <a:pPr marL="0" indent="457200">
              <a:buClr>
                <a:srgbClr val="000066"/>
              </a:buClr>
              <a:buNone/>
            </a:pPr>
            <a:r>
              <a:rPr lang="en-US" altLang="zh-CN" sz="1800" dirty="0" err="1">
                <a:effectLst/>
                <a:latin typeface="Times New Roman" panose="02020603050405020304" pitchFamily="18" charset="0"/>
                <a:ea typeface="宋体" panose="02010600030101010101" pitchFamily="2" charset="-122"/>
                <a:cs typeface="Times New Roman" panose="02020603050405020304" pitchFamily="18" charset="0"/>
              </a:rPr>
              <a:t>LineStyleOpts</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类的参数及其说明如下表。</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a:buClr>
                <a:srgbClr val="000066"/>
              </a:buClr>
            </a:pPr>
            <a:endParaRPr lang="en-US" altLang="zh-CN" sz="2000" b="1" dirty="0"/>
          </a:p>
        </p:txBody>
      </p:sp>
      <p:sp>
        <p:nvSpPr>
          <p:cNvPr id="3" name="标题 2">
            <a:extLst>
              <a:ext uri="{FF2B5EF4-FFF2-40B4-BE49-F238E27FC236}">
                <a16:creationId xmlns:a16="http://schemas.microsoft.com/office/drawing/2014/main" id="{351BE47F-A7C0-4F37-895C-B09FEF90680A}"/>
              </a:ext>
            </a:extLst>
          </p:cNvPr>
          <p:cNvSpPr>
            <a:spLocks noGrp="1"/>
          </p:cNvSpPr>
          <p:nvPr>
            <p:ph type="title"/>
          </p:nvPr>
        </p:nvSpPr>
        <p:spPr/>
        <p:txBody>
          <a:bodyPr/>
          <a:lstStyle/>
          <a:p>
            <a:r>
              <a:rPr lang="zh-CN" altLang="en-US" dirty="0"/>
              <a:t>熟悉</a:t>
            </a:r>
            <a:r>
              <a:rPr lang="en-US" altLang="zh-CN" dirty="0" err="1"/>
              <a:t>pyecharts</a:t>
            </a:r>
            <a:r>
              <a:rPr lang="zh-CN" altLang="en-US" dirty="0"/>
              <a:t>绘图基础</a:t>
            </a:r>
          </a:p>
        </p:txBody>
      </p:sp>
      <p:graphicFrame>
        <p:nvGraphicFramePr>
          <p:cNvPr id="5" name="表格 9">
            <a:extLst>
              <a:ext uri="{FF2B5EF4-FFF2-40B4-BE49-F238E27FC236}">
                <a16:creationId xmlns:a16="http://schemas.microsoft.com/office/drawing/2014/main" id="{9288DEC8-092A-4312-B9D0-BA5EA8CAD23B}"/>
              </a:ext>
            </a:extLst>
          </p:cNvPr>
          <p:cNvGraphicFramePr>
            <a:graphicFrameLocks noGrp="1"/>
          </p:cNvGraphicFramePr>
          <p:nvPr>
            <p:extLst>
              <p:ext uri="{D42A27DB-BD31-4B8C-83A1-F6EECF244321}">
                <p14:modId xmlns:p14="http://schemas.microsoft.com/office/powerpoint/2010/main" val="572426201"/>
              </p:ext>
            </p:extLst>
          </p:nvPr>
        </p:nvGraphicFramePr>
        <p:xfrm>
          <a:off x="2235137" y="2118537"/>
          <a:ext cx="7721725" cy="3024000"/>
        </p:xfrm>
        <a:graphic>
          <a:graphicData uri="http://schemas.openxmlformats.org/drawingml/2006/table">
            <a:tbl>
              <a:tblPr firstRow="1" bandRow="1">
                <a:tableStyleId>{5C22544A-7EE6-4342-B048-85BDC9FD1C3A}</a:tableStyleId>
              </a:tblPr>
              <a:tblGrid>
                <a:gridCol w="1093791">
                  <a:extLst>
                    <a:ext uri="{9D8B030D-6E8A-4147-A177-3AD203B41FA5}">
                      <a16:colId xmlns:a16="http://schemas.microsoft.com/office/drawing/2014/main" val="2486219610"/>
                    </a:ext>
                  </a:extLst>
                </a:gridCol>
                <a:gridCol w="6627934">
                  <a:extLst>
                    <a:ext uri="{9D8B030D-6E8A-4147-A177-3AD203B41FA5}">
                      <a16:colId xmlns:a16="http://schemas.microsoft.com/office/drawing/2014/main" val="3350215076"/>
                    </a:ext>
                  </a:extLst>
                </a:gridCol>
              </a:tblGrid>
              <a:tr h="432000">
                <a:tc>
                  <a:txBody>
                    <a:bodyPr/>
                    <a:lstStyle/>
                    <a:p>
                      <a:pPr marL="0" algn="ctr" defTabSz="967740" rtl="0" eaLnBrk="1" latinLnBrk="0" hangingPunct="1"/>
                      <a:r>
                        <a:rPr lang="zh-CN" altLang="en-US" sz="1800" b="1" kern="1200" baseline="0" dirty="0">
                          <a:solidFill>
                            <a:schemeClr val="lt1"/>
                          </a:solidFill>
                          <a:latin typeface="Times New Roman" panose="02020603050405020304" pitchFamily="18" charset="0"/>
                          <a:ea typeface="+mn-ea"/>
                          <a:cs typeface="+mn-cs"/>
                        </a:rPr>
                        <a:t>参数名称</a:t>
                      </a:r>
                    </a:p>
                  </a:txBody>
                  <a:tcPr marL="68580" marR="68580" marT="0" marB="0" anchor="ctr"/>
                </a:tc>
                <a:tc>
                  <a:txBody>
                    <a:bodyPr/>
                    <a:lstStyle/>
                    <a:p>
                      <a:pPr marL="0" algn="ctr" defTabSz="967740" rtl="0" eaLnBrk="1" latinLnBrk="0" hangingPunct="1"/>
                      <a:r>
                        <a:rPr lang="zh-CN" altLang="en-US" sz="1800" b="1" kern="1200" baseline="0" dirty="0">
                          <a:solidFill>
                            <a:schemeClr val="lt1"/>
                          </a:solidFill>
                          <a:latin typeface="Times New Roman" panose="02020603050405020304" pitchFamily="18" charset="0"/>
                          <a:ea typeface="+mn-ea"/>
                          <a:cs typeface="+mn-cs"/>
                        </a:rPr>
                        <a:t>参数说明</a:t>
                      </a:r>
                    </a:p>
                  </a:txBody>
                  <a:tcPr marL="68580" marR="68580" marT="0" marB="0" anchor="ctr"/>
                </a:tc>
                <a:extLst>
                  <a:ext uri="{0D108BD9-81ED-4DB2-BD59-A6C34878D82A}">
                    <a16:rowId xmlns:a16="http://schemas.microsoft.com/office/drawing/2014/main" val="101937486"/>
                  </a:ext>
                </a:extLst>
              </a:tr>
              <a:tr h="432000">
                <a:tc>
                  <a:txBody>
                    <a:bodyPr/>
                    <a:lstStyle/>
                    <a:p>
                      <a:pPr marL="0" algn="l" defTabSz="967740" rtl="0" eaLnBrk="1" latinLnBrk="0" hangingPunct="1"/>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is_show</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bool</a:t>
                      </a:r>
                      <a:r>
                        <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。表示是否显示线。默认为</a:t>
                      </a:r>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True</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83780460"/>
                  </a:ext>
                </a:extLst>
              </a:tr>
              <a:tr h="432000">
                <a:tc>
                  <a:txBody>
                    <a:bodyPr/>
                    <a:lstStyle/>
                    <a:p>
                      <a:pPr marL="0" algn="l" defTabSz="967740" rtl="0" eaLnBrk="1" latinLnBrk="0" hangingPunct="1"/>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width</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Numeric</a:t>
                      </a:r>
                      <a:r>
                        <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。表示线的宽度。默认为</a:t>
                      </a:r>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48713100"/>
                  </a:ext>
                </a:extLst>
              </a:tr>
              <a:tr h="432000">
                <a:tc>
                  <a:txBody>
                    <a:bodyPr/>
                    <a:lstStyle/>
                    <a:p>
                      <a:pPr marL="0" algn="l" defTabSz="967740" rtl="0" eaLnBrk="1" latinLnBrk="0" hangingPunct="1"/>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opacity</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Numeric</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。表示图形透明度，支持从</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到</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的数字。默认为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06970689"/>
                  </a:ext>
                </a:extLst>
              </a:tr>
              <a:tr h="432000">
                <a:tc>
                  <a:txBody>
                    <a:bodyPr/>
                    <a:lstStyle/>
                    <a:p>
                      <a:pPr marL="0" algn="l" defTabSz="967740" rtl="0" eaLnBrk="1" latinLnBrk="0" hangingPunct="1"/>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curve</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Numeric</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。表示线的弯曲度，</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表示完全不弯曲。默认为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913309555"/>
                  </a:ext>
                </a:extLst>
              </a:tr>
              <a:tr h="432000">
                <a:tc>
                  <a:txBody>
                    <a:bodyPr/>
                    <a:lstStyle/>
                    <a:p>
                      <a:pPr marL="0" algn="l" defTabSz="967740" rtl="0" eaLnBrk="1" latinLnBrk="0" hangingPunct="1"/>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type_</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str</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。表示线的类型，常用</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solid</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dashed</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dotted</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solid</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049139159"/>
                  </a:ext>
                </a:extLst>
              </a:tr>
              <a:tr h="432000">
                <a:tc>
                  <a:txBody>
                    <a:bodyPr/>
                    <a:lstStyle/>
                    <a:p>
                      <a:pPr marL="0" algn="l" defTabSz="967740" rtl="0" eaLnBrk="1" latinLnBrk="0" hangingPunct="1"/>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color</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str</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。表示线的颜色。默认为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None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00844638"/>
                  </a:ext>
                </a:extLst>
              </a:tr>
            </a:tbl>
          </a:graphicData>
        </a:graphic>
      </p:graphicFrame>
    </p:spTree>
    <p:extLst>
      <p:ext uri="{BB962C8B-B14F-4D97-AF65-F5344CB8AC3E}">
        <p14:creationId xmlns:p14="http://schemas.microsoft.com/office/powerpoint/2010/main" val="3889497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heel(1)">
                                      <p:cBhvr>
                                        <p:cTn id="1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FE74D8C-07E5-48A9-8556-3DF9CF7EE52A}"/>
              </a:ext>
            </a:extLst>
          </p:cNvPr>
          <p:cNvSpPr>
            <a:spLocks noGrp="1"/>
          </p:cNvSpPr>
          <p:nvPr>
            <p:ph idx="1"/>
          </p:nvPr>
        </p:nvSpPr>
        <p:spPr/>
        <p:txBody>
          <a:bodyPr/>
          <a:lstStyle/>
          <a:p>
            <a:pPr marL="0" indent="0">
              <a:buClr>
                <a:srgbClr val="000066"/>
              </a:buClr>
              <a:buNone/>
            </a:pPr>
            <a:r>
              <a:rPr lang="zh-CN" altLang="en-US" sz="2000" b="1" dirty="0"/>
              <a:t>（</a:t>
            </a:r>
            <a:r>
              <a:rPr lang="en-US" altLang="zh-CN" sz="2000" b="1" dirty="0"/>
              <a:t>4</a:t>
            </a:r>
            <a:r>
              <a:rPr lang="zh-CN" altLang="en-US" sz="2000" b="1" dirty="0"/>
              <a:t>） 标记点配置项</a:t>
            </a:r>
            <a:endParaRPr lang="en-US" altLang="zh-CN" sz="2000" b="1" dirty="0"/>
          </a:p>
          <a:p>
            <a:pPr>
              <a:buClr>
                <a:srgbClr val="000066"/>
              </a:buClr>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标记点配置项是通过</a:t>
            </a:r>
            <a:r>
              <a:rPr lang="en-US" altLang="zh-CN" sz="1800" dirty="0">
                <a:effectLst/>
                <a:latin typeface="Times New Roman" panose="02020603050405020304" pitchFamily="18" charset="0"/>
                <a:ea typeface="宋体" panose="02010600030101010101" pitchFamily="2" charset="-122"/>
              </a:rPr>
              <a:t>options</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模块中的</a:t>
            </a:r>
            <a:r>
              <a:rPr lang="en-US" altLang="zh-CN" sz="1800" dirty="0" err="1">
                <a:effectLst/>
                <a:latin typeface="Times New Roman" panose="02020603050405020304" pitchFamily="18" charset="0"/>
                <a:ea typeface="宋体" panose="02010600030101010101" pitchFamily="2" charset="-122"/>
              </a:rPr>
              <a:t>MarkPointOpts</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类实现的，可以将</a:t>
            </a:r>
            <a:r>
              <a:rPr lang="en-US" altLang="zh-CN" sz="1800" dirty="0" err="1">
                <a:effectLst/>
                <a:latin typeface="Times New Roman" panose="02020603050405020304" pitchFamily="18" charset="0"/>
                <a:ea typeface="宋体" panose="02010600030101010101" pitchFamily="2" charset="-122"/>
              </a:rPr>
              <a:t>markpoint_opts</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作为参数传递给</a:t>
            </a:r>
            <a:r>
              <a:rPr lang="en-US" altLang="zh-CN" sz="1800" dirty="0" err="1">
                <a:effectLst/>
                <a:latin typeface="Times New Roman" panose="02020603050405020304" pitchFamily="18" charset="0"/>
                <a:ea typeface="宋体" panose="02010600030101010101" pitchFamily="2" charset="-122"/>
              </a:rPr>
              <a:t>set_series_opts</a:t>
            </a:r>
            <a:r>
              <a:rPr lang="en-US" altLang="zh-CN" sz="1800" dirty="0">
                <a:effectLst/>
                <a:latin typeface="Times New Roman" panose="02020603050405020304" pitchFamily="18" charset="0"/>
                <a:ea typeface="宋体" panose="02010600030101010101" pitchFamily="2" charset="-122"/>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方法。</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a:buClr>
                <a:srgbClr val="000066"/>
              </a:buClr>
            </a:pPr>
            <a:r>
              <a:rPr lang="en-US" altLang="zh-CN" sz="1800" dirty="0" err="1">
                <a:effectLst/>
                <a:latin typeface="Times New Roman" panose="02020603050405020304" pitchFamily="18" charset="0"/>
                <a:ea typeface="宋体" panose="02010600030101010101" pitchFamily="2" charset="-122"/>
              </a:rPr>
              <a:t>MarkPointOpts</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类的基本使用格式如下。</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a:buClr>
                <a:srgbClr val="000066"/>
              </a:buClr>
            </a:pPr>
            <a:endParaRPr lang="en-US" altLang="zh-CN" dirty="0"/>
          </a:p>
          <a:p>
            <a:pPr>
              <a:buClr>
                <a:srgbClr val="000066"/>
              </a:buClr>
            </a:pP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a:buClr>
                <a:srgbClr val="000066"/>
              </a:buClr>
            </a:pP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a:buClr>
                <a:srgbClr val="000066"/>
              </a:buClr>
            </a:pPr>
            <a:endParaRPr lang="en-US" altLang="zh-CN" b="1" dirty="0"/>
          </a:p>
          <a:p>
            <a:pPr>
              <a:buClr>
                <a:srgbClr val="000066"/>
              </a:buClr>
            </a:pPr>
            <a:endParaRPr lang="en-US" altLang="zh-CN" sz="2000" b="1" dirty="0"/>
          </a:p>
        </p:txBody>
      </p:sp>
      <p:sp>
        <p:nvSpPr>
          <p:cNvPr id="3" name="标题 2">
            <a:extLst>
              <a:ext uri="{FF2B5EF4-FFF2-40B4-BE49-F238E27FC236}">
                <a16:creationId xmlns:a16="http://schemas.microsoft.com/office/drawing/2014/main" id="{351BE47F-A7C0-4F37-895C-B09FEF90680A}"/>
              </a:ext>
            </a:extLst>
          </p:cNvPr>
          <p:cNvSpPr>
            <a:spLocks noGrp="1"/>
          </p:cNvSpPr>
          <p:nvPr>
            <p:ph type="title"/>
          </p:nvPr>
        </p:nvSpPr>
        <p:spPr/>
        <p:txBody>
          <a:bodyPr/>
          <a:lstStyle/>
          <a:p>
            <a:r>
              <a:rPr lang="zh-CN" altLang="en-US" dirty="0"/>
              <a:t>熟悉</a:t>
            </a:r>
            <a:r>
              <a:rPr lang="en-US" altLang="zh-CN" dirty="0" err="1"/>
              <a:t>pyecharts</a:t>
            </a:r>
            <a:r>
              <a:rPr lang="zh-CN" altLang="en-US" dirty="0"/>
              <a:t>绘图基础</a:t>
            </a:r>
          </a:p>
        </p:txBody>
      </p:sp>
      <p:sp>
        <p:nvSpPr>
          <p:cNvPr id="4" name="TextBox 5">
            <a:extLst>
              <a:ext uri="{FF2B5EF4-FFF2-40B4-BE49-F238E27FC236}">
                <a16:creationId xmlns:a16="http://schemas.microsoft.com/office/drawing/2014/main" id="{42960C99-DA18-45C4-A880-E41E99E6F7E5}"/>
              </a:ext>
            </a:extLst>
          </p:cNvPr>
          <p:cNvSpPr txBox="1">
            <a:spLocks noChangeArrowheads="1"/>
          </p:cNvSpPr>
          <p:nvPr/>
        </p:nvSpPr>
        <p:spPr bwMode="auto">
          <a:xfrm>
            <a:off x="1757183" y="3076539"/>
            <a:ext cx="9774237"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8775">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a:spcBef>
                <a:spcPct val="0"/>
              </a:spcBef>
              <a:buClrTx/>
              <a:buNone/>
            </a:pPr>
            <a:r>
              <a:rPr kumimoji="0" lang="en-US" altLang="zh-CN" sz="2200" i="1" dirty="0">
                <a:latin typeface="Times New Roman" panose="02020603050405020304" pitchFamily="18" charset="0"/>
                <a:cs typeface="Times New Roman" panose="02020603050405020304" pitchFamily="18" charset="0"/>
              </a:rPr>
              <a:t>class </a:t>
            </a:r>
            <a:r>
              <a:rPr kumimoji="0" lang="en-US" altLang="zh-CN" sz="2200" i="1" dirty="0" err="1">
                <a:latin typeface="Times New Roman" panose="02020603050405020304" pitchFamily="18" charset="0"/>
                <a:cs typeface="Times New Roman" panose="02020603050405020304" pitchFamily="18" charset="0"/>
              </a:rPr>
              <a:t>MarkPointOpts</a:t>
            </a:r>
            <a:r>
              <a:rPr kumimoji="0" lang="en-US" altLang="zh-CN" sz="2200" i="1" dirty="0">
                <a:latin typeface="Times New Roman" panose="02020603050405020304" pitchFamily="18" charset="0"/>
                <a:cs typeface="Times New Roman" panose="02020603050405020304" pitchFamily="18" charset="0"/>
              </a:rPr>
              <a:t>(data=None, symbol=None, </a:t>
            </a:r>
            <a:r>
              <a:rPr kumimoji="0" lang="en-US" altLang="zh-CN" sz="2200" i="1" dirty="0" err="1">
                <a:latin typeface="Times New Roman" panose="02020603050405020304" pitchFamily="18" charset="0"/>
                <a:cs typeface="Times New Roman" panose="02020603050405020304" pitchFamily="18" charset="0"/>
              </a:rPr>
              <a:t>symbol_size</a:t>
            </a:r>
            <a:r>
              <a:rPr kumimoji="0" lang="en-US" altLang="zh-CN" sz="2200" i="1" dirty="0">
                <a:latin typeface="Times New Roman" panose="02020603050405020304" pitchFamily="18" charset="0"/>
                <a:cs typeface="Times New Roman" panose="02020603050405020304" pitchFamily="18" charset="0"/>
              </a:rPr>
              <a:t>=None, </a:t>
            </a:r>
            <a:r>
              <a:rPr kumimoji="0" lang="en-US" altLang="zh-CN" sz="2200" i="1" dirty="0" err="1">
                <a:latin typeface="Times New Roman" panose="02020603050405020304" pitchFamily="18" charset="0"/>
                <a:cs typeface="Times New Roman" panose="02020603050405020304" pitchFamily="18" charset="0"/>
              </a:rPr>
              <a:t>label_opts</a:t>
            </a:r>
            <a:r>
              <a:rPr kumimoji="0" lang="en-US" altLang="zh-CN" sz="2200" i="1" dirty="0">
                <a:latin typeface="Times New Roman" panose="02020603050405020304" pitchFamily="18" charset="0"/>
                <a:cs typeface="Times New Roman" panose="02020603050405020304" pitchFamily="18" charset="0"/>
              </a:rPr>
              <a:t>=</a:t>
            </a:r>
            <a:r>
              <a:rPr kumimoji="0" lang="en-US" altLang="zh-CN" sz="2200" i="1" dirty="0" err="1">
                <a:latin typeface="Times New Roman" panose="02020603050405020304" pitchFamily="18" charset="0"/>
                <a:cs typeface="Times New Roman" panose="02020603050405020304" pitchFamily="18" charset="0"/>
              </a:rPr>
              <a:t>opts.LabelOpts</a:t>
            </a:r>
            <a:r>
              <a:rPr kumimoji="0" lang="en-US" altLang="zh-CN" sz="2200" i="1" dirty="0">
                <a:latin typeface="Times New Roman" panose="02020603050405020304" pitchFamily="18" charset="0"/>
                <a:cs typeface="Times New Roman" panose="02020603050405020304" pitchFamily="18" charset="0"/>
              </a:rPr>
              <a:t>(position='inside', color='#</a:t>
            </a:r>
            <a:r>
              <a:rPr kumimoji="0" lang="en-US" altLang="zh-CN" sz="2200" i="1" dirty="0" err="1">
                <a:latin typeface="Times New Roman" panose="02020603050405020304" pitchFamily="18" charset="0"/>
                <a:cs typeface="Times New Roman" panose="02020603050405020304" pitchFamily="18" charset="0"/>
              </a:rPr>
              <a:t>fff</a:t>
            </a:r>
            <a:r>
              <a:rPr kumimoji="0" lang="en-US" altLang="zh-CN" sz="2200" i="1" dirty="0">
                <a:latin typeface="Times New Roman" panose="02020603050405020304" pitchFamily="18" charset="0"/>
                <a:cs typeface="Times New Roman" panose="02020603050405020304" pitchFamily="18" charset="0"/>
              </a:rPr>
              <a:t>')</a:t>
            </a:r>
          </a:p>
          <a:p>
            <a:pPr>
              <a:spcBef>
                <a:spcPct val="0"/>
              </a:spcBef>
              <a:buClrTx/>
              <a:buNone/>
            </a:pPr>
            <a:endParaRPr kumimoji="0" lang="en-US" altLang="zh-CN" sz="22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3576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heel(1)">
                                      <p:cBhvr>
                                        <p:cTn id="19"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FE74D8C-07E5-48A9-8556-3DF9CF7EE52A}"/>
              </a:ext>
            </a:extLst>
          </p:cNvPr>
          <p:cNvSpPr>
            <a:spLocks noGrp="1"/>
          </p:cNvSpPr>
          <p:nvPr>
            <p:ph idx="1"/>
          </p:nvPr>
        </p:nvSpPr>
        <p:spPr/>
        <p:txBody>
          <a:bodyPr/>
          <a:lstStyle/>
          <a:p>
            <a:pPr marL="0" indent="0">
              <a:buClr>
                <a:srgbClr val="000066"/>
              </a:buClr>
              <a:buNone/>
            </a:pPr>
            <a:r>
              <a:rPr lang="zh-CN" altLang="en-US" sz="2000" b="1" dirty="0"/>
              <a:t>（</a:t>
            </a:r>
            <a:r>
              <a:rPr lang="en-US" altLang="zh-CN" sz="2000" b="1" dirty="0"/>
              <a:t>3</a:t>
            </a:r>
            <a:r>
              <a:rPr lang="zh-CN" altLang="en-US" sz="2000" b="1" dirty="0"/>
              <a:t>） 保存与显示图形</a:t>
            </a:r>
            <a:endParaRPr lang="en-US" altLang="zh-CN" sz="2000" b="1" dirty="0"/>
          </a:p>
          <a:p>
            <a:pPr marL="0" indent="457200">
              <a:buNone/>
            </a:pPr>
            <a:r>
              <a:rPr lang="zh-CN" altLang="en-US" dirty="0"/>
              <a:t>在</a:t>
            </a:r>
            <a:r>
              <a:rPr lang="en-US" altLang="zh-CN" dirty="0" err="1"/>
              <a:t>pyplot</a:t>
            </a:r>
            <a:r>
              <a:rPr lang="zh-CN" altLang="en-US" dirty="0"/>
              <a:t>中，主要用于保存和显示图形常用函数只有两个，如下表。</a:t>
            </a:r>
            <a:endParaRPr lang="en-US" altLang="zh-CN" dirty="0"/>
          </a:p>
          <a:p>
            <a:pPr marL="0" indent="0">
              <a:buNone/>
            </a:pPr>
            <a:endParaRPr lang="en-US" altLang="zh-CN" dirty="0"/>
          </a:p>
        </p:txBody>
      </p:sp>
      <p:sp>
        <p:nvSpPr>
          <p:cNvPr id="3" name="标题 2">
            <a:extLst>
              <a:ext uri="{FF2B5EF4-FFF2-40B4-BE49-F238E27FC236}">
                <a16:creationId xmlns:a16="http://schemas.microsoft.com/office/drawing/2014/main" id="{351BE47F-A7C0-4F37-895C-B09FEF90680A}"/>
              </a:ext>
            </a:extLst>
          </p:cNvPr>
          <p:cNvSpPr>
            <a:spLocks noGrp="1"/>
          </p:cNvSpPr>
          <p:nvPr>
            <p:ph type="title"/>
          </p:nvPr>
        </p:nvSpPr>
        <p:spPr/>
        <p:txBody>
          <a:bodyPr/>
          <a:lstStyle/>
          <a:p>
            <a:r>
              <a:rPr lang="en-US" altLang="zh-CN" dirty="0" err="1"/>
              <a:t>pyplot</a:t>
            </a:r>
            <a:r>
              <a:rPr lang="zh-CN" altLang="en-US" dirty="0"/>
              <a:t>绘图基础语法与常用参数</a:t>
            </a:r>
          </a:p>
        </p:txBody>
      </p:sp>
      <p:graphicFrame>
        <p:nvGraphicFramePr>
          <p:cNvPr id="4" name="表格 4">
            <a:extLst>
              <a:ext uri="{FF2B5EF4-FFF2-40B4-BE49-F238E27FC236}">
                <a16:creationId xmlns:a16="http://schemas.microsoft.com/office/drawing/2014/main" id="{923E73EF-E0D7-4112-BB7E-93C1FCFA9F4B}"/>
              </a:ext>
            </a:extLst>
          </p:cNvPr>
          <p:cNvGraphicFramePr>
            <a:graphicFrameLocks noGrp="1"/>
          </p:cNvGraphicFramePr>
          <p:nvPr>
            <p:extLst>
              <p:ext uri="{D42A27DB-BD31-4B8C-83A1-F6EECF244321}">
                <p14:modId xmlns:p14="http://schemas.microsoft.com/office/powerpoint/2010/main" val="2779111913"/>
              </p:ext>
            </p:extLst>
          </p:nvPr>
        </p:nvGraphicFramePr>
        <p:xfrm>
          <a:off x="2032000" y="2564759"/>
          <a:ext cx="8128000" cy="1296000"/>
        </p:xfrm>
        <a:graphic>
          <a:graphicData uri="http://schemas.openxmlformats.org/drawingml/2006/table">
            <a:tbl>
              <a:tblPr firstRow="1" bandRow="1">
                <a:tableStyleId>{5C22544A-7EE6-4342-B048-85BDC9FD1C3A}</a:tableStyleId>
              </a:tblPr>
              <a:tblGrid>
                <a:gridCol w="1658851">
                  <a:extLst>
                    <a:ext uri="{9D8B030D-6E8A-4147-A177-3AD203B41FA5}">
                      <a16:colId xmlns:a16="http://schemas.microsoft.com/office/drawing/2014/main" val="2337600076"/>
                    </a:ext>
                  </a:extLst>
                </a:gridCol>
                <a:gridCol w="6469149">
                  <a:extLst>
                    <a:ext uri="{9D8B030D-6E8A-4147-A177-3AD203B41FA5}">
                      <a16:colId xmlns:a16="http://schemas.microsoft.com/office/drawing/2014/main" val="2898772737"/>
                    </a:ext>
                  </a:extLst>
                </a:gridCol>
              </a:tblGrid>
              <a:tr h="432000">
                <a:tc>
                  <a:txBody>
                    <a:bodyPr/>
                    <a:lstStyle/>
                    <a:p>
                      <a:pPr marL="0" algn="ctr" defTabSz="967740" rtl="0" eaLnBrk="1" latinLnBrk="0" hangingPunct="1">
                        <a:buNone/>
                      </a:pPr>
                      <a:r>
                        <a:rPr lang="zh-CN" altLang="en-US" sz="1800" b="1" kern="1200" dirty="0">
                          <a:solidFill>
                            <a:schemeClr val="lt1"/>
                          </a:solidFill>
                          <a:latin typeface="+mn-lt"/>
                          <a:ea typeface="+mn-ea"/>
                          <a:cs typeface="+mn-cs"/>
                        </a:rPr>
                        <a:t>函数名称</a:t>
                      </a:r>
                    </a:p>
                  </a:txBody>
                  <a:tcPr marL="68580" marR="68580" marT="0" marB="0" anchor="ctr"/>
                </a:tc>
                <a:tc>
                  <a:txBody>
                    <a:bodyPr/>
                    <a:lstStyle/>
                    <a:p>
                      <a:pPr marL="0" algn="ctr" defTabSz="967740" rtl="0" eaLnBrk="1" latinLnBrk="0" hangingPunct="1">
                        <a:buNone/>
                      </a:pPr>
                      <a:r>
                        <a:rPr lang="zh-CN" altLang="en-US" sz="1800" b="1" kern="1200" dirty="0">
                          <a:solidFill>
                            <a:schemeClr val="lt1"/>
                          </a:solidFill>
                          <a:latin typeface="+mn-lt"/>
                          <a:ea typeface="+mn-ea"/>
                          <a:cs typeface="+mn-cs"/>
                        </a:rPr>
                        <a:t>函数作用</a:t>
                      </a:r>
                    </a:p>
                  </a:txBody>
                  <a:tcPr marL="68580" marR="68580" marT="0" marB="0" anchor="ctr"/>
                </a:tc>
                <a:extLst>
                  <a:ext uri="{0D108BD9-81ED-4DB2-BD59-A6C34878D82A}">
                    <a16:rowId xmlns:a16="http://schemas.microsoft.com/office/drawing/2014/main" val="1599120315"/>
                  </a:ext>
                </a:extLst>
              </a:tr>
              <a:tr h="432000">
                <a:tc>
                  <a:txBody>
                    <a:bodyPr/>
                    <a:lstStyle/>
                    <a:p>
                      <a:pPr marL="0" algn="just" defTabSz="967740" rtl="0" eaLnBrk="1" latinLnBrk="0" hangingPunct="1">
                        <a:buNone/>
                      </a:pPr>
                      <a:r>
                        <a:rPr lang="en-US" sz="1800" kern="100" baseline="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plt.savefig</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just" defTabSz="967740" rtl="0" eaLnBrk="1" latinLnBrk="0" hangingPunct="1">
                        <a:buNone/>
                      </a:pP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保存绘制的图形，可以指定图形的分辨率、边缘的颜色等参数</a:t>
                      </a:r>
                    </a:p>
                  </a:txBody>
                  <a:tcPr marL="68580" marR="68580" marT="0" marB="0" anchor="ctr"/>
                </a:tc>
                <a:extLst>
                  <a:ext uri="{0D108BD9-81ED-4DB2-BD59-A6C34878D82A}">
                    <a16:rowId xmlns:a16="http://schemas.microsoft.com/office/drawing/2014/main" val="1277337831"/>
                  </a:ext>
                </a:extLst>
              </a:tr>
              <a:tr h="432000">
                <a:tc>
                  <a:txBody>
                    <a:bodyPr/>
                    <a:lstStyle/>
                    <a:p>
                      <a:pPr marL="0" algn="just" defTabSz="967740" rtl="0" eaLnBrk="1" latinLnBrk="0" hangingPunct="1">
                        <a:buNone/>
                      </a:pPr>
                      <a:r>
                        <a:rPr lang="en-US" sz="1800" kern="100" baseline="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plt.show</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just" defTabSz="967740" rtl="0" eaLnBrk="1" latinLnBrk="0" hangingPunct="1">
                        <a:buNone/>
                      </a:pP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在本机显示图形</a:t>
                      </a:r>
                    </a:p>
                  </a:txBody>
                  <a:tcPr marL="68580" marR="68580" marT="0" marB="0" anchor="ctr"/>
                </a:tc>
                <a:extLst>
                  <a:ext uri="{0D108BD9-81ED-4DB2-BD59-A6C34878D82A}">
                    <a16:rowId xmlns:a16="http://schemas.microsoft.com/office/drawing/2014/main" val="1166895293"/>
                  </a:ext>
                </a:extLst>
              </a:tr>
            </a:tbl>
          </a:graphicData>
        </a:graphic>
      </p:graphicFrame>
    </p:spTree>
    <p:extLst>
      <p:ext uri="{BB962C8B-B14F-4D97-AF65-F5344CB8AC3E}">
        <p14:creationId xmlns:p14="http://schemas.microsoft.com/office/powerpoint/2010/main" val="1467341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500"/>
                                        <p:tgtEl>
                                          <p:spTgt spid="2">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circle(in)">
                                      <p:cBhvr>
                                        <p:cTn id="16"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43DBAA2-E43D-4D4C-9456-91513FD3C9BA}"/>
              </a:ext>
            </a:extLst>
          </p:cNvPr>
          <p:cNvSpPr>
            <a:spLocks noGrp="1"/>
          </p:cNvSpPr>
          <p:nvPr>
            <p:ph idx="1"/>
          </p:nvPr>
        </p:nvSpPr>
        <p:spPr/>
        <p:txBody>
          <a:bodyPr/>
          <a:lstStyle/>
          <a:p>
            <a:pPr marL="0" indent="457200">
              <a:buNone/>
            </a:pPr>
            <a:r>
              <a:rPr lang="en-US" altLang="zh-CN" dirty="0" err="1"/>
              <a:t>MarkPointOpts</a:t>
            </a:r>
            <a:r>
              <a:rPr lang="zh-CN" altLang="zh-CN" dirty="0"/>
              <a:t>类的参数及其说明</a:t>
            </a:r>
            <a:r>
              <a:rPr lang="zh-CN" altLang="en-US" dirty="0"/>
              <a:t>如下表。</a:t>
            </a:r>
            <a:endParaRPr lang="en-US" altLang="zh-CN" dirty="0"/>
          </a:p>
          <a:p>
            <a:endParaRPr lang="zh-CN" altLang="en-US" dirty="0"/>
          </a:p>
        </p:txBody>
      </p:sp>
      <p:sp>
        <p:nvSpPr>
          <p:cNvPr id="3" name="标题 2">
            <a:extLst>
              <a:ext uri="{FF2B5EF4-FFF2-40B4-BE49-F238E27FC236}">
                <a16:creationId xmlns:a16="http://schemas.microsoft.com/office/drawing/2014/main" id="{6DE9B84F-899C-448C-8ADC-05BDAAB1FE53}"/>
              </a:ext>
            </a:extLst>
          </p:cNvPr>
          <p:cNvSpPr>
            <a:spLocks noGrp="1"/>
          </p:cNvSpPr>
          <p:nvPr>
            <p:ph type="title"/>
          </p:nvPr>
        </p:nvSpPr>
        <p:spPr/>
        <p:txBody>
          <a:bodyPr/>
          <a:lstStyle/>
          <a:p>
            <a:r>
              <a:rPr lang="zh-CN" altLang="en-US" dirty="0"/>
              <a:t>熟悉</a:t>
            </a:r>
            <a:r>
              <a:rPr lang="en-US" altLang="zh-CN" dirty="0" err="1"/>
              <a:t>pyecharts</a:t>
            </a:r>
            <a:r>
              <a:rPr lang="zh-CN" altLang="en-US" dirty="0"/>
              <a:t>绘图基础</a:t>
            </a:r>
          </a:p>
        </p:txBody>
      </p:sp>
      <p:graphicFrame>
        <p:nvGraphicFramePr>
          <p:cNvPr id="4" name="表格 9">
            <a:extLst>
              <a:ext uri="{FF2B5EF4-FFF2-40B4-BE49-F238E27FC236}">
                <a16:creationId xmlns:a16="http://schemas.microsoft.com/office/drawing/2014/main" id="{A6679436-CC70-4D92-9749-87361FBD9E1F}"/>
              </a:ext>
            </a:extLst>
          </p:cNvPr>
          <p:cNvGraphicFramePr>
            <a:graphicFrameLocks noGrp="1"/>
          </p:cNvGraphicFramePr>
          <p:nvPr>
            <p:extLst>
              <p:ext uri="{D42A27DB-BD31-4B8C-83A1-F6EECF244321}">
                <p14:modId xmlns:p14="http://schemas.microsoft.com/office/powerpoint/2010/main" val="1471485412"/>
              </p:ext>
            </p:extLst>
          </p:nvPr>
        </p:nvGraphicFramePr>
        <p:xfrm>
          <a:off x="1549615" y="1944544"/>
          <a:ext cx="9092770" cy="2307860"/>
        </p:xfrm>
        <a:graphic>
          <a:graphicData uri="http://schemas.openxmlformats.org/drawingml/2006/table">
            <a:tbl>
              <a:tblPr firstRow="1" bandRow="1">
                <a:tableStyleId>{5C22544A-7EE6-4342-B048-85BDC9FD1C3A}</a:tableStyleId>
              </a:tblPr>
              <a:tblGrid>
                <a:gridCol w="1288001">
                  <a:extLst>
                    <a:ext uri="{9D8B030D-6E8A-4147-A177-3AD203B41FA5}">
                      <a16:colId xmlns:a16="http://schemas.microsoft.com/office/drawing/2014/main" val="2486219610"/>
                    </a:ext>
                  </a:extLst>
                </a:gridCol>
                <a:gridCol w="7804769">
                  <a:extLst>
                    <a:ext uri="{9D8B030D-6E8A-4147-A177-3AD203B41FA5}">
                      <a16:colId xmlns:a16="http://schemas.microsoft.com/office/drawing/2014/main" val="3350215076"/>
                    </a:ext>
                  </a:extLst>
                </a:gridCol>
              </a:tblGrid>
              <a:tr h="508339">
                <a:tc>
                  <a:txBody>
                    <a:bodyPr/>
                    <a:lstStyle/>
                    <a:p>
                      <a:pPr marL="0" algn="ctr" defTabSz="967740" rtl="0" eaLnBrk="1" latinLnBrk="0" hangingPunct="1"/>
                      <a:r>
                        <a:rPr lang="zh-CN" altLang="en-US" sz="1800" b="1" kern="1200" baseline="0" dirty="0">
                          <a:solidFill>
                            <a:schemeClr val="lt1"/>
                          </a:solidFill>
                          <a:latin typeface="Times New Roman" panose="02020603050405020304" pitchFamily="18" charset="0"/>
                          <a:ea typeface="+mn-ea"/>
                          <a:cs typeface="+mn-cs"/>
                        </a:rPr>
                        <a:t>参数名称</a:t>
                      </a:r>
                    </a:p>
                  </a:txBody>
                  <a:tcPr marL="68580" marR="68580" marT="0" marB="0" anchor="ctr"/>
                </a:tc>
                <a:tc>
                  <a:txBody>
                    <a:bodyPr/>
                    <a:lstStyle/>
                    <a:p>
                      <a:pPr marL="0" algn="ctr" defTabSz="967740" rtl="0" eaLnBrk="1" latinLnBrk="0" hangingPunct="1"/>
                      <a:r>
                        <a:rPr lang="zh-CN" altLang="en-US" sz="1800" b="1" kern="1200" baseline="0" dirty="0">
                          <a:solidFill>
                            <a:schemeClr val="lt1"/>
                          </a:solidFill>
                          <a:latin typeface="Times New Roman" panose="02020603050405020304" pitchFamily="18" charset="0"/>
                          <a:ea typeface="+mn-ea"/>
                          <a:cs typeface="+mn-cs"/>
                        </a:rPr>
                        <a:t>参数说明</a:t>
                      </a:r>
                    </a:p>
                  </a:txBody>
                  <a:tcPr marL="68580" marR="68580" marT="0" marB="0" anchor="ctr"/>
                </a:tc>
                <a:extLst>
                  <a:ext uri="{0D108BD9-81ED-4DB2-BD59-A6C34878D82A}">
                    <a16:rowId xmlns:a16="http://schemas.microsoft.com/office/drawing/2014/main" val="101937486"/>
                  </a:ext>
                </a:extLst>
              </a:tr>
              <a:tr h="508339">
                <a:tc>
                  <a:txBody>
                    <a:bodyPr/>
                    <a:lstStyle/>
                    <a:p>
                      <a:pPr marL="0" algn="l" defTabSz="967740" rtl="0" eaLnBrk="1" latinLnBrk="0" hangingPunct="1"/>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data</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Sequence</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。表示标记点数据。默认为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None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83780460"/>
                  </a:ext>
                </a:extLst>
              </a:tr>
              <a:tr h="645591">
                <a:tc>
                  <a:txBody>
                    <a:bodyPr/>
                    <a:lstStyle/>
                    <a:p>
                      <a:pPr marL="0" algn="l" defTabSz="967740" rtl="0" eaLnBrk="1" latinLnBrk="0" hangingPunct="1"/>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symbol</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str</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。表示标记的图形，提供的标记类型包括</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circle</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rect</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roundrect</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triangle</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diamond</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pin</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arrow</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None</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None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48713100"/>
                  </a:ext>
                </a:extLst>
              </a:tr>
              <a:tr h="645591">
                <a:tc>
                  <a:txBody>
                    <a:bodyPr/>
                    <a:lstStyle/>
                    <a:p>
                      <a:pPr marL="0" algn="l" defTabSz="967740" rtl="0" eaLnBrk="1" latinLnBrk="0" hangingPunct="1"/>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symbol_size</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l"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Numeric</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。表示标记的大小，可以设置成单一的数字，如</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；也可以使用数组分开表示宽和高，例如，</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[20, 10]</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表示标记宽为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20</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，高为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None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06970689"/>
                  </a:ext>
                </a:extLst>
              </a:tr>
            </a:tbl>
          </a:graphicData>
        </a:graphic>
      </p:graphicFrame>
    </p:spTree>
    <p:extLst>
      <p:ext uri="{BB962C8B-B14F-4D97-AF65-F5344CB8AC3E}">
        <p14:creationId xmlns:p14="http://schemas.microsoft.com/office/powerpoint/2010/main" val="1676953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heel(1)">
                                      <p:cBhvr>
                                        <p:cTn id="1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FE74D8C-07E5-48A9-8556-3DF9CF7EE52A}"/>
              </a:ext>
            </a:extLst>
          </p:cNvPr>
          <p:cNvSpPr>
            <a:spLocks noGrp="1"/>
          </p:cNvSpPr>
          <p:nvPr>
            <p:ph idx="1"/>
          </p:nvPr>
        </p:nvSpPr>
        <p:spPr/>
        <p:txBody>
          <a:bodyPr/>
          <a:lstStyle/>
          <a:p>
            <a:pPr marL="0" indent="0">
              <a:buClr>
                <a:srgbClr val="000066"/>
              </a:buClr>
              <a:buNone/>
            </a:pPr>
            <a:r>
              <a:rPr lang="en-US" altLang="zh-CN" sz="2000" b="1" dirty="0"/>
              <a:t>3. </a:t>
            </a:r>
            <a:r>
              <a:rPr lang="zh-CN" altLang="en-US" sz="2000" b="1" dirty="0"/>
              <a:t>了解全局配置项</a:t>
            </a:r>
            <a:endParaRPr lang="en-US" altLang="zh-CN" sz="2000" b="1" dirty="0"/>
          </a:p>
          <a:p>
            <a:pPr marL="0" indent="0">
              <a:buClr>
                <a:srgbClr val="000066"/>
              </a:buClr>
              <a:buNone/>
            </a:pPr>
            <a:r>
              <a:rPr lang="zh-CN" altLang="en-US" sz="2000" b="1" dirty="0"/>
              <a:t>（</a:t>
            </a:r>
            <a:r>
              <a:rPr lang="en-US" altLang="zh-CN" sz="2000" b="1" dirty="0"/>
              <a:t>1</a:t>
            </a:r>
            <a:r>
              <a:rPr lang="zh-CN" altLang="en-US" sz="2000" b="1" dirty="0"/>
              <a:t>） 标题配置项</a:t>
            </a:r>
            <a:endParaRPr lang="en-US" altLang="zh-CN" sz="2000" b="1" dirty="0"/>
          </a:p>
          <a:p>
            <a:pPr>
              <a:buClr>
                <a:srgbClr val="000066"/>
              </a:buClr>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标题配置项是通过</a:t>
            </a:r>
            <a:r>
              <a:rPr lang="en-US" altLang="zh-CN" sz="1800" dirty="0">
                <a:effectLst/>
                <a:latin typeface="Times New Roman" panose="02020603050405020304" pitchFamily="18" charset="0"/>
                <a:ea typeface="宋体" panose="02010600030101010101" pitchFamily="2" charset="-122"/>
              </a:rPr>
              <a:t>options</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模块中的</a:t>
            </a:r>
            <a:r>
              <a:rPr lang="en-US" altLang="zh-CN" sz="1800" dirty="0" err="1">
                <a:effectLst/>
                <a:latin typeface="Times New Roman" panose="02020603050405020304" pitchFamily="18" charset="0"/>
                <a:ea typeface="宋体" panose="02010600030101010101" pitchFamily="2" charset="-122"/>
              </a:rPr>
              <a:t>TitleOpts</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类实现的，可以将</a:t>
            </a:r>
            <a:r>
              <a:rPr lang="en-US" altLang="zh-CN" sz="1800" dirty="0" err="1">
                <a:effectLst/>
                <a:latin typeface="Times New Roman" panose="02020603050405020304" pitchFamily="18" charset="0"/>
                <a:ea typeface="宋体" panose="02010600030101010101" pitchFamily="2" charset="-122"/>
              </a:rPr>
              <a:t>title_opts</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作为参数传递给</a:t>
            </a:r>
            <a:r>
              <a:rPr lang="en-US" altLang="zh-CN" sz="1800" dirty="0" err="1">
                <a:effectLst/>
                <a:latin typeface="Times New Roman" panose="02020603050405020304" pitchFamily="18" charset="0"/>
                <a:ea typeface="宋体" panose="02010600030101010101" pitchFamily="2" charset="-122"/>
              </a:rPr>
              <a:t>set_global_opts</a:t>
            </a:r>
            <a:r>
              <a:rPr lang="en-US" altLang="zh-CN" sz="1800" dirty="0">
                <a:effectLst/>
                <a:latin typeface="Times New Roman" panose="02020603050405020304" pitchFamily="18" charset="0"/>
                <a:ea typeface="宋体" panose="02010600030101010101" pitchFamily="2" charset="-122"/>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方法。</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a:buClr>
                <a:srgbClr val="000066"/>
              </a:buClr>
            </a:pPr>
            <a:r>
              <a:rPr lang="en-US" altLang="zh-CN" sz="1800" dirty="0" err="1">
                <a:effectLst/>
                <a:latin typeface="Times New Roman" panose="02020603050405020304" pitchFamily="18" charset="0"/>
                <a:ea typeface="宋体" panose="02010600030101010101" pitchFamily="2" charset="-122"/>
              </a:rPr>
              <a:t>TitleOpts</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类的基本使用格式如下。</a:t>
            </a:r>
            <a:endParaRPr lang="en-US" altLang="zh-CN" sz="2000" b="1" dirty="0"/>
          </a:p>
        </p:txBody>
      </p:sp>
      <p:sp>
        <p:nvSpPr>
          <p:cNvPr id="3" name="标题 2">
            <a:extLst>
              <a:ext uri="{FF2B5EF4-FFF2-40B4-BE49-F238E27FC236}">
                <a16:creationId xmlns:a16="http://schemas.microsoft.com/office/drawing/2014/main" id="{351BE47F-A7C0-4F37-895C-B09FEF90680A}"/>
              </a:ext>
            </a:extLst>
          </p:cNvPr>
          <p:cNvSpPr>
            <a:spLocks noGrp="1"/>
          </p:cNvSpPr>
          <p:nvPr>
            <p:ph type="title"/>
          </p:nvPr>
        </p:nvSpPr>
        <p:spPr/>
        <p:txBody>
          <a:bodyPr/>
          <a:lstStyle/>
          <a:p>
            <a:r>
              <a:rPr lang="zh-CN" altLang="en-US" dirty="0"/>
              <a:t>熟悉</a:t>
            </a:r>
            <a:r>
              <a:rPr lang="en-US" altLang="zh-CN" dirty="0" err="1"/>
              <a:t>pyecharts</a:t>
            </a:r>
            <a:r>
              <a:rPr lang="zh-CN" altLang="en-US" dirty="0"/>
              <a:t>绘图基础</a:t>
            </a:r>
          </a:p>
        </p:txBody>
      </p:sp>
      <p:sp>
        <p:nvSpPr>
          <p:cNvPr id="4" name="TextBox 5">
            <a:extLst>
              <a:ext uri="{FF2B5EF4-FFF2-40B4-BE49-F238E27FC236}">
                <a16:creationId xmlns:a16="http://schemas.microsoft.com/office/drawing/2014/main" id="{EDA6C293-1365-4858-BD42-DB39F961BFBA}"/>
              </a:ext>
            </a:extLst>
          </p:cNvPr>
          <p:cNvSpPr txBox="1">
            <a:spLocks noChangeArrowheads="1"/>
          </p:cNvSpPr>
          <p:nvPr/>
        </p:nvSpPr>
        <p:spPr bwMode="auto">
          <a:xfrm>
            <a:off x="1208881" y="3746773"/>
            <a:ext cx="9774237"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8775">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a:spcBef>
                <a:spcPct val="0"/>
              </a:spcBef>
              <a:buClrTx/>
              <a:buNone/>
            </a:pPr>
            <a:r>
              <a:rPr kumimoji="0" lang="en-US" altLang="zh-CN" sz="2200" i="1" dirty="0">
                <a:latin typeface="Times New Roman" panose="02020603050405020304" pitchFamily="18" charset="0"/>
                <a:cs typeface="Times New Roman" panose="02020603050405020304" pitchFamily="18" charset="0"/>
              </a:rPr>
              <a:t>class </a:t>
            </a:r>
            <a:r>
              <a:rPr kumimoji="0" lang="en-US" altLang="zh-CN" sz="2200" i="1" dirty="0" err="1">
                <a:latin typeface="Times New Roman" panose="02020603050405020304" pitchFamily="18" charset="0"/>
                <a:cs typeface="Times New Roman" panose="02020603050405020304" pitchFamily="18" charset="0"/>
              </a:rPr>
              <a:t>TitleOpts</a:t>
            </a:r>
            <a:r>
              <a:rPr kumimoji="0" lang="en-US" altLang="zh-CN" sz="2200" i="1" dirty="0">
                <a:latin typeface="Times New Roman" panose="02020603050405020304" pitchFamily="18" charset="0"/>
                <a:cs typeface="Times New Roman" panose="02020603050405020304" pitchFamily="18" charset="0"/>
              </a:rPr>
              <a:t>(title=None, </a:t>
            </a:r>
            <a:r>
              <a:rPr kumimoji="0" lang="en-US" altLang="zh-CN" sz="2200" i="1" dirty="0" err="1">
                <a:latin typeface="Times New Roman" panose="02020603050405020304" pitchFamily="18" charset="0"/>
                <a:cs typeface="Times New Roman" panose="02020603050405020304" pitchFamily="18" charset="0"/>
              </a:rPr>
              <a:t>title_link</a:t>
            </a:r>
            <a:r>
              <a:rPr kumimoji="0" lang="en-US" altLang="zh-CN" sz="2200" i="1" dirty="0">
                <a:latin typeface="Times New Roman" panose="02020603050405020304" pitchFamily="18" charset="0"/>
                <a:cs typeface="Times New Roman" panose="02020603050405020304" pitchFamily="18" charset="0"/>
              </a:rPr>
              <a:t>=None, </a:t>
            </a:r>
            <a:r>
              <a:rPr kumimoji="0" lang="en-US" altLang="zh-CN" sz="2200" i="1" dirty="0" err="1">
                <a:latin typeface="Times New Roman" panose="02020603050405020304" pitchFamily="18" charset="0"/>
                <a:cs typeface="Times New Roman" panose="02020603050405020304" pitchFamily="18" charset="0"/>
              </a:rPr>
              <a:t>title_target</a:t>
            </a:r>
            <a:r>
              <a:rPr kumimoji="0" lang="en-US" altLang="zh-CN" sz="2200" i="1" dirty="0">
                <a:latin typeface="Times New Roman" panose="02020603050405020304" pitchFamily="18" charset="0"/>
                <a:cs typeface="Times New Roman" panose="02020603050405020304" pitchFamily="18" charset="0"/>
              </a:rPr>
              <a:t>=None, subtitle=None, </a:t>
            </a:r>
            <a:r>
              <a:rPr kumimoji="0" lang="en-US" altLang="zh-CN" sz="2200" i="1" dirty="0" err="1">
                <a:latin typeface="Times New Roman" panose="02020603050405020304" pitchFamily="18" charset="0"/>
                <a:cs typeface="Times New Roman" panose="02020603050405020304" pitchFamily="18" charset="0"/>
              </a:rPr>
              <a:t>subtitle_link</a:t>
            </a:r>
            <a:r>
              <a:rPr kumimoji="0" lang="en-US" altLang="zh-CN" sz="2200" i="1" dirty="0">
                <a:latin typeface="Times New Roman" panose="02020603050405020304" pitchFamily="18" charset="0"/>
                <a:cs typeface="Times New Roman" panose="02020603050405020304" pitchFamily="18" charset="0"/>
              </a:rPr>
              <a:t>=None, </a:t>
            </a:r>
            <a:r>
              <a:rPr kumimoji="0" lang="en-US" altLang="zh-CN" sz="2200" i="1" dirty="0" err="1">
                <a:latin typeface="Times New Roman" panose="02020603050405020304" pitchFamily="18" charset="0"/>
                <a:cs typeface="Times New Roman" panose="02020603050405020304" pitchFamily="18" charset="0"/>
              </a:rPr>
              <a:t>subtitle_target</a:t>
            </a:r>
            <a:r>
              <a:rPr kumimoji="0" lang="en-US" altLang="zh-CN" sz="2200" i="1" dirty="0">
                <a:latin typeface="Times New Roman" panose="02020603050405020304" pitchFamily="18" charset="0"/>
                <a:cs typeface="Times New Roman" panose="02020603050405020304" pitchFamily="18" charset="0"/>
              </a:rPr>
              <a:t>=None, </a:t>
            </a:r>
            <a:r>
              <a:rPr kumimoji="0" lang="en-US" altLang="zh-CN" sz="2200" i="1" dirty="0" err="1">
                <a:latin typeface="Times New Roman" panose="02020603050405020304" pitchFamily="18" charset="0"/>
                <a:cs typeface="Times New Roman" panose="02020603050405020304" pitchFamily="18" charset="0"/>
              </a:rPr>
              <a:t>pos_left</a:t>
            </a:r>
            <a:r>
              <a:rPr kumimoji="0" lang="en-US" altLang="zh-CN" sz="2200" i="1" dirty="0">
                <a:latin typeface="Times New Roman" panose="02020603050405020304" pitchFamily="18" charset="0"/>
                <a:cs typeface="Times New Roman" panose="02020603050405020304" pitchFamily="18" charset="0"/>
              </a:rPr>
              <a:t>=None, </a:t>
            </a:r>
            <a:r>
              <a:rPr kumimoji="0" lang="en-US" altLang="zh-CN" sz="2200" i="1" dirty="0" err="1">
                <a:latin typeface="Times New Roman" panose="02020603050405020304" pitchFamily="18" charset="0"/>
                <a:cs typeface="Times New Roman" panose="02020603050405020304" pitchFamily="18" charset="0"/>
              </a:rPr>
              <a:t>pos_right</a:t>
            </a:r>
            <a:r>
              <a:rPr kumimoji="0" lang="en-US" altLang="zh-CN" sz="2200" i="1" dirty="0">
                <a:latin typeface="Times New Roman" panose="02020603050405020304" pitchFamily="18" charset="0"/>
                <a:cs typeface="Times New Roman" panose="02020603050405020304" pitchFamily="18" charset="0"/>
              </a:rPr>
              <a:t>=None, </a:t>
            </a:r>
            <a:r>
              <a:rPr kumimoji="0" lang="en-US" altLang="zh-CN" sz="2200" i="1" dirty="0" err="1">
                <a:latin typeface="Times New Roman" panose="02020603050405020304" pitchFamily="18" charset="0"/>
                <a:cs typeface="Times New Roman" panose="02020603050405020304" pitchFamily="18" charset="0"/>
              </a:rPr>
              <a:t>pos_top</a:t>
            </a:r>
            <a:r>
              <a:rPr kumimoji="0" lang="en-US" altLang="zh-CN" sz="2200" i="1" dirty="0">
                <a:latin typeface="Times New Roman" panose="02020603050405020304" pitchFamily="18" charset="0"/>
                <a:cs typeface="Times New Roman" panose="02020603050405020304" pitchFamily="18" charset="0"/>
              </a:rPr>
              <a:t>=None, </a:t>
            </a:r>
            <a:r>
              <a:rPr kumimoji="0" lang="en-US" altLang="zh-CN" sz="2200" i="1" dirty="0" err="1">
                <a:latin typeface="Times New Roman" panose="02020603050405020304" pitchFamily="18" charset="0"/>
                <a:cs typeface="Times New Roman" panose="02020603050405020304" pitchFamily="18" charset="0"/>
              </a:rPr>
              <a:t>pos_bottom</a:t>
            </a:r>
            <a:r>
              <a:rPr kumimoji="0" lang="en-US" altLang="zh-CN" sz="2200" i="1" dirty="0">
                <a:latin typeface="Times New Roman" panose="02020603050405020304" pitchFamily="18" charset="0"/>
                <a:cs typeface="Times New Roman" panose="02020603050405020304" pitchFamily="18" charset="0"/>
              </a:rPr>
              <a:t>=None, padding=5, </a:t>
            </a:r>
            <a:r>
              <a:rPr kumimoji="0" lang="en-US" altLang="zh-CN" sz="2200" i="1" dirty="0" err="1">
                <a:latin typeface="Times New Roman" panose="02020603050405020304" pitchFamily="18" charset="0"/>
                <a:cs typeface="Times New Roman" panose="02020603050405020304" pitchFamily="18" charset="0"/>
              </a:rPr>
              <a:t>item_gap</a:t>
            </a:r>
            <a:r>
              <a:rPr kumimoji="0" lang="en-US" altLang="zh-CN" sz="2200" i="1" dirty="0">
                <a:latin typeface="Times New Roman" panose="02020603050405020304" pitchFamily="18" charset="0"/>
                <a:cs typeface="Times New Roman" panose="02020603050405020304" pitchFamily="18" charset="0"/>
              </a:rPr>
              <a:t>=10, </a:t>
            </a:r>
            <a:r>
              <a:rPr kumimoji="0" lang="en-US" altLang="zh-CN" sz="2200" i="1" dirty="0" err="1">
                <a:latin typeface="Times New Roman" panose="02020603050405020304" pitchFamily="18" charset="0"/>
                <a:cs typeface="Times New Roman" panose="02020603050405020304" pitchFamily="18" charset="0"/>
              </a:rPr>
              <a:t>title_textstyle_opts</a:t>
            </a:r>
            <a:r>
              <a:rPr kumimoji="0" lang="en-US" altLang="zh-CN" sz="2200" i="1" dirty="0">
                <a:latin typeface="Times New Roman" panose="02020603050405020304" pitchFamily="18" charset="0"/>
                <a:cs typeface="Times New Roman" panose="02020603050405020304" pitchFamily="18" charset="0"/>
              </a:rPr>
              <a:t>=None, </a:t>
            </a:r>
            <a:r>
              <a:rPr kumimoji="0" lang="en-US" altLang="zh-CN" sz="2200" i="1" dirty="0" err="1">
                <a:latin typeface="Times New Roman" panose="02020603050405020304" pitchFamily="18" charset="0"/>
                <a:cs typeface="Times New Roman" panose="02020603050405020304" pitchFamily="18" charset="0"/>
              </a:rPr>
              <a:t>subtitle_textstyle_opts</a:t>
            </a:r>
            <a:r>
              <a:rPr kumimoji="0" lang="en-US" altLang="zh-CN" sz="2200" i="1" dirty="0">
                <a:latin typeface="Times New Roman" panose="02020603050405020304" pitchFamily="18" charset="0"/>
                <a:cs typeface="Times New Roman" panose="02020603050405020304" pitchFamily="18" charset="0"/>
              </a:rPr>
              <a:t>=None)</a:t>
            </a:r>
          </a:p>
          <a:p>
            <a:pPr>
              <a:spcBef>
                <a:spcPct val="0"/>
              </a:spcBef>
              <a:buClrTx/>
              <a:buNone/>
            </a:pPr>
            <a:endParaRPr kumimoji="0" lang="en-US" altLang="zh-CN" sz="22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1487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1" presetClass="entr" presetSubtype="1"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heel(1)">
                                      <p:cBhvr>
                                        <p:cTn id="2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FE74D8C-07E5-48A9-8556-3DF9CF7EE52A}"/>
              </a:ext>
            </a:extLst>
          </p:cNvPr>
          <p:cNvSpPr>
            <a:spLocks noGrp="1"/>
          </p:cNvSpPr>
          <p:nvPr>
            <p:ph idx="1"/>
          </p:nvPr>
        </p:nvSpPr>
        <p:spPr/>
        <p:txBody>
          <a:bodyPr/>
          <a:lstStyle/>
          <a:p>
            <a:pPr marL="0" indent="457200">
              <a:buClr>
                <a:srgbClr val="000066"/>
              </a:buClr>
              <a:buNone/>
            </a:pPr>
            <a:r>
              <a:rPr lang="en-US" altLang="zh-CN" sz="1800" dirty="0" err="1">
                <a:effectLst/>
                <a:latin typeface="Times New Roman" panose="02020603050405020304" pitchFamily="18" charset="0"/>
                <a:ea typeface="宋体" panose="02010600030101010101" pitchFamily="2" charset="-122"/>
              </a:rPr>
              <a:t>TitleOpts</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类的部分参数及其说明</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如下表。</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a:buClr>
                <a:srgbClr val="000066"/>
              </a:buClr>
            </a:pPr>
            <a:endParaRPr lang="en-US" altLang="zh-CN" sz="2000" b="1" dirty="0"/>
          </a:p>
        </p:txBody>
      </p:sp>
      <p:sp>
        <p:nvSpPr>
          <p:cNvPr id="3" name="标题 2">
            <a:extLst>
              <a:ext uri="{FF2B5EF4-FFF2-40B4-BE49-F238E27FC236}">
                <a16:creationId xmlns:a16="http://schemas.microsoft.com/office/drawing/2014/main" id="{351BE47F-A7C0-4F37-895C-B09FEF90680A}"/>
              </a:ext>
            </a:extLst>
          </p:cNvPr>
          <p:cNvSpPr>
            <a:spLocks noGrp="1"/>
          </p:cNvSpPr>
          <p:nvPr>
            <p:ph type="title"/>
          </p:nvPr>
        </p:nvSpPr>
        <p:spPr/>
        <p:txBody>
          <a:bodyPr/>
          <a:lstStyle/>
          <a:p>
            <a:r>
              <a:rPr lang="zh-CN" altLang="en-US" dirty="0"/>
              <a:t>熟悉</a:t>
            </a:r>
            <a:r>
              <a:rPr lang="en-US" altLang="zh-CN" dirty="0" err="1"/>
              <a:t>pyecharts</a:t>
            </a:r>
            <a:r>
              <a:rPr lang="zh-CN" altLang="en-US" dirty="0"/>
              <a:t>绘图基础</a:t>
            </a:r>
          </a:p>
        </p:txBody>
      </p:sp>
      <p:graphicFrame>
        <p:nvGraphicFramePr>
          <p:cNvPr id="5" name="表格 9">
            <a:extLst>
              <a:ext uri="{FF2B5EF4-FFF2-40B4-BE49-F238E27FC236}">
                <a16:creationId xmlns:a16="http://schemas.microsoft.com/office/drawing/2014/main" id="{9288DEC8-092A-4312-B9D0-BA5EA8CAD23B}"/>
              </a:ext>
            </a:extLst>
          </p:cNvPr>
          <p:cNvGraphicFramePr>
            <a:graphicFrameLocks noGrp="1"/>
          </p:cNvGraphicFramePr>
          <p:nvPr>
            <p:extLst>
              <p:ext uri="{D42A27DB-BD31-4B8C-83A1-F6EECF244321}">
                <p14:modId xmlns:p14="http://schemas.microsoft.com/office/powerpoint/2010/main" val="1274673926"/>
              </p:ext>
            </p:extLst>
          </p:nvPr>
        </p:nvGraphicFramePr>
        <p:xfrm>
          <a:off x="1836328" y="1644217"/>
          <a:ext cx="8519344" cy="4436640"/>
        </p:xfrm>
        <a:graphic>
          <a:graphicData uri="http://schemas.openxmlformats.org/drawingml/2006/table">
            <a:tbl>
              <a:tblPr firstRow="1" bandRow="1">
                <a:tableStyleId>{5C22544A-7EE6-4342-B048-85BDC9FD1C3A}</a:tableStyleId>
              </a:tblPr>
              <a:tblGrid>
                <a:gridCol w="2251710">
                  <a:extLst>
                    <a:ext uri="{9D8B030D-6E8A-4147-A177-3AD203B41FA5}">
                      <a16:colId xmlns:a16="http://schemas.microsoft.com/office/drawing/2014/main" val="2486219610"/>
                    </a:ext>
                  </a:extLst>
                </a:gridCol>
                <a:gridCol w="6267634">
                  <a:extLst>
                    <a:ext uri="{9D8B030D-6E8A-4147-A177-3AD203B41FA5}">
                      <a16:colId xmlns:a16="http://schemas.microsoft.com/office/drawing/2014/main" val="3350215076"/>
                    </a:ext>
                  </a:extLst>
                </a:gridCol>
              </a:tblGrid>
              <a:tr h="432000">
                <a:tc>
                  <a:txBody>
                    <a:bodyPr/>
                    <a:lstStyle/>
                    <a:p>
                      <a:pPr marL="0" algn="ctr" defTabSz="967740" rtl="0" eaLnBrk="1" latinLnBrk="0" hangingPunct="1"/>
                      <a:r>
                        <a:rPr lang="zh-CN" altLang="en-US" sz="1800" b="1" kern="1200" baseline="0" dirty="0">
                          <a:solidFill>
                            <a:schemeClr val="lt1"/>
                          </a:solidFill>
                          <a:latin typeface="Times New Roman" panose="02020603050405020304" pitchFamily="18" charset="0"/>
                          <a:ea typeface="+mn-ea"/>
                          <a:cs typeface="+mn-cs"/>
                        </a:rPr>
                        <a:t>参数名称</a:t>
                      </a:r>
                    </a:p>
                  </a:txBody>
                  <a:tcPr marL="68580" marR="68580" marT="0" marB="0" anchor="ctr"/>
                </a:tc>
                <a:tc>
                  <a:txBody>
                    <a:bodyPr/>
                    <a:lstStyle/>
                    <a:p>
                      <a:pPr marL="0" algn="ctr" defTabSz="967740" rtl="0" eaLnBrk="1" latinLnBrk="0" hangingPunct="1"/>
                      <a:r>
                        <a:rPr lang="zh-CN" altLang="en-US" sz="1800" b="1" kern="1200" baseline="0" dirty="0">
                          <a:solidFill>
                            <a:schemeClr val="lt1"/>
                          </a:solidFill>
                          <a:latin typeface="Times New Roman" panose="02020603050405020304" pitchFamily="18" charset="0"/>
                          <a:ea typeface="+mn-ea"/>
                          <a:cs typeface="+mn-cs"/>
                        </a:rPr>
                        <a:t>参数说明</a:t>
                      </a:r>
                    </a:p>
                  </a:txBody>
                  <a:tcPr marL="68580" marR="68580" marT="0" marB="0" anchor="ctr"/>
                </a:tc>
                <a:extLst>
                  <a:ext uri="{0D108BD9-81ED-4DB2-BD59-A6C34878D82A}">
                    <a16:rowId xmlns:a16="http://schemas.microsoft.com/office/drawing/2014/main" val="101937486"/>
                  </a:ext>
                </a:extLst>
              </a:tr>
              <a:tr h="432000">
                <a:tc>
                  <a:txBody>
                    <a:bodyPr/>
                    <a:lstStyle/>
                    <a:p>
                      <a:pPr algn="just"/>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title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str</a:t>
                      </a:r>
                      <a:r>
                        <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。表示主标题文本，支持使用</a:t>
                      </a:r>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a:t>
                      </a:r>
                      <a:r>
                        <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换行。默认为</a:t>
                      </a:r>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None</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83780460"/>
                  </a:ext>
                </a:extLst>
              </a:tr>
              <a:tr h="432000">
                <a:tc>
                  <a:txBody>
                    <a:bodyPr/>
                    <a:lstStyle/>
                    <a:p>
                      <a:pPr algn="just"/>
                      <a:r>
                        <a:rPr lang="en-US" sz="1800" kern="100" baseline="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title_link</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str</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。表示主标题跳转</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URL</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链接。默认为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None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128776407"/>
                  </a:ext>
                </a:extLst>
              </a:tr>
              <a:tr h="432000">
                <a:tc>
                  <a:txBody>
                    <a:bodyPr/>
                    <a:lstStyle/>
                    <a:p>
                      <a:pPr algn="just"/>
                      <a:r>
                        <a:rPr lang="en-US" sz="1800" kern="100" baseline="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title_target</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str</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。表示主标题跳转链接方式，可选</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self</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blank</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self</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表示当前窗口打开，</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blank</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表示新窗口打开。默认为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None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712008514"/>
                  </a:ext>
                </a:extLst>
              </a:tr>
              <a:tr h="432000">
                <a:tc>
                  <a:txBody>
                    <a:bodyPr/>
                    <a:lstStyle/>
                    <a:p>
                      <a:pPr algn="just"/>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subtitle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str</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。表示副标题文本，支持使用</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换行。默认为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None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602489657"/>
                  </a:ext>
                </a:extLst>
              </a:tr>
              <a:tr h="432000">
                <a:tc>
                  <a:txBody>
                    <a:bodyPr/>
                    <a:lstStyle/>
                    <a:p>
                      <a:pPr algn="just"/>
                      <a:r>
                        <a:rPr lang="en-US" sz="1800" kern="100" baseline="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subtitle_link</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str</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。表示副标题跳转</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URL</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链接。默认为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None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48713100"/>
                  </a:ext>
                </a:extLst>
              </a:tr>
              <a:tr h="432000">
                <a:tc>
                  <a:txBody>
                    <a:bodyPr/>
                    <a:lstStyle/>
                    <a:p>
                      <a:pPr algn="just"/>
                      <a:r>
                        <a:rPr lang="en-US" sz="1800" kern="100" baseline="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subtitle_target</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str</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。表示副标题跳转链接方式。默认为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None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06970689"/>
                  </a:ext>
                </a:extLst>
              </a:tr>
              <a:tr h="432000">
                <a:tc>
                  <a:txBody>
                    <a:bodyPr/>
                    <a:lstStyle/>
                    <a:p>
                      <a:pPr algn="just"/>
                      <a:r>
                        <a:rPr lang="en-US" sz="1800" kern="100" baseline="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item_gap</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Numeric</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。表示主副标题之间的间距。默认为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913309555"/>
                  </a:ext>
                </a:extLst>
              </a:tr>
              <a:tr h="432000">
                <a:tc>
                  <a:txBody>
                    <a:bodyPr/>
                    <a:lstStyle/>
                    <a:p>
                      <a:pPr algn="just"/>
                      <a:r>
                        <a:rPr lang="en-US" sz="1800" kern="100" baseline="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title_textstyle_opts</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dict</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。表示主标题字体样式配置项。默认为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None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049139159"/>
                  </a:ext>
                </a:extLst>
              </a:tr>
              <a:tr h="432000">
                <a:tc>
                  <a:txBody>
                    <a:bodyPr/>
                    <a:lstStyle/>
                    <a:p>
                      <a:pPr algn="just"/>
                      <a:r>
                        <a:rPr lang="en-US" sz="1800" kern="100" baseline="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subtitle_textstyle_opts</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dict</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。表示副标题字体样式配置项。默认为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None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00844638"/>
                  </a:ext>
                </a:extLst>
              </a:tr>
            </a:tbl>
          </a:graphicData>
        </a:graphic>
      </p:graphicFrame>
    </p:spTree>
    <p:extLst>
      <p:ext uri="{BB962C8B-B14F-4D97-AF65-F5344CB8AC3E}">
        <p14:creationId xmlns:p14="http://schemas.microsoft.com/office/powerpoint/2010/main" val="3830647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heel(1)">
                                      <p:cBhvr>
                                        <p:cTn id="1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FE74D8C-07E5-48A9-8556-3DF9CF7EE52A}"/>
              </a:ext>
            </a:extLst>
          </p:cNvPr>
          <p:cNvSpPr>
            <a:spLocks noGrp="1"/>
          </p:cNvSpPr>
          <p:nvPr>
            <p:ph idx="1"/>
          </p:nvPr>
        </p:nvSpPr>
        <p:spPr/>
        <p:txBody>
          <a:bodyPr/>
          <a:lstStyle/>
          <a:p>
            <a:pPr marL="0" indent="0">
              <a:buClr>
                <a:srgbClr val="000066"/>
              </a:buClr>
              <a:buNone/>
            </a:pPr>
            <a:r>
              <a:rPr lang="zh-CN" altLang="en-US" sz="2000" b="1" dirty="0"/>
              <a:t>（</a:t>
            </a:r>
            <a:r>
              <a:rPr lang="en-US" altLang="zh-CN" sz="2000" b="1" dirty="0"/>
              <a:t>2</a:t>
            </a:r>
            <a:r>
              <a:rPr lang="zh-CN" altLang="en-US" sz="2000" b="1" dirty="0"/>
              <a:t>） 图例配置项</a:t>
            </a:r>
            <a:endParaRPr lang="en-US" altLang="zh-CN" sz="2000" b="1" dirty="0"/>
          </a:p>
          <a:p>
            <a:pPr>
              <a:buClr>
                <a:srgbClr val="000066"/>
              </a:buClr>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图例配置项是通过</a:t>
            </a:r>
            <a:r>
              <a:rPr lang="en-US" altLang="zh-CN" sz="1800" dirty="0">
                <a:effectLst/>
                <a:latin typeface="Times New Roman" panose="02020603050405020304" pitchFamily="18" charset="0"/>
                <a:ea typeface="宋体" panose="02010600030101010101" pitchFamily="2" charset="-122"/>
              </a:rPr>
              <a:t>options</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模块中的</a:t>
            </a:r>
            <a:r>
              <a:rPr lang="en-US" altLang="zh-CN" sz="1800" dirty="0" err="1">
                <a:effectLst/>
                <a:latin typeface="Times New Roman" panose="02020603050405020304" pitchFamily="18" charset="0"/>
                <a:ea typeface="宋体" panose="02010600030101010101" pitchFamily="2" charset="-122"/>
              </a:rPr>
              <a:t>LegendOpts</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类实现的，可以将</a:t>
            </a:r>
            <a:r>
              <a:rPr lang="en-US" altLang="zh-CN" sz="1800" dirty="0" err="1">
                <a:effectLst/>
                <a:latin typeface="Times New Roman" panose="02020603050405020304" pitchFamily="18" charset="0"/>
                <a:ea typeface="宋体" panose="02010600030101010101" pitchFamily="2" charset="-122"/>
              </a:rPr>
              <a:t>legend_opts</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作为参数传递给</a:t>
            </a:r>
            <a:r>
              <a:rPr lang="en-US" altLang="zh-CN" sz="1800" dirty="0" err="1">
                <a:effectLst/>
                <a:latin typeface="Times New Roman" panose="02020603050405020304" pitchFamily="18" charset="0"/>
                <a:ea typeface="宋体" panose="02010600030101010101" pitchFamily="2" charset="-122"/>
              </a:rPr>
              <a:t>set_global_opts</a:t>
            </a:r>
            <a:r>
              <a:rPr lang="en-US" altLang="zh-CN" sz="1800" dirty="0">
                <a:effectLst/>
                <a:latin typeface="Times New Roman" panose="02020603050405020304" pitchFamily="18" charset="0"/>
                <a:ea typeface="宋体" panose="02010600030101010101" pitchFamily="2" charset="-122"/>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方法。</a:t>
            </a:r>
            <a:endParaRPr lang="en-US" altLang="zh-CN" sz="2000" b="1" dirty="0">
              <a:effectLst/>
              <a:latin typeface="Times New Roman" panose="02020603050405020304" pitchFamily="18" charset="0"/>
              <a:ea typeface="宋体" panose="02010600030101010101" pitchFamily="2" charset="-122"/>
              <a:cs typeface="Times New Roman" panose="02020603050405020304" pitchFamily="18" charset="0"/>
            </a:endParaRPr>
          </a:p>
          <a:p>
            <a:pPr>
              <a:buClr>
                <a:srgbClr val="000066"/>
              </a:buClr>
            </a:pPr>
            <a:r>
              <a:rPr lang="en-US" altLang="zh-CN" sz="1800" dirty="0" err="1">
                <a:effectLst/>
                <a:latin typeface="Times New Roman" panose="02020603050405020304" pitchFamily="18" charset="0"/>
                <a:ea typeface="宋体" panose="02010600030101010101" pitchFamily="2" charset="-122"/>
              </a:rPr>
              <a:t>LegendOpts</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类的基本使用格式如下。</a:t>
            </a:r>
            <a:endParaRPr lang="en-US" altLang="zh-CN" sz="2000" b="1" dirty="0"/>
          </a:p>
        </p:txBody>
      </p:sp>
      <p:sp>
        <p:nvSpPr>
          <p:cNvPr id="3" name="标题 2">
            <a:extLst>
              <a:ext uri="{FF2B5EF4-FFF2-40B4-BE49-F238E27FC236}">
                <a16:creationId xmlns:a16="http://schemas.microsoft.com/office/drawing/2014/main" id="{351BE47F-A7C0-4F37-895C-B09FEF90680A}"/>
              </a:ext>
            </a:extLst>
          </p:cNvPr>
          <p:cNvSpPr>
            <a:spLocks noGrp="1"/>
          </p:cNvSpPr>
          <p:nvPr>
            <p:ph type="title"/>
          </p:nvPr>
        </p:nvSpPr>
        <p:spPr/>
        <p:txBody>
          <a:bodyPr/>
          <a:lstStyle/>
          <a:p>
            <a:r>
              <a:rPr lang="zh-CN" altLang="en-US" dirty="0"/>
              <a:t>熟悉</a:t>
            </a:r>
            <a:r>
              <a:rPr lang="en-US" altLang="zh-CN" dirty="0" err="1"/>
              <a:t>pyecharts</a:t>
            </a:r>
            <a:r>
              <a:rPr lang="zh-CN" altLang="en-US" dirty="0"/>
              <a:t>绘图基础</a:t>
            </a:r>
          </a:p>
        </p:txBody>
      </p:sp>
      <p:sp>
        <p:nvSpPr>
          <p:cNvPr id="4" name="TextBox 5">
            <a:extLst>
              <a:ext uri="{FF2B5EF4-FFF2-40B4-BE49-F238E27FC236}">
                <a16:creationId xmlns:a16="http://schemas.microsoft.com/office/drawing/2014/main" id="{7A446875-7E9E-4C2E-94D0-F18A3FC9932B}"/>
              </a:ext>
            </a:extLst>
          </p:cNvPr>
          <p:cNvSpPr txBox="1">
            <a:spLocks noChangeArrowheads="1"/>
          </p:cNvSpPr>
          <p:nvPr/>
        </p:nvSpPr>
        <p:spPr bwMode="auto">
          <a:xfrm>
            <a:off x="1453440" y="3196358"/>
            <a:ext cx="9774237"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8775">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a:spcBef>
                <a:spcPct val="0"/>
              </a:spcBef>
              <a:buClrTx/>
              <a:buNone/>
            </a:pPr>
            <a:r>
              <a:rPr kumimoji="0" lang="en-US" altLang="zh-CN" sz="2200" i="1" dirty="0">
                <a:latin typeface="Times New Roman" panose="02020603050405020304" pitchFamily="18" charset="0"/>
                <a:cs typeface="Times New Roman" panose="02020603050405020304" pitchFamily="18" charset="0"/>
              </a:rPr>
              <a:t>class </a:t>
            </a:r>
            <a:r>
              <a:rPr kumimoji="0" lang="en-US" altLang="zh-CN" sz="2200" i="1" dirty="0" err="1">
                <a:latin typeface="Times New Roman" panose="02020603050405020304" pitchFamily="18" charset="0"/>
                <a:cs typeface="Times New Roman" panose="02020603050405020304" pitchFamily="18" charset="0"/>
              </a:rPr>
              <a:t>LegendOpts</a:t>
            </a:r>
            <a:r>
              <a:rPr kumimoji="0" lang="en-US" altLang="zh-CN" sz="2200" i="1" dirty="0">
                <a:latin typeface="Times New Roman" panose="02020603050405020304" pitchFamily="18" charset="0"/>
                <a:cs typeface="Times New Roman" panose="02020603050405020304" pitchFamily="18" charset="0"/>
              </a:rPr>
              <a:t>(type_=None, </a:t>
            </a:r>
            <a:r>
              <a:rPr kumimoji="0" lang="en-US" altLang="zh-CN" sz="2200" i="1" dirty="0" err="1">
                <a:latin typeface="Times New Roman" panose="02020603050405020304" pitchFamily="18" charset="0"/>
                <a:cs typeface="Times New Roman" panose="02020603050405020304" pitchFamily="18" charset="0"/>
              </a:rPr>
              <a:t>selected_mode</a:t>
            </a:r>
            <a:r>
              <a:rPr kumimoji="0" lang="en-US" altLang="zh-CN" sz="2200" i="1" dirty="0">
                <a:latin typeface="Times New Roman" panose="02020603050405020304" pitchFamily="18" charset="0"/>
                <a:cs typeface="Times New Roman" panose="02020603050405020304" pitchFamily="18" charset="0"/>
              </a:rPr>
              <a:t>=None, is_show=True, </a:t>
            </a:r>
            <a:r>
              <a:rPr kumimoji="0" lang="en-US" altLang="zh-CN" sz="2200" i="1" dirty="0" err="1">
                <a:latin typeface="Times New Roman" panose="02020603050405020304" pitchFamily="18" charset="0"/>
                <a:cs typeface="Times New Roman" panose="02020603050405020304" pitchFamily="18" charset="0"/>
              </a:rPr>
              <a:t>pos_left</a:t>
            </a:r>
            <a:r>
              <a:rPr kumimoji="0" lang="en-US" altLang="zh-CN" sz="2200" i="1" dirty="0">
                <a:latin typeface="Times New Roman" panose="02020603050405020304" pitchFamily="18" charset="0"/>
                <a:cs typeface="Times New Roman" panose="02020603050405020304" pitchFamily="18" charset="0"/>
              </a:rPr>
              <a:t>=None, </a:t>
            </a:r>
            <a:r>
              <a:rPr kumimoji="0" lang="en-US" altLang="zh-CN" sz="2200" i="1" dirty="0" err="1">
                <a:latin typeface="Times New Roman" panose="02020603050405020304" pitchFamily="18" charset="0"/>
                <a:cs typeface="Times New Roman" panose="02020603050405020304" pitchFamily="18" charset="0"/>
              </a:rPr>
              <a:t>pos_right</a:t>
            </a:r>
            <a:r>
              <a:rPr kumimoji="0" lang="en-US" altLang="zh-CN" sz="2200" i="1" dirty="0">
                <a:latin typeface="Times New Roman" panose="02020603050405020304" pitchFamily="18" charset="0"/>
                <a:cs typeface="Times New Roman" panose="02020603050405020304" pitchFamily="18" charset="0"/>
              </a:rPr>
              <a:t>=None, </a:t>
            </a:r>
            <a:r>
              <a:rPr kumimoji="0" lang="en-US" altLang="zh-CN" sz="2200" i="1" dirty="0" err="1">
                <a:latin typeface="Times New Roman" panose="02020603050405020304" pitchFamily="18" charset="0"/>
                <a:cs typeface="Times New Roman" panose="02020603050405020304" pitchFamily="18" charset="0"/>
              </a:rPr>
              <a:t>pos_top</a:t>
            </a:r>
            <a:r>
              <a:rPr kumimoji="0" lang="en-US" altLang="zh-CN" sz="2200" i="1" dirty="0">
                <a:latin typeface="Times New Roman" panose="02020603050405020304" pitchFamily="18" charset="0"/>
                <a:cs typeface="Times New Roman" panose="02020603050405020304" pitchFamily="18" charset="0"/>
              </a:rPr>
              <a:t>=None, </a:t>
            </a:r>
            <a:r>
              <a:rPr kumimoji="0" lang="en-US" altLang="zh-CN" sz="2200" i="1" dirty="0" err="1">
                <a:latin typeface="Times New Roman" panose="02020603050405020304" pitchFamily="18" charset="0"/>
                <a:cs typeface="Times New Roman" panose="02020603050405020304" pitchFamily="18" charset="0"/>
              </a:rPr>
              <a:t>pos_bottom</a:t>
            </a:r>
            <a:r>
              <a:rPr kumimoji="0" lang="en-US" altLang="zh-CN" sz="2200" i="1" dirty="0">
                <a:latin typeface="Times New Roman" panose="02020603050405020304" pitchFamily="18" charset="0"/>
                <a:cs typeface="Times New Roman" panose="02020603050405020304" pitchFamily="18" charset="0"/>
              </a:rPr>
              <a:t>=None, orient=None, align=None, padding=5, </a:t>
            </a:r>
            <a:r>
              <a:rPr kumimoji="0" lang="en-US" altLang="zh-CN" sz="2200" i="1" dirty="0" err="1">
                <a:latin typeface="Times New Roman" panose="02020603050405020304" pitchFamily="18" charset="0"/>
                <a:cs typeface="Times New Roman" panose="02020603050405020304" pitchFamily="18" charset="0"/>
              </a:rPr>
              <a:t>item_gap</a:t>
            </a:r>
            <a:r>
              <a:rPr kumimoji="0" lang="en-US" altLang="zh-CN" sz="2200" i="1" dirty="0">
                <a:latin typeface="Times New Roman" panose="02020603050405020304" pitchFamily="18" charset="0"/>
                <a:cs typeface="Times New Roman" panose="02020603050405020304" pitchFamily="18" charset="0"/>
              </a:rPr>
              <a:t>=10, </a:t>
            </a:r>
            <a:r>
              <a:rPr kumimoji="0" lang="en-US" altLang="zh-CN" sz="2200" i="1" dirty="0" err="1">
                <a:latin typeface="Times New Roman" panose="02020603050405020304" pitchFamily="18" charset="0"/>
                <a:cs typeface="Times New Roman" panose="02020603050405020304" pitchFamily="18" charset="0"/>
              </a:rPr>
              <a:t>item_width</a:t>
            </a:r>
            <a:r>
              <a:rPr kumimoji="0" lang="en-US" altLang="zh-CN" sz="2200" i="1" dirty="0">
                <a:latin typeface="Times New Roman" panose="02020603050405020304" pitchFamily="18" charset="0"/>
                <a:cs typeface="Times New Roman" panose="02020603050405020304" pitchFamily="18" charset="0"/>
              </a:rPr>
              <a:t>=25, </a:t>
            </a:r>
            <a:r>
              <a:rPr kumimoji="0" lang="en-US" altLang="zh-CN" sz="2200" i="1" dirty="0" err="1">
                <a:latin typeface="Times New Roman" panose="02020603050405020304" pitchFamily="18" charset="0"/>
                <a:cs typeface="Times New Roman" panose="02020603050405020304" pitchFamily="18" charset="0"/>
              </a:rPr>
              <a:t>item_height</a:t>
            </a:r>
            <a:r>
              <a:rPr kumimoji="0" lang="en-US" altLang="zh-CN" sz="2200" i="1" dirty="0">
                <a:latin typeface="Times New Roman" panose="02020603050405020304" pitchFamily="18" charset="0"/>
                <a:cs typeface="Times New Roman" panose="02020603050405020304" pitchFamily="18" charset="0"/>
              </a:rPr>
              <a:t>=14, </a:t>
            </a:r>
            <a:r>
              <a:rPr kumimoji="0" lang="en-US" altLang="zh-CN" sz="2200" i="1" dirty="0" err="1">
                <a:latin typeface="Times New Roman" panose="02020603050405020304" pitchFamily="18" charset="0"/>
                <a:cs typeface="Times New Roman" panose="02020603050405020304" pitchFamily="18" charset="0"/>
              </a:rPr>
              <a:t>inactive_color</a:t>
            </a:r>
            <a:r>
              <a:rPr kumimoji="0" lang="en-US" altLang="zh-CN" sz="2200" i="1" dirty="0">
                <a:latin typeface="Times New Roman" panose="02020603050405020304" pitchFamily="18" charset="0"/>
                <a:cs typeface="Times New Roman" panose="02020603050405020304" pitchFamily="18" charset="0"/>
              </a:rPr>
              <a:t>=None, </a:t>
            </a:r>
            <a:r>
              <a:rPr kumimoji="0" lang="en-US" altLang="zh-CN" sz="2200" i="1" dirty="0" err="1">
                <a:latin typeface="Times New Roman" panose="02020603050405020304" pitchFamily="18" charset="0"/>
                <a:cs typeface="Times New Roman" panose="02020603050405020304" pitchFamily="18" charset="0"/>
              </a:rPr>
              <a:t>textstyle_opts</a:t>
            </a:r>
            <a:r>
              <a:rPr kumimoji="0" lang="en-US" altLang="zh-CN" sz="2200" i="1" dirty="0">
                <a:latin typeface="Times New Roman" panose="02020603050405020304" pitchFamily="18" charset="0"/>
                <a:cs typeface="Times New Roman" panose="02020603050405020304" pitchFamily="18" charset="0"/>
              </a:rPr>
              <a:t>=None, </a:t>
            </a:r>
            <a:r>
              <a:rPr kumimoji="0" lang="en-US" altLang="zh-CN" sz="2200" i="1" dirty="0" err="1">
                <a:latin typeface="Times New Roman" panose="02020603050405020304" pitchFamily="18" charset="0"/>
                <a:cs typeface="Times New Roman" panose="02020603050405020304" pitchFamily="18" charset="0"/>
              </a:rPr>
              <a:t>legend_icon</a:t>
            </a:r>
            <a:r>
              <a:rPr kumimoji="0" lang="en-US" altLang="zh-CN" sz="2200" i="1" dirty="0">
                <a:latin typeface="Times New Roman" panose="02020603050405020304" pitchFamily="18" charset="0"/>
                <a:cs typeface="Times New Roman" panose="02020603050405020304" pitchFamily="18" charset="0"/>
              </a:rPr>
              <a:t>=None)</a:t>
            </a:r>
          </a:p>
          <a:p>
            <a:pPr>
              <a:spcBef>
                <a:spcPct val="0"/>
              </a:spcBef>
              <a:buClrTx/>
              <a:buNone/>
            </a:pPr>
            <a:endParaRPr kumimoji="0" lang="en-US" altLang="zh-CN" sz="22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1650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heel(1)">
                                      <p:cBhvr>
                                        <p:cTn id="19"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FE74D8C-07E5-48A9-8556-3DF9CF7EE52A}"/>
              </a:ext>
            </a:extLst>
          </p:cNvPr>
          <p:cNvSpPr>
            <a:spLocks noGrp="1"/>
          </p:cNvSpPr>
          <p:nvPr>
            <p:ph idx="1"/>
          </p:nvPr>
        </p:nvSpPr>
        <p:spPr/>
        <p:txBody>
          <a:bodyPr/>
          <a:lstStyle/>
          <a:p>
            <a:pPr marL="0" indent="457200">
              <a:buClr>
                <a:srgbClr val="000066"/>
              </a:buClr>
              <a:buNone/>
            </a:pPr>
            <a:r>
              <a:rPr lang="en-US" altLang="zh-CN" sz="1800" dirty="0" err="1">
                <a:effectLst/>
                <a:latin typeface="Times New Roman" panose="02020603050405020304" pitchFamily="18" charset="0"/>
                <a:ea typeface="宋体" panose="02010600030101010101" pitchFamily="2" charset="-122"/>
              </a:rPr>
              <a:t>LegendOpts</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类的参数及其说明</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如下表。</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a:buClr>
                <a:srgbClr val="000066"/>
              </a:buClr>
            </a:pPr>
            <a:endParaRPr lang="en-US" altLang="zh-CN" sz="2000" b="1" dirty="0"/>
          </a:p>
        </p:txBody>
      </p:sp>
      <p:sp>
        <p:nvSpPr>
          <p:cNvPr id="3" name="标题 2">
            <a:extLst>
              <a:ext uri="{FF2B5EF4-FFF2-40B4-BE49-F238E27FC236}">
                <a16:creationId xmlns:a16="http://schemas.microsoft.com/office/drawing/2014/main" id="{351BE47F-A7C0-4F37-895C-B09FEF90680A}"/>
              </a:ext>
            </a:extLst>
          </p:cNvPr>
          <p:cNvSpPr>
            <a:spLocks noGrp="1"/>
          </p:cNvSpPr>
          <p:nvPr>
            <p:ph type="title"/>
          </p:nvPr>
        </p:nvSpPr>
        <p:spPr/>
        <p:txBody>
          <a:bodyPr/>
          <a:lstStyle/>
          <a:p>
            <a:r>
              <a:rPr lang="zh-CN" altLang="en-US" dirty="0"/>
              <a:t>熟悉</a:t>
            </a:r>
            <a:r>
              <a:rPr lang="en-US" altLang="zh-CN" dirty="0" err="1"/>
              <a:t>pyecharts</a:t>
            </a:r>
            <a:r>
              <a:rPr lang="zh-CN" altLang="en-US" dirty="0"/>
              <a:t>绘图基础</a:t>
            </a:r>
          </a:p>
        </p:txBody>
      </p:sp>
      <p:graphicFrame>
        <p:nvGraphicFramePr>
          <p:cNvPr id="5" name="表格 9">
            <a:extLst>
              <a:ext uri="{FF2B5EF4-FFF2-40B4-BE49-F238E27FC236}">
                <a16:creationId xmlns:a16="http://schemas.microsoft.com/office/drawing/2014/main" id="{9288DEC8-092A-4312-B9D0-BA5EA8CAD23B}"/>
              </a:ext>
            </a:extLst>
          </p:cNvPr>
          <p:cNvGraphicFramePr>
            <a:graphicFrameLocks noGrp="1"/>
          </p:cNvGraphicFramePr>
          <p:nvPr>
            <p:extLst>
              <p:ext uri="{D42A27DB-BD31-4B8C-83A1-F6EECF244321}">
                <p14:modId xmlns:p14="http://schemas.microsoft.com/office/powerpoint/2010/main" val="399911445"/>
              </p:ext>
            </p:extLst>
          </p:nvPr>
        </p:nvGraphicFramePr>
        <p:xfrm>
          <a:off x="1695958" y="2053979"/>
          <a:ext cx="8800083" cy="4004640"/>
        </p:xfrm>
        <a:graphic>
          <a:graphicData uri="http://schemas.openxmlformats.org/drawingml/2006/table">
            <a:tbl>
              <a:tblPr firstRow="1" bandRow="1">
                <a:tableStyleId>{5C22544A-7EE6-4342-B048-85BDC9FD1C3A}</a:tableStyleId>
              </a:tblPr>
              <a:tblGrid>
                <a:gridCol w="1273810">
                  <a:extLst>
                    <a:ext uri="{9D8B030D-6E8A-4147-A177-3AD203B41FA5}">
                      <a16:colId xmlns:a16="http://schemas.microsoft.com/office/drawing/2014/main" val="2486219610"/>
                    </a:ext>
                  </a:extLst>
                </a:gridCol>
                <a:gridCol w="7526273">
                  <a:extLst>
                    <a:ext uri="{9D8B030D-6E8A-4147-A177-3AD203B41FA5}">
                      <a16:colId xmlns:a16="http://schemas.microsoft.com/office/drawing/2014/main" val="3350215076"/>
                    </a:ext>
                  </a:extLst>
                </a:gridCol>
              </a:tblGrid>
              <a:tr h="432000">
                <a:tc>
                  <a:txBody>
                    <a:bodyPr/>
                    <a:lstStyle/>
                    <a:p>
                      <a:pPr marL="0" algn="ctr" defTabSz="967740" rtl="0" eaLnBrk="1" latinLnBrk="0" hangingPunct="1"/>
                      <a:r>
                        <a:rPr lang="zh-CN" altLang="en-US" sz="1800" b="1" kern="1200" baseline="0" dirty="0">
                          <a:solidFill>
                            <a:schemeClr val="lt1"/>
                          </a:solidFill>
                          <a:latin typeface="Times New Roman" panose="02020603050405020304" pitchFamily="18" charset="0"/>
                          <a:ea typeface="+mn-ea"/>
                          <a:cs typeface="+mn-cs"/>
                        </a:rPr>
                        <a:t>参数名称</a:t>
                      </a:r>
                    </a:p>
                  </a:txBody>
                  <a:tcPr marL="68580" marR="68580" marT="0" marB="0" anchor="ctr"/>
                </a:tc>
                <a:tc>
                  <a:txBody>
                    <a:bodyPr/>
                    <a:lstStyle/>
                    <a:p>
                      <a:pPr marL="0" algn="ctr" defTabSz="967740" rtl="0" eaLnBrk="1" latinLnBrk="0" hangingPunct="1"/>
                      <a:r>
                        <a:rPr lang="zh-CN" altLang="en-US" sz="1800" b="1" kern="1200" baseline="0" dirty="0">
                          <a:solidFill>
                            <a:schemeClr val="lt1"/>
                          </a:solidFill>
                          <a:latin typeface="Times New Roman" panose="02020603050405020304" pitchFamily="18" charset="0"/>
                          <a:ea typeface="+mn-ea"/>
                          <a:cs typeface="+mn-cs"/>
                        </a:rPr>
                        <a:t>参数说明</a:t>
                      </a:r>
                    </a:p>
                  </a:txBody>
                  <a:tcPr marL="68580" marR="68580" marT="0" marB="0" anchor="ctr"/>
                </a:tc>
                <a:extLst>
                  <a:ext uri="{0D108BD9-81ED-4DB2-BD59-A6C34878D82A}">
                    <a16:rowId xmlns:a16="http://schemas.microsoft.com/office/drawing/2014/main" val="101937486"/>
                  </a:ext>
                </a:extLst>
              </a:tr>
              <a:tr h="432000">
                <a:tc>
                  <a:txBody>
                    <a:bodyPr/>
                    <a:lstStyle/>
                    <a:p>
                      <a:pPr marL="0" algn="just" defTabSz="967740" rtl="0" eaLnBrk="1" latinLnBrk="0" hangingPunct="1"/>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type_</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just"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str</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。表示图例的类型，可选</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plain</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scroll</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plain</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表示普通图例，</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scroll</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表示可滚动翻页的图例。默认为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None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83780460"/>
                  </a:ext>
                </a:extLst>
              </a:tr>
              <a:tr h="432000">
                <a:tc>
                  <a:txBody>
                    <a:bodyPr/>
                    <a:lstStyle/>
                    <a:p>
                      <a:pPr marL="0" algn="just" defTabSz="967740" rtl="0" eaLnBrk="1" latinLnBrk="0" hangingPunct="1"/>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is_show</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just"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bool</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。表示是否显示图例组件，默认为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True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128776407"/>
                  </a:ext>
                </a:extLst>
              </a:tr>
              <a:tr h="432000">
                <a:tc>
                  <a:txBody>
                    <a:bodyPr/>
                    <a:lstStyle/>
                    <a:p>
                      <a:pPr marL="0" algn="just" defTabSz="967740" rtl="0" eaLnBrk="1" latinLnBrk="0" hangingPunct="1"/>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orient</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just"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str</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。表示图例列表的布局朝向，可选</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horizontal</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vertical</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None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712008514"/>
                  </a:ext>
                </a:extLst>
              </a:tr>
              <a:tr h="432000">
                <a:tc>
                  <a:txBody>
                    <a:bodyPr/>
                    <a:lstStyle/>
                    <a:p>
                      <a:pPr marL="0" algn="just" defTabSz="967740" rtl="0" eaLnBrk="1" latinLnBrk="0" hangingPunct="1"/>
                      <a:r>
                        <a:rPr lang="en-US" sz="1800" kern="100" baseline="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item_gap</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just"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int</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。表示图例每项之间的间隔。默认为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602489657"/>
                  </a:ext>
                </a:extLst>
              </a:tr>
              <a:tr h="432000">
                <a:tc>
                  <a:txBody>
                    <a:bodyPr/>
                    <a:lstStyle/>
                    <a:p>
                      <a:pPr marL="0" algn="just" defTabSz="967740" rtl="0" eaLnBrk="1" latinLnBrk="0" hangingPunct="1"/>
                      <a:r>
                        <a:rPr lang="en-US" sz="1800" kern="100" baseline="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pos_left</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just"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str</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Numeric</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。表示图例组件离容器左侧的距离。默认为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None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48713100"/>
                  </a:ext>
                </a:extLst>
              </a:tr>
              <a:tr h="432000">
                <a:tc>
                  <a:txBody>
                    <a:bodyPr/>
                    <a:lstStyle/>
                    <a:p>
                      <a:pPr marL="0" algn="just" defTabSz="967740" rtl="0" eaLnBrk="1" latinLnBrk="0" hangingPunct="1"/>
                      <a:r>
                        <a:rPr lang="en-US" sz="1800" kern="100" baseline="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pos_right</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just"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str</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Numeric</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。表示图例组件离容器右侧的距离。默认为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None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06970689"/>
                  </a:ext>
                </a:extLst>
              </a:tr>
              <a:tr h="432000">
                <a:tc>
                  <a:txBody>
                    <a:bodyPr/>
                    <a:lstStyle/>
                    <a:p>
                      <a:pPr marL="0" algn="just" defTabSz="967740" rtl="0" eaLnBrk="1" latinLnBrk="0" hangingPunct="1"/>
                      <a:r>
                        <a:rPr lang="en-US" sz="1800" kern="100" baseline="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pos_top</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just"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str</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Numeric</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。表示图例组件离容器上侧的距离。默认为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None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913309555"/>
                  </a:ext>
                </a:extLst>
              </a:tr>
              <a:tr h="432000">
                <a:tc>
                  <a:txBody>
                    <a:bodyPr/>
                    <a:lstStyle/>
                    <a:p>
                      <a:pPr marL="0" algn="just" defTabSz="967740" rtl="0" eaLnBrk="1" latinLnBrk="0" hangingPunct="1"/>
                      <a:r>
                        <a:rPr lang="en-US" sz="1800" kern="100" baseline="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pos_bottom</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just"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str</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Numeric</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。表示图例组件离容器下侧的距离。默认为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None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049139159"/>
                  </a:ext>
                </a:extLst>
              </a:tr>
            </a:tbl>
          </a:graphicData>
        </a:graphic>
      </p:graphicFrame>
    </p:spTree>
    <p:extLst>
      <p:ext uri="{BB962C8B-B14F-4D97-AF65-F5344CB8AC3E}">
        <p14:creationId xmlns:p14="http://schemas.microsoft.com/office/powerpoint/2010/main" val="686891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heel(1)">
                                      <p:cBhvr>
                                        <p:cTn id="1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FE74D8C-07E5-48A9-8556-3DF9CF7EE52A}"/>
              </a:ext>
            </a:extLst>
          </p:cNvPr>
          <p:cNvSpPr>
            <a:spLocks noGrp="1"/>
          </p:cNvSpPr>
          <p:nvPr>
            <p:ph idx="1"/>
          </p:nvPr>
        </p:nvSpPr>
        <p:spPr/>
        <p:txBody>
          <a:bodyPr/>
          <a:lstStyle/>
          <a:p>
            <a:pPr marL="0" indent="0">
              <a:buClr>
                <a:srgbClr val="000066"/>
              </a:buClr>
              <a:buNone/>
            </a:pPr>
            <a:r>
              <a:rPr lang="zh-CN" altLang="en-US" sz="2000" b="1" dirty="0"/>
              <a:t>（</a:t>
            </a:r>
            <a:r>
              <a:rPr lang="en-US" altLang="zh-CN" sz="2000" b="1" dirty="0"/>
              <a:t>3</a:t>
            </a:r>
            <a:r>
              <a:rPr lang="zh-CN" altLang="en-US" sz="2000" b="1" dirty="0"/>
              <a:t>） 坐标轴配置项</a:t>
            </a:r>
            <a:endParaRPr lang="en-US" altLang="zh-CN" sz="2000" b="1" dirty="0"/>
          </a:p>
          <a:p>
            <a:pPr>
              <a:buClr>
                <a:srgbClr val="000066"/>
              </a:buClr>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坐标轴配置项是通过</a:t>
            </a:r>
            <a:r>
              <a:rPr lang="en-US" altLang="zh-CN" sz="1800" dirty="0">
                <a:effectLst/>
                <a:latin typeface="Times New Roman" panose="02020603050405020304" pitchFamily="18" charset="0"/>
                <a:ea typeface="宋体" panose="02010600030101010101" pitchFamily="2" charset="-122"/>
              </a:rPr>
              <a:t>options</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模块中的</a:t>
            </a:r>
            <a:r>
              <a:rPr lang="en-US" altLang="zh-CN" sz="1800" dirty="0" err="1">
                <a:effectLst/>
                <a:latin typeface="Times New Roman" panose="02020603050405020304" pitchFamily="18" charset="0"/>
                <a:ea typeface="宋体" panose="02010600030101010101" pitchFamily="2" charset="-122"/>
              </a:rPr>
              <a:t>AxisOpts</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类实现的，可以将</a:t>
            </a:r>
            <a:r>
              <a:rPr lang="en-US" altLang="zh-CN" sz="1800" dirty="0" err="1">
                <a:effectLst/>
                <a:latin typeface="Times New Roman" panose="02020603050405020304" pitchFamily="18" charset="0"/>
                <a:ea typeface="宋体" panose="02010600030101010101" pitchFamily="2" charset="-122"/>
              </a:rPr>
              <a:t>xaxis_opts</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或</a:t>
            </a:r>
            <a:r>
              <a:rPr lang="en-US" altLang="zh-CN" sz="1800" dirty="0" err="1">
                <a:effectLst/>
                <a:latin typeface="Times New Roman" panose="02020603050405020304" pitchFamily="18" charset="0"/>
                <a:ea typeface="宋体" panose="02010600030101010101" pitchFamily="2" charset="-122"/>
              </a:rPr>
              <a:t>yaxis_opts</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作为参数传递给</a:t>
            </a:r>
            <a:r>
              <a:rPr lang="en-US" altLang="zh-CN" sz="1800" dirty="0" err="1">
                <a:effectLst/>
                <a:latin typeface="Times New Roman" panose="02020603050405020304" pitchFamily="18" charset="0"/>
                <a:ea typeface="宋体" panose="02010600030101010101" pitchFamily="2" charset="-122"/>
              </a:rPr>
              <a:t>set_global_opts</a:t>
            </a:r>
            <a:r>
              <a:rPr lang="en-US" altLang="zh-CN" sz="1800" dirty="0">
                <a:effectLst/>
                <a:latin typeface="Times New Roman" panose="02020603050405020304" pitchFamily="18" charset="0"/>
                <a:ea typeface="宋体" panose="02010600030101010101" pitchFamily="2" charset="-122"/>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方法。</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a:buClr>
                <a:srgbClr val="000066"/>
              </a:buClr>
            </a:pPr>
            <a:r>
              <a:rPr lang="en-US" altLang="zh-CN" sz="1800" dirty="0" err="1">
                <a:effectLst/>
                <a:latin typeface="Times New Roman" panose="02020603050405020304" pitchFamily="18" charset="0"/>
                <a:ea typeface="宋体" panose="02010600030101010101" pitchFamily="2" charset="-122"/>
              </a:rPr>
              <a:t>AxisOpts</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类的基本使用格式如下。</a:t>
            </a:r>
            <a:endParaRPr lang="en-US" altLang="zh-CN" sz="2000" b="1" dirty="0"/>
          </a:p>
        </p:txBody>
      </p:sp>
      <p:sp>
        <p:nvSpPr>
          <p:cNvPr id="3" name="标题 2">
            <a:extLst>
              <a:ext uri="{FF2B5EF4-FFF2-40B4-BE49-F238E27FC236}">
                <a16:creationId xmlns:a16="http://schemas.microsoft.com/office/drawing/2014/main" id="{351BE47F-A7C0-4F37-895C-B09FEF90680A}"/>
              </a:ext>
            </a:extLst>
          </p:cNvPr>
          <p:cNvSpPr>
            <a:spLocks noGrp="1"/>
          </p:cNvSpPr>
          <p:nvPr>
            <p:ph type="title"/>
          </p:nvPr>
        </p:nvSpPr>
        <p:spPr/>
        <p:txBody>
          <a:bodyPr/>
          <a:lstStyle/>
          <a:p>
            <a:r>
              <a:rPr lang="zh-CN" altLang="en-US" dirty="0"/>
              <a:t>熟悉</a:t>
            </a:r>
            <a:r>
              <a:rPr lang="en-US" altLang="zh-CN" dirty="0" err="1"/>
              <a:t>pyecharts</a:t>
            </a:r>
            <a:r>
              <a:rPr lang="zh-CN" altLang="en-US" dirty="0"/>
              <a:t>绘图基础</a:t>
            </a:r>
          </a:p>
        </p:txBody>
      </p:sp>
      <p:sp>
        <p:nvSpPr>
          <p:cNvPr id="4" name="TextBox 5">
            <a:extLst>
              <a:ext uri="{FF2B5EF4-FFF2-40B4-BE49-F238E27FC236}">
                <a16:creationId xmlns:a16="http://schemas.microsoft.com/office/drawing/2014/main" id="{A61FE2F7-8463-48CA-A8A4-44973134E6B8}"/>
              </a:ext>
            </a:extLst>
          </p:cNvPr>
          <p:cNvSpPr txBox="1">
            <a:spLocks noChangeArrowheads="1"/>
          </p:cNvSpPr>
          <p:nvPr/>
        </p:nvSpPr>
        <p:spPr bwMode="auto">
          <a:xfrm>
            <a:off x="1208881" y="3116459"/>
            <a:ext cx="9774237"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8775">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a:spcBef>
                <a:spcPct val="0"/>
              </a:spcBef>
              <a:buClrTx/>
              <a:buNone/>
            </a:pPr>
            <a:r>
              <a:rPr kumimoji="0" lang="en-US" altLang="zh-CN" sz="2200" i="1" dirty="0">
                <a:latin typeface="Times New Roman" panose="02020603050405020304" pitchFamily="18" charset="0"/>
                <a:cs typeface="Times New Roman" panose="02020603050405020304" pitchFamily="18" charset="0"/>
              </a:rPr>
              <a:t>class </a:t>
            </a:r>
            <a:r>
              <a:rPr kumimoji="0" lang="en-US" altLang="zh-CN" sz="2200" i="1" dirty="0" err="1">
                <a:latin typeface="Times New Roman" panose="02020603050405020304" pitchFamily="18" charset="0"/>
                <a:cs typeface="Times New Roman" panose="02020603050405020304" pitchFamily="18" charset="0"/>
              </a:rPr>
              <a:t>AxisOpts</a:t>
            </a:r>
            <a:r>
              <a:rPr kumimoji="0" lang="en-US" altLang="zh-CN" sz="2200" i="1" dirty="0">
                <a:latin typeface="Times New Roman" panose="02020603050405020304" pitchFamily="18" charset="0"/>
                <a:cs typeface="Times New Roman" panose="02020603050405020304" pitchFamily="18" charset="0"/>
              </a:rPr>
              <a:t>(type_=None, name=None, is_show=True, </a:t>
            </a:r>
            <a:r>
              <a:rPr kumimoji="0" lang="en-US" altLang="zh-CN" sz="2200" i="1" dirty="0" err="1">
                <a:latin typeface="Times New Roman" panose="02020603050405020304" pitchFamily="18" charset="0"/>
                <a:cs typeface="Times New Roman" panose="02020603050405020304" pitchFamily="18" charset="0"/>
              </a:rPr>
              <a:t>is_scale</a:t>
            </a:r>
            <a:r>
              <a:rPr kumimoji="0" lang="en-US" altLang="zh-CN" sz="2200" i="1" dirty="0">
                <a:latin typeface="Times New Roman" panose="02020603050405020304" pitchFamily="18" charset="0"/>
                <a:cs typeface="Times New Roman" panose="02020603050405020304" pitchFamily="18" charset="0"/>
              </a:rPr>
              <a:t>=False, </a:t>
            </a:r>
            <a:r>
              <a:rPr kumimoji="0" lang="en-US" altLang="zh-CN" sz="2200" i="1" dirty="0" err="1">
                <a:latin typeface="Times New Roman" panose="02020603050405020304" pitchFamily="18" charset="0"/>
                <a:cs typeface="Times New Roman" panose="02020603050405020304" pitchFamily="18" charset="0"/>
              </a:rPr>
              <a:t>is_inverse</a:t>
            </a:r>
            <a:r>
              <a:rPr kumimoji="0" lang="en-US" altLang="zh-CN" sz="2200" i="1" dirty="0">
                <a:latin typeface="Times New Roman" panose="02020603050405020304" pitchFamily="18" charset="0"/>
                <a:cs typeface="Times New Roman" panose="02020603050405020304" pitchFamily="18" charset="0"/>
              </a:rPr>
              <a:t>=False, </a:t>
            </a:r>
            <a:r>
              <a:rPr kumimoji="0" lang="en-US" altLang="zh-CN" sz="2200" i="1" dirty="0" err="1">
                <a:latin typeface="Times New Roman" panose="02020603050405020304" pitchFamily="18" charset="0"/>
                <a:cs typeface="Times New Roman" panose="02020603050405020304" pitchFamily="18" charset="0"/>
              </a:rPr>
              <a:t>name_location</a:t>
            </a:r>
            <a:r>
              <a:rPr kumimoji="0" lang="en-US" altLang="zh-CN" sz="2200" i="1" dirty="0">
                <a:latin typeface="Times New Roman" panose="02020603050405020304" pitchFamily="18" charset="0"/>
                <a:cs typeface="Times New Roman" panose="02020603050405020304" pitchFamily="18" charset="0"/>
              </a:rPr>
              <a:t>='end', </a:t>
            </a:r>
            <a:r>
              <a:rPr kumimoji="0" lang="en-US" altLang="zh-CN" sz="2200" i="1" dirty="0" err="1">
                <a:latin typeface="Times New Roman" panose="02020603050405020304" pitchFamily="18" charset="0"/>
                <a:cs typeface="Times New Roman" panose="02020603050405020304" pitchFamily="18" charset="0"/>
              </a:rPr>
              <a:t>name_gap</a:t>
            </a:r>
            <a:r>
              <a:rPr kumimoji="0" lang="en-US" altLang="zh-CN" sz="2200" i="1" dirty="0">
                <a:latin typeface="Times New Roman" panose="02020603050405020304" pitchFamily="18" charset="0"/>
                <a:cs typeface="Times New Roman" panose="02020603050405020304" pitchFamily="18" charset="0"/>
              </a:rPr>
              <a:t>=15, </a:t>
            </a:r>
            <a:r>
              <a:rPr kumimoji="0" lang="en-US" altLang="zh-CN" sz="2200" i="1" dirty="0" err="1">
                <a:latin typeface="Times New Roman" panose="02020603050405020304" pitchFamily="18" charset="0"/>
                <a:cs typeface="Times New Roman" panose="02020603050405020304" pitchFamily="18" charset="0"/>
              </a:rPr>
              <a:t>name_rotate</a:t>
            </a:r>
            <a:r>
              <a:rPr kumimoji="0" lang="en-US" altLang="zh-CN" sz="2200" i="1" dirty="0">
                <a:latin typeface="Times New Roman" panose="02020603050405020304" pitchFamily="18" charset="0"/>
                <a:cs typeface="Times New Roman" panose="02020603050405020304" pitchFamily="18" charset="0"/>
              </a:rPr>
              <a:t>=None, interval=None, </a:t>
            </a:r>
            <a:r>
              <a:rPr kumimoji="0" lang="en-US" altLang="zh-CN" sz="2200" i="1" dirty="0" err="1">
                <a:latin typeface="Times New Roman" panose="02020603050405020304" pitchFamily="18" charset="0"/>
                <a:cs typeface="Times New Roman" panose="02020603050405020304" pitchFamily="18" charset="0"/>
              </a:rPr>
              <a:t>grid_index</a:t>
            </a:r>
            <a:r>
              <a:rPr kumimoji="0" lang="en-US" altLang="zh-CN" sz="2200" i="1" dirty="0">
                <a:latin typeface="Times New Roman" panose="02020603050405020304" pitchFamily="18" charset="0"/>
                <a:cs typeface="Times New Roman" panose="02020603050405020304" pitchFamily="18" charset="0"/>
              </a:rPr>
              <a:t> =0, position=None, offset=0, </a:t>
            </a:r>
            <a:r>
              <a:rPr kumimoji="0" lang="en-US" altLang="zh-CN" sz="2200" i="1" dirty="0" err="1">
                <a:latin typeface="Times New Roman" panose="02020603050405020304" pitchFamily="18" charset="0"/>
                <a:cs typeface="Times New Roman" panose="02020603050405020304" pitchFamily="18" charset="0"/>
              </a:rPr>
              <a:t>split_number</a:t>
            </a:r>
            <a:r>
              <a:rPr kumimoji="0" lang="en-US" altLang="zh-CN" sz="2200" i="1" dirty="0">
                <a:latin typeface="Times New Roman" panose="02020603050405020304" pitchFamily="18" charset="0"/>
                <a:cs typeface="Times New Roman" panose="02020603050405020304" pitchFamily="18" charset="0"/>
              </a:rPr>
              <a:t>=5, </a:t>
            </a:r>
            <a:r>
              <a:rPr kumimoji="0" lang="en-US" altLang="zh-CN" sz="2200" i="1" dirty="0" err="1">
                <a:latin typeface="Times New Roman" panose="02020603050405020304" pitchFamily="18" charset="0"/>
                <a:cs typeface="Times New Roman" panose="02020603050405020304" pitchFamily="18" charset="0"/>
              </a:rPr>
              <a:t>boundary_gap</a:t>
            </a:r>
            <a:r>
              <a:rPr kumimoji="0" lang="en-US" altLang="zh-CN" sz="2200" i="1" dirty="0">
                <a:latin typeface="Times New Roman" panose="02020603050405020304" pitchFamily="18" charset="0"/>
                <a:cs typeface="Times New Roman" panose="02020603050405020304" pitchFamily="18" charset="0"/>
              </a:rPr>
              <a:t>=None, min_=None, max_=None, </a:t>
            </a:r>
            <a:r>
              <a:rPr kumimoji="0" lang="en-US" altLang="zh-CN" sz="2200" i="1" dirty="0" err="1">
                <a:latin typeface="Times New Roman" panose="02020603050405020304" pitchFamily="18" charset="0"/>
                <a:cs typeface="Times New Roman" panose="02020603050405020304" pitchFamily="18" charset="0"/>
              </a:rPr>
              <a:t>min_interval</a:t>
            </a:r>
            <a:r>
              <a:rPr kumimoji="0" lang="en-US" altLang="zh-CN" sz="2200" i="1" dirty="0">
                <a:latin typeface="Times New Roman" panose="02020603050405020304" pitchFamily="18" charset="0"/>
                <a:cs typeface="Times New Roman" panose="02020603050405020304" pitchFamily="18" charset="0"/>
              </a:rPr>
              <a:t>=0, </a:t>
            </a:r>
            <a:r>
              <a:rPr kumimoji="0" lang="en-US" altLang="zh-CN" sz="2200" i="1" dirty="0" err="1">
                <a:latin typeface="Times New Roman" panose="02020603050405020304" pitchFamily="18" charset="0"/>
                <a:cs typeface="Times New Roman" panose="02020603050405020304" pitchFamily="18" charset="0"/>
              </a:rPr>
              <a:t>max_interval</a:t>
            </a:r>
            <a:r>
              <a:rPr kumimoji="0" lang="en-US" altLang="zh-CN" sz="2200" i="1" dirty="0">
                <a:latin typeface="Times New Roman" panose="02020603050405020304" pitchFamily="18" charset="0"/>
                <a:cs typeface="Times New Roman" panose="02020603050405020304" pitchFamily="18" charset="0"/>
              </a:rPr>
              <a:t>=None, </a:t>
            </a:r>
            <a:r>
              <a:rPr kumimoji="0" lang="en-US" altLang="zh-CN" sz="2200" i="1" dirty="0" err="1">
                <a:latin typeface="Times New Roman" panose="02020603050405020304" pitchFamily="18" charset="0"/>
                <a:cs typeface="Times New Roman" panose="02020603050405020304" pitchFamily="18" charset="0"/>
              </a:rPr>
              <a:t>axisline_opts</a:t>
            </a:r>
            <a:r>
              <a:rPr kumimoji="0" lang="en-US" altLang="zh-CN" sz="2200" i="1" dirty="0">
                <a:latin typeface="Times New Roman" panose="02020603050405020304" pitchFamily="18" charset="0"/>
                <a:cs typeface="Times New Roman" panose="02020603050405020304" pitchFamily="18" charset="0"/>
              </a:rPr>
              <a:t>=None, </a:t>
            </a:r>
            <a:r>
              <a:rPr kumimoji="0" lang="en-US" altLang="zh-CN" sz="2200" i="1" dirty="0" err="1">
                <a:latin typeface="Times New Roman" panose="02020603050405020304" pitchFamily="18" charset="0"/>
                <a:cs typeface="Times New Roman" panose="02020603050405020304" pitchFamily="18" charset="0"/>
              </a:rPr>
              <a:t>axistick_opts</a:t>
            </a:r>
            <a:r>
              <a:rPr kumimoji="0" lang="en-US" altLang="zh-CN" sz="2200" i="1" dirty="0">
                <a:latin typeface="Times New Roman" panose="02020603050405020304" pitchFamily="18" charset="0"/>
                <a:cs typeface="Times New Roman" panose="02020603050405020304" pitchFamily="18" charset="0"/>
              </a:rPr>
              <a:t>=None, </a:t>
            </a:r>
            <a:r>
              <a:rPr kumimoji="0" lang="en-US" altLang="zh-CN" sz="2200" i="1" dirty="0" err="1">
                <a:latin typeface="Times New Roman" panose="02020603050405020304" pitchFamily="18" charset="0"/>
                <a:cs typeface="Times New Roman" panose="02020603050405020304" pitchFamily="18" charset="0"/>
              </a:rPr>
              <a:t>axislabel_opts</a:t>
            </a:r>
            <a:r>
              <a:rPr kumimoji="0" lang="en-US" altLang="zh-CN" sz="2200" i="1" dirty="0">
                <a:latin typeface="Times New Roman" panose="02020603050405020304" pitchFamily="18" charset="0"/>
                <a:cs typeface="Times New Roman" panose="02020603050405020304" pitchFamily="18" charset="0"/>
              </a:rPr>
              <a:t>=None, </a:t>
            </a:r>
            <a:r>
              <a:rPr kumimoji="0" lang="en-US" altLang="zh-CN" sz="2200" i="1" dirty="0" err="1">
                <a:latin typeface="Times New Roman" panose="02020603050405020304" pitchFamily="18" charset="0"/>
                <a:cs typeface="Times New Roman" panose="02020603050405020304" pitchFamily="18" charset="0"/>
              </a:rPr>
              <a:t>axispointer_opts</a:t>
            </a:r>
            <a:r>
              <a:rPr kumimoji="0" lang="en-US" altLang="zh-CN" sz="2200" i="1" dirty="0">
                <a:latin typeface="Times New Roman" panose="02020603050405020304" pitchFamily="18" charset="0"/>
                <a:cs typeface="Times New Roman" panose="02020603050405020304" pitchFamily="18" charset="0"/>
              </a:rPr>
              <a:t>=None, </a:t>
            </a:r>
            <a:r>
              <a:rPr kumimoji="0" lang="en-US" altLang="zh-CN" sz="2200" i="1" dirty="0" err="1">
                <a:latin typeface="Times New Roman" panose="02020603050405020304" pitchFamily="18" charset="0"/>
                <a:cs typeface="Times New Roman" panose="02020603050405020304" pitchFamily="18" charset="0"/>
              </a:rPr>
              <a:t>name_textstyle_opts</a:t>
            </a:r>
            <a:r>
              <a:rPr kumimoji="0" lang="en-US" altLang="zh-CN" sz="2200" i="1" dirty="0">
                <a:latin typeface="Times New Roman" panose="02020603050405020304" pitchFamily="18" charset="0"/>
                <a:cs typeface="Times New Roman" panose="02020603050405020304" pitchFamily="18" charset="0"/>
              </a:rPr>
              <a:t>=None, </a:t>
            </a:r>
            <a:r>
              <a:rPr kumimoji="0" lang="en-US" altLang="zh-CN" sz="2200" i="1" dirty="0" err="1">
                <a:latin typeface="Times New Roman" panose="02020603050405020304" pitchFamily="18" charset="0"/>
                <a:cs typeface="Times New Roman" panose="02020603050405020304" pitchFamily="18" charset="0"/>
              </a:rPr>
              <a:t>splitarea_opts</a:t>
            </a:r>
            <a:r>
              <a:rPr kumimoji="0" lang="en-US" altLang="zh-CN" sz="2200" i="1" dirty="0">
                <a:latin typeface="Times New Roman" panose="02020603050405020304" pitchFamily="18" charset="0"/>
                <a:cs typeface="Times New Roman" panose="02020603050405020304" pitchFamily="18" charset="0"/>
              </a:rPr>
              <a:t>=None, </a:t>
            </a:r>
            <a:r>
              <a:rPr kumimoji="0" lang="en-US" altLang="zh-CN" sz="2200" i="1" dirty="0" err="1">
                <a:latin typeface="Times New Roman" panose="02020603050405020304" pitchFamily="18" charset="0"/>
                <a:cs typeface="Times New Roman" panose="02020603050405020304" pitchFamily="18" charset="0"/>
              </a:rPr>
              <a:t>splitline_opts</a:t>
            </a:r>
            <a:r>
              <a:rPr kumimoji="0" lang="en-US" altLang="zh-CN" sz="2200" i="1" dirty="0">
                <a:latin typeface="Times New Roman" panose="02020603050405020304" pitchFamily="18" charset="0"/>
                <a:cs typeface="Times New Roman" panose="02020603050405020304" pitchFamily="18" charset="0"/>
              </a:rPr>
              <a:t>= </a:t>
            </a:r>
            <a:r>
              <a:rPr kumimoji="0" lang="en-US" altLang="zh-CN" sz="2200" i="1" dirty="0" err="1">
                <a:latin typeface="Times New Roman" panose="02020603050405020304" pitchFamily="18" charset="0"/>
                <a:cs typeface="Times New Roman" panose="02020603050405020304" pitchFamily="18" charset="0"/>
              </a:rPr>
              <a:t>SplitLineOpts</a:t>
            </a:r>
            <a:r>
              <a:rPr kumimoji="0" lang="en-US" altLang="zh-CN" sz="2200" i="1" dirty="0">
                <a:latin typeface="Times New Roman" panose="02020603050405020304" pitchFamily="18" charset="0"/>
                <a:cs typeface="Times New Roman" panose="02020603050405020304" pitchFamily="18" charset="0"/>
              </a:rPr>
              <a:t>(), </a:t>
            </a:r>
            <a:r>
              <a:rPr kumimoji="0" lang="en-US" altLang="zh-CN" sz="2200" i="1" dirty="0" err="1">
                <a:latin typeface="Times New Roman" panose="02020603050405020304" pitchFamily="18" charset="0"/>
                <a:cs typeface="Times New Roman" panose="02020603050405020304" pitchFamily="18" charset="0"/>
              </a:rPr>
              <a:t>minor_tick_opts</a:t>
            </a:r>
            <a:r>
              <a:rPr kumimoji="0" lang="en-US" altLang="zh-CN" sz="2200" i="1" dirty="0">
                <a:latin typeface="Times New Roman" panose="02020603050405020304" pitchFamily="18" charset="0"/>
                <a:cs typeface="Times New Roman" panose="02020603050405020304" pitchFamily="18" charset="0"/>
              </a:rPr>
              <a:t>=None, </a:t>
            </a:r>
            <a:r>
              <a:rPr kumimoji="0" lang="en-US" altLang="zh-CN" sz="2200" i="1" dirty="0" err="1">
                <a:latin typeface="Times New Roman" panose="02020603050405020304" pitchFamily="18" charset="0"/>
                <a:cs typeface="Times New Roman" panose="02020603050405020304" pitchFamily="18" charset="0"/>
              </a:rPr>
              <a:t>minor_split_line_opts</a:t>
            </a:r>
            <a:r>
              <a:rPr kumimoji="0" lang="en-US" altLang="zh-CN" sz="2200" i="1" dirty="0">
                <a:latin typeface="Times New Roman" panose="02020603050405020304" pitchFamily="18" charset="0"/>
                <a:cs typeface="Times New Roman" panose="02020603050405020304" pitchFamily="18" charset="0"/>
              </a:rPr>
              <a:t>=None)</a:t>
            </a:r>
          </a:p>
          <a:p>
            <a:pPr>
              <a:spcBef>
                <a:spcPct val="0"/>
              </a:spcBef>
              <a:buClrTx/>
              <a:buNone/>
            </a:pPr>
            <a:endParaRPr kumimoji="0" lang="en-US" altLang="zh-CN" sz="22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3723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heel(1)">
                                      <p:cBhvr>
                                        <p:cTn id="19"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FE74D8C-07E5-48A9-8556-3DF9CF7EE52A}"/>
              </a:ext>
            </a:extLst>
          </p:cNvPr>
          <p:cNvSpPr>
            <a:spLocks noGrp="1"/>
          </p:cNvSpPr>
          <p:nvPr>
            <p:ph idx="1"/>
          </p:nvPr>
        </p:nvSpPr>
        <p:spPr/>
        <p:txBody>
          <a:bodyPr/>
          <a:lstStyle/>
          <a:p>
            <a:pPr marL="0" indent="457200">
              <a:buClr>
                <a:srgbClr val="000066"/>
              </a:buClr>
              <a:buNone/>
            </a:pPr>
            <a:r>
              <a:rPr lang="en-US" altLang="zh-CN" sz="1800" dirty="0" err="1">
                <a:effectLst/>
                <a:latin typeface="Times New Roman" panose="02020603050405020304" pitchFamily="18" charset="0"/>
                <a:ea typeface="宋体" panose="02010600030101010101" pitchFamily="2" charset="-122"/>
              </a:rPr>
              <a:t>AxisOpts</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类的部分参数及其说明</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如下表。</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a:buClr>
                <a:srgbClr val="000066"/>
              </a:buClr>
            </a:pPr>
            <a:endParaRPr lang="en-US" altLang="zh-CN" sz="2000" b="1" dirty="0"/>
          </a:p>
        </p:txBody>
      </p:sp>
      <p:sp>
        <p:nvSpPr>
          <p:cNvPr id="3" name="标题 2">
            <a:extLst>
              <a:ext uri="{FF2B5EF4-FFF2-40B4-BE49-F238E27FC236}">
                <a16:creationId xmlns:a16="http://schemas.microsoft.com/office/drawing/2014/main" id="{351BE47F-A7C0-4F37-895C-B09FEF90680A}"/>
              </a:ext>
            </a:extLst>
          </p:cNvPr>
          <p:cNvSpPr>
            <a:spLocks noGrp="1"/>
          </p:cNvSpPr>
          <p:nvPr>
            <p:ph type="title"/>
          </p:nvPr>
        </p:nvSpPr>
        <p:spPr/>
        <p:txBody>
          <a:bodyPr/>
          <a:lstStyle/>
          <a:p>
            <a:r>
              <a:rPr lang="zh-CN" altLang="en-US" dirty="0"/>
              <a:t>熟悉</a:t>
            </a:r>
            <a:r>
              <a:rPr lang="en-US" altLang="zh-CN" dirty="0" err="1"/>
              <a:t>pyecharts</a:t>
            </a:r>
            <a:r>
              <a:rPr lang="zh-CN" altLang="en-US" dirty="0"/>
              <a:t>绘图基础</a:t>
            </a:r>
          </a:p>
        </p:txBody>
      </p:sp>
      <p:graphicFrame>
        <p:nvGraphicFramePr>
          <p:cNvPr id="5" name="表格 9">
            <a:extLst>
              <a:ext uri="{FF2B5EF4-FFF2-40B4-BE49-F238E27FC236}">
                <a16:creationId xmlns:a16="http://schemas.microsoft.com/office/drawing/2014/main" id="{9288DEC8-092A-4312-B9D0-BA5EA8CAD23B}"/>
              </a:ext>
            </a:extLst>
          </p:cNvPr>
          <p:cNvGraphicFramePr>
            <a:graphicFrameLocks noGrp="1"/>
          </p:cNvGraphicFramePr>
          <p:nvPr>
            <p:extLst>
              <p:ext uri="{D42A27DB-BD31-4B8C-83A1-F6EECF244321}">
                <p14:modId xmlns:p14="http://schemas.microsoft.com/office/powerpoint/2010/main" val="670863011"/>
              </p:ext>
            </p:extLst>
          </p:nvPr>
        </p:nvGraphicFramePr>
        <p:xfrm>
          <a:off x="1492272" y="2079790"/>
          <a:ext cx="9207456" cy="2982960"/>
        </p:xfrm>
        <a:graphic>
          <a:graphicData uri="http://schemas.openxmlformats.org/drawingml/2006/table">
            <a:tbl>
              <a:tblPr firstRow="1" bandRow="1">
                <a:tableStyleId>{5C22544A-7EE6-4342-B048-85BDC9FD1C3A}</a:tableStyleId>
              </a:tblPr>
              <a:tblGrid>
                <a:gridCol w="1134110">
                  <a:extLst>
                    <a:ext uri="{9D8B030D-6E8A-4147-A177-3AD203B41FA5}">
                      <a16:colId xmlns:a16="http://schemas.microsoft.com/office/drawing/2014/main" val="2486219610"/>
                    </a:ext>
                  </a:extLst>
                </a:gridCol>
                <a:gridCol w="8073346">
                  <a:extLst>
                    <a:ext uri="{9D8B030D-6E8A-4147-A177-3AD203B41FA5}">
                      <a16:colId xmlns:a16="http://schemas.microsoft.com/office/drawing/2014/main" val="3350215076"/>
                    </a:ext>
                  </a:extLst>
                </a:gridCol>
              </a:tblGrid>
              <a:tr h="432000">
                <a:tc>
                  <a:txBody>
                    <a:bodyPr/>
                    <a:lstStyle/>
                    <a:p>
                      <a:pPr marL="0" algn="ctr" defTabSz="967740" rtl="0" eaLnBrk="1" latinLnBrk="0" hangingPunct="1"/>
                      <a:r>
                        <a:rPr lang="zh-CN" altLang="en-US" sz="1800" b="1" kern="1200" baseline="0" dirty="0">
                          <a:solidFill>
                            <a:schemeClr val="lt1"/>
                          </a:solidFill>
                          <a:latin typeface="Times New Roman" panose="02020603050405020304" pitchFamily="18" charset="0"/>
                          <a:ea typeface="+mn-ea"/>
                          <a:cs typeface="+mn-cs"/>
                        </a:rPr>
                        <a:t>参数名称</a:t>
                      </a:r>
                    </a:p>
                  </a:txBody>
                  <a:tcPr marL="68580" marR="68580" marT="0" marB="0" anchor="ctr"/>
                </a:tc>
                <a:tc>
                  <a:txBody>
                    <a:bodyPr/>
                    <a:lstStyle/>
                    <a:p>
                      <a:pPr marL="0" algn="ctr" defTabSz="967740" rtl="0" eaLnBrk="1" latinLnBrk="0" hangingPunct="1"/>
                      <a:r>
                        <a:rPr lang="zh-CN" altLang="en-US" sz="1800" b="1" kern="1200" baseline="0" dirty="0">
                          <a:solidFill>
                            <a:schemeClr val="lt1"/>
                          </a:solidFill>
                          <a:latin typeface="Times New Roman" panose="02020603050405020304" pitchFamily="18" charset="0"/>
                          <a:ea typeface="+mn-ea"/>
                          <a:cs typeface="+mn-cs"/>
                        </a:rPr>
                        <a:t>参数说明</a:t>
                      </a:r>
                    </a:p>
                  </a:txBody>
                  <a:tcPr marL="68580" marR="68580" marT="0" marB="0" anchor="ctr"/>
                </a:tc>
                <a:extLst>
                  <a:ext uri="{0D108BD9-81ED-4DB2-BD59-A6C34878D82A}">
                    <a16:rowId xmlns:a16="http://schemas.microsoft.com/office/drawing/2014/main" val="101937486"/>
                  </a:ext>
                </a:extLst>
              </a:tr>
              <a:tr h="432000">
                <a:tc>
                  <a:txBody>
                    <a:bodyPr/>
                    <a:lstStyle/>
                    <a:p>
                      <a:pPr marL="0" algn="just" defTabSz="967740" rtl="0" eaLnBrk="1" latinLnBrk="0" hangingPunct="1"/>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type_</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just"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str</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。表示坐标轴类型，可选</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value</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category</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time</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log</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value</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表示数值轴，适用于连续数据；</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category</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表示类目轴，适用于离散的类目数据；</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time</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表示时间轴，适用于连续的时序数据；</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log</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表示对数轴，适用于对数数据。默认为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None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83780460"/>
                  </a:ext>
                </a:extLst>
              </a:tr>
              <a:tr h="432000">
                <a:tc>
                  <a:txBody>
                    <a:bodyPr/>
                    <a:lstStyle/>
                    <a:p>
                      <a:pPr marL="0" algn="just" defTabSz="967740" rtl="0" eaLnBrk="1" latinLnBrk="0" hangingPunct="1"/>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name</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just"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str</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。表示坐标轴名称。默认为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None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771612589"/>
                  </a:ext>
                </a:extLst>
              </a:tr>
              <a:tr h="432000">
                <a:tc>
                  <a:txBody>
                    <a:bodyPr/>
                    <a:lstStyle/>
                    <a:p>
                      <a:pPr marL="0" algn="just" defTabSz="967740" rtl="0" eaLnBrk="1" latinLnBrk="0" hangingPunct="1"/>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is_show</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just"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bool</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。表示是否显示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坐标轴。默认为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True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766716380"/>
                  </a:ext>
                </a:extLst>
              </a:tr>
              <a:tr h="432000">
                <a:tc>
                  <a:txBody>
                    <a:bodyPr/>
                    <a:lstStyle/>
                    <a:p>
                      <a:pPr marL="0" algn="just" defTabSz="967740" rtl="0" eaLnBrk="1" latinLnBrk="0" hangingPunct="1"/>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is_inverse</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just"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bool</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。表示是否反向坐标轴。默认为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False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128776407"/>
                  </a:ext>
                </a:extLst>
              </a:tr>
              <a:tr h="432000">
                <a:tc>
                  <a:txBody>
                    <a:bodyPr/>
                    <a:lstStyle/>
                    <a:p>
                      <a:pPr marL="0" algn="just" defTabSz="967740" rtl="0" eaLnBrk="1" latinLnBrk="0" hangingPunct="1"/>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name_gap</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just"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Numeric</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。表示坐标轴名称与轴线之间的距离。默认为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15</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712008514"/>
                  </a:ext>
                </a:extLst>
              </a:tr>
            </a:tbl>
          </a:graphicData>
        </a:graphic>
      </p:graphicFrame>
    </p:spTree>
    <p:extLst>
      <p:ext uri="{BB962C8B-B14F-4D97-AF65-F5344CB8AC3E}">
        <p14:creationId xmlns:p14="http://schemas.microsoft.com/office/powerpoint/2010/main" val="4219943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heel(1)">
                                      <p:cBhvr>
                                        <p:cTn id="1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FE74D8C-07E5-48A9-8556-3DF9CF7EE52A}"/>
              </a:ext>
            </a:extLst>
          </p:cNvPr>
          <p:cNvSpPr>
            <a:spLocks noGrp="1"/>
          </p:cNvSpPr>
          <p:nvPr>
            <p:ph idx="1"/>
          </p:nvPr>
        </p:nvSpPr>
        <p:spPr/>
        <p:txBody>
          <a:bodyPr/>
          <a:lstStyle/>
          <a:p>
            <a:pPr marL="0" indent="457200">
              <a:buClr>
                <a:srgbClr val="000066"/>
              </a:buClr>
              <a:buNone/>
            </a:pPr>
            <a:r>
              <a:rPr lang="en-US" altLang="zh-CN" sz="1800" dirty="0" err="1">
                <a:effectLst/>
                <a:latin typeface="Times New Roman" panose="02020603050405020304" pitchFamily="18" charset="0"/>
                <a:ea typeface="宋体" panose="02010600030101010101" pitchFamily="2" charset="-122"/>
              </a:rPr>
              <a:t>AxisOpts</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类的部分参数及其说明</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如下表（续表）。</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a:buClr>
                <a:srgbClr val="000066"/>
              </a:buClr>
            </a:pPr>
            <a:endParaRPr lang="en-US" altLang="zh-CN" sz="2000" b="1" dirty="0"/>
          </a:p>
        </p:txBody>
      </p:sp>
      <p:sp>
        <p:nvSpPr>
          <p:cNvPr id="3" name="标题 2">
            <a:extLst>
              <a:ext uri="{FF2B5EF4-FFF2-40B4-BE49-F238E27FC236}">
                <a16:creationId xmlns:a16="http://schemas.microsoft.com/office/drawing/2014/main" id="{351BE47F-A7C0-4F37-895C-B09FEF90680A}"/>
              </a:ext>
            </a:extLst>
          </p:cNvPr>
          <p:cNvSpPr>
            <a:spLocks noGrp="1"/>
          </p:cNvSpPr>
          <p:nvPr>
            <p:ph type="title"/>
          </p:nvPr>
        </p:nvSpPr>
        <p:spPr/>
        <p:txBody>
          <a:bodyPr/>
          <a:lstStyle/>
          <a:p>
            <a:r>
              <a:rPr lang="zh-CN" altLang="en-US" dirty="0"/>
              <a:t>熟悉</a:t>
            </a:r>
            <a:r>
              <a:rPr lang="en-US" altLang="zh-CN" dirty="0" err="1"/>
              <a:t>pyecharts</a:t>
            </a:r>
            <a:r>
              <a:rPr lang="zh-CN" altLang="en-US" dirty="0"/>
              <a:t>绘图基础</a:t>
            </a:r>
          </a:p>
        </p:txBody>
      </p:sp>
      <p:graphicFrame>
        <p:nvGraphicFramePr>
          <p:cNvPr id="5" name="表格 9">
            <a:extLst>
              <a:ext uri="{FF2B5EF4-FFF2-40B4-BE49-F238E27FC236}">
                <a16:creationId xmlns:a16="http://schemas.microsoft.com/office/drawing/2014/main" id="{9288DEC8-092A-4312-B9D0-BA5EA8CAD23B}"/>
              </a:ext>
            </a:extLst>
          </p:cNvPr>
          <p:cNvGraphicFramePr>
            <a:graphicFrameLocks noGrp="1"/>
          </p:cNvGraphicFramePr>
          <p:nvPr>
            <p:extLst>
              <p:ext uri="{D42A27DB-BD31-4B8C-83A1-F6EECF244321}">
                <p14:modId xmlns:p14="http://schemas.microsoft.com/office/powerpoint/2010/main" val="2805919579"/>
              </p:ext>
            </p:extLst>
          </p:nvPr>
        </p:nvGraphicFramePr>
        <p:xfrm>
          <a:off x="2467296" y="2038168"/>
          <a:ext cx="7257407" cy="2708640"/>
        </p:xfrm>
        <a:graphic>
          <a:graphicData uri="http://schemas.openxmlformats.org/drawingml/2006/table">
            <a:tbl>
              <a:tblPr firstRow="1" bandRow="1">
                <a:tableStyleId>{5C22544A-7EE6-4342-B048-85BDC9FD1C3A}</a:tableStyleId>
              </a:tblPr>
              <a:tblGrid>
                <a:gridCol w="1400810">
                  <a:extLst>
                    <a:ext uri="{9D8B030D-6E8A-4147-A177-3AD203B41FA5}">
                      <a16:colId xmlns:a16="http://schemas.microsoft.com/office/drawing/2014/main" val="2486219610"/>
                    </a:ext>
                  </a:extLst>
                </a:gridCol>
                <a:gridCol w="5856597">
                  <a:extLst>
                    <a:ext uri="{9D8B030D-6E8A-4147-A177-3AD203B41FA5}">
                      <a16:colId xmlns:a16="http://schemas.microsoft.com/office/drawing/2014/main" val="3350215076"/>
                    </a:ext>
                  </a:extLst>
                </a:gridCol>
              </a:tblGrid>
              <a:tr h="432000">
                <a:tc>
                  <a:txBody>
                    <a:bodyPr/>
                    <a:lstStyle/>
                    <a:p>
                      <a:pPr marL="0" algn="ctr" defTabSz="967740" rtl="0" eaLnBrk="1" latinLnBrk="0" hangingPunct="1"/>
                      <a:r>
                        <a:rPr lang="zh-CN" altLang="en-US" sz="1800" b="1" kern="1200" baseline="0" dirty="0">
                          <a:solidFill>
                            <a:schemeClr val="lt1"/>
                          </a:solidFill>
                          <a:latin typeface="Times New Roman" panose="02020603050405020304" pitchFamily="18" charset="0"/>
                          <a:ea typeface="+mn-ea"/>
                          <a:cs typeface="+mn-cs"/>
                        </a:rPr>
                        <a:t>参数名称</a:t>
                      </a:r>
                    </a:p>
                  </a:txBody>
                  <a:tcPr marL="68580" marR="68580" marT="0" marB="0" anchor="ctr"/>
                </a:tc>
                <a:tc>
                  <a:txBody>
                    <a:bodyPr/>
                    <a:lstStyle/>
                    <a:p>
                      <a:pPr marL="0" algn="ctr" defTabSz="967740" rtl="0" eaLnBrk="1" latinLnBrk="0" hangingPunct="1"/>
                      <a:r>
                        <a:rPr lang="zh-CN" altLang="en-US" sz="1800" b="1" kern="1200" baseline="0" dirty="0">
                          <a:solidFill>
                            <a:schemeClr val="lt1"/>
                          </a:solidFill>
                          <a:latin typeface="Times New Roman" panose="02020603050405020304" pitchFamily="18" charset="0"/>
                          <a:ea typeface="+mn-ea"/>
                          <a:cs typeface="+mn-cs"/>
                        </a:rPr>
                        <a:t>参数说明</a:t>
                      </a:r>
                    </a:p>
                  </a:txBody>
                  <a:tcPr marL="68580" marR="68580" marT="0" marB="0" anchor="ctr"/>
                </a:tc>
                <a:extLst>
                  <a:ext uri="{0D108BD9-81ED-4DB2-BD59-A6C34878D82A}">
                    <a16:rowId xmlns:a16="http://schemas.microsoft.com/office/drawing/2014/main" val="101937486"/>
                  </a:ext>
                </a:extLst>
              </a:tr>
              <a:tr h="432000">
                <a:tc>
                  <a:txBody>
                    <a:bodyPr/>
                    <a:lstStyle/>
                    <a:p>
                      <a:pPr marL="0" algn="just" defTabSz="967740" rtl="0" eaLnBrk="1" latinLnBrk="0" hangingPunct="1"/>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name_rotate</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just"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Numeric</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。表示坐标轴名字旋转角度值。默认为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None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602489657"/>
                  </a:ext>
                </a:extLst>
              </a:tr>
              <a:tr h="432000">
                <a:tc>
                  <a:txBody>
                    <a:bodyPr/>
                    <a:lstStyle/>
                    <a:p>
                      <a:pPr marL="0" algn="just" defTabSz="967740" rtl="0" eaLnBrk="1" latinLnBrk="0" hangingPunct="1"/>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position</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just"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str</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轴的位置，可选</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top</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bottom</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top</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表示在上侧，</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bottom</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表示在下侧。默认为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None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48713100"/>
                  </a:ext>
                </a:extLst>
              </a:tr>
              <a:tr h="432000">
                <a:tc>
                  <a:txBody>
                    <a:bodyPr/>
                    <a:lstStyle/>
                    <a:p>
                      <a:pPr marL="0" algn="just" defTabSz="967740" rtl="0" eaLnBrk="1" latinLnBrk="0" hangingPunct="1"/>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split_number</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just"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Numeric</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。表示坐标轴的分割段数。默认为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06970689"/>
                  </a:ext>
                </a:extLst>
              </a:tr>
              <a:tr h="432000">
                <a:tc>
                  <a:txBody>
                    <a:bodyPr/>
                    <a:lstStyle/>
                    <a:p>
                      <a:pPr marL="0" algn="just" defTabSz="967740" rtl="0" eaLnBrk="1" latinLnBrk="0" hangingPunct="1"/>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min_</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just"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str</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Numeric</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。表示坐标轴刻度最小值。默认为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None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913309555"/>
                  </a:ext>
                </a:extLst>
              </a:tr>
              <a:tr h="432000">
                <a:tc>
                  <a:txBody>
                    <a:bodyPr/>
                    <a:lstStyle/>
                    <a:p>
                      <a:pPr marL="0" algn="just" defTabSz="967740" rtl="0" eaLnBrk="1" latinLnBrk="0" hangingPunct="1"/>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max_</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just"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str</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Numeric</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。表示坐标轴刻度最大值。默认为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None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049139159"/>
                  </a:ext>
                </a:extLst>
              </a:tr>
            </a:tbl>
          </a:graphicData>
        </a:graphic>
      </p:graphicFrame>
    </p:spTree>
    <p:extLst>
      <p:ext uri="{BB962C8B-B14F-4D97-AF65-F5344CB8AC3E}">
        <p14:creationId xmlns:p14="http://schemas.microsoft.com/office/powerpoint/2010/main" val="1728196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heel(1)">
                                      <p:cBhvr>
                                        <p:cTn id="1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FE74D8C-07E5-48A9-8556-3DF9CF7EE52A}"/>
              </a:ext>
            </a:extLst>
          </p:cNvPr>
          <p:cNvSpPr>
            <a:spLocks noGrp="1"/>
          </p:cNvSpPr>
          <p:nvPr>
            <p:ph idx="1"/>
          </p:nvPr>
        </p:nvSpPr>
        <p:spPr/>
        <p:txBody>
          <a:bodyPr/>
          <a:lstStyle/>
          <a:p>
            <a:pPr marL="0" indent="0">
              <a:buClr>
                <a:srgbClr val="000066"/>
              </a:buClr>
              <a:buNone/>
            </a:pPr>
            <a:r>
              <a:rPr lang="en-US" altLang="zh-CN" sz="2000" b="1" dirty="0"/>
              <a:t>1. </a:t>
            </a:r>
            <a:r>
              <a:rPr lang="zh-CN" altLang="en-US" sz="2000" b="1" dirty="0"/>
              <a:t>绘制</a:t>
            </a:r>
            <a:r>
              <a:rPr lang="en-US" altLang="zh-CN" sz="2000" b="1" dirty="0"/>
              <a:t>3D</a:t>
            </a:r>
            <a:r>
              <a:rPr lang="zh-CN" altLang="en-US" sz="2000" b="1" dirty="0"/>
              <a:t>散点图</a:t>
            </a:r>
            <a:endParaRPr lang="en-US" altLang="zh-CN" sz="2000" b="1" dirty="0"/>
          </a:p>
          <a:p>
            <a:pPr>
              <a:buClr>
                <a:srgbClr val="000066"/>
              </a:buClr>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3D</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散点图（</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3D Scatter</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）与基本散点图类似，区别主要是</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3D</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散点图是在三维空间的点图，基本散点图是在二维平面上的点图。</a:t>
            </a:r>
          </a:p>
          <a:p>
            <a:pPr>
              <a:buClr>
                <a:srgbClr val="000066"/>
              </a:buClr>
            </a:pPr>
            <a:r>
              <a:rPr lang="en-US" altLang="zh-CN" kern="100" dirty="0"/>
              <a:t>Scatter3D</a:t>
            </a:r>
            <a:r>
              <a:rPr lang="zh-CN" altLang="en-US" kern="100" dirty="0"/>
              <a:t>类的基本使用格式如下。</a:t>
            </a:r>
            <a:endParaRPr lang="en-US" altLang="zh-CN" kern="100" dirty="0"/>
          </a:p>
          <a:p>
            <a:pPr marL="0" indent="0">
              <a:buClr>
                <a:srgbClr val="000066"/>
              </a:buClr>
              <a:buNone/>
            </a:pPr>
            <a:endParaRPr lang="en-US" altLang="zh-CN" sz="2000" b="1" dirty="0"/>
          </a:p>
        </p:txBody>
      </p:sp>
      <p:sp>
        <p:nvSpPr>
          <p:cNvPr id="3" name="标题 2">
            <a:extLst>
              <a:ext uri="{FF2B5EF4-FFF2-40B4-BE49-F238E27FC236}">
                <a16:creationId xmlns:a16="http://schemas.microsoft.com/office/drawing/2014/main" id="{351BE47F-A7C0-4F37-895C-B09FEF90680A}"/>
              </a:ext>
            </a:extLst>
          </p:cNvPr>
          <p:cNvSpPr>
            <a:spLocks noGrp="1"/>
          </p:cNvSpPr>
          <p:nvPr>
            <p:ph type="title"/>
          </p:nvPr>
        </p:nvSpPr>
        <p:spPr/>
        <p:txBody>
          <a:bodyPr/>
          <a:lstStyle/>
          <a:p>
            <a:r>
              <a:rPr lang="zh-CN" altLang="en-US" dirty="0"/>
              <a:t>使用</a:t>
            </a:r>
            <a:r>
              <a:rPr lang="en-US" altLang="zh-CN" dirty="0" err="1"/>
              <a:t>pyecharts</a:t>
            </a:r>
            <a:r>
              <a:rPr lang="zh-CN" altLang="en-US" dirty="0"/>
              <a:t>绘制交互式图形</a:t>
            </a:r>
          </a:p>
        </p:txBody>
      </p:sp>
      <p:sp>
        <p:nvSpPr>
          <p:cNvPr id="4" name="TextBox 5">
            <a:extLst>
              <a:ext uri="{FF2B5EF4-FFF2-40B4-BE49-F238E27FC236}">
                <a16:creationId xmlns:a16="http://schemas.microsoft.com/office/drawing/2014/main" id="{4672C204-BA70-4C32-BEA0-639E59667EC5}"/>
              </a:ext>
            </a:extLst>
          </p:cNvPr>
          <p:cNvSpPr txBox="1">
            <a:spLocks noChangeArrowheads="1"/>
          </p:cNvSpPr>
          <p:nvPr/>
        </p:nvSpPr>
        <p:spPr bwMode="auto">
          <a:xfrm>
            <a:off x="1208881" y="3098704"/>
            <a:ext cx="9774237"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8775">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a:spcBef>
                <a:spcPct val="0"/>
              </a:spcBef>
              <a:buClrTx/>
              <a:buNone/>
            </a:pPr>
            <a:r>
              <a:rPr kumimoji="0" lang="en-US" altLang="zh-CN" sz="2200" i="1" dirty="0">
                <a:latin typeface="Times New Roman" panose="02020603050405020304" pitchFamily="18" charset="0"/>
                <a:cs typeface="Times New Roman" panose="02020603050405020304" pitchFamily="18" charset="0"/>
              </a:rPr>
              <a:t>class Scatter3D(</a:t>
            </a:r>
            <a:r>
              <a:rPr kumimoji="0" lang="en-US" altLang="zh-CN" sz="2200" i="1" dirty="0" err="1">
                <a:latin typeface="Times New Roman" panose="02020603050405020304" pitchFamily="18" charset="0"/>
                <a:cs typeface="Times New Roman" panose="02020603050405020304" pitchFamily="18" charset="0"/>
              </a:rPr>
              <a:t>init_opts</a:t>
            </a:r>
            <a:r>
              <a:rPr kumimoji="0" lang="en-US" altLang="zh-CN" sz="2200" i="1" dirty="0">
                <a:latin typeface="Times New Roman" panose="02020603050405020304" pitchFamily="18" charset="0"/>
                <a:cs typeface="Times New Roman" panose="02020603050405020304" pitchFamily="18" charset="0"/>
              </a:rPr>
              <a:t>=</a:t>
            </a:r>
            <a:r>
              <a:rPr kumimoji="0" lang="en-US" altLang="zh-CN" sz="2200" i="1" dirty="0" err="1">
                <a:latin typeface="Times New Roman" panose="02020603050405020304" pitchFamily="18" charset="0"/>
                <a:cs typeface="Times New Roman" panose="02020603050405020304" pitchFamily="18" charset="0"/>
              </a:rPr>
              <a:t>opts.InitOpts</a:t>
            </a:r>
            <a:r>
              <a:rPr kumimoji="0" lang="en-US" altLang="zh-CN" sz="2200" i="1" dirty="0">
                <a:latin typeface="Times New Roman" panose="02020603050405020304" pitchFamily="18" charset="0"/>
                <a:cs typeface="Times New Roman" panose="02020603050405020304" pitchFamily="18" charset="0"/>
              </a:rPr>
              <a:t>())</a:t>
            </a:r>
          </a:p>
          <a:p>
            <a:pPr>
              <a:spcBef>
                <a:spcPct val="0"/>
              </a:spcBef>
              <a:buClrTx/>
              <a:buNone/>
            </a:pPr>
            <a:r>
              <a:rPr kumimoji="0" lang="en-US" altLang="zh-CN" sz="2200" i="1" dirty="0">
                <a:latin typeface="Times New Roman" panose="02020603050405020304" pitchFamily="18" charset="0"/>
                <a:cs typeface="Times New Roman" panose="02020603050405020304" pitchFamily="18" charset="0"/>
              </a:rPr>
              <a:t>.add(</a:t>
            </a:r>
            <a:r>
              <a:rPr kumimoji="0" lang="en-US" altLang="zh-CN" sz="2200" i="1" dirty="0" err="1">
                <a:latin typeface="Times New Roman" panose="02020603050405020304" pitchFamily="18" charset="0"/>
                <a:cs typeface="Times New Roman" panose="02020603050405020304" pitchFamily="18" charset="0"/>
              </a:rPr>
              <a:t>series_name</a:t>
            </a:r>
            <a:r>
              <a:rPr kumimoji="0" lang="en-US" altLang="zh-CN" sz="2200" i="1" dirty="0">
                <a:latin typeface="Times New Roman" panose="02020603050405020304" pitchFamily="18" charset="0"/>
                <a:cs typeface="Times New Roman" panose="02020603050405020304" pitchFamily="18" charset="0"/>
              </a:rPr>
              <a:t>, data, grid3d_opacity=1, shading=None, </a:t>
            </a:r>
            <a:r>
              <a:rPr kumimoji="0" lang="en-US" altLang="zh-CN" sz="2200" i="1" dirty="0" err="1">
                <a:latin typeface="Times New Roman" panose="02020603050405020304" pitchFamily="18" charset="0"/>
                <a:cs typeface="Times New Roman" panose="02020603050405020304" pitchFamily="18" charset="0"/>
              </a:rPr>
              <a:t>itemstyle_opts</a:t>
            </a:r>
            <a:r>
              <a:rPr kumimoji="0" lang="en-US" altLang="zh-CN" sz="2200" i="1" dirty="0">
                <a:latin typeface="Times New Roman" panose="02020603050405020304" pitchFamily="18" charset="0"/>
                <a:cs typeface="Times New Roman" panose="02020603050405020304" pitchFamily="18" charset="0"/>
              </a:rPr>
              <a:t>=None, xaxis3d_opts=opts.Axis3DOpts(), yaxis3d_opts=opts.Axis3DOpts(), zaxis3d_opts=opts.Axis3DOpts(), grid3d_opts=opts.Grid3DOpts(), encode=None)</a:t>
            </a:r>
          </a:p>
          <a:p>
            <a:pPr>
              <a:spcBef>
                <a:spcPct val="0"/>
              </a:spcBef>
              <a:buClrTx/>
              <a:buNone/>
            </a:pPr>
            <a:r>
              <a:rPr kumimoji="0" lang="en-US" altLang="zh-CN" sz="2200" i="1" dirty="0">
                <a:latin typeface="Times New Roman" panose="02020603050405020304" pitchFamily="18" charset="0"/>
                <a:cs typeface="Times New Roman" panose="02020603050405020304" pitchFamily="18" charset="0"/>
              </a:rPr>
              <a:t>.</a:t>
            </a:r>
            <a:r>
              <a:rPr kumimoji="0" lang="en-US" altLang="zh-CN" sz="2200" i="1" dirty="0" err="1">
                <a:latin typeface="Times New Roman" panose="02020603050405020304" pitchFamily="18" charset="0"/>
                <a:cs typeface="Times New Roman" panose="02020603050405020304" pitchFamily="18" charset="0"/>
              </a:rPr>
              <a:t>set_series_opts</a:t>
            </a:r>
            <a:r>
              <a:rPr kumimoji="0" lang="en-US" altLang="zh-CN" sz="2200" i="1" dirty="0">
                <a:latin typeface="Times New Roman" panose="02020603050405020304" pitchFamily="18" charset="0"/>
                <a:cs typeface="Times New Roman" panose="02020603050405020304" pitchFamily="18" charset="0"/>
              </a:rPr>
              <a:t>().</a:t>
            </a:r>
            <a:r>
              <a:rPr kumimoji="0" lang="en-US" altLang="zh-CN" sz="2200" i="1" dirty="0" err="1">
                <a:latin typeface="Times New Roman" panose="02020603050405020304" pitchFamily="18" charset="0"/>
                <a:cs typeface="Times New Roman" panose="02020603050405020304" pitchFamily="18" charset="0"/>
              </a:rPr>
              <a:t>set_global_opts</a:t>
            </a:r>
            <a:r>
              <a:rPr kumimoji="0" lang="en-US" altLang="zh-CN" sz="2200" i="1" dirty="0">
                <a:latin typeface="Times New Roman" panose="02020603050405020304" pitchFamily="18" charset="0"/>
                <a:cs typeface="Times New Roman" panose="02020603050405020304" pitchFamily="18" charset="0"/>
              </a:rPr>
              <a:t>()</a:t>
            </a:r>
          </a:p>
          <a:p>
            <a:pPr>
              <a:spcBef>
                <a:spcPct val="0"/>
              </a:spcBef>
              <a:buClrTx/>
              <a:buNone/>
            </a:pPr>
            <a:endParaRPr kumimoji="0" lang="en-US" altLang="zh-CN" sz="22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3965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heel(1)">
                                      <p:cBhvr>
                                        <p:cTn id="19"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FE74D8C-07E5-48A9-8556-3DF9CF7EE52A}"/>
              </a:ext>
            </a:extLst>
          </p:cNvPr>
          <p:cNvSpPr>
            <a:spLocks noGrp="1"/>
          </p:cNvSpPr>
          <p:nvPr>
            <p:ph idx="1"/>
          </p:nvPr>
        </p:nvSpPr>
        <p:spPr/>
        <p:txBody>
          <a:bodyPr/>
          <a:lstStyle/>
          <a:p>
            <a:pPr marL="0" indent="457200">
              <a:buClr>
                <a:srgbClr val="000066"/>
              </a:buClr>
              <a:buNone/>
            </a:pPr>
            <a:r>
              <a:rPr lang="en-US" altLang="zh-CN" kern="100" dirty="0"/>
              <a:t>Scatter3D</a:t>
            </a:r>
            <a:r>
              <a:rPr lang="zh-CN" altLang="en-US" kern="100" dirty="0"/>
              <a:t>类的常用参数及其说明如下表。</a:t>
            </a:r>
            <a:endParaRPr lang="en-US" altLang="zh-CN" kern="100" dirty="0"/>
          </a:p>
          <a:p>
            <a:pPr marL="0" indent="0">
              <a:buClr>
                <a:srgbClr val="000066"/>
              </a:buClr>
              <a:buNone/>
            </a:pPr>
            <a:endParaRPr lang="en-US" altLang="zh-CN" sz="2000" b="1" dirty="0"/>
          </a:p>
        </p:txBody>
      </p:sp>
      <p:sp>
        <p:nvSpPr>
          <p:cNvPr id="3" name="标题 2">
            <a:extLst>
              <a:ext uri="{FF2B5EF4-FFF2-40B4-BE49-F238E27FC236}">
                <a16:creationId xmlns:a16="http://schemas.microsoft.com/office/drawing/2014/main" id="{351BE47F-A7C0-4F37-895C-B09FEF90680A}"/>
              </a:ext>
            </a:extLst>
          </p:cNvPr>
          <p:cNvSpPr>
            <a:spLocks noGrp="1"/>
          </p:cNvSpPr>
          <p:nvPr>
            <p:ph type="title"/>
          </p:nvPr>
        </p:nvSpPr>
        <p:spPr/>
        <p:txBody>
          <a:bodyPr/>
          <a:lstStyle/>
          <a:p>
            <a:r>
              <a:rPr lang="zh-CN" altLang="en-US" dirty="0"/>
              <a:t>使用</a:t>
            </a:r>
            <a:r>
              <a:rPr lang="en-US" altLang="zh-CN" dirty="0" err="1"/>
              <a:t>pyecharts</a:t>
            </a:r>
            <a:r>
              <a:rPr lang="zh-CN" altLang="en-US" dirty="0"/>
              <a:t>绘制交互式图形</a:t>
            </a:r>
          </a:p>
        </p:txBody>
      </p:sp>
      <p:graphicFrame>
        <p:nvGraphicFramePr>
          <p:cNvPr id="5" name="表格 9">
            <a:extLst>
              <a:ext uri="{FF2B5EF4-FFF2-40B4-BE49-F238E27FC236}">
                <a16:creationId xmlns:a16="http://schemas.microsoft.com/office/drawing/2014/main" id="{F8BC6FDA-C1BC-425A-A129-031F7B0553DA}"/>
              </a:ext>
            </a:extLst>
          </p:cNvPr>
          <p:cNvGraphicFramePr>
            <a:graphicFrameLocks noGrp="1"/>
          </p:cNvGraphicFramePr>
          <p:nvPr>
            <p:extLst>
              <p:ext uri="{D42A27DB-BD31-4B8C-83A1-F6EECF244321}">
                <p14:modId xmlns:p14="http://schemas.microsoft.com/office/powerpoint/2010/main" val="1480302634"/>
              </p:ext>
            </p:extLst>
          </p:nvPr>
        </p:nvGraphicFramePr>
        <p:xfrm>
          <a:off x="437738" y="2096488"/>
          <a:ext cx="11330443" cy="2592000"/>
        </p:xfrm>
        <a:graphic>
          <a:graphicData uri="http://schemas.openxmlformats.org/drawingml/2006/table">
            <a:tbl>
              <a:tblPr firstRow="1" bandRow="1">
                <a:tableStyleId>{5C22544A-7EE6-4342-B048-85BDC9FD1C3A}</a:tableStyleId>
              </a:tblPr>
              <a:tblGrid>
                <a:gridCol w="2462848">
                  <a:extLst>
                    <a:ext uri="{9D8B030D-6E8A-4147-A177-3AD203B41FA5}">
                      <a16:colId xmlns:a16="http://schemas.microsoft.com/office/drawing/2014/main" val="2486219610"/>
                    </a:ext>
                  </a:extLst>
                </a:gridCol>
                <a:gridCol w="8867595">
                  <a:extLst>
                    <a:ext uri="{9D8B030D-6E8A-4147-A177-3AD203B41FA5}">
                      <a16:colId xmlns:a16="http://schemas.microsoft.com/office/drawing/2014/main" val="3350215076"/>
                    </a:ext>
                  </a:extLst>
                </a:gridCol>
              </a:tblGrid>
              <a:tr h="432000">
                <a:tc>
                  <a:txBody>
                    <a:bodyPr/>
                    <a:lstStyle/>
                    <a:p>
                      <a:pPr marL="0" algn="ctr" defTabSz="967740" rtl="0" eaLnBrk="1" latinLnBrk="0" hangingPunct="1"/>
                      <a:r>
                        <a:rPr lang="zh-CN" altLang="en-US" sz="1800" b="1" kern="1200" baseline="0" dirty="0">
                          <a:solidFill>
                            <a:schemeClr val="lt1"/>
                          </a:solidFill>
                          <a:latin typeface="Times New Roman" panose="02020603050405020304" pitchFamily="18" charset="0"/>
                          <a:ea typeface="+mn-ea"/>
                          <a:cs typeface="+mn-cs"/>
                        </a:rPr>
                        <a:t>参数名称</a:t>
                      </a:r>
                    </a:p>
                  </a:txBody>
                  <a:tcPr marL="68580" marR="68580" marT="0" marB="0" anchor="ctr"/>
                </a:tc>
                <a:tc>
                  <a:txBody>
                    <a:bodyPr/>
                    <a:lstStyle/>
                    <a:p>
                      <a:pPr marL="0" algn="ctr" defTabSz="967740" rtl="0" eaLnBrk="1" latinLnBrk="0" hangingPunct="1"/>
                      <a:r>
                        <a:rPr lang="zh-CN" altLang="en-US" sz="1800" b="1" kern="1200" baseline="0" dirty="0">
                          <a:solidFill>
                            <a:schemeClr val="lt1"/>
                          </a:solidFill>
                          <a:latin typeface="Times New Roman" panose="02020603050405020304" pitchFamily="18" charset="0"/>
                          <a:ea typeface="+mn-ea"/>
                          <a:cs typeface="+mn-cs"/>
                        </a:rPr>
                        <a:t>参数说明</a:t>
                      </a:r>
                    </a:p>
                  </a:txBody>
                  <a:tcPr marL="68580" marR="68580" marT="0" marB="0" anchor="ctr"/>
                </a:tc>
                <a:extLst>
                  <a:ext uri="{0D108BD9-81ED-4DB2-BD59-A6C34878D82A}">
                    <a16:rowId xmlns:a16="http://schemas.microsoft.com/office/drawing/2014/main" val="101937486"/>
                  </a:ext>
                </a:extLst>
              </a:tr>
              <a:tr h="432000">
                <a:tc>
                  <a:txBody>
                    <a:bodyPr/>
                    <a:lstStyle/>
                    <a:p>
                      <a:pPr algn="just"/>
                      <a:r>
                        <a:rPr lang="en-US" sz="1800" kern="100" baseline="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init_opts</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opts.InitOpts</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表示设置初始配置项，参考</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4.3.1</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小节</a:t>
                      </a:r>
                    </a:p>
                  </a:txBody>
                  <a:tcPr marL="68580" marR="68580" marT="0" marB="0" anchor="ctr"/>
                </a:tc>
                <a:extLst>
                  <a:ext uri="{0D108BD9-81ED-4DB2-BD59-A6C34878D82A}">
                    <a16:rowId xmlns:a16="http://schemas.microsoft.com/office/drawing/2014/main" val="83780460"/>
                  </a:ext>
                </a:extLst>
              </a:tr>
              <a:tr h="432000">
                <a:tc>
                  <a:txBody>
                    <a:bodyPr/>
                    <a:lstStyle/>
                    <a:p>
                      <a:pPr algn="just"/>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add()</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表示添加数据方法</a:t>
                      </a:r>
                    </a:p>
                  </a:txBody>
                  <a:tcPr marL="68580" marR="68580" marT="0" marB="0" anchor="ctr"/>
                </a:tc>
                <a:extLst>
                  <a:ext uri="{0D108BD9-81ED-4DB2-BD59-A6C34878D82A}">
                    <a16:rowId xmlns:a16="http://schemas.microsoft.com/office/drawing/2014/main" val="1006509517"/>
                  </a:ext>
                </a:extLst>
              </a:tr>
              <a:tr h="432000">
                <a:tc>
                  <a:txBody>
                    <a:bodyPr/>
                    <a:lstStyle/>
                    <a:p>
                      <a:pPr algn="just"/>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name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str</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，表示图例名称。无默认值</a:t>
                      </a:r>
                    </a:p>
                  </a:txBody>
                  <a:tcPr marL="68580" marR="68580" marT="0" marB="0" anchor="ctr"/>
                </a:tc>
                <a:extLst>
                  <a:ext uri="{0D108BD9-81ED-4DB2-BD59-A6C34878D82A}">
                    <a16:rowId xmlns:a16="http://schemas.microsoft.com/office/drawing/2014/main" val="2432662165"/>
                  </a:ext>
                </a:extLst>
              </a:tr>
              <a:tr h="432000">
                <a:tc>
                  <a:txBody>
                    <a:bodyPr/>
                    <a:lstStyle/>
                    <a:p>
                      <a:pPr algn="just"/>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data</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Sequence</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，表示系列数据，每一行是一个数据项，每一列属于一个维度。无默认值</a:t>
                      </a:r>
                    </a:p>
                  </a:txBody>
                  <a:tcPr marL="68580" marR="68580" marT="0" marB="0" anchor="ctr"/>
                </a:tc>
                <a:extLst>
                  <a:ext uri="{0D108BD9-81ED-4DB2-BD59-A6C34878D82A}">
                    <a16:rowId xmlns:a16="http://schemas.microsoft.com/office/drawing/2014/main" val="318965509"/>
                  </a:ext>
                </a:extLst>
              </a:tr>
              <a:tr h="432000">
                <a:tc>
                  <a:txBody>
                    <a:bodyPr/>
                    <a:lstStyle/>
                    <a:p>
                      <a:pPr algn="just"/>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grid3d_opacity</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flot</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3D</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笛卡尔坐标系组的透明度（点的透明度）。默认为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，完全不透明</a:t>
                      </a:r>
                    </a:p>
                  </a:txBody>
                  <a:tcPr marL="68580" marR="68580" marT="0" marB="0" anchor="ctr"/>
                </a:tc>
                <a:extLst>
                  <a:ext uri="{0D108BD9-81ED-4DB2-BD59-A6C34878D82A}">
                    <a16:rowId xmlns:a16="http://schemas.microsoft.com/office/drawing/2014/main" val="2259547485"/>
                  </a:ext>
                </a:extLst>
              </a:tr>
            </a:tbl>
          </a:graphicData>
        </a:graphic>
      </p:graphicFrame>
    </p:spTree>
    <p:extLst>
      <p:ext uri="{BB962C8B-B14F-4D97-AF65-F5344CB8AC3E}">
        <p14:creationId xmlns:p14="http://schemas.microsoft.com/office/powerpoint/2010/main" val="1707145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heel(1)">
                                      <p:cBhvr>
                                        <p:cTn id="1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FE74D8C-07E5-48A9-8556-3DF9CF7EE52A}"/>
              </a:ext>
            </a:extLst>
          </p:cNvPr>
          <p:cNvSpPr>
            <a:spLocks noGrp="1"/>
          </p:cNvSpPr>
          <p:nvPr>
            <p:ph idx="1"/>
          </p:nvPr>
        </p:nvSpPr>
        <p:spPr/>
        <p:txBody>
          <a:bodyPr/>
          <a:lstStyle/>
          <a:p>
            <a:pPr marL="0" indent="0">
              <a:buClr>
                <a:srgbClr val="000066"/>
              </a:buClr>
              <a:buNone/>
            </a:pPr>
            <a:r>
              <a:rPr lang="en-US" altLang="zh-CN" sz="2000" b="1" dirty="0"/>
              <a:t>2. </a:t>
            </a:r>
            <a:r>
              <a:rPr lang="zh-CN" altLang="en-US" sz="2000" b="1" dirty="0"/>
              <a:t>设置</a:t>
            </a:r>
            <a:r>
              <a:rPr lang="en-US" altLang="zh-CN" sz="2000" b="1" dirty="0" err="1"/>
              <a:t>pyplot</a:t>
            </a:r>
            <a:r>
              <a:rPr lang="zh-CN" altLang="en-US" sz="2000" b="1" dirty="0"/>
              <a:t>的动态</a:t>
            </a:r>
            <a:r>
              <a:rPr lang="en-US" altLang="zh-CN" sz="2000" b="1" dirty="0" err="1"/>
              <a:t>rc</a:t>
            </a:r>
            <a:r>
              <a:rPr lang="zh-CN" altLang="en-US" sz="2000" b="1" dirty="0"/>
              <a:t>参数</a:t>
            </a:r>
            <a:endParaRPr lang="en-US" altLang="zh-CN" sz="2000" b="1" dirty="0"/>
          </a:p>
          <a:p>
            <a:r>
              <a:rPr lang="en-US" altLang="zh-CN" dirty="0" err="1"/>
              <a:t>pyplot</a:t>
            </a:r>
            <a:r>
              <a:rPr lang="zh-CN" altLang="en-US" dirty="0"/>
              <a:t>使用</a:t>
            </a:r>
            <a:r>
              <a:rPr lang="en-US" altLang="zh-CN" dirty="0" err="1"/>
              <a:t>rc</a:t>
            </a:r>
            <a:r>
              <a:rPr lang="zh-CN" altLang="en-US" dirty="0"/>
              <a:t>配置文件来自定义图形的各种默认属性，被称为</a:t>
            </a:r>
            <a:r>
              <a:rPr lang="en-US" altLang="zh-CN" dirty="0" err="1"/>
              <a:t>rc</a:t>
            </a:r>
            <a:r>
              <a:rPr lang="zh-CN" altLang="en-US" dirty="0"/>
              <a:t>配置或</a:t>
            </a:r>
            <a:r>
              <a:rPr lang="en-US" altLang="zh-CN" dirty="0" err="1"/>
              <a:t>rc</a:t>
            </a:r>
            <a:r>
              <a:rPr lang="zh-CN" altLang="en-US" dirty="0"/>
              <a:t>参数。</a:t>
            </a:r>
            <a:endParaRPr lang="en-US" altLang="zh-CN" dirty="0"/>
          </a:p>
          <a:p>
            <a:r>
              <a:rPr lang="zh-CN" altLang="en-US" dirty="0"/>
              <a:t>所有存储在字典变量中的</a:t>
            </a:r>
            <a:r>
              <a:rPr lang="en-US" altLang="zh-CN" dirty="0" err="1"/>
              <a:t>rc</a:t>
            </a:r>
            <a:r>
              <a:rPr lang="zh-CN" altLang="en-US" dirty="0"/>
              <a:t>参数，都被称为</a:t>
            </a:r>
            <a:r>
              <a:rPr lang="en-US" altLang="zh-CN" dirty="0" err="1"/>
              <a:t>rcParams</a:t>
            </a:r>
            <a:r>
              <a:rPr lang="zh-CN" altLang="en-US" dirty="0"/>
              <a:t>。</a:t>
            </a:r>
            <a:endParaRPr lang="en-US" altLang="zh-CN" dirty="0"/>
          </a:p>
          <a:p>
            <a:r>
              <a:rPr lang="zh-CN" altLang="en-US" dirty="0"/>
              <a:t>在</a:t>
            </a:r>
            <a:r>
              <a:rPr lang="en-US" altLang="zh-CN" dirty="0" err="1"/>
              <a:t>pyplot</a:t>
            </a:r>
            <a:r>
              <a:rPr lang="zh-CN" altLang="en-US" dirty="0"/>
              <a:t>中，线条中常用的</a:t>
            </a:r>
            <a:r>
              <a:rPr lang="en-US" altLang="zh-CN" dirty="0" err="1"/>
              <a:t>rc</a:t>
            </a:r>
            <a:r>
              <a:rPr lang="zh-CN" altLang="en-US" dirty="0"/>
              <a:t>参数名称、解释与取值如下表。</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None/>
            </a:pPr>
            <a:endParaRPr lang="en-US" altLang="zh-CN" dirty="0"/>
          </a:p>
          <a:p>
            <a:endParaRPr lang="en-US" altLang="zh-CN" dirty="0"/>
          </a:p>
          <a:p>
            <a:endParaRPr lang="en-US" altLang="zh-CN" dirty="0"/>
          </a:p>
        </p:txBody>
      </p:sp>
      <p:sp>
        <p:nvSpPr>
          <p:cNvPr id="3" name="标题 2">
            <a:extLst>
              <a:ext uri="{FF2B5EF4-FFF2-40B4-BE49-F238E27FC236}">
                <a16:creationId xmlns:a16="http://schemas.microsoft.com/office/drawing/2014/main" id="{351BE47F-A7C0-4F37-895C-B09FEF90680A}"/>
              </a:ext>
            </a:extLst>
          </p:cNvPr>
          <p:cNvSpPr>
            <a:spLocks noGrp="1"/>
          </p:cNvSpPr>
          <p:nvPr>
            <p:ph type="title"/>
          </p:nvPr>
        </p:nvSpPr>
        <p:spPr/>
        <p:txBody>
          <a:bodyPr/>
          <a:lstStyle/>
          <a:p>
            <a:r>
              <a:rPr lang="en-US" altLang="zh-CN" dirty="0" err="1"/>
              <a:t>pyplot</a:t>
            </a:r>
            <a:r>
              <a:rPr lang="zh-CN" altLang="en-US" dirty="0"/>
              <a:t>绘图基础语法与常用参数</a:t>
            </a:r>
          </a:p>
        </p:txBody>
      </p:sp>
      <p:graphicFrame>
        <p:nvGraphicFramePr>
          <p:cNvPr id="4" name="表格 4">
            <a:extLst>
              <a:ext uri="{FF2B5EF4-FFF2-40B4-BE49-F238E27FC236}">
                <a16:creationId xmlns:a16="http://schemas.microsoft.com/office/drawing/2014/main" id="{BFAA7453-C137-47E8-9D7C-EBB4EAC1F0C2}"/>
              </a:ext>
            </a:extLst>
          </p:cNvPr>
          <p:cNvGraphicFramePr>
            <a:graphicFrameLocks noGrp="1"/>
          </p:cNvGraphicFramePr>
          <p:nvPr>
            <p:extLst>
              <p:ext uri="{D42A27DB-BD31-4B8C-83A1-F6EECF244321}">
                <p14:modId xmlns:p14="http://schemas.microsoft.com/office/powerpoint/2010/main" val="3979042685"/>
              </p:ext>
            </p:extLst>
          </p:nvPr>
        </p:nvGraphicFramePr>
        <p:xfrm>
          <a:off x="1170611" y="3280538"/>
          <a:ext cx="10057066" cy="2160000"/>
        </p:xfrm>
        <a:graphic>
          <a:graphicData uri="http://schemas.openxmlformats.org/drawingml/2006/table">
            <a:tbl>
              <a:tblPr firstRow="1" bandRow="1">
                <a:tableStyleId>{5C22544A-7EE6-4342-B048-85BDC9FD1C3A}</a:tableStyleId>
              </a:tblPr>
              <a:tblGrid>
                <a:gridCol w="1737301">
                  <a:extLst>
                    <a:ext uri="{9D8B030D-6E8A-4147-A177-3AD203B41FA5}">
                      <a16:colId xmlns:a16="http://schemas.microsoft.com/office/drawing/2014/main" val="3174666651"/>
                    </a:ext>
                  </a:extLst>
                </a:gridCol>
                <a:gridCol w="2159570">
                  <a:extLst>
                    <a:ext uri="{9D8B030D-6E8A-4147-A177-3AD203B41FA5}">
                      <a16:colId xmlns:a16="http://schemas.microsoft.com/office/drawing/2014/main" val="1757323468"/>
                    </a:ext>
                  </a:extLst>
                </a:gridCol>
                <a:gridCol w="6160195">
                  <a:extLst>
                    <a:ext uri="{9D8B030D-6E8A-4147-A177-3AD203B41FA5}">
                      <a16:colId xmlns:a16="http://schemas.microsoft.com/office/drawing/2014/main" val="3990423783"/>
                    </a:ext>
                  </a:extLst>
                </a:gridCol>
              </a:tblGrid>
              <a:tr h="432000">
                <a:tc>
                  <a:txBody>
                    <a:bodyPr/>
                    <a:lstStyle/>
                    <a:p>
                      <a:pPr algn="ctr"/>
                      <a:r>
                        <a:rPr lang="en-US" sz="1800" b="1" kern="1200" baseline="0" dirty="0" err="1">
                          <a:solidFill>
                            <a:schemeClr val="lt1"/>
                          </a:solidFill>
                          <a:latin typeface="Times New Roman" panose="02020603050405020304" pitchFamily="18" charset="0"/>
                          <a:ea typeface="+mn-ea"/>
                          <a:cs typeface="+mn-cs"/>
                        </a:rPr>
                        <a:t>rc</a:t>
                      </a:r>
                      <a:r>
                        <a:rPr lang="zh-CN" altLang="en-US" sz="1800" b="1" kern="1200" dirty="0">
                          <a:solidFill>
                            <a:schemeClr val="lt1"/>
                          </a:solidFill>
                          <a:latin typeface="+mn-lt"/>
                          <a:ea typeface="+mn-ea"/>
                          <a:cs typeface="+mn-cs"/>
                        </a:rPr>
                        <a:t>参数名称</a:t>
                      </a:r>
                    </a:p>
                  </a:txBody>
                  <a:tcPr marL="68580" marR="68580" marT="0" marB="0" anchor="ctr"/>
                </a:tc>
                <a:tc>
                  <a:txBody>
                    <a:bodyPr/>
                    <a:lstStyle/>
                    <a:p>
                      <a:pPr algn="ctr"/>
                      <a:r>
                        <a:rPr lang="zh-CN" altLang="en-US" sz="1800" b="1" kern="1200" dirty="0">
                          <a:solidFill>
                            <a:schemeClr val="lt1"/>
                          </a:solidFill>
                          <a:latin typeface="+mn-lt"/>
                          <a:ea typeface="+mn-ea"/>
                          <a:cs typeface="+mn-cs"/>
                        </a:rPr>
                        <a:t>解释</a:t>
                      </a:r>
                    </a:p>
                  </a:txBody>
                  <a:tcPr marL="68580" marR="68580" marT="0" marB="0" anchor="ctr"/>
                </a:tc>
                <a:tc>
                  <a:txBody>
                    <a:bodyPr/>
                    <a:lstStyle/>
                    <a:p>
                      <a:pPr algn="ctr"/>
                      <a:r>
                        <a:rPr lang="zh-CN" altLang="en-US" sz="1800" b="1" kern="1200" dirty="0">
                          <a:solidFill>
                            <a:schemeClr val="lt1"/>
                          </a:solidFill>
                          <a:latin typeface="+mn-lt"/>
                          <a:ea typeface="+mn-ea"/>
                          <a:cs typeface="+mn-cs"/>
                        </a:rPr>
                        <a:t>取值</a:t>
                      </a:r>
                    </a:p>
                  </a:txBody>
                  <a:tcPr marL="68580" marR="68580" marT="0" marB="0" anchor="ctr"/>
                </a:tc>
                <a:extLst>
                  <a:ext uri="{0D108BD9-81ED-4DB2-BD59-A6C34878D82A}">
                    <a16:rowId xmlns:a16="http://schemas.microsoft.com/office/drawing/2014/main" val="2503319614"/>
                  </a:ext>
                </a:extLst>
              </a:tr>
              <a:tr h="432000">
                <a:tc>
                  <a:txBody>
                    <a:bodyPr/>
                    <a:lstStyle/>
                    <a:p>
                      <a:pPr marL="0" algn="just" defTabSz="967740" rtl="0" eaLnBrk="1" latinLnBrk="0" hangingPunct="1">
                        <a:buNone/>
                      </a:pPr>
                      <a:r>
                        <a:rPr lang="en-US" sz="1800" kern="100" baseline="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lines.linewidth</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just" defTabSz="967740" rtl="0" eaLnBrk="1" latinLnBrk="0" hangingPunct="1">
                        <a:buNone/>
                      </a:pP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线条宽度</a:t>
                      </a:r>
                    </a:p>
                  </a:txBody>
                  <a:tcPr marL="68580" marR="68580" marT="0" marB="0" anchor="ctr"/>
                </a:tc>
                <a:tc>
                  <a:txBody>
                    <a:bodyPr/>
                    <a:lstStyle/>
                    <a:p>
                      <a:pPr marL="0" algn="just" defTabSz="967740" rtl="0" eaLnBrk="1" latinLnBrk="0" hangingPunct="1">
                        <a:buNone/>
                      </a:pP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取</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之间的数值，默认为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1.5</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628459488"/>
                  </a:ext>
                </a:extLst>
              </a:tr>
              <a:tr h="432000">
                <a:tc>
                  <a:txBody>
                    <a:bodyPr/>
                    <a:lstStyle/>
                    <a:p>
                      <a:pPr marL="0" algn="just" defTabSz="967740" rtl="0" eaLnBrk="1" latinLnBrk="0" hangingPunct="1">
                        <a:buNone/>
                      </a:pPr>
                      <a:r>
                        <a:rPr lang="en-US" sz="1800" kern="100" baseline="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lines.linestyle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just" defTabSz="967740" rtl="0" eaLnBrk="1" latinLnBrk="0" hangingPunct="1">
                        <a:buNone/>
                      </a:pP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线条样式</a:t>
                      </a:r>
                    </a:p>
                  </a:txBody>
                  <a:tcPr marL="68580" marR="68580" marT="0" marB="0" anchor="ctr"/>
                </a:tc>
                <a:tc>
                  <a:txBody>
                    <a:bodyPr/>
                    <a:lstStyle/>
                    <a:p>
                      <a:pPr marL="0" algn="just" defTabSz="967740" rtl="0" eaLnBrk="1" latinLnBrk="0" hangingPunct="1">
                        <a:buNone/>
                      </a:pP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可取“</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种。默认为“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nchor="ctr"/>
                </a:tc>
                <a:extLst>
                  <a:ext uri="{0D108BD9-81ED-4DB2-BD59-A6C34878D82A}">
                    <a16:rowId xmlns:a16="http://schemas.microsoft.com/office/drawing/2014/main" val="2905709583"/>
                  </a:ext>
                </a:extLst>
              </a:tr>
              <a:tr h="432000">
                <a:tc>
                  <a:txBody>
                    <a:bodyPr/>
                    <a:lstStyle/>
                    <a:p>
                      <a:pPr marL="0" algn="just" defTabSz="967740" rtl="0" eaLnBrk="1" latinLnBrk="0" hangingPunct="1">
                        <a:buNone/>
                      </a:pPr>
                      <a:r>
                        <a:rPr lang="en-US" sz="1800" kern="100" baseline="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lines.marker</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just" defTabSz="967740" rtl="0" eaLnBrk="1" latinLnBrk="0" hangingPunct="1">
                        <a:buNone/>
                      </a:pP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线条上点的形状</a:t>
                      </a:r>
                    </a:p>
                  </a:txBody>
                  <a:tcPr marL="68580" marR="68580" marT="0" marB="0" anchor="ctr"/>
                </a:tc>
                <a:tc>
                  <a:txBody>
                    <a:bodyPr/>
                    <a:lstStyle/>
                    <a:p>
                      <a:pPr marL="0" algn="just" defTabSz="967740" rtl="0" eaLnBrk="1" latinLnBrk="0" hangingPunct="1">
                        <a:buNone/>
                      </a:pP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可取“</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o</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h</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”等</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20</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种，默认为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None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45071012"/>
                  </a:ext>
                </a:extLst>
              </a:tr>
              <a:tr h="432000">
                <a:tc>
                  <a:txBody>
                    <a:bodyPr/>
                    <a:lstStyle/>
                    <a:p>
                      <a:pPr marL="0" algn="just" defTabSz="967740" rtl="0" eaLnBrk="1" latinLnBrk="0" hangingPunct="1">
                        <a:buNone/>
                      </a:pPr>
                      <a:r>
                        <a:rPr lang="en-US" sz="1800" kern="100" baseline="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lines.markersize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just" defTabSz="967740" rtl="0" eaLnBrk="1" latinLnBrk="0" hangingPunct="1">
                        <a:buNone/>
                      </a:pP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点的大小</a:t>
                      </a:r>
                    </a:p>
                  </a:txBody>
                  <a:tcPr marL="68580" marR="68580" marT="0" marB="0" anchor="ctr"/>
                </a:tc>
                <a:tc>
                  <a:txBody>
                    <a:bodyPr/>
                    <a:lstStyle/>
                    <a:p>
                      <a:pPr marL="0" algn="just" defTabSz="967740" rtl="0" eaLnBrk="1" latinLnBrk="0" hangingPunct="1">
                        <a:buNone/>
                      </a:pP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取</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之间的数值，默认为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682588080"/>
                  </a:ext>
                </a:extLst>
              </a:tr>
            </a:tbl>
          </a:graphicData>
        </a:graphic>
      </p:graphicFrame>
    </p:spTree>
    <p:extLst>
      <p:ext uri="{BB962C8B-B14F-4D97-AF65-F5344CB8AC3E}">
        <p14:creationId xmlns:p14="http://schemas.microsoft.com/office/powerpoint/2010/main" val="2221083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500"/>
                                        <p:tgtEl>
                                          <p:spTgt spid="2">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fade">
                                      <p:cBhvr>
                                        <p:cTn id="16" dur="500"/>
                                        <p:tgtEl>
                                          <p:spTgt spid="2">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fade">
                                      <p:cBhvr>
                                        <p:cTn id="21" dur="500"/>
                                        <p:tgtEl>
                                          <p:spTgt spid="2">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heel(1)">
                                      <p:cBhvr>
                                        <p:cTn id="26"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FE74D8C-07E5-48A9-8556-3DF9CF7EE52A}"/>
              </a:ext>
            </a:extLst>
          </p:cNvPr>
          <p:cNvSpPr>
            <a:spLocks noGrp="1"/>
          </p:cNvSpPr>
          <p:nvPr>
            <p:ph idx="1"/>
          </p:nvPr>
        </p:nvSpPr>
        <p:spPr/>
        <p:txBody>
          <a:bodyPr/>
          <a:lstStyle/>
          <a:p>
            <a:pPr marL="0" indent="457200">
              <a:buClr>
                <a:srgbClr val="000066"/>
              </a:buClr>
              <a:buNone/>
            </a:pPr>
            <a:r>
              <a:rPr lang="en-US" altLang="zh-CN" kern="100" dirty="0"/>
              <a:t>Scatter3D</a:t>
            </a:r>
            <a:r>
              <a:rPr lang="zh-CN" altLang="en-US" kern="100" dirty="0"/>
              <a:t>类的常用参数及其说明如下表（续表）。</a:t>
            </a:r>
            <a:endParaRPr lang="en-US" altLang="zh-CN" kern="100" dirty="0"/>
          </a:p>
          <a:p>
            <a:pPr marL="0" indent="0">
              <a:buClr>
                <a:srgbClr val="000066"/>
              </a:buClr>
              <a:buNone/>
            </a:pPr>
            <a:endParaRPr lang="en-US" altLang="zh-CN" sz="2000" b="1" dirty="0"/>
          </a:p>
        </p:txBody>
      </p:sp>
      <p:sp>
        <p:nvSpPr>
          <p:cNvPr id="3" name="标题 2">
            <a:extLst>
              <a:ext uri="{FF2B5EF4-FFF2-40B4-BE49-F238E27FC236}">
                <a16:creationId xmlns:a16="http://schemas.microsoft.com/office/drawing/2014/main" id="{351BE47F-A7C0-4F37-895C-B09FEF90680A}"/>
              </a:ext>
            </a:extLst>
          </p:cNvPr>
          <p:cNvSpPr>
            <a:spLocks noGrp="1"/>
          </p:cNvSpPr>
          <p:nvPr>
            <p:ph type="title"/>
          </p:nvPr>
        </p:nvSpPr>
        <p:spPr/>
        <p:txBody>
          <a:bodyPr/>
          <a:lstStyle/>
          <a:p>
            <a:r>
              <a:rPr lang="zh-CN" altLang="en-US" dirty="0"/>
              <a:t>使用</a:t>
            </a:r>
            <a:r>
              <a:rPr lang="en-US" altLang="zh-CN" dirty="0" err="1"/>
              <a:t>pyecharts</a:t>
            </a:r>
            <a:r>
              <a:rPr lang="zh-CN" altLang="en-US" dirty="0"/>
              <a:t>绘制交互式图形</a:t>
            </a:r>
          </a:p>
        </p:txBody>
      </p:sp>
      <p:graphicFrame>
        <p:nvGraphicFramePr>
          <p:cNvPr id="5" name="表格 9">
            <a:extLst>
              <a:ext uri="{FF2B5EF4-FFF2-40B4-BE49-F238E27FC236}">
                <a16:creationId xmlns:a16="http://schemas.microsoft.com/office/drawing/2014/main" id="{F8BC6FDA-C1BC-425A-A129-031F7B0553DA}"/>
              </a:ext>
            </a:extLst>
          </p:cNvPr>
          <p:cNvGraphicFramePr>
            <a:graphicFrameLocks noGrp="1"/>
          </p:cNvGraphicFramePr>
          <p:nvPr>
            <p:extLst>
              <p:ext uri="{D42A27DB-BD31-4B8C-83A1-F6EECF244321}">
                <p14:modId xmlns:p14="http://schemas.microsoft.com/office/powerpoint/2010/main" val="2776239438"/>
              </p:ext>
            </p:extLst>
          </p:nvPr>
        </p:nvGraphicFramePr>
        <p:xfrm>
          <a:off x="3259679" y="2133000"/>
          <a:ext cx="5672641" cy="2592000"/>
        </p:xfrm>
        <a:graphic>
          <a:graphicData uri="http://schemas.openxmlformats.org/drawingml/2006/table">
            <a:tbl>
              <a:tblPr firstRow="1" bandRow="1">
                <a:tableStyleId>{5C22544A-7EE6-4342-B048-85BDC9FD1C3A}</a:tableStyleId>
              </a:tblPr>
              <a:tblGrid>
                <a:gridCol w="1781810">
                  <a:extLst>
                    <a:ext uri="{9D8B030D-6E8A-4147-A177-3AD203B41FA5}">
                      <a16:colId xmlns:a16="http://schemas.microsoft.com/office/drawing/2014/main" val="2486219610"/>
                    </a:ext>
                  </a:extLst>
                </a:gridCol>
                <a:gridCol w="3890831">
                  <a:extLst>
                    <a:ext uri="{9D8B030D-6E8A-4147-A177-3AD203B41FA5}">
                      <a16:colId xmlns:a16="http://schemas.microsoft.com/office/drawing/2014/main" val="3350215076"/>
                    </a:ext>
                  </a:extLst>
                </a:gridCol>
              </a:tblGrid>
              <a:tr h="432000">
                <a:tc>
                  <a:txBody>
                    <a:bodyPr/>
                    <a:lstStyle/>
                    <a:p>
                      <a:pPr marL="0" algn="ctr" defTabSz="967740" rtl="0" eaLnBrk="1" latinLnBrk="0" hangingPunct="1"/>
                      <a:r>
                        <a:rPr lang="zh-CN" altLang="en-US" sz="1800" b="1" kern="1200" baseline="0" dirty="0">
                          <a:solidFill>
                            <a:schemeClr val="lt1"/>
                          </a:solidFill>
                          <a:latin typeface="Times New Roman" panose="02020603050405020304" pitchFamily="18" charset="0"/>
                          <a:ea typeface="+mn-ea"/>
                          <a:cs typeface="+mn-cs"/>
                        </a:rPr>
                        <a:t>参数名称</a:t>
                      </a:r>
                    </a:p>
                  </a:txBody>
                  <a:tcPr marL="68580" marR="68580" marT="0" marB="0" anchor="ctr"/>
                </a:tc>
                <a:tc>
                  <a:txBody>
                    <a:bodyPr/>
                    <a:lstStyle/>
                    <a:p>
                      <a:pPr marL="0" algn="ctr" defTabSz="967740" rtl="0" eaLnBrk="1" latinLnBrk="0" hangingPunct="1"/>
                      <a:r>
                        <a:rPr lang="zh-CN" altLang="en-US" sz="1800" b="1" kern="1200" baseline="0" dirty="0">
                          <a:solidFill>
                            <a:schemeClr val="lt1"/>
                          </a:solidFill>
                          <a:latin typeface="Times New Roman" panose="02020603050405020304" pitchFamily="18" charset="0"/>
                          <a:ea typeface="+mn-ea"/>
                          <a:cs typeface="+mn-cs"/>
                        </a:rPr>
                        <a:t>参数说明</a:t>
                      </a:r>
                    </a:p>
                  </a:txBody>
                  <a:tcPr marL="68580" marR="68580" marT="0" marB="0" anchor="ctr"/>
                </a:tc>
                <a:extLst>
                  <a:ext uri="{0D108BD9-81ED-4DB2-BD59-A6C34878D82A}">
                    <a16:rowId xmlns:a16="http://schemas.microsoft.com/office/drawing/2014/main" val="101937486"/>
                  </a:ext>
                </a:extLst>
              </a:tr>
              <a:tr h="432000">
                <a:tc>
                  <a:txBody>
                    <a:bodyPr/>
                    <a:lstStyle/>
                    <a:p>
                      <a:pPr algn="just"/>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xaxis3d_opts</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表示添加</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轴数据项</a:t>
                      </a:r>
                    </a:p>
                  </a:txBody>
                  <a:tcPr marL="68580" marR="68580" marT="0" marB="0" anchor="ctr"/>
                </a:tc>
                <a:extLst>
                  <a:ext uri="{0D108BD9-81ED-4DB2-BD59-A6C34878D82A}">
                    <a16:rowId xmlns:a16="http://schemas.microsoft.com/office/drawing/2014/main" val="3328731918"/>
                  </a:ext>
                </a:extLst>
              </a:tr>
              <a:tr h="432000">
                <a:tc>
                  <a:txBody>
                    <a:bodyPr/>
                    <a:lstStyle/>
                    <a:p>
                      <a:pPr algn="just"/>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yaxis3d_opts</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表示添加</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y</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轴数据项</a:t>
                      </a:r>
                    </a:p>
                  </a:txBody>
                  <a:tcPr marL="68580" marR="68580" marT="0" marB="0" anchor="ctr"/>
                </a:tc>
                <a:extLst>
                  <a:ext uri="{0D108BD9-81ED-4DB2-BD59-A6C34878D82A}">
                    <a16:rowId xmlns:a16="http://schemas.microsoft.com/office/drawing/2014/main" val="1771612589"/>
                  </a:ext>
                </a:extLst>
              </a:tr>
              <a:tr h="432000">
                <a:tc>
                  <a:txBody>
                    <a:bodyPr/>
                    <a:lstStyle/>
                    <a:p>
                      <a:pPr algn="just"/>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zaxis3d_opts</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表示添加</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z</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轴数据项</a:t>
                      </a:r>
                    </a:p>
                  </a:txBody>
                  <a:tcPr marL="68580" marR="68580" marT="0" marB="0" anchor="ctr"/>
                </a:tc>
                <a:extLst>
                  <a:ext uri="{0D108BD9-81ED-4DB2-BD59-A6C34878D82A}">
                    <a16:rowId xmlns:a16="http://schemas.microsoft.com/office/drawing/2014/main" val="1766716380"/>
                  </a:ext>
                </a:extLst>
              </a:tr>
              <a:tr h="432000">
                <a:tc>
                  <a:txBody>
                    <a:bodyPr/>
                    <a:lstStyle/>
                    <a:p>
                      <a:pPr algn="just"/>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set_series_opts()</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表示设置系列配置项，参考</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4.3.1</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小节</a:t>
                      </a:r>
                    </a:p>
                  </a:txBody>
                  <a:tcPr marL="68580" marR="68580" marT="0" marB="0" anchor="ctr"/>
                </a:tc>
                <a:extLst>
                  <a:ext uri="{0D108BD9-81ED-4DB2-BD59-A6C34878D82A}">
                    <a16:rowId xmlns:a16="http://schemas.microsoft.com/office/drawing/2014/main" val="1128776407"/>
                  </a:ext>
                </a:extLst>
              </a:tr>
              <a:tr h="432000">
                <a:tc>
                  <a:txBody>
                    <a:bodyPr/>
                    <a:lstStyle/>
                    <a:p>
                      <a:pPr algn="just"/>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set_global_opts()</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表示设置全局配置项，参考</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4.3.1</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小节</a:t>
                      </a:r>
                    </a:p>
                  </a:txBody>
                  <a:tcPr marL="68580" marR="68580" marT="0" marB="0" anchor="ctr"/>
                </a:tc>
                <a:extLst>
                  <a:ext uri="{0D108BD9-81ED-4DB2-BD59-A6C34878D82A}">
                    <a16:rowId xmlns:a16="http://schemas.microsoft.com/office/drawing/2014/main" val="2712008514"/>
                  </a:ext>
                </a:extLst>
              </a:tr>
            </a:tbl>
          </a:graphicData>
        </a:graphic>
      </p:graphicFrame>
    </p:spTree>
    <p:extLst>
      <p:ext uri="{BB962C8B-B14F-4D97-AF65-F5344CB8AC3E}">
        <p14:creationId xmlns:p14="http://schemas.microsoft.com/office/powerpoint/2010/main" val="3803372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heel(1)">
                                      <p:cBhvr>
                                        <p:cTn id="1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FE74D8C-07E5-48A9-8556-3DF9CF7EE52A}"/>
              </a:ext>
            </a:extLst>
          </p:cNvPr>
          <p:cNvSpPr>
            <a:spLocks noGrp="1"/>
          </p:cNvSpPr>
          <p:nvPr>
            <p:ph idx="1"/>
          </p:nvPr>
        </p:nvSpPr>
        <p:spPr/>
        <p:txBody>
          <a:bodyPr/>
          <a:lstStyle/>
          <a:p>
            <a:pPr marL="0" indent="0">
              <a:buClr>
                <a:srgbClr val="000066"/>
              </a:buClr>
              <a:buNone/>
            </a:pPr>
            <a:r>
              <a:rPr lang="en-US" altLang="zh-CN" sz="2000" b="1" dirty="0"/>
              <a:t>2. </a:t>
            </a:r>
            <a:r>
              <a:rPr lang="zh-CN" altLang="en-US" sz="2000" b="1" dirty="0"/>
              <a:t>绘制漏斗图</a:t>
            </a:r>
            <a:endParaRPr lang="en-US" altLang="zh-CN" sz="2000" b="1" dirty="0"/>
          </a:p>
          <a:p>
            <a:pPr>
              <a:buClr>
                <a:srgbClr val="000066"/>
              </a:buClr>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漏斗图（</a:t>
            </a:r>
            <a:r>
              <a:rPr lang="en-US" altLang="zh-CN" sz="1800" dirty="0">
                <a:effectLst/>
                <a:latin typeface="Times New Roman" panose="02020603050405020304" pitchFamily="18" charset="0"/>
                <a:ea typeface="宋体" panose="02010600030101010101" pitchFamily="2" charset="-122"/>
              </a:rPr>
              <a:t>Funnel Chart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）也称倒三角图，漏斗图将数据呈现为几个阶段，每个阶段的数据都是整体的一部分，从一个阶段到另一个阶段数据自上而下逐渐下降。</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a:buClr>
                <a:srgbClr val="000066"/>
              </a:buClr>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在</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pyecharts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库中，可使用</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Funnel</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类绘制漏斗图。</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Funnel</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类的基本使用格式如下。</a:t>
            </a:r>
          </a:p>
          <a:p>
            <a:pPr>
              <a:buClr>
                <a:srgbClr val="000066"/>
              </a:buClr>
            </a:pPr>
            <a:endParaRPr lang="en-US" altLang="zh-CN" sz="2000" b="1" dirty="0"/>
          </a:p>
          <a:p>
            <a:pPr marL="0" indent="0">
              <a:buClr>
                <a:srgbClr val="000066"/>
              </a:buClr>
              <a:buNone/>
            </a:pPr>
            <a:endParaRPr lang="en-US" altLang="zh-CN" sz="2000" b="1" dirty="0"/>
          </a:p>
        </p:txBody>
      </p:sp>
      <p:sp>
        <p:nvSpPr>
          <p:cNvPr id="3" name="标题 2">
            <a:extLst>
              <a:ext uri="{FF2B5EF4-FFF2-40B4-BE49-F238E27FC236}">
                <a16:creationId xmlns:a16="http://schemas.microsoft.com/office/drawing/2014/main" id="{351BE47F-A7C0-4F37-895C-B09FEF90680A}"/>
              </a:ext>
            </a:extLst>
          </p:cNvPr>
          <p:cNvSpPr>
            <a:spLocks noGrp="1"/>
          </p:cNvSpPr>
          <p:nvPr>
            <p:ph type="title"/>
          </p:nvPr>
        </p:nvSpPr>
        <p:spPr/>
        <p:txBody>
          <a:bodyPr/>
          <a:lstStyle/>
          <a:p>
            <a:r>
              <a:rPr lang="zh-CN" altLang="en-US" dirty="0"/>
              <a:t>使用</a:t>
            </a:r>
            <a:r>
              <a:rPr lang="en-US" altLang="zh-CN" dirty="0" err="1"/>
              <a:t>pyecharts</a:t>
            </a:r>
            <a:r>
              <a:rPr lang="zh-CN" altLang="en-US" dirty="0"/>
              <a:t>绘制交互式图形</a:t>
            </a:r>
          </a:p>
        </p:txBody>
      </p:sp>
      <p:sp>
        <p:nvSpPr>
          <p:cNvPr id="4" name="TextBox 5">
            <a:extLst>
              <a:ext uri="{FF2B5EF4-FFF2-40B4-BE49-F238E27FC236}">
                <a16:creationId xmlns:a16="http://schemas.microsoft.com/office/drawing/2014/main" id="{025A324F-9ECF-448B-BEAF-BEE8D8984000}"/>
              </a:ext>
            </a:extLst>
          </p:cNvPr>
          <p:cNvSpPr txBox="1">
            <a:spLocks noChangeArrowheads="1"/>
          </p:cNvSpPr>
          <p:nvPr/>
        </p:nvSpPr>
        <p:spPr bwMode="auto">
          <a:xfrm>
            <a:off x="1208881" y="3240747"/>
            <a:ext cx="9774237"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8775">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a:spcBef>
                <a:spcPct val="0"/>
              </a:spcBef>
              <a:buClrTx/>
              <a:buNone/>
            </a:pPr>
            <a:r>
              <a:rPr kumimoji="0" lang="en-US" altLang="zh-CN" sz="2200" i="1" dirty="0">
                <a:latin typeface="Times New Roman" panose="02020603050405020304" pitchFamily="18" charset="0"/>
                <a:cs typeface="Times New Roman" panose="02020603050405020304" pitchFamily="18" charset="0"/>
              </a:rPr>
              <a:t>class Funnel(</a:t>
            </a:r>
            <a:r>
              <a:rPr kumimoji="0" lang="en-US" altLang="zh-CN" sz="2200" i="1" dirty="0" err="1">
                <a:latin typeface="Times New Roman" panose="02020603050405020304" pitchFamily="18" charset="0"/>
                <a:cs typeface="Times New Roman" panose="02020603050405020304" pitchFamily="18" charset="0"/>
              </a:rPr>
              <a:t>init_opts</a:t>
            </a:r>
            <a:r>
              <a:rPr kumimoji="0" lang="en-US" altLang="zh-CN" sz="2200" i="1" dirty="0">
                <a:latin typeface="Times New Roman" panose="02020603050405020304" pitchFamily="18" charset="0"/>
                <a:cs typeface="Times New Roman" panose="02020603050405020304" pitchFamily="18" charset="0"/>
              </a:rPr>
              <a:t>=</a:t>
            </a:r>
            <a:r>
              <a:rPr kumimoji="0" lang="en-US" altLang="zh-CN" sz="2200" i="1" dirty="0" err="1">
                <a:latin typeface="Times New Roman" panose="02020603050405020304" pitchFamily="18" charset="0"/>
                <a:cs typeface="Times New Roman" panose="02020603050405020304" pitchFamily="18" charset="0"/>
              </a:rPr>
              <a:t>opts.InitOpts</a:t>
            </a:r>
            <a:r>
              <a:rPr kumimoji="0" lang="en-US" altLang="zh-CN" sz="2200" i="1" dirty="0">
                <a:latin typeface="Times New Roman" panose="02020603050405020304" pitchFamily="18" charset="0"/>
                <a:cs typeface="Times New Roman" panose="02020603050405020304" pitchFamily="18" charset="0"/>
              </a:rPr>
              <a:t>()).add(</a:t>
            </a:r>
            <a:r>
              <a:rPr kumimoji="0" lang="en-US" altLang="zh-CN" sz="2200" i="1" dirty="0" err="1">
                <a:latin typeface="Times New Roman" panose="02020603050405020304" pitchFamily="18" charset="0"/>
                <a:cs typeface="Times New Roman" panose="02020603050405020304" pitchFamily="18" charset="0"/>
              </a:rPr>
              <a:t>series_name</a:t>
            </a:r>
            <a:r>
              <a:rPr kumimoji="0" lang="en-US" altLang="zh-CN" sz="2200" i="1" dirty="0">
                <a:latin typeface="Times New Roman" panose="02020603050405020304" pitchFamily="18" charset="0"/>
                <a:cs typeface="Times New Roman" panose="02020603050405020304" pitchFamily="18" charset="0"/>
              </a:rPr>
              <a:t>, </a:t>
            </a:r>
            <a:r>
              <a:rPr kumimoji="0" lang="en-US" altLang="zh-CN" sz="2200" i="1" dirty="0" err="1">
                <a:latin typeface="Times New Roman" panose="02020603050405020304" pitchFamily="18" charset="0"/>
                <a:cs typeface="Times New Roman" panose="02020603050405020304" pitchFamily="18" charset="0"/>
              </a:rPr>
              <a:t>data_pair</a:t>
            </a:r>
            <a:r>
              <a:rPr kumimoji="0" lang="en-US" altLang="zh-CN" sz="2200" i="1" dirty="0">
                <a:latin typeface="Times New Roman" panose="02020603050405020304" pitchFamily="18" charset="0"/>
                <a:cs typeface="Times New Roman" panose="02020603050405020304" pitchFamily="18" charset="0"/>
              </a:rPr>
              <a:t>, </a:t>
            </a:r>
            <a:r>
              <a:rPr kumimoji="0" lang="en-US" altLang="zh-CN" sz="2200" i="1" dirty="0" err="1">
                <a:latin typeface="Times New Roman" panose="02020603050405020304" pitchFamily="18" charset="0"/>
                <a:cs typeface="Times New Roman" panose="02020603050405020304" pitchFamily="18" charset="0"/>
              </a:rPr>
              <a:t>is_selected</a:t>
            </a:r>
            <a:r>
              <a:rPr kumimoji="0" lang="en-US" altLang="zh-CN" sz="2200" i="1" dirty="0">
                <a:latin typeface="Times New Roman" panose="02020603050405020304" pitchFamily="18" charset="0"/>
                <a:cs typeface="Times New Roman" panose="02020603050405020304" pitchFamily="18" charset="0"/>
              </a:rPr>
              <a:t>=True, color=None, sort_='descending', gap=0, </a:t>
            </a:r>
            <a:r>
              <a:rPr kumimoji="0" lang="en-US" altLang="zh-CN" sz="2200" i="1" dirty="0" err="1">
                <a:latin typeface="Times New Roman" panose="02020603050405020304" pitchFamily="18" charset="0"/>
                <a:cs typeface="Times New Roman" panose="02020603050405020304" pitchFamily="18" charset="0"/>
              </a:rPr>
              <a:t>label_opts</a:t>
            </a:r>
            <a:r>
              <a:rPr kumimoji="0" lang="en-US" altLang="zh-CN" sz="2200" i="1" dirty="0">
                <a:latin typeface="Times New Roman" panose="02020603050405020304" pitchFamily="18" charset="0"/>
                <a:cs typeface="Times New Roman" panose="02020603050405020304" pitchFamily="18" charset="0"/>
              </a:rPr>
              <a:t>=</a:t>
            </a:r>
            <a:r>
              <a:rPr kumimoji="0" lang="en-US" altLang="zh-CN" sz="2200" i="1" dirty="0" err="1">
                <a:latin typeface="Times New Roman" panose="02020603050405020304" pitchFamily="18" charset="0"/>
                <a:cs typeface="Times New Roman" panose="02020603050405020304" pitchFamily="18" charset="0"/>
              </a:rPr>
              <a:t>opts.LabelOpts</a:t>
            </a:r>
            <a:r>
              <a:rPr kumimoji="0" lang="en-US" altLang="zh-CN" sz="2200" i="1" dirty="0">
                <a:latin typeface="Times New Roman" panose="02020603050405020304" pitchFamily="18" charset="0"/>
                <a:cs typeface="Times New Roman" panose="02020603050405020304" pitchFamily="18" charset="0"/>
              </a:rPr>
              <a:t>(), </a:t>
            </a:r>
            <a:r>
              <a:rPr kumimoji="0" lang="en-US" altLang="zh-CN" sz="2200" i="1" dirty="0" err="1">
                <a:latin typeface="Times New Roman" panose="02020603050405020304" pitchFamily="18" charset="0"/>
                <a:cs typeface="Times New Roman" panose="02020603050405020304" pitchFamily="18" charset="0"/>
              </a:rPr>
              <a:t>tooltip_opts</a:t>
            </a:r>
            <a:r>
              <a:rPr kumimoji="0" lang="en-US" altLang="zh-CN" sz="2200" i="1" dirty="0">
                <a:latin typeface="Times New Roman" panose="02020603050405020304" pitchFamily="18" charset="0"/>
                <a:cs typeface="Times New Roman" panose="02020603050405020304" pitchFamily="18" charset="0"/>
              </a:rPr>
              <a:t>=None, </a:t>
            </a:r>
            <a:r>
              <a:rPr kumimoji="0" lang="en-US" altLang="zh-CN" sz="2200" i="1" dirty="0" err="1">
                <a:latin typeface="Times New Roman" panose="02020603050405020304" pitchFamily="18" charset="0"/>
                <a:cs typeface="Times New Roman" panose="02020603050405020304" pitchFamily="18" charset="0"/>
              </a:rPr>
              <a:t>itemstyle_opts</a:t>
            </a:r>
            <a:r>
              <a:rPr kumimoji="0" lang="en-US" altLang="zh-CN" sz="2200" i="1" dirty="0">
                <a:latin typeface="Times New Roman" panose="02020603050405020304" pitchFamily="18" charset="0"/>
                <a:cs typeface="Times New Roman" panose="02020603050405020304" pitchFamily="18" charset="0"/>
              </a:rPr>
              <a:t>=None)</a:t>
            </a:r>
          </a:p>
          <a:p>
            <a:pPr>
              <a:spcBef>
                <a:spcPct val="0"/>
              </a:spcBef>
              <a:buClrTx/>
              <a:buNone/>
            </a:pPr>
            <a:r>
              <a:rPr kumimoji="0" lang="en-US" altLang="zh-CN" sz="2200" i="1" dirty="0">
                <a:latin typeface="Times New Roman" panose="02020603050405020304" pitchFamily="18" charset="0"/>
                <a:cs typeface="Times New Roman" panose="02020603050405020304" pitchFamily="18" charset="0"/>
              </a:rPr>
              <a:t>.</a:t>
            </a:r>
            <a:r>
              <a:rPr kumimoji="0" lang="en-US" altLang="zh-CN" sz="2200" i="1" dirty="0" err="1">
                <a:latin typeface="Times New Roman" panose="02020603050405020304" pitchFamily="18" charset="0"/>
                <a:cs typeface="Times New Roman" panose="02020603050405020304" pitchFamily="18" charset="0"/>
              </a:rPr>
              <a:t>set_series_opts</a:t>
            </a:r>
            <a:r>
              <a:rPr kumimoji="0" lang="en-US" altLang="zh-CN" sz="2200" i="1" dirty="0">
                <a:latin typeface="Times New Roman" panose="02020603050405020304" pitchFamily="18" charset="0"/>
                <a:cs typeface="Times New Roman" panose="02020603050405020304" pitchFamily="18" charset="0"/>
              </a:rPr>
              <a:t>().</a:t>
            </a:r>
            <a:r>
              <a:rPr kumimoji="0" lang="en-US" altLang="zh-CN" sz="2200" i="1" dirty="0" err="1">
                <a:latin typeface="Times New Roman" panose="02020603050405020304" pitchFamily="18" charset="0"/>
                <a:cs typeface="Times New Roman" panose="02020603050405020304" pitchFamily="18" charset="0"/>
              </a:rPr>
              <a:t>set_global_opts</a:t>
            </a:r>
            <a:r>
              <a:rPr kumimoji="0" lang="en-US" altLang="zh-CN" sz="2200" i="1" dirty="0">
                <a:latin typeface="Times New Roman" panose="02020603050405020304" pitchFamily="18" charset="0"/>
                <a:cs typeface="Times New Roman" panose="02020603050405020304" pitchFamily="18" charset="0"/>
              </a:rPr>
              <a:t>()</a:t>
            </a:r>
          </a:p>
          <a:p>
            <a:pPr>
              <a:spcBef>
                <a:spcPct val="0"/>
              </a:spcBef>
              <a:buClrTx/>
              <a:buNone/>
            </a:pPr>
            <a:endParaRPr kumimoji="0" lang="en-US" altLang="zh-CN" sz="22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69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heel(1)">
                                      <p:cBhvr>
                                        <p:cTn id="19"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FE74D8C-07E5-48A9-8556-3DF9CF7EE52A}"/>
              </a:ext>
            </a:extLst>
          </p:cNvPr>
          <p:cNvSpPr>
            <a:spLocks noGrp="1"/>
          </p:cNvSpPr>
          <p:nvPr>
            <p:ph idx="1"/>
          </p:nvPr>
        </p:nvSpPr>
        <p:spPr/>
        <p:txBody>
          <a:bodyPr/>
          <a:lstStyle/>
          <a:p>
            <a:pPr marL="0" indent="457200">
              <a:buClr>
                <a:srgbClr val="000066"/>
              </a:buClr>
              <a:buNone/>
            </a:pPr>
            <a:r>
              <a:rPr lang="en-US" altLang="zh-CN" sz="1800" dirty="0">
                <a:effectLst/>
                <a:latin typeface="Times New Roman" panose="02020603050405020304" pitchFamily="18" charset="0"/>
                <a:ea typeface="宋体" panose="02010600030101010101" pitchFamily="2" charset="-122"/>
              </a:rPr>
              <a:t>Funnel</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类的常用参数及其说明</a:t>
            </a:r>
            <a:r>
              <a:rPr lang="zh-CN" altLang="en-US" kern="100" dirty="0"/>
              <a:t>如下表。</a:t>
            </a:r>
            <a:endParaRPr lang="en-US" altLang="zh-CN" kern="100" dirty="0"/>
          </a:p>
          <a:p>
            <a:pPr marL="0" indent="0">
              <a:buClr>
                <a:srgbClr val="000066"/>
              </a:buClr>
              <a:buNone/>
            </a:pPr>
            <a:endParaRPr lang="en-US" altLang="zh-CN" sz="2000" b="1" dirty="0"/>
          </a:p>
        </p:txBody>
      </p:sp>
      <p:sp>
        <p:nvSpPr>
          <p:cNvPr id="3" name="标题 2">
            <a:extLst>
              <a:ext uri="{FF2B5EF4-FFF2-40B4-BE49-F238E27FC236}">
                <a16:creationId xmlns:a16="http://schemas.microsoft.com/office/drawing/2014/main" id="{351BE47F-A7C0-4F37-895C-B09FEF90680A}"/>
              </a:ext>
            </a:extLst>
          </p:cNvPr>
          <p:cNvSpPr>
            <a:spLocks noGrp="1"/>
          </p:cNvSpPr>
          <p:nvPr>
            <p:ph type="title"/>
          </p:nvPr>
        </p:nvSpPr>
        <p:spPr/>
        <p:txBody>
          <a:bodyPr/>
          <a:lstStyle/>
          <a:p>
            <a:r>
              <a:rPr lang="zh-CN" altLang="en-US" dirty="0"/>
              <a:t>使用</a:t>
            </a:r>
            <a:r>
              <a:rPr lang="en-US" altLang="zh-CN" dirty="0" err="1"/>
              <a:t>pyecharts</a:t>
            </a:r>
            <a:r>
              <a:rPr lang="zh-CN" altLang="en-US" dirty="0"/>
              <a:t>绘制交互式图形</a:t>
            </a:r>
          </a:p>
        </p:txBody>
      </p:sp>
      <p:graphicFrame>
        <p:nvGraphicFramePr>
          <p:cNvPr id="5" name="表格 9">
            <a:extLst>
              <a:ext uri="{FF2B5EF4-FFF2-40B4-BE49-F238E27FC236}">
                <a16:creationId xmlns:a16="http://schemas.microsoft.com/office/drawing/2014/main" id="{F8BC6FDA-C1BC-425A-A129-031F7B0553DA}"/>
              </a:ext>
            </a:extLst>
          </p:cNvPr>
          <p:cNvGraphicFramePr>
            <a:graphicFrameLocks noGrp="1"/>
          </p:cNvGraphicFramePr>
          <p:nvPr>
            <p:extLst>
              <p:ext uri="{D42A27DB-BD31-4B8C-83A1-F6EECF244321}">
                <p14:modId xmlns:p14="http://schemas.microsoft.com/office/powerpoint/2010/main" val="2202897220"/>
              </p:ext>
            </p:extLst>
          </p:nvPr>
        </p:nvGraphicFramePr>
        <p:xfrm>
          <a:off x="913503" y="2096488"/>
          <a:ext cx="10314174" cy="2592000"/>
        </p:xfrm>
        <a:graphic>
          <a:graphicData uri="http://schemas.openxmlformats.org/drawingml/2006/table">
            <a:tbl>
              <a:tblPr firstRow="1" bandRow="1">
                <a:tableStyleId>{5C22544A-7EE6-4342-B048-85BDC9FD1C3A}</a:tableStyleId>
              </a:tblPr>
              <a:tblGrid>
                <a:gridCol w="2462848">
                  <a:extLst>
                    <a:ext uri="{9D8B030D-6E8A-4147-A177-3AD203B41FA5}">
                      <a16:colId xmlns:a16="http://schemas.microsoft.com/office/drawing/2014/main" val="2486219610"/>
                    </a:ext>
                  </a:extLst>
                </a:gridCol>
                <a:gridCol w="7851326">
                  <a:extLst>
                    <a:ext uri="{9D8B030D-6E8A-4147-A177-3AD203B41FA5}">
                      <a16:colId xmlns:a16="http://schemas.microsoft.com/office/drawing/2014/main" val="3350215076"/>
                    </a:ext>
                  </a:extLst>
                </a:gridCol>
              </a:tblGrid>
              <a:tr h="432000">
                <a:tc>
                  <a:txBody>
                    <a:bodyPr/>
                    <a:lstStyle/>
                    <a:p>
                      <a:pPr marL="0" algn="ctr" defTabSz="967740" rtl="0" eaLnBrk="1" latinLnBrk="0" hangingPunct="1"/>
                      <a:r>
                        <a:rPr lang="zh-CN" altLang="en-US" sz="1800" b="1" kern="1200" baseline="0" dirty="0">
                          <a:solidFill>
                            <a:schemeClr val="lt1"/>
                          </a:solidFill>
                          <a:latin typeface="Times New Roman" panose="02020603050405020304" pitchFamily="18" charset="0"/>
                          <a:ea typeface="+mn-ea"/>
                          <a:cs typeface="+mn-cs"/>
                        </a:rPr>
                        <a:t>参数名称</a:t>
                      </a:r>
                    </a:p>
                  </a:txBody>
                  <a:tcPr marL="68580" marR="68580" marT="0" marB="0" anchor="ctr"/>
                </a:tc>
                <a:tc>
                  <a:txBody>
                    <a:bodyPr/>
                    <a:lstStyle/>
                    <a:p>
                      <a:pPr marL="0" algn="ctr" defTabSz="967740" rtl="0" eaLnBrk="1" latinLnBrk="0" hangingPunct="1"/>
                      <a:r>
                        <a:rPr lang="zh-CN" altLang="en-US" sz="1800" b="1" kern="1200" baseline="0" dirty="0">
                          <a:solidFill>
                            <a:schemeClr val="lt1"/>
                          </a:solidFill>
                          <a:latin typeface="Times New Roman" panose="02020603050405020304" pitchFamily="18" charset="0"/>
                          <a:ea typeface="+mn-ea"/>
                          <a:cs typeface="+mn-cs"/>
                        </a:rPr>
                        <a:t>参数说明</a:t>
                      </a:r>
                    </a:p>
                  </a:txBody>
                  <a:tcPr marL="68580" marR="68580" marT="0" marB="0" anchor="ctr"/>
                </a:tc>
                <a:extLst>
                  <a:ext uri="{0D108BD9-81ED-4DB2-BD59-A6C34878D82A}">
                    <a16:rowId xmlns:a16="http://schemas.microsoft.com/office/drawing/2014/main" val="101937486"/>
                  </a:ext>
                </a:extLst>
              </a:tr>
              <a:tr h="432000">
                <a:tc>
                  <a:txBody>
                    <a:bodyPr/>
                    <a:lstStyle/>
                    <a:p>
                      <a:pPr algn="just"/>
                      <a:r>
                        <a:rPr lang="en-US" sz="1800" kern="100" baseline="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init_opts</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opts.InitOpts</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表示设置初始配置项，参考</a:t>
                      </a:r>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4.3.1</a:t>
                      </a:r>
                      <a:r>
                        <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小节</a:t>
                      </a:r>
                    </a:p>
                  </a:txBody>
                  <a:tcPr marL="68580" marR="68580" marT="0" marB="0" anchor="ctr"/>
                </a:tc>
                <a:extLst>
                  <a:ext uri="{0D108BD9-81ED-4DB2-BD59-A6C34878D82A}">
                    <a16:rowId xmlns:a16="http://schemas.microsoft.com/office/drawing/2014/main" val="83780460"/>
                  </a:ext>
                </a:extLst>
              </a:tr>
              <a:tr h="432000">
                <a:tc>
                  <a:txBody>
                    <a:bodyPr/>
                    <a:lstStyle/>
                    <a:p>
                      <a:pPr algn="just"/>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add()</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表示添加数据</a:t>
                      </a:r>
                    </a:p>
                  </a:txBody>
                  <a:tcPr marL="68580" marR="68580" marT="0" marB="0" anchor="ctr"/>
                </a:tc>
                <a:extLst>
                  <a:ext uri="{0D108BD9-81ED-4DB2-BD59-A6C34878D82A}">
                    <a16:rowId xmlns:a16="http://schemas.microsoft.com/office/drawing/2014/main" val="1006509517"/>
                  </a:ext>
                </a:extLst>
              </a:tr>
              <a:tr h="432000">
                <a:tc>
                  <a:txBody>
                    <a:bodyPr/>
                    <a:lstStyle/>
                    <a:p>
                      <a:pPr algn="just"/>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series_name</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str</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，表示系列名称，用于</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tooltip</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的显示，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legend</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的图例筛选。无默认值</a:t>
                      </a:r>
                    </a:p>
                  </a:txBody>
                  <a:tcPr marL="68580" marR="68580" marT="0" marB="0" anchor="ctr"/>
                </a:tc>
                <a:extLst>
                  <a:ext uri="{0D108BD9-81ED-4DB2-BD59-A6C34878D82A}">
                    <a16:rowId xmlns:a16="http://schemas.microsoft.com/office/drawing/2014/main" val="2432662165"/>
                  </a:ext>
                </a:extLst>
              </a:tr>
              <a:tr h="432000">
                <a:tc>
                  <a:txBody>
                    <a:bodyPr/>
                    <a:lstStyle/>
                    <a:p>
                      <a:pPr algn="just"/>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data_pair</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Sequence</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，表示数据项，格式为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[(key1, value1), (key2, value2)]</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。无默认值</a:t>
                      </a:r>
                    </a:p>
                  </a:txBody>
                  <a:tcPr marL="68580" marR="68580" marT="0" marB="0" anchor="ctr"/>
                </a:tc>
                <a:extLst>
                  <a:ext uri="{0D108BD9-81ED-4DB2-BD59-A6C34878D82A}">
                    <a16:rowId xmlns:a16="http://schemas.microsoft.com/office/drawing/2014/main" val="318965509"/>
                  </a:ext>
                </a:extLst>
              </a:tr>
              <a:tr h="432000">
                <a:tc>
                  <a:txBody>
                    <a:bodyPr/>
                    <a:lstStyle/>
                    <a:p>
                      <a:pPr algn="just"/>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is_selected</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bool</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，表示是否选中图例。默认为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True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259547485"/>
                  </a:ext>
                </a:extLst>
              </a:tr>
            </a:tbl>
          </a:graphicData>
        </a:graphic>
      </p:graphicFrame>
    </p:spTree>
    <p:extLst>
      <p:ext uri="{BB962C8B-B14F-4D97-AF65-F5344CB8AC3E}">
        <p14:creationId xmlns:p14="http://schemas.microsoft.com/office/powerpoint/2010/main" val="1281366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heel(1)">
                                      <p:cBhvr>
                                        <p:cTn id="1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FE74D8C-07E5-48A9-8556-3DF9CF7EE52A}"/>
              </a:ext>
            </a:extLst>
          </p:cNvPr>
          <p:cNvSpPr>
            <a:spLocks noGrp="1"/>
          </p:cNvSpPr>
          <p:nvPr>
            <p:ph idx="1"/>
          </p:nvPr>
        </p:nvSpPr>
        <p:spPr/>
        <p:txBody>
          <a:bodyPr/>
          <a:lstStyle/>
          <a:p>
            <a:pPr marL="0" indent="457200">
              <a:buClr>
                <a:srgbClr val="000066"/>
              </a:buClr>
              <a:buNone/>
            </a:pPr>
            <a:r>
              <a:rPr lang="en-US" altLang="zh-CN" sz="1800" dirty="0">
                <a:effectLst/>
                <a:latin typeface="Times New Roman" panose="02020603050405020304" pitchFamily="18" charset="0"/>
                <a:ea typeface="宋体" panose="02010600030101010101" pitchFamily="2" charset="-122"/>
              </a:rPr>
              <a:t>Funnel</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类的常用参数及其说明</a:t>
            </a:r>
            <a:r>
              <a:rPr lang="zh-CN" altLang="en-US" kern="100" dirty="0"/>
              <a:t>如下表（续表）。</a:t>
            </a:r>
            <a:endParaRPr lang="en-US" altLang="zh-CN" kern="100" dirty="0"/>
          </a:p>
          <a:p>
            <a:pPr marL="0" indent="0">
              <a:buClr>
                <a:srgbClr val="000066"/>
              </a:buClr>
              <a:buNone/>
            </a:pPr>
            <a:endParaRPr lang="en-US" altLang="zh-CN" sz="2000" b="1" dirty="0"/>
          </a:p>
        </p:txBody>
      </p:sp>
      <p:sp>
        <p:nvSpPr>
          <p:cNvPr id="3" name="标题 2">
            <a:extLst>
              <a:ext uri="{FF2B5EF4-FFF2-40B4-BE49-F238E27FC236}">
                <a16:creationId xmlns:a16="http://schemas.microsoft.com/office/drawing/2014/main" id="{351BE47F-A7C0-4F37-895C-B09FEF90680A}"/>
              </a:ext>
            </a:extLst>
          </p:cNvPr>
          <p:cNvSpPr>
            <a:spLocks noGrp="1"/>
          </p:cNvSpPr>
          <p:nvPr>
            <p:ph type="title"/>
          </p:nvPr>
        </p:nvSpPr>
        <p:spPr/>
        <p:txBody>
          <a:bodyPr/>
          <a:lstStyle/>
          <a:p>
            <a:r>
              <a:rPr lang="zh-CN" altLang="en-US" dirty="0"/>
              <a:t>使用</a:t>
            </a:r>
            <a:r>
              <a:rPr lang="en-US" altLang="zh-CN" dirty="0" err="1"/>
              <a:t>pyecharts</a:t>
            </a:r>
            <a:r>
              <a:rPr lang="zh-CN" altLang="en-US" dirty="0"/>
              <a:t>绘制交互式图形</a:t>
            </a:r>
          </a:p>
        </p:txBody>
      </p:sp>
      <p:graphicFrame>
        <p:nvGraphicFramePr>
          <p:cNvPr id="5" name="表格 9">
            <a:extLst>
              <a:ext uri="{FF2B5EF4-FFF2-40B4-BE49-F238E27FC236}">
                <a16:creationId xmlns:a16="http://schemas.microsoft.com/office/drawing/2014/main" id="{F8BC6FDA-C1BC-425A-A129-031F7B0553DA}"/>
              </a:ext>
            </a:extLst>
          </p:cNvPr>
          <p:cNvGraphicFramePr>
            <a:graphicFrameLocks noGrp="1"/>
          </p:cNvGraphicFramePr>
          <p:nvPr>
            <p:extLst>
              <p:ext uri="{D42A27DB-BD31-4B8C-83A1-F6EECF244321}">
                <p14:modId xmlns:p14="http://schemas.microsoft.com/office/powerpoint/2010/main" val="2452473207"/>
              </p:ext>
            </p:extLst>
          </p:nvPr>
        </p:nvGraphicFramePr>
        <p:xfrm>
          <a:off x="2401734" y="2074680"/>
          <a:ext cx="7388531" cy="2708640"/>
        </p:xfrm>
        <a:graphic>
          <a:graphicData uri="http://schemas.openxmlformats.org/drawingml/2006/table">
            <a:tbl>
              <a:tblPr firstRow="1" bandRow="1">
                <a:tableStyleId>{5C22544A-7EE6-4342-B048-85BDC9FD1C3A}</a:tableStyleId>
              </a:tblPr>
              <a:tblGrid>
                <a:gridCol w="1781810">
                  <a:extLst>
                    <a:ext uri="{9D8B030D-6E8A-4147-A177-3AD203B41FA5}">
                      <a16:colId xmlns:a16="http://schemas.microsoft.com/office/drawing/2014/main" val="2486219610"/>
                    </a:ext>
                  </a:extLst>
                </a:gridCol>
                <a:gridCol w="5606721">
                  <a:extLst>
                    <a:ext uri="{9D8B030D-6E8A-4147-A177-3AD203B41FA5}">
                      <a16:colId xmlns:a16="http://schemas.microsoft.com/office/drawing/2014/main" val="3350215076"/>
                    </a:ext>
                  </a:extLst>
                </a:gridCol>
              </a:tblGrid>
              <a:tr h="432000">
                <a:tc>
                  <a:txBody>
                    <a:bodyPr/>
                    <a:lstStyle/>
                    <a:p>
                      <a:pPr marL="0" algn="ctr" defTabSz="967740" rtl="0" eaLnBrk="1" latinLnBrk="0" hangingPunct="1"/>
                      <a:r>
                        <a:rPr lang="zh-CN" altLang="en-US" sz="1800" b="1" kern="1200" baseline="0" dirty="0">
                          <a:solidFill>
                            <a:schemeClr val="lt1"/>
                          </a:solidFill>
                          <a:latin typeface="Times New Roman" panose="02020603050405020304" pitchFamily="18" charset="0"/>
                          <a:ea typeface="+mn-ea"/>
                          <a:cs typeface="+mn-cs"/>
                        </a:rPr>
                        <a:t>参数名称</a:t>
                      </a:r>
                    </a:p>
                  </a:txBody>
                  <a:tcPr marL="68580" marR="68580" marT="0" marB="0" anchor="ctr"/>
                </a:tc>
                <a:tc>
                  <a:txBody>
                    <a:bodyPr/>
                    <a:lstStyle/>
                    <a:p>
                      <a:pPr marL="0" algn="ctr" defTabSz="967740" rtl="0" eaLnBrk="1" latinLnBrk="0" hangingPunct="1"/>
                      <a:r>
                        <a:rPr lang="zh-CN" altLang="en-US" sz="1800" b="1" kern="1200" baseline="0" dirty="0">
                          <a:solidFill>
                            <a:schemeClr val="lt1"/>
                          </a:solidFill>
                          <a:latin typeface="Times New Roman" panose="02020603050405020304" pitchFamily="18" charset="0"/>
                          <a:ea typeface="+mn-ea"/>
                          <a:cs typeface="+mn-cs"/>
                        </a:rPr>
                        <a:t>参数说明</a:t>
                      </a:r>
                    </a:p>
                  </a:txBody>
                  <a:tcPr marL="68580" marR="68580" marT="0" marB="0" anchor="ctr"/>
                </a:tc>
                <a:extLst>
                  <a:ext uri="{0D108BD9-81ED-4DB2-BD59-A6C34878D82A}">
                    <a16:rowId xmlns:a16="http://schemas.microsoft.com/office/drawing/2014/main" val="101937486"/>
                  </a:ext>
                </a:extLst>
              </a:tr>
              <a:tr h="432000">
                <a:tc>
                  <a:txBody>
                    <a:bodyPr/>
                    <a:lstStyle/>
                    <a:p>
                      <a:pPr algn="just"/>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color</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str</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，表示系列</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label</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颜色。默认为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None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328731918"/>
                  </a:ext>
                </a:extLst>
              </a:tr>
              <a:tr h="432000">
                <a:tc>
                  <a:txBody>
                    <a:bodyPr/>
                    <a:lstStyle/>
                    <a:p>
                      <a:pPr algn="just"/>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sort_</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str</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，表示数据排序，可以取</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ascending</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descending</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None</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（按</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data</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顺序）。默认为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descending</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771612589"/>
                  </a:ext>
                </a:extLst>
              </a:tr>
              <a:tr h="432000">
                <a:tc>
                  <a:txBody>
                    <a:bodyPr/>
                    <a:lstStyle/>
                    <a:p>
                      <a:pPr algn="just"/>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gap</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Numeric</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，表示数据图形间距。默认为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766716380"/>
                  </a:ext>
                </a:extLst>
              </a:tr>
              <a:tr h="432000">
                <a:tc>
                  <a:txBody>
                    <a:bodyPr/>
                    <a:lstStyle/>
                    <a:p>
                      <a:pPr algn="just"/>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set_series_opts()</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表示设置系列配置项，参考</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4.3.1</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小节</a:t>
                      </a:r>
                    </a:p>
                  </a:txBody>
                  <a:tcPr marL="68580" marR="68580" marT="0" marB="0"/>
                </a:tc>
                <a:extLst>
                  <a:ext uri="{0D108BD9-81ED-4DB2-BD59-A6C34878D82A}">
                    <a16:rowId xmlns:a16="http://schemas.microsoft.com/office/drawing/2014/main" val="1128776407"/>
                  </a:ext>
                </a:extLst>
              </a:tr>
              <a:tr h="432000">
                <a:tc>
                  <a:txBody>
                    <a:bodyPr/>
                    <a:lstStyle/>
                    <a:p>
                      <a:pPr marL="0" algn="just" defTabSz="967740" rtl="0" eaLnBrk="1" latinLnBrk="0" hangingPunct="1"/>
                      <a:r>
                        <a:rPr lang="en-US" sz="1800" kern="100" baseline="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set_global_opts</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0" algn="just"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表示设置全局配置项，参考</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4.3.1</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小节</a:t>
                      </a:r>
                    </a:p>
                  </a:txBody>
                  <a:tcPr marL="68580" marR="68580" marT="0" marB="0"/>
                </a:tc>
                <a:extLst>
                  <a:ext uri="{0D108BD9-81ED-4DB2-BD59-A6C34878D82A}">
                    <a16:rowId xmlns:a16="http://schemas.microsoft.com/office/drawing/2014/main" val="2712008514"/>
                  </a:ext>
                </a:extLst>
              </a:tr>
            </a:tbl>
          </a:graphicData>
        </a:graphic>
      </p:graphicFrame>
    </p:spTree>
    <p:extLst>
      <p:ext uri="{BB962C8B-B14F-4D97-AF65-F5344CB8AC3E}">
        <p14:creationId xmlns:p14="http://schemas.microsoft.com/office/powerpoint/2010/main" val="392991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heel(1)">
                                      <p:cBhvr>
                                        <p:cTn id="1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FE74D8C-07E5-48A9-8556-3DF9CF7EE52A}"/>
              </a:ext>
            </a:extLst>
          </p:cNvPr>
          <p:cNvSpPr>
            <a:spLocks noGrp="1"/>
          </p:cNvSpPr>
          <p:nvPr>
            <p:ph idx="1"/>
          </p:nvPr>
        </p:nvSpPr>
        <p:spPr/>
        <p:txBody>
          <a:bodyPr/>
          <a:lstStyle/>
          <a:p>
            <a:pPr marL="0" indent="0">
              <a:buClr>
                <a:srgbClr val="000066"/>
              </a:buClr>
              <a:buNone/>
            </a:pPr>
            <a:r>
              <a:rPr lang="en-US" altLang="zh-CN" sz="2000" b="1" dirty="0"/>
              <a:t>3. </a:t>
            </a:r>
            <a:r>
              <a:rPr lang="zh-CN" altLang="en-US" sz="2000" b="1" dirty="0"/>
              <a:t>绘制词云图</a:t>
            </a:r>
            <a:endParaRPr lang="en-US" altLang="zh-CN" sz="2000" b="1" dirty="0"/>
          </a:p>
          <a:p>
            <a:pPr>
              <a:buClr>
                <a:srgbClr val="000066"/>
              </a:buClr>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词云图（</a:t>
            </a:r>
            <a:r>
              <a:rPr lang="en-US" altLang="zh-CN" sz="1800" dirty="0" err="1">
                <a:effectLst/>
                <a:latin typeface="Times New Roman" panose="02020603050405020304" pitchFamily="18" charset="0"/>
                <a:ea typeface="宋体" panose="02010600030101010101" pitchFamily="2" charset="-122"/>
              </a:rPr>
              <a:t>WordCloud</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）可对文字中出现频率较高的“关键词”予以视觉上的突出，形成“关键词云层”或“关键词渲染”。</a:t>
            </a:r>
            <a:endParaRPr lang="en-US" altLang="zh-CN" sz="2000" b="1" dirty="0">
              <a:effectLst/>
              <a:latin typeface="Times New Roman" panose="02020603050405020304" pitchFamily="18" charset="0"/>
              <a:ea typeface="宋体" panose="02010600030101010101" pitchFamily="2" charset="-122"/>
              <a:cs typeface="Times New Roman" panose="02020603050405020304" pitchFamily="18" charset="0"/>
            </a:endParaRPr>
          </a:p>
          <a:p>
            <a:pPr>
              <a:buClr>
                <a:srgbClr val="000066"/>
              </a:buClr>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在</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pyecharts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库中，可使用</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WordCloud</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类绘制词云图。</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WordCloud</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类的基本使用格式如下。</a:t>
            </a:r>
          </a:p>
          <a:p>
            <a:pPr>
              <a:buClr>
                <a:srgbClr val="000066"/>
              </a:buClr>
            </a:pPr>
            <a:endParaRPr lang="en-US" altLang="zh-CN" sz="2000" b="1" dirty="0"/>
          </a:p>
          <a:p>
            <a:pPr marL="0" indent="0">
              <a:buClr>
                <a:srgbClr val="000066"/>
              </a:buClr>
              <a:buNone/>
            </a:pPr>
            <a:endParaRPr lang="en-US" altLang="zh-CN" sz="2000" b="1" dirty="0"/>
          </a:p>
        </p:txBody>
      </p:sp>
      <p:sp>
        <p:nvSpPr>
          <p:cNvPr id="3" name="标题 2">
            <a:extLst>
              <a:ext uri="{FF2B5EF4-FFF2-40B4-BE49-F238E27FC236}">
                <a16:creationId xmlns:a16="http://schemas.microsoft.com/office/drawing/2014/main" id="{351BE47F-A7C0-4F37-895C-B09FEF90680A}"/>
              </a:ext>
            </a:extLst>
          </p:cNvPr>
          <p:cNvSpPr>
            <a:spLocks noGrp="1"/>
          </p:cNvSpPr>
          <p:nvPr>
            <p:ph type="title"/>
          </p:nvPr>
        </p:nvSpPr>
        <p:spPr/>
        <p:txBody>
          <a:bodyPr/>
          <a:lstStyle/>
          <a:p>
            <a:r>
              <a:rPr lang="zh-CN" altLang="en-US" dirty="0"/>
              <a:t>使用</a:t>
            </a:r>
            <a:r>
              <a:rPr lang="en-US" altLang="zh-CN" dirty="0" err="1"/>
              <a:t>pyecharts</a:t>
            </a:r>
            <a:r>
              <a:rPr lang="zh-CN" altLang="en-US" dirty="0"/>
              <a:t>绘制交互式图形</a:t>
            </a:r>
          </a:p>
        </p:txBody>
      </p:sp>
      <p:sp>
        <p:nvSpPr>
          <p:cNvPr id="4" name="TextBox 5">
            <a:extLst>
              <a:ext uri="{FF2B5EF4-FFF2-40B4-BE49-F238E27FC236}">
                <a16:creationId xmlns:a16="http://schemas.microsoft.com/office/drawing/2014/main" id="{F6E96D19-0037-411C-8CB9-130F285C0EAB}"/>
              </a:ext>
            </a:extLst>
          </p:cNvPr>
          <p:cNvSpPr txBox="1">
            <a:spLocks noChangeArrowheads="1"/>
          </p:cNvSpPr>
          <p:nvPr/>
        </p:nvSpPr>
        <p:spPr bwMode="auto">
          <a:xfrm>
            <a:off x="1208881" y="3240747"/>
            <a:ext cx="9774237"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8775">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a:spcBef>
                <a:spcPct val="0"/>
              </a:spcBef>
              <a:buClrTx/>
              <a:buNone/>
            </a:pPr>
            <a:r>
              <a:rPr kumimoji="0" lang="en-US" altLang="zh-CN" sz="2200" i="1" dirty="0">
                <a:latin typeface="Times New Roman" panose="02020603050405020304" pitchFamily="18" charset="0"/>
                <a:cs typeface="Times New Roman" panose="02020603050405020304" pitchFamily="18" charset="0"/>
              </a:rPr>
              <a:t>class </a:t>
            </a:r>
            <a:r>
              <a:rPr kumimoji="0" lang="en-US" altLang="zh-CN" sz="2200" i="1" dirty="0" err="1">
                <a:latin typeface="Times New Roman" panose="02020603050405020304" pitchFamily="18" charset="0"/>
                <a:cs typeface="Times New Roman" panose="02020603050405020304" pitchFamily="18" charset="0"/>
              </a:rPr>
              <a:t>WordCloud</a:t>
            </a:r>
            <a:r>
              <a:rPr kumimoji="0" lang="en-US" altLang="zh-CN" sz="2200" i="1" dirty="0">
                <a:latin typeface="Times New Roman" panose="02020603050405020304" pitchFamily="18" charset="0"/>
                <a:cs typeface="Times New Roman" panose="02020603050405020304" pitchFamily="18" charset="0"/>
              </a:rPr>
              <a:t>(</a:t>
            </a:r>
            <a:r>
              <a:rPr kumimoji="0" lang="en-US" altLang="zh-CN" sz="2200" i="1" dirty="0" err="1">
                <a:latin typeface="Times New Roman" panose="02020603050405020304" pitchFamily="18" charset="0"/>
                <a:cs typeface="Times New Roman" panose="02020603050405020304" pitchFamily="18" charset="0"/>
              </a:rPr>
              <a:t>init_opts</a:t>
            </a:r>
            <a:r>
              <a:rPr kumimoji="0" lang="en-US" altLang="zh-CN" sz="2200" i="1" dirty="0">
                <a:latin typeface="Times New Roman" panose="02020603050405020304" pitchFamily="18" charset="0"/>
                <a:cs typeface="Times New Roman" panose="02020603050405020304" pitchFamily="18" charset="0"/>
              </a:rPr>
              <a:t>=</a:t>
            </a:r>
            <a:r>
              <a:rPr kumimoji="0" lang="en-US" altLang="zh-CN" sz="2200" i="1" dirty="0" err="1">
                <a:latin typeface="Times New Roman" panose="02020603050405020304" pitchFamily="18" charset="0"/>
                <a:cs typeface="Times New Roman" panose="02020603050405020304" pitchFamily="18" charset="0"/>
              </a:rPr>
              <a:t>opts.InitOpts</a:t>
            </a:r>
            <a:r>
              <a:rPr kumimoji="0" lang="en-US" altLang="zh-CN" sz="2200" i="1" dirty="0">
                <a:latin typeface="Times New Roman" panose="02020603050405020304" pitchFamily="18" charset="0"/>
                <a:cs typeface="Times New Roman" panose="02020603050405020304" pitchFamily="18" charset="0"/>
              </a:rPr>
              <a:t>()).add(</a:t>
            </a:r>
            <a:r>
              <a:rPr kumimoji="0" lang="en-US" altLang="zh-CN" sz="2200" i="1" dirty="0" err="1">
                <a:latin typeface="Times New Roman" panose="02020603050405020304" pitchFamily="18" charset="0"/>
                <a:cs typeface="Times New Roman" panose="02020603050405020304" pitchFamily="18" charset="0"/>
              </a:rPr>
              <a:t>series_name</a:t>
            </a:r>
            <a:r>
              <a:rPr kumimoji="0" lang="en-US" altLang="zh-CN" sz="2200" i="1" dirty="0">
                <a:latin typeface="Times New Roman" panose="02020603050405020304" pitchFamily="18" charset="0"/>
                <a:cs typeface="Times New Roman" panose="02020603050405020304" pitchFamily="18" charset="0"/>
              </a:rPr>
              <a:t>, </a:t>
            </a:r>
            <a:r>
              <a:rPr kumimoji="0" lang="en-US" altLang="zh-CN" sz="2200" i="1" dirty="0" err="1">
                <a:latin typeface="Times New Roman" panose="02020603050405020304" pitchFamily="18" charset="0"/>
                <a:cs typeface="Times New Roman" panose="02020603050405020304" pitchFamily="18" charset="0"/>
              </a:rPr>
              <a:t>data_pair</a:t>
            </a:r>
            <a:r>
              <a:rPr kumimoji="0" lang="en-US" altLang="zh-CN" sz="2200" i="1" dirty="0">
                <a:latin typeface="Times New Roman" panose="02020603050405020304" pitchFamily="18" charset="0"/>
                <a:cs typeface="Times New Roman" panose="02020603050405020304" pitchFamily="18" charset="0"/>
              </a:rPr>
              <a:t>, shape='circle', </a:t>
            </a:r>
            <a:r>
              <a:rPr kumimoji="0" lang="en-US" altLang="zh-CN" sz="2200" i="1" dirty="0" err="1">
                <a:latin typeface="Times New Roman" panose="02020603050405020304" pitchFamily="18" charset="0"/>
                <a:cs typeface="Times New Roman" panose="02020603050405020304" pitchFamily="18" charset="0"/>
              </a:rPr>
              <a:t>mask_image</a:t>
            </a:r>
            <a:r>
              <a:rPr kumimoji="0" lang="en-US" altLang="zh-CN" sz="2200" i="1" dirty="0">
                <a:latin typeface="Times New Roman" panose="02020603050405020304" pitchFamily="18" charset="0"/>
                <a:cs typeface="Times New Roman" panose="02020603050405020304" pitchFamily="18" charset="0"/>
              </a:rPr>
              <a:t>=None, </a:t>
            </a:r>
            <a:r>
              <a:rPr kumimoji="0" lang="en-US" altLang="zh-CN" sz="2200" i="1" dirty="0" err="1">
                <a:latin typeface="Times New Roman" panose="02020603050405020304" pitchFamily="18" charset="0"/>
                <a:cs typeface="Times New Roman" panose="02020603050405020304" pitchFamily="18" charset="0"/>
              </a:rPr>
              <a:t>word_gap</a:t>
            </a:r>
            <a:r>
              <a:rPr kumimoji="0" lang="en-US" altLang="zh-CN" sz="2200" i="1" dirty="0">
                <a:latin typeface="Times New Roman" panose="02020603050405020304" pitchFamily="18" charset="0"/>
                <a:cs typeface="Times New Roman" panose="02020603050405020304" pitchFamily="18" charset="0"/>
              </a:rPr>
              <a:t>=20, </a:t>
            </a:r>
            <a:r>
              <a:rPr kumimoji="0" lang="en-US" altLang="zh-CN" sz="2200" i="1" dirty="0" err="1">
                <a:latin typeface="Times New Roman" panose="02020603050405020304" pitchFamily="18" charset="0"/>
                <a:cs typeface="Times New Roman" panose="02020603050405020304" pitchFamily="18" charset="0"/>
              </a:rPr>
              <a:t>word_size_range</a:t>
            </a:r>
            <a:r>
              <a:rPr kumimoji="0" lang="en-US" altLang="zh-CN" sz="2200" i="1" dirty="0">
                <a:latin typeface="Times New Roman" panose="02020603050405020304" pitchFamily="18" charset="0"/>
                <a:cs typeface="Times New Roman" panose="02020603050405020304" pitchFamily="18" charset="0"/>
              </a:rPr>
              <a:t>=None, </a:t>
            </a:r>
            <a:r>
              <a:rPr kumimoji="0" lang="en-US" altLang="zh-CN" sz="2200" i="1" dirty="0" err="1">
                <a:latin typeface="Times New Roman" panose="02020603050405020304" pitchFamily="18" charset="0"/>
                <a:cs typeface="Times New Roman" panose="02020603050405020304" pitchFamily="18" charset="0"/>
              </a:rPr>
              <a:t>rotate_step</a:t>
            </a:r>
            <a:r>
              <a:rPr kumimoji="0" lang="en-US" altLang="zh-CN" sz="2200" i="1" dirty="0">
                <a:latin typeface="Times New Roman" panose="02020603050405020304" pitchFamily="18" charset="0"/>
                <a:cs typeface="Times New Roman" panose="02020603050405020304" pitchFamily="18" charset="0"/>
              </a:rPr>
              <a:t>=45, </a:t>
            </a:r>
            <a:r>
              <a:rPr kumimoji="0" lang="en-US" altLang="zh-CN" sz="2200" i="1" dirty="0" err="1">
                <a:latin typeface="Times New Roman" panose="02020603050405020304" pitchFamily="18" charset="0"/>
                <a:cs typeface="Times New Roman" panose="02020603050405020304" pitchFamily="18" charset="0"/>
              </a:rPr>
              <a:t>pos_left</a:t>
            </a:r>
            <a:r>
              <a:rPr kumimoji="0" lang="en-US" altLang="zh-CN" sz="2200" i="1" dirty="0">
                <a:latin typeface="Times New Roman" panose="02020603050405020304" pitchFamily="18" charset="0"/>
                <a:cs typeface="Times New Roman" panose="02020603050405020304" pitchFamily="18" charset="0"/>
              </a:rPr>
              <a:t>=None, </a:t>
            </a:r>
            <a:r>
              <a:rPr kumimoji="0" lang="en-US" altLang="zh-CN" sz="2200" i="1" dirty="0" err="1">
                <a:latin typeface="Times New Roman" panose="02020603050405020304" pitchFamily="18" charset="0"/>
                <a:cs typeface="Times New Roman" panose="02020603050405020304" pitchFamily="18" charset="0"/>
              </a:rPr>
              <a:t>pos_top</a:t>
            </a:r>
            <a:r>
              <a:rPr kumimoji="0" lang="en-US" altLang="zh-CN" sz="2200" i="1" dirty="0">
                <a:latin typeface="Times New Roman" panose="02020603050405020304" pitchFamily="18" charset="0"/>
                <a:cs typeface="Times New Roman" panose="02020603050405020304" pitchFamily="18" charset="0"/>
              </a:rPr>
              <a:t>=None, </a:t>
            </a:r>
            <a:r>
              <a:rPr kumimoji="0" lang="en-US" altLang="zh-CN" sz="2200" i="1" dirty="0" err="1">
                <a:latin typeface="Times New Roman" panose="02020603050405020304" pitchFamily="18" charset="0"/>
                <a:cs typeface="Times New Roman" panose="02020603050405020304" pitchFamily="18" charset="0"/>
              </a:rPr>
              <a:t>pos_right</a:t>
            </a:r>
            <a:r>
              <a:rPr kumimoji="0" lang="en-US" altLang="zh-CN" sz="2200" i="1" dirty="0">
                <a:latin typeface="Times New Roman" panose="02020603050405020304" pitchFamily="18" charset="0"/>
                <a:cs typeface="Times New Roman" panose="02020603050405020304" pitchFamily="18" charset="0"/>
              </a:rPr>
              <a:t>=None, </a:t>
            </a:r>
            <a:r>
              <a:rPr kumimoji="0" lang="en-US" altLang="zh-CN" sz="2200" i="1" dirty="0" err="1">
                <a:latin typeface="Times New Roman" panose="02020603050405020304" pitchFamily="18" charset="0"/>
                <a:cs typeface="Times New Roman" panose="02020603050405020304" pitchFamily="18" charset="0"/>
              </a:rPr>
              <a:t>pos_bottom</a:t>
            </a:r>
            <a:r>
              <a:rPr kumimoji="0" lang="en-US" altLang="zh-CN" sz="2200" i="1" dirty="0">
                <a:latin typeface="Times New Roman" panose="02020603050405020304" pitchFamily="18" charset="0"/>
                <a:cs typeface="Times New Roman" panose="02020603050405020304" pitchFamily="18" charset="0"/>
              </a:rPr>
              <a:t>=None, width=None, height=None, </a:t>
            </a:r>
            <a:r>
              <a:rPr kumimoji="0" lang="en-US" altLang="zh-CN" sz="2200" i="1" dirty="0" err="1">
                <a:latin typeface="Times New Roman" panose="02020603050405020304" pitchFamily="18" charset="0"/>
                <a:cs typeface="Times New Roman" panose="02020603050405020304" pitchFamily="18" charset="0"/>
              </a:rPr>
              <a:t>is_draw_out_of_bound</a:t>
            </a:r>
            <a:r>
              <a:rPr kumimoji="0" lang="en-US" altLang="zh-CN" sz="2200" i="1" dirty="0">
                <a:latin typeface="Times New Roman" panose="02020603050405020304" pitchFamily="18" charset="0"/>
                <a:cs typeface="Times New Roman" panose="02020603050405020304" pitchFamily="18" charset="0"/>
              </a:rPr>
              <a:t>=False, </a:t>
            </a:r>
            <a:r>
              <a:rPr kumimoji="0" lang="en-US" altLang="zh-CN" sz="2200" i="1" dirty="0" err="1">
                <a:latin typeface="Times New Roman" panose="02020603050405020304" pitchFamily="18" charset="0"/>
                <a:cs typeface="Times New Roman" panose="02020603050405020304" pitchFamily="18" charset="0"/>
              </a:rPr>
              <a:t>tooltip_opts</a:t>
            </a:r>
            <a:r>
              <a:rPr kumimoji="0" lang="en-US" altLang="zh-CN" sz="2200" i="1" dirty="0">
                <a:latin typeface="Times New Roman" panose="02020603050405020304" pitchFamily="18" charset="0"/>
                <a:cs typeface="Times New Roman" panose="02020603050405020304" pitchFamily="18" charset="0"/>
              </a:rPr>
              <a:t>=None, </a:t>
            </a:r>
            <a:r>
              <a:rPr kumimoji="0" lang="en-US" altLang="zh-CN" sz="2200" i="1" dirty="0" err="1">
                <a:latin typeface="Times New Roman" panose="02020603050405020304" pitchFamily="18" charset="0"/>
                <a:cs typeface="Times New Roman" panose="02020603050405020304" pitchFamily="18" charset="0"/>
              </a:rPr>
              <a:t>textstyle_opts</a:t>
            </a:r>
            <a:r>
              <a:rPr kumimoji="0" lang="en-US" altLang="zh-CN" sz="2200" i="1" dirty="0">
                <a:latin typeface="Times New Roman" panose="02020603050405020304" pitchFamily="18" charset="0"/>
                <a:cs typeface="Times New Roman" panose="02020603050405020304" pitchFamily="18" charset="0"/>
              </a:rPr>
              <a:t>=None, </a:t>
            </a:r>
            <a:r>
              <a:rPr kumimoji="0" lang="en-US" altLang="zh-CN" sz="2200" i="1" dirty="0" err="1">
                <a:latin typeface="Times New Roman" panose="02020603050405020304" pitchFamily="18" charset="0"/>
                <a:cs typeface="Times New Roman" panose="02020603050405020304" pitchFamily="18" charset="0"/>
              </a:rPr>
              <a:t>emphasis_shadow_blur</a:t>
            </a:r>
            <a:r>
              <a:rPr kumimoji="0" lang="en-US" altLang="zh-CN" sz="2200" i="1" dirty="0">
                <a:latin typeface="Times New Roman" panose="02020603050405020304" pitchFamily="18" charset="0"/>
                <a:cs typeface="Times New Roman" panose="02020603050405020304" pitchFamily="18" charset="0"/>
              </a:rPr>
              <a:t>=None, </a:t>
            </a:r>
            <a:r>
              <a:rPr kumimoji="0" lang="en-US" altLang="zh-CN" sz="2200" i="1" dirty="0" err="1">
                <a:latin typeface="Times New Roman" panose="02020603050405020304" pitchFamily="18" charset="0"/>
                <a:cs typeface="Times New Roman" panose="02020603050405020304" pitchFamily="18" charset="0"/>
              </a:rPr>
              <a:t>emphasis_shadow_color</a:t>
            </a:r>
            <a:r>
              <a:rPr kumimoji="0" lang="en-US" altLang="zh-CN" sz="2200" i="1" dirty="0">
                <a:latin typeface="Times New Roman" panose="02020603050405020304" pitchFamily="18" charset="0"/>
                <a:cs typeface="Times New Roman" panose="02020603050405020304" pitchFamily="18" charset="0"/>
              </a:rPr>
              <a:t>=None)</a:t>
            </a:r>
          </a:p>
          <a:p>
            <a:pPr>
              <a:spcBef>
                <a:spcPct val="0"/>
              </a:spcBef>
              <a:buClrTx/>
              <a:buNone/>
            </a:pPr>
            <a:r>
              <a:rPr kumimoji="0" lang="en-US" altLang="zh-CN" sz="2200" i="1" dirty="0">
                <a:latin typeface="Times New Roman" panose="02020603050405020304" pitchFamily="18" charset="0"/>
                <a:cs typeface="Times New Roman" panose="02020603050405020304" pitchFamily="18" charset="0"/>
              </a:rPr>
              <a:t>.</a:t>
            </a:r>
            <a:r>
              <a:rPr kumimoji="0" lang="en-US" altLang="zh-CN" sz="2200" i="1" dirty="0" err="1">
                <a:latin typeface="Times New Roman" panose="02020603050405020304" pitchFamily="18" charset="0"/>
                <a:cs typeface="Times New Roman" panose="02020603050405020304" pitchFamily="18" charset="0"/>
              </a:rPr>
              <a:t>set_series_opts</a:t>
            </a:r>
            <a:r>
              <a:rPr kumimoji="0" lang="en-US" altLang="zh-CN" sz="2200" i="1" dirty="0">
                <a:latin typeface="Times New Roman" panose="02020603050405020304" pitchFamily="18" charset="0"/>
                <a:cs typeface="Times New Roman" panose="02020603050405020304" pitchFamily="18" charset="0"/>
              </a:rPr>
              <a:t>().</a:t>
            </a:r>
            <a:r>
              <a:rPr kumimoji="0" lang="en-US" altLang="zh-CN" sz="2200" i="1" dirty="0" err="1">
                <a:latin typeface="Times New Roman" panose="02020603050405020304" pitchFamily="18" charset="0"/>
                <a:cs typeface="Times New Roman" panose="02020603050405020304" pitchFamily="18" charset="0"/>
              </a:rPr>
              <a:t>set_global_opts</a:t>
            </a:r>
            <a:r>
              <a:rPr kumimoji="0" lang="en-US" altLang="zh-CN" sz="2200" i="1" dirty="0">
                <a:latin typeface="Times New Roman" panose="02020603050405020304" pitchFamily="18" charset="0"/>
                <a:cs typeface="Times New Roman" panose="02020603050405020304" pitchFamily="18" charset="0"/>
              </a:rPr>
              <a:t>()</a:t>
            </a:r>
          </a:p>
          <a:p>
            <a:pPr>
              <a:spcBef>
                <a:spcPct val="0"/>
              </a:spcBef>
              <a:buClrTx/>
              <a:buNone/>
            </a:pPr>
            <a:endParaRPr kumimoji="0" lang="en-US" altLang="zh-CN" sz="22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172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heel(1)">
                                      <p:cBhvr>
                                        <p:cTn id="19"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FE74D8C-07E5-48A9-8556-3DF9CF7EE52A}"/>
              </a:ext>
            </a:extLst>
          </p:cNvPr>
          <p:cNvSpPr>
            <a:spLocks noGrp="1"/>
          </p:cNvSpPr>
          <p:nvPr>
            <p:ph idx="1"/>
          </p:nvPr>
        </p:nvSpPr>
        <p:spPr/>
        <p:txBody>
          <a:bodyPr/>
          <a:lstStyle/>
          <a:p>
            <a:pPr marL="0" indent="457200">
              <a:buClr>
                <a:srgbClr val="000066"/>
              </a:buClr>
              <a:buNone/>
            </a:pPr>
            <a:r>
              <a:rPr lang="en-US" altLang="zh-CN" sz="1800" dirty="0" err="1">
                <a:effectLst/>
                <a:latin typeface="Times New Roman" panose="02020603050405020304" pitchFamily="18" charset="0"/>
                <a:ea typeface="宋体" panose="02010600030101010101" pitchFamily="2" charset="-122"/>
              </a:rPr>
              <a:t>WordCloud</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类的常用参数及其说明如</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下</a:t>
            </a:r>
            <a:r>
              <a:rPr lang="zh-CN" altLang="en-US" kern="100" dirty="0"/>
              <a:t>表。</a:t>
            </a:r>
            <a:endParaRPr lang="en-US" altLang="zh-CN" kern="100" dirty="0"/>
          </a:p>
          <a:p>
            <a:pPr marL="0" indent="0">
              <a:buClr>
                <a:srgbClr val="000066"/>
              </a:buClr>
              <a:buNone/>
            </a:pPr>
            <a:endParaRPr lang="en-US" altLang="zh-CN" sz="2000" b="1" dirty="0"/>
          </a:p>
        </p:txBody>
      </p:sp>
      <p:sp>
        <p:nvSpPr>
          <p:cNvPr id="3" name="标题 2">
            <a:extLst>
              <a:ext uri="{FF2B5EF4-FFF2-40B4-BE49-F238E27FC236}">
                <a16:creationId xmlns:a16="http://schemas.microsoft.com/office/drawing/2014/main" id="{351BE47F-A7C0-4F37-895C-B09FEF90680A}"/>
              </a:ext>
            </a:extLst>
          </p:cNvPr>
          <p:cNvSpPr>
            <a:spLocks noGrp="1"/>
          </p:cNvSpPr>
          <p:nvPr>
            <p:ph type="title"/>
          </p:nvPr>
        </p:nvSpPr>
        <p:spPr/>
        <p:txBody>
          <a:bodyPr/>
          <a:lstStyle/>
          <a:p>
            <a:r>
              <a:rPr lang="zh-CN" altLang="en-US" dirty="0"/>
              <a:t>使用</a:t>
            </a:r>
            <a:r>
              <a:rPr lang="en-US" altLang="zh-CN" dirty="0" err="1"/>
              <a:t>pyecharts</a:t>
            </a:r>
            <a:r>
              <a:rPr lang="zh-CN" altLang="en-US" dirty="0"/>
              <a:t>绘制交互式图形</a:t>
            </a:r>
          </a:p>
        </p:txBody>
      </p:sp>
      <p:graphicFrame>
        <p:nvGraphicFramePr>
          <p:cNvPr id="5" name="表格 9">
            <a:extLst>
              <a:ext uri="{FF2B5EF4-FFF2-40B4-BE49-F238E27FC236}">
                <a16:creationId xmlns:a16="http://schemas.microsoft.com/office/drawing/2014/main" id="{F8BC6FDA-C1BC-425A-A129-031F7B0553DA}"/>
              </a:ext>
            </a:extLst>
          </p:cNvPr>
          <p:cNvGraphicFramePr>
            <a:graphicFrameLocks noGrp="1"/>
          </p:cNvGraphicFramePr>
          <p:nvPr>
            <p:extLst>
              <p:ext uri="{D42A27DB-BD31-4B8C-83A1-F6EECF244321}">
                <p14:modId xmlns:p14="http://schemas.microsoft.com/office/powerpoint/2010/main" val="2324467307"/>
              </p:ext>
            </p:extLst>
          </p:nvPr>
        </p:nvGraphicFramePr>
        <p:xfrm>
          <a:off x="617189" y="1644217"/>
          <a:ext cx="10957621" cy="4436640"/>
        </p:xfrm>
        <a:graphic>
          <a:graphicData uri="http://schemas.openxmlformats.org/drawingml/2006/table">
            <a:tbl>
              <a:tblPr firstRow="1" bandRow="1">
                <a:tableStyleId>{5C22544A-7EE6-4342-B048-85BDC9FD1C3A}</a:tableStyleId>
              </a:tblPr>
              <a:tblGrid>
                <a:gridCol w="2462848">
                  <a:extLst>
                    <a:ext uri="{9D8B030D-6E8A-4147-A177-3AD203B41FA5}">
                      <a16:colId xmlns:a16="http://schemas.microsoft.com/office/drawing/2014/main" val="2486219610"/>
                    </a:ext>
                  </a:extLst>
                </a:gridCol>
                <a:gridCol w="8494773">
                  <a:extLst>
                    <a:ext uri="{9D8B030D-6E8A-4147-A177-3AD203B41FA5}">
                      <a16:colId xmlns:a16="http://schemas.microsoft.com/office/drawing/2014/main" val="3350215076"/>
                    </a:ext>
                  </a:extLst>
                </a:gridCol>
              </a:tblGrid>
              <a:tr h="432000">
                <a:tc>
                  <a:txBody>
                    <a:bodyPr/>
                    <a:lstStyle/>
                    <a:p>
                      <a:pPr marL="0" algn="ctr" defTabSz="967740" rtl="0" eaLnBrk="1" latinLnBrk="0" hangingPunct="1"/>
                      <a:r>
                        <a:rPr lang="zh-CN" altLang="en-US" sz="1800" b="1" kern="1200" baseline="0" dirty="0">
                          <a:solidFill>
                            <a:schemeClr val="lt1"/>
                          </a:solidFill>
                          <a:latin typeface="Times New Roman" panose="02020603050405020304" pitchFamily="18" charset="0"/>
                          <a:ea typeface="+mn-ea"/>
                          <a:cs typeface="+mn-cs"/>
                        </a:rPr>
                        <a:t>参数名称</a:t>
                      </a:r>
                    </a:p>
                  </a:txBody>
                  <a:tcPr marL="68580" marR="68580" marT="0" marB="0" anchor="ctr"/>
                </a:tc>
                <a:tc>
                  <a:txBody>
                    <a:bodyPr/>
                    <a:lstStyle/>
                    <a:p>
                      <a:pPr marL="0" algn="ctr" defTabSz="967740" rtl="0" eaLnBrk="1" latinLnBrk="0" hangingPunct="1"/>
                      <a:r>
                        <a:rPr lang="zh-CN" altLang="en-US" sz="1800" b="1" kern="1200" baseline="0" dirty="0">
                          <a:solidFill>
                            <a:schemeClr val="lt1"/>
                          </a:solidFill>
                          <a:latin typeface="Times New Roman" panose="02020603050405020304" pitchFamily="18" charset="0"/>
                          <a:ea typeface="+mn-ea"/>
                          <a:cs typeface="+mn-cs"/>
                        </a:rPr>
                        <a:t>参数说明</a:t>
                      </a:r>
                    </a:p>
                  </a:txBody>
                  <a:tcPr marL="68580" marR="68580" marT="0" marB="0" anchor="ctr"/>
                </a:tc>
                <a:extLst>
                  <a:ext uri="{0D108BD9-81ED-4DB2-BD59-A6C34878D82A}">
                    <a16:rowId xmlns:a16="http://schemas.microsoft.com/office/drawing/2014/main" val="101937486"/>
                  </a:ext>
                </a:extLst>
              </a:tr>
              <a:tr h="432000">
                <a:tc>
                  <a:txBody>
                    <a:bodyPr/>
                    <a:lstStyle/>
                    <a:p>
                      <a:pPr marL="0" algn="just" defTabSz="967740" rtl="0" eaLnBrk="1" latinLnBrk="0" hangingPunct="1"/>
                      <a:r>
                        <a:rPr lang="en-US" sz="1800" kern="100" baseline="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init_opts</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opts.InitOpts</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just"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表示设置初始配置项，参考</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4.3.1</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小节</a:t>
                      </a:r>
                    </a:p>
                  </a:txBody>
                  <a:tcPr marL="68580" marR="68580" marT="0" marB="0" anchor="ctr"/>
                </a:tc>
                <a:extLst>
                  <a:ext uri="{0D108BD9-81ED-4DB2-BD59-A6C34878D82A}">
                    <a16:rowId xmlns:a16="http://schemas.microsoft.com/office/drawing/2014/main" val="83780460"/>
                  </a:ext>
                </a:extLst>
              </a:tr>
              <a:tr h="432000">
                <a:tc>
                  <a:txBody>
                    <a:bodyPr/>
                    <a:lstStyle/>
                    <a:p>
                      <a:pPr marL="0" algn="just" defTabSz="967740" rtl="0" eaLnBrk="1" latinLnBrk="0" hangingPunct="1"/>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add()</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just" defTabSz="967740" rtl="0" eaLnBrk="1" latinLnBrk="0" hangingPunct="1"/>
                      <a:r>
                        <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表示添加数据</a:t>
                      </a:r>
                    </a:p>
                  </a:txBody>
                  <a:tcPr marL="68580" marR="68580" marT="0" marB="0" anchor="ctr"/>
                </a:tc>
                <a:extLst>
                  <a:ext uri="{0D108BD9-81ED-4DB2-BD59-A6C34878D82A}">
                    <a16:rowId xmlns:a16="http://schemas.microsoft.com/office/drawing/2014/main" val="1006509517"/>
                  </a:ext>
                </a:extLst>
              </a:tr>
              <a:tr h="432000">
                <a:tc>
                  <a:txBody>
                    <a:bodyPr/>
                    <a:lstStyle/>
                    <a:p>
                      <a:pPr marL="0" algn="just" defTabSz="967740" rtl="0" eaLnBrk="1" latinLnBrk="0" hangingPunct="1"/>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series_name</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just"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str</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，表示系列名称，用于</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tooltip</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的显示，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legend</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的图例筛选。无默认值</a:t>
                      </a:r>
                    </a:p>
                  </a:txBody>
                  <a:tcPr marL="68580" marR="68580" marT="0" marB="0" anchor="ctr"/>
                </a:tc>
                <a:extLst>
                  <a:ext uri="{0D108BD9-81ED-4DB2-BD59-A6C34878D82A}">
                    <a16:rowId xmlns:a16="http://schemas.microsoft.com/office/drawing/2014/main" val="2432662165"/>
                  </a:ext>
                </a:extLst>
              </a:tr>
              <a:tr h="432000">
                <a:tc>
                  <a:txBody>
                    <a:bodyPr/>
                    <a:lstStyle/>
                    <a:p>
                      <a:pPr marL="0" algn="just" defTabSz="967740" rtl="0" eaLnBrk="1" latinLnBrk="0" hangingPunct="1"/>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data_pair</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just"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Sequence</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，表示系列数据项，形如</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[(word1, count1), (word2, count2)]</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。无默认值</a:t>
                      </a:r>
                    </a:p>
                  </a:txBody>
                  <a:tcPr marL="68580" marR="68580" marT="0" marB="0" anchor="ctr"/>
                </a:tc>
                <a:extLst>
                  <a:ext uri="{0D108BD9-81ED-4DB2-BD59-A6C34878D82A}">
                    <a16:rowId xmlns:a16="http://schemas.microsoft.com/office/drawing/2014/main" val="318965509"/>
                  </a:ext>
                </a:extLst>
              </a:tr>
              <a:tr h="432000">
                <a:tc>
                  <a:txBody>
                    <a:bodyPr/>
                    <a:lstStyle/>
                    <a:p>
                      <a:pPr marL="0" algn="just" defTabSz="967740" rtl="0" eaLnBrk="1" latinLnBrk="0" hangingPunct="1"/>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shape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just"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str</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，表示词云图轮廓，可选</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circle</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cardioid</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diamond</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triangle-forward</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triangle</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pentagon</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。默认是</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circle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259547485"/>
                  </a:ext>
                </a:extLst>
              </a:tr>
              <a:tr h="432000">
                <a:tc>
                  <a:txBody>
                    <a:bodyPr/>
                    <a:lstStyle/>
                    <a:p>
                      <a:pPr marL="0" algn="just" defTabSz="967740" rtl="0" eaLnBrk="1" latinLnBrk="0" hangingPunct="1"/>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mask_image</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just"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str</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，表示自定义的图片（目前支持</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jpg</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jpeg</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png</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ico</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的格式）。默认为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None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328731918"/>
                  </a:ext>
                </a:extLst>
              </a:tr>
              <a:tr h="432000">
                <a:tc>
                  <a:txBody>
                    <a:bodyPr/>
                    <a:lstStyle/>
                    <a:p>
                      <a:pPr marL="0" algn="just" defTabSz="967740" rtl="0" eaLnBrk="1" latinLnBrk="0" hangingPunct="1"/>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word_gap</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just"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Numeric</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，表示单词间隔。默认为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20</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771612589"/>
                  </a:ext>
                </a:extLst>
              </a:tr>
              <a:tr h="432000">
                <a:tc>
                  <a:txBody>
                    <a:bodyPr/>
                    <a:lstStyle/>
                    <a:p>
                      <a:pPr marL="0" algn="just" defTabSz="967740" rtl="0" eaLnBrk="1" latinLnBrk="0" hangingPunct="1"/>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word_size_range</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just"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Numeric</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序列，表示单词字体大小范围。默认为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None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766716380"/>
                  </a:ext>
                </a:extLst>
              </a:tr>
              <a:tr h="432000">
                <a:tc>
                  <a:txBody>
                    <a:bodyPr/>
                    <a:lstStyle/>
                    <a:p>
                      <a:pPr marL="0" algn="just" defTabSz="967740" rtl="0" eaLnBrk="1" latinLnBrk="0" hangingPunct="1"/>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rotate_step</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just"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Numeric</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，表示旋转单词角度。默认为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45</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128776407"/>
                  </a:ext>
                </a:extLst>
              </a:tr>
            </a:tbl>
          </a:graphicData>
        </a:graphic>
      </p:graphicFrame>
    </p:spTree>
    <p:extLst>
      <p:ext uri="{BB962C8B-B14F-4D97-AF65-F5344CB8AC3E}">
        <p14:creationId xmlns:p14="http://schemas.microsoft.com/office/powerpoint/2010/main" val="4063701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heel(1)">
                                      <p:cBhvr>
                                        <p:cTn id="1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FE74D8C-07E5-48A9-8556-3DF9CF7EE52A}"/>
              </a:ext>
            </a:extLst>
          </p:cNvPr>
          <p:cNvSpPr>
            <a:spLocks noGrp="1"/>
          </p:cNvSpPr>
          <p:nvPr>
            <p:ph idx="1"/>
          </p:nvPr>
        </p:nvSpPr>
        <p:spPr/>
        <p:txBody>
          <a:bodyPr/>
          <a:lstStyle/>
          <a:p>
            <a:pPr marL="0" indent="457200">
              <a:buClr>
                <a:srgbClr val="000066"/>
              </a:buClr>
              <a:buNone/>
            </a:pPr>
            <a:r>
              <a:rPr lang="en-US" altLang="zh-CN" sz="1800" dirty="0" err="1">
                <a:effectLst/>
                <a:latin typeface="Times New Roman" panose="02020603050405020304" pitchFamily="18" charset="0"/>
                <a:ea typeface="宋体" panose="02010600030101010101" pitchFamily="2" charset="-122"/>
              </a:rPr>
              <a:t>WordCloud</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类的常用参数及其说明如</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下</a:t>
            </a:r>
            <a:r>
              <a:rPr lang="zh-CN" altLang="en-US" kern="100" dirty="0"/>
              <a:t>表（续表）。</a:t>
            </a:r>
            <a:endParaRPr lang="en-US" altLang="zh-CN" kern="100" dirty="0"/>
          </a:p>
          <a:p>
            <a:pPr marL="0" indent="0">
              <a:buClr>
                <a:srgbClr val="000066"/>
              </a:buClr>
              <a:buNone/>
            </a:pPr>
            <a:endParaRPr lang="en-US" altLang="zh-CN" sz="2000" b="1" dirty="0"/>
          </a:p>
        </p:txBody>
      </p:sp>
      <p:sp>
        <p:nvSpPr>
          <p:cNvPr id="3" name="标题 2">
            <a:extLst>
              <a:ext uri="{FF2B5EF4-FFF2-40B4-BE49-F238E27FC236}">
                <a16:creationId xmlns:a16="http://schemas.microsoft.com/office/drawing/2014/main" id="{351BE47F-A7C0-4F37-895C-B09FEF90680A}"/>
              </a:ext>
            </a:extLst>
          </p:cNvPr>
          <p:cNvSpPr>
            <a:spLocks noGrp="1"/>
          </p:cNvSpPr>
          <p:nvPr>
            <p:ph type="title"/>
          </p:nvPr>
        </p:nvSpPr>
        <p:spPr/>
        <p:txBody>
          <a:bodyPr/>
          <a:lstStyle/>
          <a:p>
            <a:r>
              <a:rPr lang="zh-CN" altLang="en-US" dirty="0"/>
              <a:t>使用</a:t>
            </a:r>
            <a:r>
              <a:rPr lang="en-US" altLang="zh-CN" dirty="0" err="1"/>
              <a:t>pyecharts</a:t>
            </a:r>
            <a:r>
              <a:rPr lang="zh-CN" altLang="en-US" dirty="0"/>
              <a:t>绘制交互式图形</a:t>
            </a:r>
          </a:p>
        </p:txBody>
      </p:sp>
      <p:graphicFrame>
        <p:nvGraphicFramePr>
          <p:cNvPr id="5" name="表格 9">
            <a:extLst>
              <a:ext uri="{FF2B5EF4-FFF2-40B4-BE49-F238E27FC236}">
                <a16:creationId xmlns:a16="http://schemas.microsoft.com/office/drawing/2014/main" id="{F8BC6FDA-C1BC-425A-A129-031F7B0553DA}"/>
              </a:ext>
            </a:extLst>
          </p:cNvPr>
          <p:cNvGraphicFramePr>
            <a:graphicFrameLocks noGrp="1"/>
          </p:cNvGraphicFramePr>
          <p:nvPr>
            <p:extLst>
              <p:ext uri="{D42A27DB-BD31-4B8C-83A1-F6EECF244321}">
                <p14:modId xmlns:p14="http://schemas.microsoft.com/office/powerpoint/2010/main" val="841374519"/>
              </p:ext>
            </p:extLst>
          </p:nvPr>
        </p:nvGraphicFramePr>
        <p:xfrm>
          <a:off x="2641546" y="1720254"/>
          <a:ext cx="7035854" cy="4436640"/>
        </p:xfrm>
        <a:graphic>
          <a:graphicData uri="http://schemas.openxmlformats.org/drawingml/2006/table">
            <a:tbl>
              <a:tblPr firstRow="1" bandRow="1">
                <a:tableStyleId>{5C22544A-7EE6-4342-B048-85BDC9FD1C3A}</a:tableStyleId>
              </a:tblPr>
              <a:tblGrid>
                <a:gridCol w="2315210">
                  <a:extLst>
                    <a:ext uri="{9D8B030D-6E8A-4147-A177-3AD203B41FA5}">
                      <a16:colId xmlns:a16="http://schemas.microsoft.com/office/drawing/2014/main" val="2486219610"/>
                    </a:ext>
                  </a:extLst>
                </a:gridCol>
                <a:gridCol w="4720644">
                  <a:extLst>
                    <a:ext uri="{9D8B030D-6E8A-4147-A177-3AD203B41FA5}">
                      <a16:colId xmlns:a16="http://schemas.microsoft.com/office/drawing/2014/main" val="3350215076"/>
                    </a:ext>
                  </a:extLst>
                </a:gridCol>
              </a:tblGrid>
              <a:tr h="432000">
                <a:tc>
                  <a:txBody>
                    <a:bodyPr/>
                    <a:lstStyle/>
                    <a:p>
                      <a:pPr marL="0" algn="ctr" defTabSz="967740" rtl="0" eaLnBrk="1" latinLnBrk="0" hangingPunct="1"/>
                      <a:r>
                        <a:rPr lang="zh-CN" altLang="en-US" sz="1800" b="1" kern="1200" baseline="0" dirty="0">
                          <a:solidFill>
                            <a:schemeClr val="lt1"/>
                          </a:solidFill>
                          <a:latin typeface="Times New Roman" panose="02020603050405020304" pitchFamily="18" charset="0"/>
                          <a:ea typeface="+mn-ea"/>
                          <a:cs typeface="+mn-cs"/>
                        </a:rPr>
                        <a:t>参数名称</a:t>
                      </a:r>
                    </a:p>
                  </a:txBody>
                  <a:tcPr marL="68580" marR="68580" marT="0" marB="0" anchor="ctr"/>
                </a:tc>
                <a:tc>
                  <a:txBody>
                    <a:bodyPr/>
                    <a:lstStyle/>
                    <a:p>
                      <a:pPr marL="0" algn="ctr" defTabSz="967740" rtl="0" eaLnBrk="1" latinLnBrk="0" hangingPunct="1"/>
                      <a:r>
                        <a:rPr lang="zh-CN" altLang="en-US" sz="1800" b="1" kern="1200" baseline="0" dirty="0">
                          <a:solidFill>
                            <a:schemeClr val="lt1"/>
                          </a:solidFill>
                          <a:latin typeface="Times New Roman" panose="02020603050405020304" pitchFamily="18" charset="0"/>
                          <a:ea typeface="+mn-ea"/>
                          <a:cs typeface="+mn-cs"/>
                        </a:rPr>
                        <a:t>参数说明</a:t>
                      </a:r>
                    </a:p>
                  </a:txBody>
                  <a:tcPr marL="68580" marR="68580" marT="0" marB="0" anchor="ctr"/>
                </a:tc>
                <a:extLst>
                  <a:ext uri="{0D108BD9-81ED-4DB2-BD59-A6C34878D82A}">
                    <a16:rowId xmlns:a16="http://schemas.microsoft.com/office/drawing/2014/main" val="101937486"/>
                  </a:ext>
                </a:extLst>
              </a:tr>
              <a:tr h="432000">
                <a:tc>
                  <a:txBody>
                    <a:bodyPr/>
                    <a:lstStyle/>
                    <a:p>
                      <a:pPr marL="0" algn="just" defTabSz="967740" rtl="0" eaLnBrk="1" latinLnBrk="0" hangingPunct="1"/>
                      <a:r>
                        <a:rPr lang="en-US" sz="1800" kern="100" baseline="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pos_left</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just" defTabSz="967740" rtl="0" eaLnBrk="1" latinLnBrk="0" hangingPunct="1"/>
                      <a:r>
                        <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str</a:t>
                      </a:r>
                      <a:r>
                        <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，表示距离左侧的距离。默认为</a:t>
                      </a:r>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None</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83780460"/>
                  </a:ext>
                </a:extLst>
              </a:tr>
              <a:tr h="432000">
                <a:tc>
                  <a:txBody>
                    <a:bodyPr/>
                    <a:lstStyle/>
                    <a:p>
                      <a:pPr marL="0" algn="just" defTabSz="967740" rtl="0" eaLnBrk="1" latinLnBrk="0" hangingPunct="1"/>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pos_top</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just"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str</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，表示距离顶部的距离。默认为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None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6509517"/>
                  </a:ext>
                </a:extLst>
              </a:tr>
              <a:tr h="432000">
                <a:tc>
                  <a:txBody>
                    <a:bodyPr/>
                    <a:lstStyle/>
                    <a:p>
                      <a:pPr marL="0" algn="just" defTabSz="967740" rtl="0" eaLnBrk="1" latinLnBrk="0" hangingPunct="1"/>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pos_right</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just"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str</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，表示距离右侧的距离。默认为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None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432662165"/>
                  </a:ext>
                </a:extLst>
              </a:tr>
              <a:tr h="432000">
                <a:tc>
                  <a:txBody>
                    <a:bodyPr/>
                    <a:lstStyle/>
                    <a:p>
                      <a:pPr marL="0" algn="just" defTabSz="967740" rtl="0" eaLnBrk="1" latinLnBrk="0" hangingPunct="1"/>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pos_bottom</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just"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str</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，表示距离底部的距离。默认为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None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8965509"/>
                  </a:ext>
                </a:extLst>
              </a:tr>
              <a:tr h="432000">
                <a:tc>
                  <a:txBody>
                    <a:bodyPr/>
                    <a:lstStyle/>
                    <a:p>
                      <a:pPr marL="0" algn="just" defTabSz="967740" rtl="0" eaLnBrk="1" latinLnBrk="0" hangingPunct="1"/>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width</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just"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str</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，表示词云图的宽度。默认为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None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259547485"/>
                  </a:ext>
                </a:extLst>
              </a:tr>
              <a:tr h="432000">
                <a:tc>
                  <a:txBody>
                    <a:bodyPr/>
                    <a:lstStyle/>
                    <a:p>
                      <a:pPr marL="0" algn="just" defTabSz="967740" rtl="0" eaLnBrk="1" latinLnBrk="0" hangingPunct="1"/>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height</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just"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str</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，表示词云图的高度。默认为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None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328731918"/>
                  </a:ext>
                </a:extLst>
              </a:tr>
              <a:tr h="432000">
                <a:tc>
                  <a:txBody>
                    <a:bodyPr/>
                    <a:lstStyle/>
                    <a:p>
                      <a:pPr marL="0" algn="just" defTabSz="967740" rtl="0" eaLnBrk="1" latinLnBrk="0" hangingPunct="1"/>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is_draw_out_of_bound</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just"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接收</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bool</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，表示是否允许词云图的数据展示在画布范围之外。默认为</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False</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771612589"/>
                  </a:ext>
                </a:extLst>
              </a:tr>
              <a:tr h="432000">
                <a:tc>
                  <a:txBody>
                    <a:bodyPr/>
                    <a:lstStyle/>
                    <a:p>
                      <a:pPr marL="0" algn="just" defTabSz="967740" rtl="0" eaLnBrk="1" latinLnBrk="0" hangingPunct="1"/>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set_series_opts()</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0" algn="just"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表示设置系列配置项，参考</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4.3.1</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小节</a:t>
                      </a:r>
                    </a:p>
                  </a:txBody>
                  <a:tcPr marL="68580" marR="68580" marT="0" marB="0"/>
                </a:tc>
                <a:extLst>
                  <a:ext uri="{0D108BD9-81ED-4DB2-BD59-A6C34878D82A}">
                    <a16:rowId xmlns:a16="http://schemas.microsoft.com/office/drawing/2014/main" val="1766716380"/>
                  </a:ext>
                </a:extLst>
              </a:tr>
              <a:tr h="432000">
                <a:tc>
                  <a:txBody>
                    <a:bodyPr/>
                    <a:lstStyle/>
                    <a:p>
                      <a:pPr marL="0" algn="just" defTabSz="967740" rtl="0" eaLnBrk="1" latinLnBrk="0" hangingPunct="1"/>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set_global_opts()</a:t>
                      </a:r>
                      <a:endPar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0" algn="just" defTabSz="967740" rtl="0" eaLnBrk="1" latinLnBrk="0" hangingPunct="1"/>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表示设置全局配置项，参考</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4.3.1</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小节</a:t>
                      </a:r>
                    </a:p>
                  </a:txBody>
                  <a:tcPr marL="68580" marR="68580" marT="0" marB="0"/>
                </a:tc>
                <a:extLst>
                  <a:ext uri="{0D108BD9-81ED-4DB2-BD59-A6C34878D82A}">
                    <a16:rowId xmlns:a16="http://schemas.microsoft.com/office/drawing/2014/main" val="1128776407"/>
                  </a:ext>
                </a:extLst>
              </a:tr>
            </a:tbl>
          </a:graphicData>
        </a:graphic>
      </p:graphicFrame>
    </p:spTree>
    <p:extLst>
      <p:ext uri="{BB962C8B-B14F-4D97-AF65-F5344CB8AC3E}">
        <p14:creationId xmlns:p14="http://schemas.microsoft.com/office/powerpoint/2010/main" val="1612070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heel(1)">
                                      <p:cBhvr>
                                        <p:cTn id="1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a:extLst>
              <a:ext uri="{FF2B5EF4-FFF2-40B4-BE49-F238E27FC236}">
                <a16:creationId xmlns:a16="http://schemas.microsoft.com/office/drawing/2014/main" id="{22B48626-5256-4386-8A24-02A1DC4508EC}"/>
              </a:ext>
            </a:extLst>
          </p:cNvPr>
          <p:cNvSpPr>
            <a:spLocks noGrp="1"/>
          </p:cNvSpPr>
          <p:nvPr>
            <p:ph idx="1"/>
          </p:nvPr>
        </p:nvSpPr>
        <p:spPr/>
        <p:txBody>
          <a:bodyPr/>
          <a:lstStyle/>
          <a:p>
            <a:pPr algn="l"/>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本章介绍了</a:t>
            </a:r>
            <a:r>
              <a:rPr lang="en-US" altLang="zh-CN" sz="1800" dirty="0" err="1">
                <a:effectLst/>
                <a:latin typeface="Times New Roman" panose="02020603050405020304" pitchFamily="18" charset="0"/>
                <a:ea typeface="宋体" panose="02010600030101010101" pitchFamily="2" charset="-122"/>
              </a:rPr>
              <a:t>pyplot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绘图的基本语法和常用参数，并通过</a:t>
            </a:r>
            <a:r>
              <a:rPr lang="en-US" altLang="zh-CN" sz="1800" dirty="0">
                <a:effectLst/>
                <a:latin typeface="Times New Roman" panose="02020603050405020304" pitchFamily="18" charset="0"/>
                <a:ea typeface="宋体" panose="02010600030101010101" pitchFamily="2" charset="-122"/>
              </a:rPr>
              <a:t>Matplotlib</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库绘制体现特征间相关关系的散点图、体现特征间趋势关系的折线图、体现特征内部数据分布的柱形图和饼图，以及体现特征内部数据分散情况的箱线图</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algn="l"/>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介绍了</a:t>
            </a:r>
            <a:r>
              <a:rPr lang="en-US" altLang="zh-CN" sz="1800" dirty="0">
                <a:effectLst/>
                <a:latin typeface="Times New Roman" panose="02020603050405020304" pitchFamily="18" charset="0"/>
                <a:ea typeface="宋体" panose="02010600030101010101" pitchFamily="2" charset="-122"/>
              </a:rPr>
              <a:t>seaborn</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库的基础图形、绘图风格和调色板，并通过</a:t>
            </a:r>
            <a:r>
              <a:rPr lang="en-US" altLang="zh-CN" sz="1800" dirty="0">
                <a:effectLst/>
                <a:latin typeface="Times New Roman" panose="02020603050405020304" pitchFamily="18" charset="0"/>
                <a:ea typeface="宋体" panose="02010600030101010101" pitchFamily="2" charset="-122"/>
              </a:rPr>
              <a:t>seaborn</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库绘制热力图、分类散点图和线型回归拟合图</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kern="100" dirty="0">
                <a:effectLst/>
                <a:latin typeface="Times New Roman" panose="02020603050405020304" pitchFamily="18" charset="0"/>
                <a:ea typeface="宋体" panose="02010600030101010101" pitchFamily="2" charset="-122"/>
              </a:rPr>
              <a:t>绍了</a:t>
            </a:r>
            <a:r>
              <a:rPr lang="en-US" altLang="zh-CN" sz="1800" kern="100" dirty="0" err="1">
                <a:effectLst/>
                <a:latin typeface="Times New Roman" panose="02020603050405020304" pitchFamily="18" charset="0"/>
                <a:ea typeface="宋体" panose="02010600030101010101" pitchFamily="2" charset="-122"/>
              </a:rPr>
              <a:t>pyecharts</a:t>
            </a:r>
            <a:r>
              <a:rPr lang="zh-CN" altLang="zh-CN" sz="1800" kern="100" dirty="0">
                <a:effectLst/>
                <a:latin typeface="Times New Roman" panose="02020603050405020304" pitchFamily="18" charset="0"/>
                <a:ea typeface="宋体" panose="02010600030101010101" pitchFamily="2" charset="-122"/>
              </a:rPr>
              <a:t>绘图的初始配置项、系列配置项和全局配置项，并介绍了</a:t>
            </a:r>
            <a:r>
              <a:rPr lang="en-US" altLang="zh-CN" sz="1800" kern="100" dirty="0">
                <a:effectLst/>
                <a:latin typeface="Times New Roman" panose="02020603050405020304" pitchFamily="18" charset="0"/>
                <a:ea typeface="宋体" panose="02010600030101010101" pitchFamily="2" charset="-122"/>
              </a:rPr>
              <a:t>3D</a:t>
            </a:r>
            <a:r>
              <a:rPr lang="zh-CN" altLang="zh-CN" sz="1800" kern="100" dirty="0">
                <a:effectLst/>
                <a:latin typeface="Times New Roman" panose="02020603050405020304" pitchFamily="18" charset="0"/>
                <a:ea typeface="宋体" panose="02010600030101010101" pitchFamily="2" charset="-122"/>
              </a:rPr>
              <a:t>散点图、漏斗图和词云图交互式图形的绘制方法。</a:t>
            </a:r>
          </a:p>
          <a:p>
            <a:pPr algn="l"/>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algn="l"/>
            <a:endParaRPr lang="zh-CN" altLang="en-US" b="0" i="0" dirty="0">
              <a:solidFill>
                <a:srgbClr val="333333"/>
              </a:solidFill>
              <a:effectLst/>
              <a:latin typeface="Helvetica" panose="020B0604020202020204" pitchFamily="34" charset="0"/>
            </a:endParaRPr>
          </a:p>
        </p:txBody>
      </p:sp>
      <p:sp>
        <p:nvSpPr>
          <p:cNvPr id="5" name="标题 4">
            <a:extLst>
              <a:ext uri="{FF2B5EF4-FFF2-40B4-BE49-F238E27FC236}">
                <a16:creationId xmlns:a16="http://schemas.microsoft.com/office/drawing/2014/main" id="{C8313496-719A-4DA8-956B-75CAF8055934}"/>
              </a:ext>
            </a:extLst>
          </p:cNvPr>
          <p:cNvSpPr>
            <a:spLocks noGrp="1"/>
          </p:cNvSpPr>
          <p:nvPr>
            <p:ph type="title"/>
          </p:nvPr>
        </p:nvSpPr>
        <p:spPr/>
        <p:txBody>
          <a:bodyPr/>
          <a:lstStyle/>
          <a:p>
            <a:r>
              <a:rPr lang="zh-CN" altLang="en-US" dirty="0"/>
              <a:t>小结</a:t>
            </a:r>
          </a:p>
        </p:txBody>
      </p:sp>
      <p:pic>
        <p:nvPicPr>
          <p:cNvPr id="7" name="Picture 2">
            <a:extLst>
              <a:ext uri="{FF2B5EF4-FFF2-40B4-BE49-F238E27FC236}">
                <a16:creationId xmlns:a16="http://schemas.microsoft.com/office/drawing/2014/main" id="{D2671C9B-DB4E-4592-AC92-362EE1D6F25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958181" y="3749156"/>
            <a:ext cx="3810000" cy="25527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0268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2"/>
          <p:cNvSpPr>
            <a:spLocks noChangeArrowheads="1"/>
          </p:cNvSpPr>
          <p:nvPr/>
        </p:nvSpPr>
        <p:spPr bwMode="gray">
          <a:xfrm>
            <a:off x="1524003" y="-318796"/>
            <a:ext cx="184731" cy="238848"/>
          </a:xfrm>
          <a:prstGeom prst="rect">
            <a:avLst/>
          </a:prstGeom>
          <a:noFill/>
          <a:ln>
            <a:noFill/>
          </a:ln>
          <a:effectLst>
            <a:outerShdw dist="107763" dir="2700000" algn="ctr" rotWithShape="0">
              <a:srgbClr val="B2B2B2">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endParaRPr lang="zh-CN" altLang="en-US" sz="952"/>
          </a:p>
        </p:txBody>
      </p:sp>
      <p:sp>
        <p:nvSpPr>
          <p:cNvPr id="10246" name="Rectangle 6"/>
          <p:cNvSpPr>
            <a:spLocks noChangeArrowheads="1"/>
          </p:cNvSpPr>
          <p:nvPr/>
        </p:nvSpPr>
        <p:spPr bwMode="auto">
          <a:xfrm>
            <a:off x="1524003" y="-392117"/>
            <a:ext cx="184731" cy="38549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sz="1905">
              <a:solidFill>
                <a:srgbClr val="000000"/>
              </a:solidFill>
              <a:latin typeface="Arial" charset="0"/>
            </a:endParaRPr>
          </a:p>
        </p:txBody>
      </p:sp>
      <p:sp>
        <p:nvSpPr>
          <p:cNvPr id="4" name="Rectangle 5">
            <a:extLst>
              <a:ext uri="{FF2B5EF4-FFF2-40B4-BE49-F238E27FC236}">
                <a16:creationId xmlns:a16="http://schemas.microsoft.com/office/drawing/2014/main" id="{C064B115-41AF-49E8-9682-19EEBA914D5F}"/>
              </a:ext>
            </a:extLst>
          </p:cNvPr>
          <p:cNvSpPr>
            <a:spLocks noChangeArrowheads="1"/>
          </p:cNvSpPr>
          <p:nvPr/>
        </p:nvSpPr>
        <p:spPr bwMode="auto">
          <a:xfrm>
            <a:off x="376195" y="5661864"/>
            <a:ext cx="3475936"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ts val="600"/>
              </a:spcBef>
              <a:spcAft>
                <a:spcPts val="600"/>
              </a:spcAft>
              <a:buClrTx/>
              <a:buFontTx/>
              <a:buNone/>
            </a:pPr>
            <a:r>
              <a:rPr kumimoji="0" lang="zh-CN" altLang="en-US" sz="1800" dirty="0">
                <a:solidFill>
                  <a:srgbClr val="000000"/>
                </a:solidFill>
                <a:latin typeface="宋体" panose="02010600030101010101" pitchFamily="2" charset="-122"/>
              </a:rPr>
              <a:t>相关的实训、课程视频等资源：</a:t>
            </a:r>
            <a:endParaRPr kumimoji="0" lang="en-US" altLang="zh-CN" sz="1800" dirty="0">
              <a:solidFill>
                <a:srgbClr val="000000"/>
              </a:solidFill>
              <a:latin typeface="宋体" panose="02010600030101010101" pitchFamily="2" charset="-122"/>
            </a:endParaRPr>
          </a:p>
          <a:p>
            <a:pPr eaLnBrk="1" hangingPunct="1">
              <a:spcBef>
                <a:spcPts val="600"/>
              </a:spcBef>
              <a:spcAft>
                <a:spcPts val="600"/>
              </a:spcAft>
              <a:buClrTx/>
              <a:buFontTx/>
              <a:buNone/>
            </a:pPr>
            <a:r>
              <a:rPr kumimoji="0" lang="en-US" altLang="zh-CN" sz="1800" dirty="0">
                <a:solidFill>
                  <a:srgbClr val="000000"/>
                </a:solidFill>
                <a:latin typeface="宋体" panose="02010600030101010101" pitchFamily="2" charset="-122"/>
                <a:hlinkClick r:id="rId3"/>
              </a:rPr>
              <a:t>https://edu.tipdm.org</a:t>
            </a:r>
            <a:endParaRPr kumimoji="0" lang="en-US" altLang="zh-CN" sz="1800" u="sng" dirty="0">
              <a:latin typeface="宋体" panose="02010600030101010101" pitchFamily="2" charset="-122"/>
            </a:endParaRPr>
          </a:p>
        </p:txBody>
      </p:sp>
      <p:sp>
        <p:nvSpPr>
          <p:cNvPr id="5" name="Rectangle 5">
            <a:extLst>
              <a:ext uri="{FF2B5EF4-FFF2-40B4-BE49-F238E27FC236}">
                <a16:creationId xmlns:a16="http://schemas.microsoft.com/office/drawing/2014/main" id="{993DF9F8-7043-4B98-AE20-BA5B934A72AB}"/>
              </a:ext>
            </a:extLst>
          </p:cNvPr>
          <p:cNvSpPr>
            <a:spLocks noChangeArrowheads="1"/>
          </p:cNvSpPr>
          <p:nvPr/>
        </p:nvSpPr>
        <p:spPr bwMode="auto">
          <a:xfrm>
            <a:off x="4494325" y="5661864"/>
            <a:ext cx="4606541"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ts val="600"/>
              </a:spcBef>
              <a:spcAft>
                <a:spcPts val="600"/>
              </a:spcAft>
              <a:buClrTx/>
              <a:buFontTx/>
              <a:buNone/>
            </a:pPr>
            <a:r>
              <a:rPr kumimoji="0" lang="zh-CN" altLang="en-US" sz="1800" dirty="0">
                <a:solidFill>
                  <a:srgbClr val="000000"/>
                </a:solidFill>
                <a:latin typeface="+mn-ea"/>
                <a:ea typeface="+mn-ea"/>
              </a:rPr>
              <a:t>相关的培训动态：</a:t>
            </a:r>
            <a:endParaRPr kumimoji="0" lang="en-US" altLang="zh-CN" sz="1800" dirty="0">
              <a:solidFill>
                <a:srgbClr val="000000"/>
              </a:solidFill>
              <a:latin typeface="+mn-ea"/>
              <a:ea typeface="+mn-ea"/>
            </a:endParaRPr>
          </a:p>
          <a:p>
            <a:pPr eaLnBrk="1" hangingPunct="1">
              <a:spcBef>
                <a:spcPts val="600"/>
              </a:spcBef>
              <a:spcAft>
                <a:spcPts val="600"/>
              </a:spcAft>
              <a:buClrTx/>
              <a:buFontTx/>
              <a:buNone/>
            </a:pPr>
            <a:r>
              <a:rPr kumimoji="0" lang="en-US" altLang="zh-CN" sz="1800" dirty="0">
                <a:solidFill>
                  <a:srgbClr val="000000"/>
                </a:solidFill>
                <a:latin typeface="+mn-ea"/>
                <a:ea typeface="+mn-ea"/>
                <a:hlinkClick r:id="rId4"/>
              </a:rPr>
              <a:t>http://www.tipdm.com/pxdt/index.jhtml</a:t>
            </a:r>
            <a:endParaRPr kumimoji="0" lang="en-US" altLang="zh-CN" sz="1800" dirty="0">
              <a:solidFill>
                <a:srgbClr val="000000"/>
              </a:solidFill>
              <a:latin typeface="+mn-ea"/>
              <a:ea typeface="+mn-ea"/>
            </a:endParaRPr>
          </a:p>
        </p:txBody>
      </p:sp>
    </p:spTree>
    <p:extLst>
      <p:ext uri="{BB962C8B-B14F-4D97-AF65-F5344CB8AC3E}">
        <p14:creationId xmlns:p14="http://schemas.microsoft.com/office/powerpoint/2010/main" val="846366922"/>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FE74D8C-07E5-48A9-8556-3DF9CF7EE52A}"/>
              </a:ext>
            </a:extLst>
          </p:cNvPr>
          <p:cNvSpPr>
            <a:spLocks noGrp="1"/>
          </p:cNvSpPr>
          <p:nvPr>
            <p:ph idx="1"/>
          </p:nvPr>
        </p:nvSpPr>
        <p:spPr/>
        <p:txBody>
          <a:bodyPr/>
          <a:lstStyle/>
          <a:p>
            <a:r>
              <a:rPr lang="en-US" altLang="zh-CN" dirty="0" err="1"/>
              <a:t>lines.linestyle</a:t>
            </a:r>
            <a:r>
              <a:rPr lang="zh-CN" altLang="en-US" dirty="0"/>
              <a:t>参数</a:t>
            </a:r>
            <a:r>
              <a:rPr lang="en-US" altLang="zh-CN" dirty="0"/>
              <a:t>4</a:t>
            </a:r>
            <a:r>
              <a:rPr lang="zh-CN" altLang="en-US" dirty="0"/>
              <a:t>中取值及意义如下表。</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err="1"/>
              <a:t>lines.marker</a:t>
            </a:r>
            <a:r>
              <a:rPr lang="zh-CN" altLang="en-US" dirty="0"/>
              <a:t>参数的</a:t>
            </a:r>
            <a:r>
              <a:rPr lang="en-US" altLang="zh-CN" dirty="0"/>
              <a:t>20</a:t>
            </a:r>
            <a:r>
              <a:rPr lang="zh-CN" altLang="en-US" dirty="0"/>
              <a:t>种取值及其所代表的意义如下表。</a:t>
            </a:r>
            <a:endParaRPr lang="en-US" altLang="zh-CN" dirty="0"/>
          </a:p>
          <a:p>
            <a:endParaRPr lang="en-US" altLang="zh-CN" dirty="0"/>
          </a:p>
          <a:p>
            <a:endParaRPr lang="en-US" altLang="zh-CN" dirty="0"/>
          </a:p>
          <a:p>
            <a:endParaRPr lang="en-US" altLang="zh-CN" dirty="0"/>
          </a:p>
        </p:txBody>
      </p:sp>
      <p:sp>
        <p:nvSpPr>
          <p:cNvPr id="3" name="标题 2">
            <a:extLst>
              <a:ext uri="{FF2B5EF4-FFF2-40B4-BE49-F238E27FC236}">
                <a16:creationId xmlns:a16="http://schemas.microsoft.com/office/drawing/2014/main" id="{351BE47F-A7C0-4F37-895C-B09FEF90680A}"/>
              </a:ext>
            </a:extLst>
          </p:cNvPr>
          <p:cNvSpPr>
            <a:spLocks noGrp="1"/>
          </p:cNvSpPr>
          <p:nvPr>
            <p:ph type="title"/>
          </p:nvPr>
        </p:nvSpPr>
        <p:spPr/>
        <p:txBody>
          <a:bodyPr/>
          <a:lstStyle/>
          <a:p>
            <a:r>
              <a:rPr lang="en-US" altLang="zh-CN" dirty="0" err="1"/>
              <a:t>pyplot</a:t>
            </a:r>
            <a:r>
              <a:rPr lang="zh-CN" altLang="en-US" dirty="0"/>
              <a:t>绘图基础语法与常用参数</a:t>
            </a:r>
          </a:p>
        </p:txBody>
      </p:sp>
      <p:graphicFrame>
        <p:nvGraphicFramePr>
          <p:cNvPr id="9" name="表格 9">
            <a:extLst>
              <a:ext uri="{FF2B5EF4-FFF2-40B4-BE49-F238E27FC236}">
                <a16:creationId xmlns:a16="http://schemas.microsoft.com/office/drawing/2014/main" id="{00843288-4325-4A13-B35A-02E784F6DB4D}"/>
              </a:ext>
            </a:extLst>
          </p:cNvPr>
          <p:cNvGraphicFramePr>
            <a:graphicFrameLocks noGrp="1"/>
          </p:cNvGraphicFramePr>
          <p:nvPr>
            <p:extLst>
              <p:ext uri="{D42A27DB-BD31-4B8C-83A1-F6EECF244321}">
                <p14:modId xmlns:p14="http://schemas.microsoft.com/office/powerpoint/2010/main" val="3572359531"/>
              </p:ext>
            </p:extLst>
          </p:nvPr>
        </p:nvGraphicFramePr>
        <p:xfrm>
          <a:off x="4064000" y="1786771"/>
          <a:ext cx="4064000" cy="21600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486219610"/>
                    </a:ext>
                  </a:extLst>
                </a:gridCol>
                <a:gridCol w="2032000">
                  <a:extLst>
                    <a:ext uri="{9D8B030D-6E8A-4147-A177-3AD203B41FA5}">
                      <a16:colId xmlns:a16="http://schemas.microsoft.com/office/drawing/2014/main" val="3350215076"/>
                    </a:ext>
                  </a:extLst>
                </a:gridCol>
              </a:tblGrid>
              <a:tr h="432000">
                <a:tc>
                  <a:txBody>
                    <a:bodyPr/>
                    <a:lstStyle/>
                    <a:p>
                      <a:pPr algn="ctr"/>
                      <a:r>
                        <a:rPr lang="en-US" sz="1800" b="1" kern="1200" baseline="0" dirty="0" err="1">
                          <a:solidFill>
                            <a:schemeClr val="lt1"/>
                          </a:solidFill>
                          <a:latin typeface="Times New Roman" panose="02020603050405020304" pitchFamily="18" charset="0"/>
                          <a:ea typeface="+mn-ea"/>
                          <a:cs typeface="+mn-cs"/>
                        </a:rPr>
                        <a:t>lines.linestyle</a:t>
                      </a:r>
                      <a:r>
                        <a:rPr lang="zh-CN" altLang="en-US" sz="1800" b="1" kern="1200" baseline="0" dirty="0">
                          <a:solidFill>
                            <a:schemeClr val="lt1"/>
                          </a:solidFill>
                          <a:latin typeface="Times New Roman" panose="02020603050405020304" pitchFamily="18" charset="0"/>
                          <a:ea typeface="+mn-ea"/>
                          <a:cs typeface="+mn-cs"/>
                        </a:rPr>
                        <a:t>取值</a:t>
                      </a:r>
                    </a:p>
                  </a:txBody>
                  <a:tcPr marL="68580" marR="68580" marT="0" marB="0" anchor="ctr"/>
                </a:tc>
                <a:tc>
                  <a:txBody>
                    <a:bodyPr/>
                    <a:lstStyle/>
                    <a:p>
                      <a:pPr algn="ctr"/>
                      <a:r>
                        <a:rPr lang="zh-CN" altLang="en-US" sz="1800" b="1" kern="1200" baseline="0" dirty="0">
                          <a:solidFill>
                            <a:schemeClr val="lt1"/>
                          </a:solidFill>
                          <a:latin typeface="Times New Roman" panose="02020603050405020304" pitchFamily="18" charset="0"/>
                          <a:ea typeface="+mn-ea"/>
                          <a:cs typeface="+mn-cs"/>
                        </a:rPr>
                        <a:t>意义</a:t>
                      </a:r>
                    </a:p>
                  </a:txBody>
                  <a:tcPr marL="68580" marR="68580" marT="0" marB="0" anchor="ctr"/>
                </a:tc>
                <a:extLst>
                  <a:ext uri="{0D108BD9-81ED-4DB2-BD59-A6C34878D82A}">
                    <a16:rowId xmlns:a16="http://schemas.microsoft.com/office/drawing/2014/main" val="101937486"/>
                  </a:ext>
                </a:extLst>
              </a:tr>
              <a:tr h="432000">
                <a:tc>
                  <a:txBody>
                    <a:bodyPr/>
                    <a:lstStyle/>
                    <a:p>
                      <a:pPr algn="just"/>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nchor="ctr"/>
                </a:tc>
                <a:tc>
                  <a:txBody>
                    <a:bodyPr/>
                    <a:lstStyle/>
                    <a:p>
                      <a:pPr algn="just"/>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实线</a:t>
                      </a:r>
                    </a:p>
                  </a:txBody>
                  <a:tcPr marL="68580" marR="68580" marT="0" marB="0" anchor="ctr"/>
                </a:tc>
                <a:extLst>
                  <a:ext uri="{0D108BD9-81ED-4DB2-BD59-A6C34878D82A}">
                    <a16:rowId xmlns:a16="http://schemas.microsoft.com/office/drawing/2014/main" val="3451813464"/>
                  </a:ext>
                </a:extLst>
              </a:tr>
              <a:tr h="432000">
                <a:tc>
                  <a:txBody>
                    <a:bodyPr/>
                    <a:lstStyle/>
                    <a:p>
                      <a:pPr algn="just"/>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nchor="ctr"/>
                </a:tc>
                <a:tc>
                  <a:txBody>
                    <a:bodyPr/>
                    <a:lstStyle/>
                    <a:p>
                      <a:pPr algn="just"/>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长虚线</a:t>
                      </a:r>
                    </a:p>
                  </a:txBody>
                  <a:tcPr marL="68580" marR="68580" marT="0" marB="0" anchor="ctr"/>
                </a:tc>
                <a:extLst>
                  <a:ext uri="{0D108BD9-81ED-4DB2-BD59-A6C34878D82A}">
                    <a16:rowId xmlns:a16="http://schemas.microsoft.com/office/drawing/2014/main" val="290569487"/>
                  </a:ext>
                </a:extLst>
              </a:tr>
              <a:tr h="432000">
                <a:tc>
                  <a:txBody>
                    <a:bodyPr/>
                    <a:lstStyle/>
                    <a:p>
                      <a:pPr algn="just"/>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nchor="ctr"/>
                </a:tc>
                <a:tc>
                  <a:txBody>
                    <a:bodyPr/>
                    <a:lstStyle/>
                    <a:p>
                      <a:pPr algn="just"/>
                      <a:r>
                        <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点线</a:t>
                      </a:r>
                    </a:p>
                  </a:txBody>
                  <a:tcPr marL="68580" marR="68580" marT="0" marB="0" anchor="ctr"/>
                </a:tc>
                <a:extLst>
                  <a:ext uri="{0D108BD9-81ED-4DB2-BD59-A6C34878D82A}">
                    <a16:rowId xmlns:a16="http://schemas.microsoft.com/office/drawing/2014/main" val="2840614502"/>
                  </a:ext>
                </a:extLst>
              </a:tr>
              <a:tr h="432000">
                <a:tc>
                  <a:txBody>
                    <a:bodyPr/>
                    <a:lstStyle/>
                    <a:p>
                      <a:pPr algn="just"/>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nchor="ctr"/>
                </a:tc>
                <a:tc>
                  <a:txBody>
                    <a:bodyPr/>
                    <a:lstStyle/>
                    <a:p>
                      <a:pPr algn="just"/>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短虚线</a:t>
                      </a:r>
                    </a:p>
                  </a:txBody>
                  <a:tcPr marL="68580" marR="68580" marT="0" marB="0" anchor="ctr"/>
                </a:tc>
                <a:extLst>
                  <a:ext uri="{0D108BD9-81ED-4DB2-BD59-A6C34878D82A}">
                    <a16:rowId xmlns:a16="http://schemas.microsoft.com/office/drawing/2014/main" val="40017949"/>
                  </a:ext>
                </a:extLst>
              </a:tr>
            </a:tbl>
          </a:graphicData>
        </a:graphic>
      </p:graphicFrame>
      <p:graphicFrame>
        <p:nvGraphicFramePr>
          <p:cNvPr id="5" name="表格 5">
            <a:extLst>
              <a:ext uri="{FF2B5EF4-FFF2-40B4-BE49-F238E27FC236}">
                <a16:creationId xmlns:a16="http://schemas.microsoft.com/office/drawing/2014/main" id="{659F1AAC-75ED-41E4-B07C-87A951A212C1}"/>
              </a:ext>
            </a:extLst>
          </p:cNvPr>
          <p:cNvGraphicFramePr>
            <a:graphicFrameLocks noGrp="1"/>
          </p:cNvGraphicFramePr>
          <p:nvPr>
            <p:extLst>
              <p:ext uri="{D42A27DB-BD31-4B8C-83A1-F6EECF244321}">
                <p14:modId xmlns:p14="http://schemas.microsoft.com/office/powerpoint/2010/main" val="601553440"/>
              </p:ext>
            </p:extLst>
          </p:nvPr>
        </p:nvGraphicFramePr>
        <p:xfrm>
          <a:off x="4368306" y="4561142"/>
          <a:ext cx="3455387" cy="1728000"/>
        </p:xfrm>
        <a:graphic>
          <a:graphicData uri="http://schemas.openxmlformats.org/drawingml/2006/table">
            <a:tbl>
              <a:tblPr firstRow="1" bandRow="1">
                <a:tableStyleId>{5C22544A-7EE6-4342-B048-85BDC9FD1C3A}</a:tableStyleId>
              </a:tblPr>
              <a:tblGrid>
                <a:gridCol w="1875161">
                  <a:extLst>
                    <a:ext uri="{9D8B030D-6E8A-4147-A177-3AD203B41FA5}">
                      <a16:colId xmlns:a16="http://schemas.microsoft.com/office/drawing/2014/main" val="854945576"/>
                    </a:ext>
                  </a:extLst>
                </a:gridCol>
                <a:gridCol w="1580226">
                  <a:extLst>
                    <a:ext uri="{9D8B030D-6E8A-4147-A177-3AD203B41FA5}">
                      <a16:colId xmlns:a16="http://schemas.microsoft.com/office/drawing/2014/main" val="516549897"/>
                    </a:ext>
                  </a:extLst>
                </a:gridCol>
              </a:tblGrid>
              <a:tr h="432000">
                <a:tc>
                  <a:txBody>
                    <a:bodyPr/>
                    <a:lstStyle/>
                    <a:p>
                      <a:pPr marL="0" algn="ctr" defTabSz="967740" rtl="0" eaLnBrk="1" latinLnBrk="0" hangingPunct="1"/>
                      <a:r>
                        <a:rPr lang="en-US" sz="1800" b="1" kern="1200" baseline="0" dirty="0" err="1">
                          <a:solidFill>
                            <a:schemeClr val="lt1"/>
                          </a:solidFill>
                          <a:latin typeface="Times New Roman" panose="02020603050405020304" pitchFamily="18" charset="0"/>
                          <a:ea typeface="+mn-ea"/>
                          <a:cs typeface="+mn-cs"/>
                        </a:rPr>
                        <a:t>lines.marker</a:t>
                      </a:r>
                      <a:r>
                        <a:rPr lang="zh-CN" altLang="en-US" sz="1800" b="1" kern="1200" baseline="0" dirty="0">
                          <a:solidFill>
                            <a:schemeClr val="lt1"/>
                          </a:solidFill>
                          <a:latin typeface="Times New Roman" panose="02020603050405020304" pitchFamily="18" charset="0"/>
                          <a:ea typeface="+mn-ea"/>
                          <a:cs typeface="+mn-cs"/>
                        </a:rPr>
                        <a:t>取值</a:t>
                      </a:r>
                    </a:p>
                  </a:txBody>
                  <a:tcPr marL="68580" marR="68580" marT="0" marB="0" anchor="ctr"/>
                </a:tc>
                <a:tc>
                  <a:txBody>
                    <a:bodyPr/>
                    <a:lstStyle/>
                    <a:p>
                      <a:pPr marL="0" algn="ctr" defTabSz="967740" rtl="0" eaLnBrk="1" latinLnBrk="0" hangingPunct="1"/>
                      <a:r>
                        <a:rPr lang="zh-CN" altLang="en-US" sz="1800" b="1" kern="1200" baseline="0" dirty="0">
                          <a:solidFill>
                            <a:schemeClr val="lt1"/>
                          </a:solidFill>
                          <a:latin typeface="Times New Roman" panose="02020603050405020304" pitchFamily="18" charset="0"/>
                          <a:ea typeface="+mn-ea"/>
                          <a:cs typeface="+mn-cs"/>
                        </a:rPr>
                        <a:t>意义</a:t>
                      </a:r>
                    </a:p>
                  </a:txBody>
                  <a:tcPr marL="68580" marR="68580" marT="0" marB="0" anchor="ctr"/>
                </a:tc>
                <a:extLst>
                  <a:ext uri="{0D108BD9-81ED-4DB2-BD59-A6C34878D82A}">
                    <a16:rowId xmlns:a16="http://schemas.microsoft.com/office/drawing/2014/main" val="2522897680"/>
                  </a:ext>
                </a:extLst>
              </a:tr>
              <a:tr h="432000">
                <a:tc>
                  <a:txBody>
                    <a:bodyPr/>
                    <a:lstStyle/>
                    <a:p>
                      <a:pPr algn="l"/>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o</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nchor="ctr"/>
                </a:tc>
                <a:tc>
                  <a:txBody>
                    <a:bodyPr/>
                    <a:lstStyle/>
                    <a:p>
                      <a:pPr algn="l"/>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圆圈</a:t>
                      </a:r>
                    </a:p>
                  </a:txBody>
                  <a:tcPr marL="68580" marR="68580" marT="0" marB="0" anchor="ctr"/>
                </a:tc>
                <a:extLst>
                  <a:ext uri="{0D108BD9-81ED-4DB2-BD59-A6C34878D82A}">
                    <a16:rowId xmlns:a16="http://schemas.microsoft.com/office/drawing/2014/main" val="3882084047"/>
                  </a:ext>
                </a:extLst>
              </a:tr>
              <a:tr h="432000">
                <a:tc>
                  <a:txBody>
                    <a:bodyPr/>
                    <a:lstStyle/>
                    <a:p>
                      <a:pPr algn="l"/>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nchor="ctr"/>
                </a:tc>
                <a:tc>
                  <a:txBody>
                    <a:bodyPr/>
                    <a:lstStyle/>
                    <a:p>
                      <a:pPr algn="l"/>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菱形</a:t>
                      </a:r>
                    </a:p>
                  </a:txBody>
                  <a:tcPr marL="68580" marR="68580" marT="0" marB="0" anchor="ctr"/>
                </a:tc>
                <a:extLst>
                  <a:ext uri="{0D108BD9-81ED-4DB2-BD59-A6C34878D82A}">
                    <a16:rowId xmlns:a16="http://schemas.microsoft.com/office/drawing/2014/main" val="534146260"/>
                  </a:ext>
                </a:extLst>
              </a:tr>
              <a:tr h="432000">
                <a:tc>
                  <a:txBody>
                    <a:bodyPr/>
                    <a:lstStyle/>
                    <a:p>
                      <a:pPr algn="l"/>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h</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nchor="ctr"/>
                </a:tc>
                <a:tc>
                  <a:txBody>
                    <a:bodyPr/>
                    <a:lstStyle/>
                    <a:p>
                      <a:pPr algn="l"/>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六边形</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94150971"/>
                  </a:ext>
                </a:extLst>
              </a:tr>
            </a:tbl>
          </a:graphicData>
        </a:graphic>
      </p:graphicFrame>
    </p:spTree>
    <p:extLst>
      <p:ext uri="{BB962C8B-B14F-4D97-AF65-F5344CB8AC3E}">
        <p14:creationId xmlns:p14="http://schemas.microsoft.com/office/powerpoint/2010/main" val="3394747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down)">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FE74D8C-07E5-48A9-8556-3DF9CF7EE52A}"/>
              </a:ext>
            </a:extLst>
          </p:cNvPr>
          <p:cNvSpPr>
            <a:spLocks noGrp="1"/>
          </p:cNvSpPr>
          <p:nvPr>
            <p:ph idx="1"/>
          </p:nvPr>
        </p:nvSpPr>
        <p:spPr/>
        <p:txBody>
          <a:bodyPr/>
          <a:lstStyle/>
          <a:p>
            <a:pPr marL="0" indent="457200">
              <a:buNone/>
            </a:pPr>
            <a:r>
              <a:rPr lang="en-US" altLang="zh-CN" dirty="0" err="1"/>
              <a:t>lines.marker</a:t>
            </a:r>
            <a:r>
              <a:rPr lang="zh-CN" altLang="en-US" dirty="0"/>
              <a:t>参数的</a:t>
            </a:r>
            <a:r>
              <a:rPr lang="en-US" altLang="zh-CN" dirty="0"/>
              <a:t>20</a:t>
            </a:r>
            <a:r>
              <a:rPr lang="zh-CN" altLang="en-US" dirty="0"/>
              <a:t>种取值及其所代表的意义如下表（续表）。</a:t>
            </a:r>
            <a:endParaRPr lang="en-US" altLang="zh-CN" dirty="0"/>
          </a:p>
          <a:p>
            <a:endParaRPr lang="en-US" altLang="zh-CN" dirty="0"/>
          </a:p>
        </p:txBody>
      </p:sp>
      <p:sp>
        <p:nvSpPr>
          <p:cNvPr id="3" name="标题 2">
            <a:extLst>
              <a:ext uri="{FF2B5EF4-FFF2-40B4-BE49-F238E27FC236}">
                <a16:creationId xmlns:a16="http://schemas.microsoft.com/office/drawing/2014/main" id="{351BE47F-A7C0-4F37-895C-B09FEF90680A}"/>
              </a:ext>
            </a:extLst>
          </p:cNvPr>
          <p:cNvSpPr>
            <a:spLocks noGrp="1"/>
          </p:cNvSpPr>
          <p:nvPr>
            <p:ph type="title"/>
          </p:nvPr>
        </p:nvSpPr>
        <p:spPr/>
        <p:txBody>
          <a:bodyPr/>
          <a:lstStyle/>
          <a:p>
            <a:r>
              <a:rPr lang="en-US" altLang="zh-CN" dirty="0" err="1"/>
              <a:t>pyplot</a:t>
            </a:r>
            <a:r>
              <a:rPr lang="zh-CN" altLang="en-US" dirty="0"/>
              <a:t>绘图基础语法与常用参数</a:t>
            </a:r>
          </a:p>
        </p:txBody>
      </p:sp>
      <p:graphicFrame>
        <p:nvGraphicFramePr>
          <p:cNvPr id="4" name="表格 5">
            <a:extLst>
              <a:ext uri="{FF2B5EF4-FFF2-40B4-BE49-F238E27FC236}">
                <a16:creationId xmlns:a16="http://schemas.microsoft.com/office/drawing/2014/main" id="{E498331E-667A-42B8-9DC2-8C2B54892859}"/>
              </a:ext>
            </a:extLst>
          </p:cNvPr>
          <p:cNvGraphicFramePr>
            <a:graphicFrameLocks noGrp="1"/>
          </p:cNvGraphicFramePr>
          <p:nvPr>
            <p:extLst>
              <p:ext uri="{D42A27DB-BD31-4B8C-83A1-F6EECF244321}">
                <p14:modId xmlns:p14="http://schemas.microsoft.com/office/powerpoint/2010/main" val="721574864"/>
              </p:ext>
            </p:extLst>
          </p:nvPr>
        </p:nvGraphicFramePr>
        <p:xfrm>
          <a:off x="3480047" y="1933352"/>
          <a:ext cx="4343646" cy="3888000"/>
        </p:xfrm>
        <a:graphic>
          <a:graphicData uri="http://schemas.openxmlformats.org/drawingml/2006/table">
            <a:tbl>
              <a:tblPr firstRow="1" bandRow="1">
                <a:tableStyleId>{5C22544A-7EE6-4342-B048-85BDC9FD1C3A}</a:tableStyleId>
              </a:tblPr>
              <a:tblGrid>
                <a:gridCol w="2645545">
                  <a:extLst>
                    <a:ext uri="{9D8B030D-6E8A-4147-A177-3AD203B41FA5}">
                      <a16:colId xmlns:a16="http://schemas.microsoft.com/office/drawing/2014/main" val="854945576"/>
                    </a:ext>
                  </a:extLst>
                </a:gridCol>
                <a:gridCol w="1698101">
                  <a:extLst>
                    <a:ext uri="{9D8B030D-6E8A-4147-A177-3AD203B41FA5}">
                      <a16:colId xmlns:a16="http://schemas.microsoft.com/office/drawing/2014/main" val="516549897"/>
                    </a:ext>
                  </a:extLst>
                </a:gridCol>
              </a:tblGrid>
              <a:tr h="432000">
                <a:tc>
                  <a:txBody>
                    <a:bodyPr/>
                    <a:lstStyle/>
                    <a:p>
                      <a:pPr marL="0" algn="ctr" defTabSz="967740" rtl="0" eaLnBrk="1" latinLnBrk="0" hangingPunct="1"/>
                      <a:r>
                        <a:rPr lang="en-US" sz="1800" b="1" kern="1200" baseline="0" dirty="0" err="1">
                          <a:solidFill>
                            <a:schemeClr val="lt1"/>
                          </a:solidFill>
                          <a:latin typeface="Times New Roman" panose="02020603050405020304" pitchFamily="18" charset="0"/>
                          <a:ea typeface="+mn-ea"/>
                          <a:cs typeface="+mn-cs"/>
                        </a:rPr>
                        <a:t>lines.marker</a:t>
                      </a:r>
                      <a:r>
                        <a:rPr lang="zh-CN" altLang="en-US" sz="1800" b="1" kern="1200" baseline="0" dirty="0">
                          <a:solidFill>
                            <a:schemeClr val="lt1"/>
                          </a:solidFill>
                          <a:latin typeface="Times New Roman" panose="02020603050405020304" pitchFamily="18" charset="0"/>
                          <a:ea typeface="+mn-ea"/>
                          <a:cs typeface="+mn-cs"/>
                        </a:rPr>
                        <a:t>取值</a:t>
                      </a:r>
                    </a:p>
                  </a:txBody>
                  <a:tcPr marL="68580" marR="68580" marT="0" marB="0" anchor="ctr"/>
                </a:tc>
                <a:tc>
                  <a:txBody>
                    <a:bodyPr/>
                    <a:lstStyle/>
                    <a:p>
                      <a:pPr marL="0" algn="ctr" defTabSz="967740" rtl="0" eaLnBrk="1" latinLnBrk="0" hangingPunct="1"/>
                      <a:r>
                        <a:rPr lang="zh-CN" altLang="en-US" sz="1800" b="1" kern="1200" baseline="0" dirty="0">
                          <a:solidFill>
                            <a:schemeClr val="lt1"/>
                          </a:solidFill>
                          <a:latin typeface="Times New Roman" panose="02020603050405020304" pitchFamily="18" charset="0"/>
                          <a:ea typeface="+mn-ea"/>
                          <a:cs typeface="+mn-cs"/>
                        </a:rPr>
                        <a:t>意义</a:t>
                      </a:r>
                    </a:p>
                  </a:txBody>
                  <a:tcPr marL="68580" marR="68580" marT="0" marB="0" anchor="ctr"/>
                </a:tc>
                <a:extLst>
                  <a:ext uri="{0D108BD9-81ED-4DB2-BD59-A6C34878D82A}">
                    <a16:rowId xmlns:a16="http://schemas.microsoft.com/office/drawing/2014/main" val="2522897680"/>
                  </a:ext>
                </a:extLst>
              </a:tr>
              <a:tr h="432000">
                <a:tc>
                  <a:txBody>
                    <a:bodyPr/>
                    <a:lstStyle/>
                    <a:p>
                      <a:pPr algn="l"/>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H</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nchor="ctr"/>
                </a:tc>
                <a:tc>
                  <a:txBody>
                    <a:bodyPr/>
                    <a:lstStyle/>
                    <a:p>
                      <a:pPr algn="l"/>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六边形</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endPar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163189032"/>
                  </a:ext>
                </a:extLst>
              </a:tr>
              <a:tr h="432000">
                <a:tc>
                  <a:txBody>
                    <a:bodyPr/>
                    <a:lstStyle/>
                    <a:p>
                      <a:pPr algn="l"/>
                      <a:r>
                        <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nchor="ctr"/>
                </a:tc>
                <a:tc>
                  <a:txBody>
                    <a:bodyPr/>
                    <a:lstStyle/>
                    <a:p>
                      <a:pPr algn="l"/>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水平线</a:t>
                      </a:r>
                    </a:p>
                  </a:txBody>
                  <a:tcPr marL="68580" marR="68580" marT="0" marB="0" anchor="ctr"/>
                </a:tc>
                <a:extLst>
                  <a:ext uri="{0D108BD9-81ED-4DB2-BD59-A6C34878D82A}">
                    <a16:rowId xmlns:a16="http://schemas.microsoft.com/office/drawing/2014/main" val="3301047761"/>
                  </a:ext>
                </a:extLst>
              </a:tr>
              <a:tr h="432000">
                <a:tc>
                  <a:txBody>
                    <a:bodyPr/>
                    <a:lstStyle/>
                    <a:p>
                      <a:pPr algn="l"/>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nchor="ctr"/>
                </a:tc>
                <a:tc>
                  <a:txBody>
                    <a:bodyPr/>
                    <a:lstStyle/>
                    <a:p>
                      <a:pPr algn="l"/>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八边形</a:t>
                      </a:r>
                    </a:p>
                  </a:txBody>
                  <a:tcPr marL="68580" marR="68580" marT="0" marB="0" anchor="ctr"/>
                </a:tc>
                <a:extLst>
                  <a:ext uri="{0D108BD9-81ED-4DB2-BD59-A6C34878D82A}">
                    <a16:rowId xmlns:a16="http://schemas.microsoft.com/office/drawing/2014/main" val="1798760099"/>
                  </a:ext>
                </a:extLst>
              </a:tr>
              <a:tr h="432000">
                <a:tc>
                  <a:txBody>
                    <a:bodyPr/>
                    <a:lstStyle/>
                    <a:p>
                      <a:pPr algn="l"/>
                      <a:r>
                        <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a:t>
                      </a:r>
                      <a:r>
                        <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nchor="ctr"/>
                </a:tc>
                <a:tc>
                  <a:txBody>
                    <a:bodyPr/>
                    <a:lstStyle/>
                    <a:p>
                      <a:pPr algn="l"/>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五边形</a:t>
                      </a:r>
                    </a:p>
                  </a:txBody>
                  <a:tcPr marL="68580" marR="68580" marT="0" marB="0" anchor="ctr"/>
                </a:tc>
                <a:extLst>
                  <a:ext uri="{0D108BD9-81ED-4DB2-BD59-A6C34878D82A}">
                    <a16:rowId xmlns:a16="http://schemas.microsoft.com/office/drawing/2014/main" val="2642175834"/>
                  </a:ext>
                </a:extLst>
              </a:tr>
              <a:tr h="432000">
                <a:tc>
                  <a:txBody>
                    <a:bodyPr/>
                    <a:lstStyle/>
                    <a:p>
                      <a:pPr algn="l"/>
                      <a:r>
                        <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nchor="ctr"/>
                </a:tc>
                <a:tc>
                  <a:txBody>
                    <a:bodyPr/>
                    <a:lstStyle/>
                    <a:p>
                      <a:pPr algn="l"/>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像素</a:t>
                      </a:r>
                    </a:p>
                  </a:txBody>
                  <a:tcPr marL="68580" marR="68580" marT="0" marB="0" anchor="ctr"/>
                </a:tc>
                <a:extLst>
                  <a:ext uri="{0D108BD9-81ED-4DB2-BD59-A6C34878D82A}">
                    <a16:rowId xmlns:a16="http://schemas.microsoft.com/office/drawing/2014/main" val="1823677812"/>
                  </a:ext>
                </a:extLst>
              </a:tr>
              <a:tr h="432000">
                <a:tc>
                  <a:txBody>
                    <a:bodyPr/>
                    <a:lstStyle/>
                    <a:p>
                      <a:pPr algn="l"/>
                      <a:r>
                        <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nchor="ctr"/>
                </a:tc>
                <a:tc>
                  <a:txBody>
                    <a:bodyPr/>
                    <a:lstStyle/>
                    <a:p>
                      <a:pPr algn="l"/>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加号</a:t>
                      </a:r>
                    </a:p>
                  </a:txBody>
                  <a:tcPr marL="68580" marR="68580" marT="0" marB="0" anchor="ctr"/>
                </a:tc>
                <a:extLst>
                  <a:ext uri="{0D108BD9-81ED-4DB2-BD59-A6C34878D82A}">
                    <a16:rowId xmlns:a16="http://schemas.microsoft.com/office/drawing/2014/main" val="3265731632"/>
                  </a:ext>
                </a:extLst>
              </a:tr>
              <a:tr h="432000">
                <a:tc>
                  <a:txBody>
                    <a:bodyPr/>
                    <a:lstStyle/>
                    <a:p>
                      <a:pPr algn="l"/>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None</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nchor="ctr"/>
                </a:tc>
                <a:tc>
                  <a:txBody>
                    <a:bodyPr/>
                    <a:lstStyle/>
                    <a:p>
                      <a:pPr algn="l"/>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无</a:t>
                      </a:r>
                    </a:p>
                  </a:txBody>
                  <a:tcPr marL="68580" marR="68580" marT="0" marB="0" anchor="ctr"/>
                </a:tc>
                <a:extLst>
                  <a:ext uri="{0D108BD9-81ED-4DB2-BD59-A6C34878D82A}">
                    <a16:rowId xmlns:a16="http://schemas.microsoft.com/office/drawing/2014/main" val="4016316290"/>
                  </a:ext>
                </a:extLst>
              </a:tr>
              <a:tr h="432000">
                <a:tc>
                  <a:txBody>
                    <a:bodyPr/>
                    <a:lstStyle/>
                    <a:p>
                      <a:pPr algn="l"/>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nchor="ctr"/>
                </a:tc>
                <a:tc>
                  <a:txBody>
                    <a:bodyPr/>
                    <a:lstStyle/>
                    <a:p>
                      <a:pPr algn="l"/>
                      <a:r>
                        <a:rPr lang="zh-CN" altLang="en-US" sz="18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点</a:t>
                      </a:r>
                    </a:p>
                  </a:txBody>
                  <a:tcPr marL="68580" marR="68580" marT="0" marB="0" anchor="ctr"/>
                </a:tc>
                <a:extLst>
                  <a:ext uri="{0D108BD9-81ED-4DB2-BD59-A6C34878D82A}">
                    <a16:rowId xmlns:a16="http://schemas.microsoft.com/office/drawing/2014/main" val="151994209"/>
                  </a:ext>
                </a:extLst>
              </a:tr>
            </a:tbl>
          </a:graphicData>
        </a:graphic>
      </p:graphicFrame>
    </p:spTree>
    <p:extLst>
      <p:ext uri="{BB962C8B-B14F-4D97-AF65-F5344CB8AC3E}">
        <p14:creationId xmlns:p14="http://schemas.microsoft.com/office/powerpoint/2010/main" val="2898432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theme1.xml><?xml version="1.0" encoding="utf-8"?>
<a:theme xmlns:a="http://schemas.openxmlformats.org/drawingml/2006/main" name="PPT模板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PT模板主题" id="{CEBE7990-C6F3-4E90-A321-F83DE118A5FB}" vid="{7CACAC8C-4918-4F36-901D-910BAC58BD7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1540</TotalTime>
  <Words>8942</Words>
  <Application>Microsoft Office PowerPoint</Application>
  <PresentationFormat>宽屏</PresentationFormat>
  <Paragraphs>1009</Paragraphs>
  <Slides>78</Slides>
  <Notes>72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78</vt:i4>
      </vt:variant>
    </vt:vector>
  </HeadingPairs>
  <TitlesOfParts>
    <vt:vector size="88" baseType="lpstr">
      <vt:lpstr>等线</vt:lpstr>
      <vt:lpstr>黑体</vt:lpstr>
      <vt:lpstr>宋体</vt:lpstr>
      <vt:lpstr>微软雅黑</vt:lpstr>
      <vt:lpstr>Arial</vt:lpstr>
      <vt:lpstr>Calibri</vt:lpstr>
      <vt:lpstr>Helvetica</vt:lpstr>
      <vt:lpstr>Times New Roman</vt:lpstr>
      <vt:lpstr>Wingdings</vt:lpstr>
      <vt:lpstr>PPT模板主题</vt:lpstr>
      <vt:lpstr>Matplotlib、seaborn、pyecharts数据可视化基础</vt:lpstr>
      <vt:lpstr>目录</vt:lpstr>
      <vt:lpstr>pyplot绘图基础语法与常用参数</vt:lpstr>
      <vt:lpstr>pyplot绘图基础语法与常用参数</vt:lpstr>
      <vt:lpstr>pyplot绘图基础语法与常用参数</vt:lpstr>
      <vt:lpstr>pyplot绘图基础语法与常用参数</vt:lpstr>
      <vt:lpstr>pyplot绘图基础语法与常用参数</vt:lpstr>
      <vt:lpstr>pyplot绘图基础语法与常用参数</vt:lpstr>
      <vt:lpstr>pyplot绘图基础语法与常用参数</vt:lpstr>
      <vt:lpstr>pyplot绘图基础语法与常用参数</vt:lpstr>
      <vt:lpstr>使用Matplotlib绘制进阶图形</vt:lpstr>
      <vt:lpstr>使用Matplotlib绘制进阶图形</vt:lpstr>
      <vt:lpstr>使用Matplotlib绘制进阶图形</vt:lpstr>
      <vt:lpstr>使用Matplotlib绘制进阶图形</vt:lpstr>
      <vt:lpstr>使用Matplotlib绘制进阶图形</vt:lpstr>
      <vt:lpstr>使用Matplotlib绘制进阶图形</vt:lpstr>
      <vt:lpstr>使用Matplotlib绘制进阶图形</vt:lpstr>
      <vt:lpstr>使用Matplotlib绘制进阶图形</vt:lpstr>
      <vt:lpstr>使用Matplotlib绘制进阶图形</vt:lpstr>
      <vt:lpstr>使用Matplotlib绘制进阶图形</vt:lpstr>
      <vt:lpstr>使用Matplotlib绘制进阶图形</vt:lpstr>
      <vt:lpstr>目录</vt:lpstr>
      <vt:lpstr>熟悉seaborn绘图基础</vt:lpstr>
      <vt:lpstr>熟悉seaborn绘图基础</vt:lpstr>
      <vt:lpstr>熟悉seaborn绘图基础</vt:lpstr>
      <vt:lpstr>熟悉seaborn绘图基础</vt:lpstr>
      <vt:lpstr>熟悉seaborn绘图基础</vt:lpstr>
      <vt:lpstr>熟悉seaborn绘图基础</vt:lpstr>
      <vt:lpstr>熟悉seaborn绘图基础</vt:lpstr>
      <vt:lpstr>熟悉seaborn绘图基础</vt:lpstr>
      <vt:lpstr>熟悉seaborn绘图基础</vt:lpstr>
      <vt:lpstr>熟悉seaborn绘图基础</vt:lpstr>
      <vt:lpstr>熟悉seaborn绘图基础</vt:lpstr>
      <vt:lpstr>熟悉seaborn绘图基础</vt:lpstr>
      <vt:lpstr>熟悉seaborn绘图基础</vt:lpstr>
      <vt:lpstr>熟悉seaborn绘图基础</vt:lpstr>
      <vt:lpstr>熟悉seaborn绘图基础</vt:lpstr>
      <vt:lpstr>熟悉seaborn绘图基础</vt:lpstr>
      <vt:lpstr>熟悉seaborn绘图基础</vt:lpstr>
      <vt:lpstr>使用seaborn绘制基础图形</vt:lpstr>
      <vt:lpstr>使用seaborn绘制基础图形</vt:lpstr>
      <vt:lpstr>使用seaborn绘制基础图形</vt:lpstr>
      <vt:lpstr>熟悉seaborn绘图基础</vt:lpstr>
      <vt:lpstr>熟悉seaborn绘图基础</vt:lpstr>
      <vt:lpstr>熟悉seaborn绘图基础</vt:lpstr>
      <vt:lpstr>使用seaborn绘制基础图形</vt:lpstr>
      <vt:lpstr>使用seaborn绘制基础图形</vt:lpstr>
      <vt:lpstr>使用seaborn绘制基础图形</vt:lpstr>
      <vt:lpstr>目录</vt:lpstr>
      <vt:lpstr>熟悉pyecharts绘图基础</vt:lpstr>
      <vt:lpstr>熟悉pyecharts绘图基础</vt:lpstr>
      <vt:lpstr>熟悉pyecharts绘图基础</vt:lpstr>
      <vt:lpstr>熟悉pyecharts绘图基础</vt:lpstr>
      <vt:lpstr>熟悉pyecharts绘图基础</vt:lpstr>
      <vt:lpstr>熟悉pyecharts绘图基础</vt:lpstr>
      <vt:lpstr>熟悉pyecharts绘图基础</vt:lpstr>
      <vt:lpstr>熟悉pyecharts绘图基础</vt:lpstr>
      <vt:lpstr>熟悉pyecharts绘图基础</vt:lpstr>
      <vt:lpstr>熟悉pyecharts绘图基础</vt:lpstr>
      <vt:lpstr>熟悉pyecharts绘图基础</vt:lpstr>
      <vt:lpstr>熟悉pyecharts绘图基础</vt:lpstr>
      <vt:lpstr>熟悉pyecharts绘图基础</vt:lpstr>
      <vt:lpstr>熟悉pyecharts绘图基础</vt:lpstr>
      <vt:lpstr>熟悉pyecharts绘图基础</vt:lpstr>
      <vt:lpstr>熟悉pyecharts绘图基础</vt:lpstr>
      <vt:lpstr>熟悉pyecharts绘图基础</vt:lpstr>
      <vt:lpstr>熟悉pyecharts绘图基础</vt:lpstr>
      <vt:lpstr>使用pyecharts绘制交互式图形</vt:lpstr>
      <vt:lpstr>使用pyecharts绘制交互式图形</vt:lpstr>
      <vt:lpstr>使用pyecharts绘制交互式图形</vt:lpstr>
      <vt:lpstr>使用pyecharts绘制交互式图形</vt:lpstr>
      <vt:lpstr>使用pyecharts绘制交互式图形</vt:lpstr>
      <vt:lpstr>使用pyecharts绘制交互式图形</vt:lpstr>
      <vt:lpstr>使用pyecharts绘制交互式图形</vt:lpstr>
      <vt:lpstr>使用pyecharts绘制交互式图形</vt:lpstr>
      <vt:lpstr>使用pyecharts绘制交互式图形</vt:lpstr>
      <vt:lpstr>小结</vt:lpstr>
      <vt:lpstr>PowerPoint 演示文稿</vt:lpstr>
    </vt:vector>
  </TitlesOfParts>
  <Company>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Roc Ren</dc:creator>
  <cp:lastModifiedBy>黄 静</cp:lastModifiedBy>
  <cp:revision>359</cp:revision>
  <dcterms:created xsi:type="dcterms:W3CDTF">2017-01-10T15:44:52Z</dcterms:created>
  <dcterms:modified xsi:type="dcterms:W3CDTF">2022-08-09T03:05:00Z</dcterms:modified>
</cp:coreProperties>
</file>