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317" r:id="rId4"/>
    <p:sldId id="329" r:id="rId5"/>
    <p:sldId id="328" r:id="rId6"/>
    <p:sldId id="318" r:id="rId7"/>
    <p:sldId id="320" r:id="rId8"/>
    <p:sldId id="319" r:id="rId9"/>
    <p:sldId id="321" r:id="rId10"/>
    <p:sldId id="323" r:id="rId11"/>
    <p:sldId id="322" r:id="rId12"/>
    <p:sldId id="330" r:id="rId13"/>
    <p:sldId id="324" r:id="rId14"/>
    <p:sldId id="325" r:id="rId15"/>
    <p:sldId id="326" r:id="rId16"/>
    <p:sldId id="32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Open fire places</a:t>
            </a:r>
            <a:endParaRPr lang="en-GB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573373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Open Fireplace Recess</a:t>
            </a:r>
            <a:endParaRPr lang="en-GB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871247"/>
            <a:ext cx="5105400" cy="598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HCOE\BC IV\Pics\fire\2663159347_8dd74385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838200"/>
            <a:ext cx="8026400" cy="60198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Chimney Construction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Chimney Construction</a:t>
            </a:r>
            <a:endParaRPr lang="en-GB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40448"/>
            <a:ext cx="7924800" cy="6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Chimney Construction</a:t>
            </a:r>
            <a:endParaRPr lang="en-GB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8246"/>
            <a:ext cx="8839200" cy="600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Chimney Construction</a:t>
            </a:r>
            <a:endParaRPr lang="en-GB" sz="3600" b="1" dirty="0"/>
          </a:p>
        </p:txBody>
      </p:sp>
      <p:pic>
        <p:nvPicPr>
          <p:cNvPr id="7170" name="Picture 2" descr="C:\Users\YAM RAI\Desktop\Untitled-1.jpg"/>
          <p:cNvPicPr>
            <a:picLocks noChangeAspect="1" noChangeArrowheads="1"/>
          </p:cNvPicPr>
          <p:nvPr/>
        </p:nvPicPr>
        <p:blipFill>
          <a:blip r:embed="rId2" cstate="print"/>
          <a:srcRect l="1653" t="1471"/>
          <a:stretch>
            <a:fillRect/>
          </a:stretch>
        </p:blipFill>
        <p:spPr bwMode="auto">
          <a:xfrm>
            <a:off x="685800" y="1752600"/>
            <a:ext cx="7924800" cy="51054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1066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AU" sz="2800" b="1" dirty="0" smtClean="0"/>
              <a:t>Typical chimney outlet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10668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Clay bricks </a:t>
            </a:r>
            <a:r>
              <a:rPr lang="en-GB" sz="2800" dirty="0" smtClean="0"/>
              <a:t>– Frost resistant quality</a:t>
            </a:r>
          </a:p>
          <a:p>
            <a:r>
              <a:rPr lang="en-GB" sz="2800" b="1" dirty="0" smtClean="0"/>
              <a:t>Mortar</a:t>
            </a:r>
            <a:r>
              <a:rPr lang="en-GB" sz="2800" dirty="0" smtClean="0"/>
              <a:t> – Strong mix of cement and sand, Cement to be specified as sulphate resisting because of the presence of soluble sulphates in the flue gas condensation</a:t>
            </a:r>
          </a:p>
          <a:p>
            <a:r>
              <a:rPr lang="en-GB" sz="2800" b="1" dirty="0" smtClean="0"/>
              <a:t>Chimney pot </a:t>
            </a:r>
            <a:r>
              <a:rPr lang="en-GB" sz="2800" dirty="0" smtClean="0"/>
              <a:t>- The pot should be firmly bedded in at least 3 courses of brickwork to prevent it being dislodged in high winds</a:t>
            </a:r>
          </a:p>
          <a:p>
            <a:r>
              <a:rPr lang="en-GB" sz="2800" b="1" dirty="0" smtClean="0"/>
              <a:t>Flashings and dpcs </a:t>
            </a:r>
            <a:r>
              <a:rPr lang="en-GB" sz="2800" dirty="0" smtClean="0"/>
              <a:t>- Essential to prevent water which has permeated the chimney, penetrating into the building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Chimney Construction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62000" y="2971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Thank you...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9540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Himalaya College of Engineering</a:t>
            </a:r>
          </a:p>
          <a:p>
            <a:pPr algn="ctr"/>
            <a:r>
              <a:rPr lang="en-GB" sz="3600" dirty="0" smtClean="0"/>
              <a:t>Department of Architecture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39642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Fireplaces and Chimneys</a:t>
            </a:r>
            <a:endParaRPr lang="en-GB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AR 604 Building Construction </a:t>
            </a:r>
            <a:r>
              <a:rPr lang="en-GB" sz="2800" dirty="0" smtClean="0"/>
              <a:t>IV</a:t>
            </a:r>
          </a:p>
          <a:p>
            <a:pPr algn="ctr"/>
            <a:r>
              <a:rPr lang="en-GB" sz="2800" dirty="0" smtClean="0"/>
              <a:t>1 </a:t>
            </a:r>
            <a:r>
              <a:rPr lang="en-GB" sz="2800" dirty="0" err="1" smtClean="0"/>
              <a:t>Poush</a:t>
            </a:r>
            <a:r>
              <a:rPr lang="en-GB" sz="2800" dirty="0" smtClean="0"/>
              <a:t>, </a:t>
            </a:r>
            <a:r>
              <a:rPr lang="en-GB" sz="2800" dirty="0" smtClean="0"/>
              <a:t>2072</a:t>
            </a:r>
            <a:endParaRPr lang="en-GB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6248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Lecturer- Ar. Yam Rai</a:t>
            </a:r>
            <a:endParaRPr lang="en-GB" sz="2400" dirty="0"/>
          </a:p>
        </p:txBody>
      </p:sp>
      <p:pic>
        <p:nvPicPr>
          <p:cNvPr id="14338" name="Picture 2" descr="E:\HCOE\BC IV\Pics\Portal frames\416-Perth-Warehouse.jpg"/>
          <p:cNvPicPr>
            <a:picLocks noChangeAspect="1" noChangeArrowheads="1"/>
          </p:cNvPicPr>
          <p:nvPr/>
        </p:nvPicPr>
        <p:blipFill>
          <a:blip r:embed="rId2"/>
          <a:srcRect l="2326"/>
          <a:stretch>
            <a:fillRect/>
          </a:stretch>
        </p:blipFill>
        <p:spPr bwMode="auto">
          <a:xfrm>
            <a:off x="0" y="3600516"/>
            <a:ext cx="3200400" cy="2190684"/>
          </a:xfrm>
          <a:prstGeom prst="rect">
            <a:avLst/>
          </a:prstGeom>
          <a:noFill/>
        </p:spPr>
      </p:pic>
      <p:pic>
        <p:nvPicPr>
          <p:cNvPr id="14339" name="Picture 3" descr="E:\HCOE\BC IV\Pics\Portal frames\por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5014" y="3614070"/>
            <a:ext cx="3079586" cy="2177130"/>
          </a:xfrm>
          <a:prstGeom prst="rect">
            <a:avLst/>
          </a:prstGeom>
          <a:noFill/>
        </p:spPr>
      </p:pic>
      <p:pic>
        <p:nvPicPr>
          <p:cNvPr id="14340" name="Picture 4" descr="E:\HCOE\BC IV\Pics\Portal frames\used-frames-1.jpeg"/>
          <p:cNvPicPr>
            <a:picLocks noChangeAspect="1" noChangeArrowheads="1"/>
          </p:cNvPicPr>
          <p:nvPr/>
        </p:nvPicPr>
        <p:blipFill>
          <a:blip r:embed="rId4"/>
          <a:srcRect r="29408"/>
          <a:stretch>
            <a:fillRect/>
          </a:stretch>
        </p:blipFill>
        <p:spPr bwMode="auto">
          <a:xfrm>
            <a:off x="6400800" y="3595687"/>
            <a:ext cx="2743200" cy="2195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Introduction</a:t>
            </a:r>
            <a:endParaRPr lang="en-GB" sz="3600" b="1" dirty="0"/>
          </a:p>
        </p:txBody>
      </p:sp>
      <p:pic>
        <p:nvPicPr>
          <p:cNvPr id="1026" name="Picture 2" descr="E:\HCOE\BC IV\Pics\fire\traditional-fireplace-fun-ash-facts-with-great-chandelier-and-grey-sofa-with-luxury-design-combined-with-minimalist-classic-decoration-ide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6172200" cy="6017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Introduction</a:t>
            </a:r>
            <a:endParaRPr lang="en-GB" sz="3600" b="1" dirty="0"/>
          </a:p>
        </p:txBody>
      </p:sp>
      <p:pic>
        <p:nvPicPr>
          <p:cNvPr id="2050" name="Picture 2" descr="E:\HCOE\BC IV\Pics\fire\stone-fireplace-designs-to-warm-your-home____________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52368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Introduction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Traditional method of providing heat in a domestic building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Use is declining because of low efficiency compared to modern heating appliances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Combustible fuels like coal, wood require means of conveying the products of combustion away from the fireplace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Terminology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AU" sz="2800" b="1" dirty="0" smtClean="0"/>
              <a:t>Fireplace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Area in which combustion of fuel takes place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May be in the form of an open space with a grate in which wood or coal is burnt 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Free standing appliance such as combustion stove, oil burning appliance, gas boiler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2800" dirty="0" smtClean="0"/>
          </a:p>
          <a:p>
            <a:pPr marL="285750" indent="-285750"/>
            <a:r>
              <a:rPr lang="en-AU" sz="2800" b="1" dirty="0" smtClean="0"/>
              <a:t>Chimney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Fabric surrounding the flue and providing it with the necessary strength and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Terminology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30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AU" sz="2800" b="1" dirty="0" smtClean="0"/>
              <a:t>Flue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This is strictly a void through which the products of combustion pass.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Formed by lining the inside of a chimney with a suitable lining material to give protection to the chimney fabric from the products of combustion.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To improve the efficiency of a flue &gt; chimney to be placed on an internal wall &gt; reduce the heat loss to the outside air &gt; reduce risk of condensation within the flue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Condensation could cause corrosion of the chimney fabric due to sulphur compounds &gt; by product of combustion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Terminology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AU" sz="2800" b="1" dirty="0" smtClean="0"/>
              <a:t>Flue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362200"/>
            <a:ext cx="850996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838201"/>
            <a:ext cx="536497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Open fire places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AU" sz="2800" b="1" dirty="0" smtClean="0"/>
              <a:t>Components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Hearth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Fire place recess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Chimney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Flue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344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DESIGN  &amp;  SITE PLANNING</dc:title>
  <dc:creator>YAM RAI</dc:creator>
  <cp:lastModifiedBy>YAM RAI</cp:lastModifiedBy>
  <cp:revision>93</cp:revision>
  <dcterms:created xsi:type="dcterms:W3CDTF">2006-08-16T00:00:00Z</dcterms:created>
  <dcterms:modified xsi:type="dcterms:W3CDTF">2015-12-15T15:26:52Z</dcterms:modified>
</cp:coreProperties>
</file>