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notesMasterIdLst>
    <p:notesMasterId r:id="rId12"/>
  </p:notesMasterIdLst>
  <p:sldIdLst>
    <p:sldId id="256" r:id="rId2"/>
    <p:sldId id="266" r:id="rId3"/>
    <p:sldId id="258" r:id="rId4"/>
    <p:sldId id="265" r:id="rId5"/>
    <p:sldId id="264" r:id="rId6"/>
    <p:sldId id="259" r:id="rId7"/>
    <p:sldId id="260"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B989B-6D7D-4C63-84E2-53E76CC6DACD}"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1140F-64D9-465B-B821-72BA9D487BDA}" type="slidenum">
              <a:rPr lang="en-US" smtClean="0"/>
              <a:t>‹#›</a:t>
            </a:fld>
            <a:endParaRPr lang="en-US"/>
          </a:p>
        </p:txBody>
      </p:sp>
    </p:spTree>
    <p:extLst>
      <p:ext uri="{BB962C8B-B14F-4D97-AF65-F5344CB8AC3E}">
        <p14:creationId xmlns:p14="http://schemas.microsoft.com/office/powerpoint/2010/main" val="3599523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Neural Networks are used for</a:t>
            </a:r>
            <a:r>
              <a:rPr lang="en-US" baseline="0" dirty="0" smtClean="0"/>
              <a:t> problems like pattern recognition. A classic problem for neural networks is recognizing handwritten numbers. Humans can tell that’s a 5 because our brains know what handwritten fives look like, but computers need neural networks based on the layers of neurons that human brains use for pattern recognition. To begin teaching the computer what a five, and a six, and all the other numbers look like, we first need a huge data set for training. It contains The pixels from the images of the handwritten numbers arranged in a list containing the brightness of the pixel. It’s mostly zeroes for empty space. On the spreadsheet on the left, you can see the number that was written, plus the beginning of the values representing the brightness of the pixels. On the spreadsheet on the right, you can see some of the vast amount of data we have, with the rows each being one handwritten letter and the columns being each pixel. You can see the darker cells that contain a larger number representing a pixel that isn’t blank.</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2</a:t>
            </a:fld>
            <a:endParaRPr lang="en-US"/>
          </a:p>
        </p:txBody>
      </p:sp>
    </p:spTree>
    <p:extLst>
      <p:ext uri="{BB962C8B-B14F-4D97-AF65-F5344CB8AC3E}">
        <p14:creationId xmlns:p14="http://schemas.microsoft.com/office/powerpoint/2010/main" val="344028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see several inputs to one node in a neural network. Each input is multiplied by the weight of the connection between the input and this node, and then the node sums all of those weights and adds it’s bias. Then, to determine the output of the node, it goes through an activation function. We used sigma, to give a probability, but this shows a binary activation function for a 1 or 0 output.</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3</a:t>
            </a:fld>
            <a:endParaRPr lang="en-US"/>
          </a:p>
        </p:txBody>
      </p:sp>
    </p:spTree>
    <p:extLst>
      <p:ext uri="{BB962C8B-B14F-4D97-AF65-F5344CB8AC3E}">
        <p14:creationId xmlns:p14="http://schemas.microsoft.com/office/powerpoint/2010/main" val="204513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input one data</a:t>
            </a:r>
            <a:r>
              <a:rPr lang="en-US" baseline="0" dirty="0" smtClean="0"/>
              <a:t> point, the input nodes are a 1 by 2 array, which gets multiplied by the 2 by 3 matrix that contains the weights to yield everything that gets passed into the hidden array. </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4</a:t>
            </a:fld>
            <a:endParaRPr lang="en-US"/>
          </a:p>
        </p:txBody>
      </p:sp>
    </p:spTree>
    <p:extLst>
      <p:ext uri="{BB962C8B-B14F-4D97-AF65-F5344CB8AC3E}">
        <p14:creationId xmlns:p14="http://schemas.microsoft.com/office/powerpoint/2010/main" val="114342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0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577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9135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099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0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846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498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004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12/10/2018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546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68B11-C5A8-448C-8CE9-B1A273C79CFC}" type="datetimeFigureOut">
              <a:rPr lang="en-US" smtClean="0"/>
              <a:t>12/10/2018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20775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31622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298CD5-6C1E-4009-B41F-6DF62E31D3BE}" type="datetimeFigureOut">
              <a:rPr lang="en-US" smtClean="0"/>
              <a:pPr/>
              <a:t>12/10/2018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06272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freecodecamp.org/building-a-3-layer-neural-network-from-scratch-99239c4af5d3" TargetMode="External"/><Relationship Id="rId2" Type="http://schemas.openxmlformats.org/officeDocument/2006/relationships/hyperlink" Target="https://towardsdatascience.com/how-to-build-your-own-neural-network-from-scratch-in-python-68998a08e4f6" TargetMode="External"/><Relationship Id="rId1" Type="http://schemas.openxmlformats.org/officeDocument/2006/relationships/slideLayout" Target="../slideLayouts/slideLayout2.xml"/><Relationship Id="rId6" Type="http://schemas.openxmlformats.org/officeDocument/2006/relationships/hyperlink" Target="https://ml-cheatsheet.readthedocs.io/en/latest/forwardpropagation.html" TargetMode="External"/><Relationship Id="rId5" Type="http://schemas.openxmlformats.org/officeDocument/2006/relationships/hyperlink" Target="https://www.youtube.com/watch?v=aircAruvnKk" TargetMode="External"/><Relationship Id="rId4" Type="http://schemas.openxmlformats.org/officeDocument/2006/relationships/hyperlink" Target="https://drive.google.com/file/d/1Z-xqGIVuRK9p1M4Qnov_orMx3R0ndbPq/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Networks</a:t>
            </a:r>
            <a:endParaRPr lang="en-US" dirty="0"/>
          </a:p>
        </p:txBody>
      </p:sp>
      <p:sp>
        <p:nvSpPr>
          <p:cNvPr id="3" name="Subtitle 2"/>
          <p:cNvSpPr>
            <a:spLocks noGrp="1"/>
          </p:cNvSpPr>
          <p:nvPr>
            <p:ph type="subTitle" idx="1"/>
          </p:nvPr>
        </p:nvSpPr>
        <p:spPr/>
        <p:txBody>
          <a:bodyPr/>
          <a:lstStyle/>
          <a:p>
            <a:r>
              <a:rPr lang="en-US" dirty="0" smtClean="0"/>
              <a:t>Melissa Anthony and Micah Reid</a:t>
            </a:r>
            <a:endParaRPr lang="en-US" dirty="0"/>
          </a:p>
        </p:txBody>
      </p:sp>
    </p:spTree>
    <p:extLst>
      <p:ext uri="{BB962C8B-B14F-4D97-AF65-F5344CB8AC3E}">
        <p14:creationId xmlns:p14="http://schemas.microsoft.com/office/powerpoint/2010/main" val="2739282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hlinkClick r:id="rId2"/>
              </a:rPr>
              <a:t>Towardsdatascience.com article by James Loy:</a:t>
            </a:r>
          </a:p>
          <a:p>
            <a:r>
              <a:rPr lang="en-US" dirty="0" smtClean="0">
                <a:hlinkClick r:id="rId2"/>
              </a:rPr>
              <a:t>https</a:t>
            </a:r>
            <a:r>
              <a:rPr lang="en-US" dirty="0">
                <a:hlinkClick r:id="rId2"/>
              </a:rPr>
              <a:t>://</a:t>
            </a:r>
            <a:r>
              <a:rPr lang="en-US" dirty="0" smtClean="0">
                <a:hlinkClick r:id="rId2"/>
              </a:rPr>
              <a:t>towardsdatascience.com/how-to-build-your-own-neural-network-from-scratch-in-python-68998a08e4f6</a:t>
            </a:r>
            <a:endParaRPr lang="en-US" dirty="0" smtClean="0"/>
          </a:p>
          <a:p>
            <a:endParaRPr lang="en-US" dirty="0"/>
          </a:p>
          <a:p>
            <a:r>
              <a:rPr lang="en-US" dirty="0" err="1" smtClean="0"/>
              <a:t>FreeCodeCamp</a:t>
            </a:r>
            <a:r>
              <a:rPr lang="en-US" dirty="0" smtClean="0"/>
              <a:t> article by Daphne </a:t>
            </a:r>
            <a:r>
              <a:rPr lang="en-US" dirty="0" err="1" smtClean="0"/>
              <a:t>Cornelisse</a:t>
            </a:r>
            <a:r>
              <a:rPr lang="en-US" dirty="0" smtClean="0"/>
              <a:t>:</a:t>
            </a:r>
          </a:p>
          <a:p>
            <a:r>
              <a:rPr lang="en-US" dirty="0">
                <a:hlinkClick r:id="rId3"/>
              </a:rPr>
              <a:t>https://</a:t>
            </a:r>
            <a:r>
              <a:rPr lang="en-US" dirty="0" smtClean="0">
                <a:hlinkClick r:id="rId3"/>
              </a:rPr>
              <a:t>medium.freecodecamp.org/building-a-3-layer-neural-network-from-scratch-99239c4af5d3</a:t>
            </a:r>
            <a:endParaRPr lang="en-US" dirty="0" smtClean="0"/>
          </a:p>
          <a:p>
            <a:endParaRPr lang="en-US" dirty="0"/>
          </a:p>
          <a:p>
            <a:r>
              <a:rPr lang="en-US" dirty="0" smtClean="0"/>
              <a:t>Ava Lakmazaheri and Emily </a:t>
            </a:r>
            <a:r>
              <a:rPr lang="en-US" dirty="0" err="1" smtClean="0"/>
              <a:t>Lepert’s</a:t>
            </a:r>
            <a:r>
              <a:rPr lang="en-US" dirty="0" smtClean="0"/>
              <a:t> Linearity 2 Paper:</a:t>
            </a:r>
          </a:p>
          <a:p>
            <a:r>
              <a:rPr lang="en-US" dirty="0">
                <a:hlinkClick r:id="rId4"/>
              </a:rPr>
              <a:t>https://</a:t>
            </a:r>
            <a:r>
              <a:rPr lang="en-US" dirty="0" smtClean="0">
                <a:hlinkClick r:id="rId4"/>
              </a:rPr>
              <a:t>drive.google.com/file/d/1Z-xqGIVuRK9p1M4Qnov_orMx3R0ndbPq/view</a:t>
            </a:r>
            <a:endParaRPr lang="en-US" dirty="0" smtClean="0"/>
          </a:p>
          <a:p>
            <a:endParaRPr lang="en-US" dirty="0" smtClean="0">
              <a:hlinkClick r:id="rId5"/>
            </a:endParaRPr>
          </a:p>
          <a:p>
            <a:r>
              <a:rPr lang="en-US" dirty="0" smtClean="0">
                <a:solidFill>
                  <a:srgbClr val="FF0000"/>
                </a:solidFill>
                <a:hlinkClick r:id="rId5"/>
              </a:rPr>
              <a:t>3Blue1Brown </a:t>
            </a:r>
            <a:r>
              <a:rPr lang="en-US" dirty="0" err="1" smtClean="0">
                <a:solidFill>
                  <a:srgbClr val="FF0000"/>
                </a:solidFill>
                <a:hlinkClick r:id="rId5"/>
              </a:rPr>
              <a:t>Youtube</a:t>
            </a:r>
            <a:r>
              <a:rPr lang="en-US" dirty="0" smtClean="0">
                <a:solidFill>
                  <a:srgbClr val="FF0000"/>
                </a:solidFill>
                <a:hlinkClick r:id="rId5"/>
              </a:rPr>
              <a:t> Series on Neural Networks:</a:t>
            </a:r>
          </a:p>
          <a:p>
            <a:r>
              <a:rPr lang="en-US" dirty="0" smtClean="0">
                <a:hlinkClick r:id="rId5"/>
              </a:rPr>
              <a:t>https</a:t>
            </a:r>
            <a:r>
              <a:rPr lang="en-US" dirty="0">
                <a:hlinkClick r:id="rId5"/>
              </a:rPr>
              <a:t>://</a:t>
            </a:r>
            <a:r>
              <a:rPr lang="en-US" dirty="0" smtClean="0">
                <a:hlinkClick r:id="rId5"/>
              </a:rPr>
              <a:t>www.youtube.com/watch?v=aircAruvnKk</a:t>
            </a:r>
            <a:endParaRPr lang="en-US" dirty="0" smtClean="0"/>
          </a:p>
          <a:p>
            <a:endParaRPr lang="en-US" dirty="0"/>
          </a:p>
          <a:p>
            <a:r>
              <a:rPr lang="en-US" dirty="0">
                <a:hlinkClick r:id="rId6"/>
              </a:rPr>
              <a:t>https://</a:t>
            </a:r>
            <a:r>
              <a:rPr lang="en-US" dirty="0" smtClean="0">
                <a:hlinkClick r:id="rId6"/>
              </a:rPr>
              <a:t>ml-cheatsheet.readthedocs.io/en/latest/forwardpropagation.html</a:t>
            </a:r>
            <a:endParaRPr lang="en-US" dirty="0" smtClean="0"/>
          </a:p>
          <a:p>
            <a:endParaRPr lang="en-US" dirty="0"/>
          </a:p>
        </p:txBody>
      </p:sp>
    </p:spTree>
    <p:extLst>
      <p:ext uri="{BB962C8B-B14F-4D97-AF65-F5344CB8AC3E}">
        <p14:creationId xmlns:p14="http://schemas.microsoft.com/office/powerpoint/2010/main" val="2907230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1" r="45279" b="38913"/>
          <a:stretch/>
        </p:blipFill>
        <p:spPr>
          <a:xfrm>
            <a:off x="0" y="1714501"/>
            <a:ext cx="7158219" cy="43409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569" y="14165"/>
            <a:ext cx="7667431" cy="4185139"/>
          </a:xfrm>
          <a:prstGeom prst="rect">
            <a:avLst/>
          </a:prstGeom>
        </p:spPr>
      </p:pic>
      <p:pic>
        <p:nvPicPr>
          <p:cNvPr id="1026" name="Picture 2" descr="Image result for handwriting number datas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3060" y="2106735"/>
            <a:ext cx="30765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8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5300" y="355600"/>
            <a:ext cx="11023600" cy="5511800"/>
          </a:xfrm>
          <a:prstGeom prst="rect">
            <a:avLst/>
          </a:prstGeom>
        </p:spPr>
      </p:pic>
    </p:spTree>
    <p:extLst>
      <p:ext uri="{BB962C8B-B14F-4D97-AF65-F5344CB8AC3E}">
        <p14:creationId xmlns:p14="http://schemas.microsoft.com/office/powerpoint/2010/main" val="1270881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_images/dynamic_resizing_neural_network_4_obs.png"/>
          <p:cNvPicPr>
            <a:picLocks noChangeAspect="1" noChangeArrowheads="1"/>
          </p:cNvPicPr>
          <p:nvPr/>
        </p:nvPicPr>
        <p:blipFill rotWithShape="1">
          <a:blip r:embed="rId3">
            <a:extLst>
              <a:ext uri="{28A0092B-C50C-407E-A947-70E740481C1C}">
                <a14:useLocalDpi xmlns:a14="http://schemas.microsoft.com/office/drawing/2010/main" val="0"/>
              </a:ext>
            </a:extLst>
          </a:blip>
          <a:srcRect b="35141"/>
          <a:stretch/>
        </p:blipFill>
        <p:spPr bwMode="auto">
          <a:xfrm>
            <a:off x="1352550" y="-66674"/>
            <a:ext cx="774700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_images/dynamic_resizing_neural_network_1_ob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3790524"/>
            <a:ext cx="8496300" cy="174161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2505809" y="501162"/>
            <a:ext cx="2285999" cy="5627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05809" y="1063869"/>
            <a:ext cx="2285999" cy="173059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05809" y="1053765"/>
            <a:ext cx="2285999" cy="55260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473570" y="501162"/>
            <a:ext cx="2318238" cy="186909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73570" y="2370259"/>
            <a:ext cx="2318238" cy="3900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441332" y="1606367"/>
            <a:ext cx="2350476" cy="7547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05809" y="4136299"/>
            <a:ext cx="546945" cy="369332"/>
          </a:xfrm>
          <a:prstGeom prst="rect">
            <a:avLst/>
          </a:prstGeom>
          <a:noFill/>
        </p:spPr>
        <p:txBody>
          <a:bodyPr wrap="none" rtlCol="0">
            <a:spAutoFit/>
          </a:bodyPr>
          <a:lstStyle/>
          <a:p>
            <a:r>
              <a:rPr lang="en-US" dirty="0" smtClean="0">
                <a:solidFill>
                  <a:srgbClr val="FF0000"/>
                </a:solidFill>
              </a:rPr>
              <a:t>W</a:t>
            </a:r>
            <a:r>
              <a:rPr lang="en-US" baseline="-25000" dirty="0" smtClean="0">
                <a:solidFill>
                  <a:srgbClr val="FF0000"/>
                </a:solidFill>
              </a:rPr>
              <a:t>11</a:t>
            </a:r>
            <a:endParaRPr lang="en-US" dirty="0">
              <a:solidFill>
                <a:srgbClr val="FF0000"/>
              </a:solidFill>
            </a:endParaRPr>
          </a:p>
        </p:txBody>
      </p:sp>
      <p:sp>
        <p:nvSpPr>
          <p:cNvPr id="24" name="TextBox 23"/>
          <p:cNvSpPr txBox="1"/>
          <p:nvPr/>
        </p:nvSpPr>
        <p:spPr>
          <a:xfrm>
            <a:off x="2505809" y="4560013"/>
            <a:ext cx="546945" cy="369332"/>
          </a:xfrm>
          <a:prstGeom prst="rect">
            <a:avLst/>
          </a:prstGeom>
          <a:noFill/>
        </p:spPr>
        <p:txBody>
          <a:bodyPr wrap="none" rtlCol="0">
            <a:spAutoFit/>
          </a:bodyPr>
          <a:lstStyle/>
          <a:p>
            <a:r>
              <a:rPr lang="en-US" dirty="0" smtClean="0">
                <a:solidFill>
                  <a:srgbClr val="FFFF00"/>
                </a:solidFill>
              </a:rPr>
              <a:t>W</a:t>
            </a:r>
            <a:r>
              <a:rPr lang="en-US" baseline="-25000" dirty="0" smtClean="0">
                <a:solidFill>
                  <a:srgbClr val="FFFF00"/>
                </a:solidFill>
              </a:rPr>
              <a:t>21</a:t>
            </a:r>
            <a:endParaRPr lang="en-US" dirty="0">
              <a:solidFill>
                <a:srgbClr val="FFFF00"/>
              </a:solidFill>
            </a:endParaRPr>
          </a:p>
        </p:txBody>
      </p:sp>
      <p:sp>
        <p:nvSpPr>
          <p:cNvPr id="25" name="TextBox 24"/>
          <p:cNvSpPr txBox="1"/>
          <p:nvPr/>
        </p:nvSpPr>
        <p:spPr>
          <a:xfrm>
            <a:off x="3455373" y="4136299"/>
            <a:ext cx="546945" cy="369332"/>
          </a:xfrm>
          <a:prstGeom prst="rect">
            <a:avLst/>
          </a:prstGeom>
          <a:noFill/>
        </p:spPr>
        <p:txBody>
          <a:bodyPr wrap="none" rtlCol="0">
            <a:spAutoFit/>
          </a:bodyPr>
          <a:lstStyle/>
          <a:p>
            <a:r>
              <a:rPr lang="en-US" dirty="0" smtClean="0">
                <a:solidFill>
                  <a:srgbClr val="00B050"/>
                </a:solidFill>
              </a:rPr>
              <a:t>W</a:t>
            </a:r>
            <a:r>
              <a:rPr lang="en-US" baseline="-25000" dirty="0" smtClean="0">
                <a:solidFill>
                  <a:srgbClr val="00B050"/>
                </a:solidFill>
              </a:rPr>
              <a:t>13</a:t>
            </a:r>
          </a:p>
        </p:txBody>
      </p:sp>
      <p:sp>
        <p:nvSpPr>
          <p:cNvPr id="26" name="TextBox 25"/>
          <p:cNvSpPr txBox="1"/>
          <p:nvPr/>
        </p:nvSpPr>
        <p:spPr>
          <a:xfrm>
            <a:off x="2980591" y="4136299"/>
            <a:ext cx="546945" cy="369332"/>
          </a:xfrm>
          <a:prstGeom prst="rect">
            <a:avLst/>
          </a:prstGeom>
          <a:noFill/>
        </p:spPr>
        <p:txBody>
          <a:bodyPr wrap="none" rtlCol="0">
            <a:spAutoFit/>
          </a:bodyPr>
          <a:lstStyle/>
          <a:p>
            <a:r>
              <a:rPr lang="en-US" dirty="0" smtClean="0">
                <a:solidFill>
                  <a:schemeClr val="accent1"/>
                </a:solidFill>
              </a:rPr>
              <a:t>W</a:t>
            </a:r>
            <a:r>
              <a:rPr lang="en-US" baseline="-25000" dirty="0" smtClean="0">
                <a:solidFill>
                  <a:schemeClr val="accent1"/>
                </a:solidFill>
              </a:rPr>
              <a:t>12</a:t>
            </a:r>
            <a:endParaRPr lang="en-US" dirty="0">
              <a:solidFill>
                <a:schemeClr val="accent1"/>
              </a:solidFill>
            </a:endParaRPr>
          </a:p>
        </p:txBody>
      </p:sp>
      <p:sp>
        <p:nvSpPr>
          <p:cNvPr id="27" name="TextBox 26"/>
          <p:cNvSpPr txBox="1"/>
          <p:nvPr/>
        </p:nvSpPr>
        <p:spPr>
          <a:xfrm>
            <a:off x="3016673" y="4560013"/>
            <a:ext cx="546945" cy="369332"/>
          </a:xfrm>
          <a:prstGeom prst="rect">
            <a:avLst/>
          </a:prstGeom>
          <a:noFill/>
        </p:spPr>
        <p:txBody>
          <a:bodyPr wrap="none" rtlCol="0">
            <a:spAutoFit/>
          </a:bodyPr>
          <a:lstStyle/>
          <a:p>
            <a:r>
              <a:rPr lang="en-US" dirty="0" smtClean="0">
                <a:solidFill>
                  <a:srgbClr val="00B0F0"/>
                </a:solidFill>
              </a:rPr>
              <a:t>W</a:t>
            </a:r>
            <a:r>
              <a:rPr lang="en-US" baseline="-25000" dirty="0" smtClean="0">
                <a:solidFill>
                  <a:srgbClr val="00B0F0"/>
                </a:solidFill>
              </a:rPr>
              <a:t>22</a:t>
            </a:r>
            <a:endParaRPr lang="en-US" dirty="0">
              <a:solidFill>
                <a:srgbClr val="00B0F0"/>
              </a:solidFill>
            </a:endParaRPr>
          </a:p>
        </p:txBody>
      </p:sp>
      <p:sp>
        <p:nvSpPr>
          <p:cNvPr id="28" name="TextBox 27"/>
          <p:cNvSpPr txBox="1"/>
          <p:nvPr/>
        </p:nvSpPr>
        <p:spPr>
          <a:xfrm>
            <a:off x="3455373" y="4556846"/>
            <a:ext cx="546945" cy="369332"/>
          </a:xfrm>
          <a:prstGeom prst="rect">
            <a:avLst/>
          </a:prstGeom>
          <a:noFill/>
        </p:spPr>
        <p:txBody>
          <a:bodyPr wrap="none" rtlCol="0">
            <a:spAutoFit/>
          </a:bodyPr>
          <a:lstStyle/>
          <a:p>
            <a:r>
              <a:rPr lang="en-US" dirty="0" smtClean="0">
                <a:solidFill>
                  <a:srgbClr val="7030A0"/>
                </a:solidFill>
              </a:rPr>
              <a:t>W</a:t>
            </a:r>
            <a:r>
              <a:rPr lang="en-US" baseline="-25000" dirty="0" smtClean="0">
                <a:solidFill>
                  <a:srgbClr val="7030A0"/>
                </a:solidFill>
              </a:rPr>
              <a:t>23</a:t>
            </a:r>
            <a:endParaRPr lang="en-US" dirty="0">
              <a:solidFill>
                <a:srgbClr val="7030A0"/>
              </a:solidFill>
            </a:endParaRPr>
          </a:p>
        </p:txBody>
      </p:sp>
    </p:spTree>
    <p:extLst>
      <p:ext uri="{BB962C8B-B14F-4D97-AF65-F5344CB8AC3E}">
        <p14:creationId xmlns:p14="http://schemas.microsoft.com/office/powerpoint/2010/main" val="2461734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_images/dynamic_resizing_neural_network_4_ob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66675"/>
            <a:ext cx="7747000" cy="5345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275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800/1*CEtt0h8Rss_qPu7CyqMT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676274"/>
            <a:ext cx="10765692" cy="1749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800/1*E1_l8PGamc2xTNS87XGN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3708400"/>
            <a:ext cx="7956176"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235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9900" y="139700"/>
            <a:ext cx="5727700" cy="1145540"/>
          </a:xfrm>
          <a:prstGeom prst="rect">
            <a:avLst/>
          </a:prstGeom>
        </p:spPr>
      </p:pic>
      <p:pic>
        <p:nvPicPr>
          <p:cNvPr id="2050" name="Picture 2" descr="https://cdn-images-1.medium.com/max/800/1*7zxb2lfWWKaVxnmq2o69M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1749669"/>
            <a:ext cx="9148420" cy="409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572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90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0082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143</TotalTime>
  <Words>384</Words>
  <Application>Microsoft Office PowerPoint</Application>
  <PresentationFormat>Widescreen</PresentationFormat>
  <Paragraphs>29</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Resources</vt:lpstr>
    </vt:vector>
  </TitlesOfParts>
  <Company>Olin 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Melissa Anthony</dc:creator>
  <cp:lastModifiedBy>Melissa Anthony</cp:lastModifiedBy>
  <cp:revision>11</cp:revision>
  <dcterms:created xsi:type="dcterms:W3CDTF">2018-12-10T02:05:24Z</dcterms:created>
  <dcterms:modified xsi:type="dcterms:W3CDTF">2018-12-10T14:43:09Z</dcterms:modified>
</cp:coreProperties>
</file>