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3" r:id="rId1"/>
  </p:sldMasterIdLst>
  <p:notesMasterIdLst>
    <p:notesMasterId r:id="rId14"/>
  </p:notesMasterIdLst>
  <p:sldIdLst>
    <p:sldId id="256" r:id="rId2"/>
    <p:sldId id="266" r:id="rId3"/>
    <p:sldId id="258" r:id="rId4"/>
    <p:sldId id="265" r:id="rId5"/>
    <p:sldId id="264" r:id="rId6"/>
    <p:sldId id="259" r:id="rId7"/>
    <p:sldId id="267" r:id="rId8"/>
    <p:sldId id="268" r:id="rId9"/>
    <p:sldId id="261" r:id="rId10"/>
    <p:sldId id="260" r:id="rId11"/>
    <p:sldId id="263"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0233" autoAdjust="0"/>
  </p:normalViewPr>
  <p:slideViewPr>
    <p:cSldViewPr snapToGrid="0">
      <p:cViewPr>
        <p:scale>
          <a:sx n="100" d="100"/>
          <a:sy n="100" d="100"/>
        </p:scale>
        <p:origin x="93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4B989B-6D7D-4C63-84E2-53E76CC6DACD}" type="datetimeFigureOut">
              <a:rPr lang="en-US" smtClean="0"/>
              <a:t>12/10/2018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41140F-64D9-465B-B821-72BA9D487BDA}" type="slidenum">
              <a:rPr lang="en-US" smtClean="0"/>
              <a:t>‹#›</a:t>
            </a:fld>
            <a:endParaRPr lang="en-US"/>
          </a:p>
        </p:txBody>
      </p:sp>
    </p:spTree>
    <p:extLst>
      <p:ext uri="{BB962C8B-B14F-4D97-AF65-F5344CB8AC3E}">
        <p14:creationId xmlns:p14="http://schemas.microsoft.com/office/powerpoint/2010/main" val="3599523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Neural Networks are used for</a:t>
            </a:r>
            <a:r>
              <a:rPr lang="en-US" baseline="0" dirty="0" smtClean="0"/>
              <a:t> problems like pattern recognition. A classic problem for neural networks is recognizing handwritten numbers. Humans can tell that’s a 5 because our brains know what handwritten fives look like, but computers need neural networks based on the layers of neurons that human brains use for pattern recognition. To begin teaching the computer what a five, and a six, and all the other numbers look like, we first need a huge data set for training. It contains The pixels from the images of the handwritten numbers arranged in a list containing the brightness of the pixel. It’s mostly zeroes for empty space. On the spreadsheet on the left, you can see the number that was written, plus the beginning of the values representing the brightness of the pixels. On the spreadsheet on the right, you can see some of the vast amount of data we have, with the rows each being one handwritten letter and the columns being each pixel. You can see the darker cells that contain a larger number representing a pixel that isn’t blank.</a:t>
            </a:r>
            <a:endParaRPr lang="en-US" dirty="0"/>
          </a:p>
        </p:txBody>
      </p:sp>
      <p:sp>
        <p:nvSpPr>
          <p:cNvPr id="4" name="Slide Number Placeholder 3"/>
          <p:cNvSpPr>
            <a:spLocks noGrp="1"/>
          </p:cNvSpPr>
          <p:nvPr>
            <p:ph type="sldNum" sz="quarter" idx="10"/>
          </p:nvPr>
        </p:nvSpPr>
        <p:spPr/>
        <p:txBody>
          <a:bodyPr/>
          <a:lstStyle/>
          <a:p>
            <a:fld id="{0641140F-64D9-465B-B821-72BA9D487BDA}" type="slidenum">
              <a:rPr lang="en-US" smtClean="0"/>
              <a:t>2</a:t>
            </a:fld>
            <a:endParaRPr lang="en-US"/>
          </a:p>
        </p:txBody>
      </p:sp>
    </p:spTree>
    <p:extLst>
      <p:ext uri="{BB962C8B-B14F-4D97-AF65-F5344CB8AC3E}">
        <p14:creationId xmlns:p14="http://schemas.microsoft.com/office/powerpoint/2010/main" val="34402850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we subtract</a:t>
            </a:r>
            <a:r>
              <a:rPr lang="en-US" baseline="0" dirty="0" smtClean="0"/>
              <a:t> our gradients from our code each time we forward propagate, our results become much more accurate. This example is after 50 training runs. See that it now detects a 77% chance of the number being four, with a maximum of a 12 percent chance that it is any other number! We can train with larger training sets and more runs, as well as change the number of layers and the batching for our runs to increase accuracy. At this point improvements are all up to computation time and choosing parameters that work best with your model. No matter what though, the underlying concepts of gradient descent will be driving this process.</a:t>
            </a:r>
            <a:endParaRPr lang="en-US" dirty="0"/>
          </a:p>
        </p:txBody>
      </p:sp>
      <p:sp>
        <p:nvSpPr>
          <p:cNvPr id="4" name="Slide Number Placeholder 3"/>
          <p:cNvSpPr>
            <a:spLocks noGrp="1"/>
          </p:cNvSpPr>
          <p:nvPr>
            <p:ph type="sldNum" sz="quarter" idx="10"/>
          </p:nvPr>
        </p:nvSpPr>
        <p:spPr/>
        <p:txBody>
          <a:bodyPr/>
          <a:lstStyle/>
          <a:p>
            <a:fld id="{0641140F-64D9-465B-B821-72BA9D487BDA}" type="slidenum">
              <a:rPr lang="en-US" smtClean="0"/>
              <a:t>11</a:t>
            </a:fld>
            <a:endParaRPr lang="en-US"/>
          </a:p>
        </p:txBody>
      </p:sp>
    </p:spTree>
    <p:extLst>
      <p:ext uri="{BB962C8B-B14F-4D97-AF65-F5344CB8AC3E}">
        <p14:creationId xmlns:p14="http://schemas.microsoft.com/office/powerpoint/2010/main" val="26696501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41140F-64D9-465B-B821-72BA9D487BDA}" type="slidenum">
              <a:rPr lang="en-US" smtClean="0"/>
              <a:t>12</a:t>
            </a:fld>
            <a:endParaRPr lang="en-US"/>
          </a:p>
        </p:txBody>
      </p:sp>
    </p:spTree>
    <p:extLst>
      <p:ext uri="{BB962C8B-B14F-4D97-AF65-F5344CB8AC3E}">
        <p14:creationId xmlns:p14="http://schemas.microsoft.com/office/powerpoint/2010/main" val="1176450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we see several inputs to one node in a neural network. Each input is multiplied by the weight of the connection between the input and this node, and then the node sums all of those weights and adds it’s bias. Then, to determine the output of the node, it goes through an activation function. We used sigma, to give a probability, but this shows a binary activation function for a 1 or 0 output.</a:t>
            </a:r>
            <a:endParaRPr lang="en-US" dirty="0"/>
          </a:p>
        </p:txBody>
      </p:sp>
      <p:sp>
        <p:nvSpPr>
          <p:cNvPr id="4" name="Slide Number Placeholder 3"/>
          <p:cNvSpPr>
            <a:spLocks noGrp="1"/>
          </p:cNvSpPr>
          <p:nvPr>
            <p:ph type="sldNum" sz="quarter" idx="10"/>
          </p:nvPr>
        </p:nvSpPr>
        <p:spPr/>
        <p:txBody>
          <a:bodyPr/>
          <a:lstStyle/>
          <a:p>
            <a:fld id="{0641140F-64D9-465B-B821-72BA9D487BDA}" type="slidenum">
              <a:rPr lang="en-US" smtClean="0"/>
              <a:t>3</a:t>
            </a:fld>
            <a:endParaRPr lang="en-US"/>
          </a:p>
        </p:txBody>
      </p:sp>
    </p:spTree>
    <p:extLst>
      <p:ext uri="{BB962C8B-B14F-4D97-AF65-F5344CB8AC3E}">
        <p14:creationId xmlns:p14="http://schemas.microsoft.com/office/powerpoint/2010/main" val="2045130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work with large data sets using a dot</a:t>
            </a:r>
            <a:r>
              <a:rPr lang="en-US" baseline="0" dirty="0" smtClean="0"/>
              <a:t> product. </a:t>
            </a:r>
            <a:r>
              <a:rPr lang="en-US" dirty="0" smtClean="0"/>
              <a:t>When </a:t>
            </a:r>
            <a:r>
              <a:rPr lang="en-US" dirty="0" smtClean="0"/>
              <a:t>you input one data</a:t>
            </a:r>
            <a:r>
              <a:rPr lang="en-US" baseline="0" dirty="0" smtClean="0"/>
              <a:t> point, the input nodes are a 1 by 2 array, which gets multiplied by the 2 by 3 matrix that contains the weights to yield everything that gets passed into the hidden array. </a:t>
            </a:r>
            <a:endParaRPr lang="en-US" dirty="0"/>
          </a:p>
        </p:txBody>
      </p:sp>
      <p:sp>
        <p:nvSpPr>
          <p:cNvPr id="4" name="Slide Number Placeholder 3"/>
          <p:cNvSpPr>
            <a:spLocks noGrp="1"/>
          </p:cNvSpPr>
          <p:nvPr>
            <p:ph type="sldNum" sz="quarter" idx="10"/>
          </p:nvPr>
        </p:nvSpPr>
        <p:spPr/>
        <p:txBody>
          <a:bodyPr/>
          <a:lstStyle/>
          <a:p>
            <a:fld id="{0641140F-64D9-465B-B821-72BA9D487BDA}" type="slidenum">
              <a:rPr lang="en-US" smtClean="0"/>
              <a:t>4</a:t>
            </a:fld>
            <a:endParaRPr lang="en-US"/>
          </a:p>
        </p:txBody>
      </p:sp>
    </p:spTree>
    <p:extLst>
      <p:ext uri="{BB962C8B-B14F-4D97-AF65-F5344CB8AC3E}">
        <p14:creationId xmlns:p14="http://schemas.microsoft.com/office/powerpoint/2010/main" val="1143420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even train multiple inputs by changing the dimensions of our input matrix. We can add rows for each data we are using to input into our network,</a:t>
            </a:r>
            <a:r>
              <a:rPr lang="en-US" baseline="0" dirty="0" smtClean="0"/>
              <a:t> and the following dot products will adjust to output that same number of data points.</a:t>
            </a:r>
            <a:endParaRPr lang="en-US" dirty="0"/>
          </a:p>
        </p:txBody>
      </p:sp>
      <p:sp>
        <p:nvSpPr>
          <p:cNvPr id="4" name="Slide Number Placeholder 3"/>
          <p:cNvSpPr>
            <a:spLocks noGrp="1"/>
          </p:cNvSpPr>
          <p:nvPr>
            <p:ph type="sldNum" sz="quarter" idx="10"/>
          </p:nvPr>
        </p:nvSpPr>
        <p:spPr/>
        <p:txBody>
          <a:bodyPr/>
          <a:lstStyle/>
          <a:p>
            <a:fld id="{0641140F-64D9-465B-B821-72BA9D487BDA}" type="slidenum">
              <a:rPr lang="en-US" smtClean="0"/>
              <a:t>5</a:t>
            </a:fld>
            <a:endParaRPr lang="en-US"/>
          </a:p>
        </p:txBody>
      </p:sp>
    </p:spTree>
    <p:extLst>
      <p:ext uri="{BB962C8B-B14F-4D97-AF65-F5344CB8AC3E}">
        <p14:creationId xmlns:p14="http://schemas.microsoft.com/office/powerpoint/2010/main" val="4235899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don’t just use a simple dot product though. At</a:t>
            </a:r>
            <a:r>
              <a:rPr lang="en-US" baseline="0" dirty="0" smtClean="0"/>
              <a:t> each step, we add a separate matrix called a bias, to adjust the activation. We call this sum z. We then put each z through the sigmoid function.</a:t>
            </a:r>
            <a:endParaRPr lang="en-US" dirty="0"/>
          </a:p>
        </p:txBody>
      </p:sp>
      <p:sp>
        <p:nvSpPr>
          <p:cNvPr id="4" name="Slide Number Placeholder 3"/>
          <p:cNvSpPr>
            <a:spLocks noGrp="1"/>
          </p:cNvSpPr>
          <p:nvPr>
            <p:ph type="sldNum" sz="quarter" idx="10"/>
          </p:nvPr>
        </p:nvSpPr>
        <p:spPr/>
        <p:txBody>
          <a:bodyPr/>
          <a:lstStyle/>
          <a:p>
            <a:fld id="{0641140F-64D9-465B-B821-72BA9D487BDA}" type="slidenum">
              <a:rPr lang="en-US" smtClean="0"/>
              <a:t>6</a:t>
            </a:fld>
            <a:endParaRPr lang="en-US"/>
          </a:p>
        </p:txBody>
      </p:sp>
    </p:spTree>
    <p:extLst>
      <p:ext uri="{BB962C8B-B14F-4D97-AF65-F5344CB8AC3E}">
        <p14:creationId xmlns:p14="http://schemas.microsoft.com/office/powerpoint/2010/main" val="3005306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use the sigmoid function component wise on each entry of our matrices as our activation function. We use sigmoid because it is likely to give a value very close to one, or very close to zero, with most input numbers. In this way it works as an on/off switch, activating the relevant neurons or matrix entries. </a:t>
            </a:r>
            <a:endParaRPr lang="en-US" dirty="0"/>
          </a:p>
        </p:txBody>
      </p:sp>
      <p:sp>
        <p:nvSpPr>
          <p:cNvPr id="4" name="Slide Number Placeholder 3"/>
          <p:cNvSpPr>
            <a:spLocks noGrp="1"/>
          </p:cNvSpPr>
          <p:nvPr>
            <p:ph type="sldNum" sz="quarter" idx="10"/>
          </p:nvPr>
        </p:nvSpPr>
        <p:spPr/>
        <p:txBody>
          <a:bodyPr/>
          <a:lstStyle/>
          <a:p>
            <a:fld id="{0641140F-64D9-465B-B821-72BA9D487BDA}" type="slidenum">
              <a:rPr lang="en-US" smtClean="0"/>
              <a:t>7</a:t>
            </a:fld>
            <a:endParaRPr lang="en-US"/>
          </a:p>
        </p:txBody>
      </p:sp>
    </p:spTree>
    <p:extLst>
      <p:ext uri="{BB962C8B-B14F-4D97-AF65-F5344CB8AC3E}">
        <p14:creationId xmlns:p14="http://schemas.microsoft.com/office/powerpoint/2010/main" val="24131573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Luckily,</a:t>
            </a:r>
            <a:r>
              <a:rPr lang="en-US" baseline="0" dirty="0" smtClean="0"/>
              <a:t> python makes this math super easy for us. We can easily create a list of weight layers and biases. See here that we make one weight layer and one bias matrix for each layer of our neural network, which can be altered through our </a:t>
            </a:r>
            <a:r>
              <a:rPr lang="en-US" baseline="0" dirty="0" err="1" smtClean="0"/>
              <a:t>num</a:t>
            </a:r>
            <a:r>
              <a:rPr lang="en-US" baseline="0" dirty="0" smtClean="0"/>
              <a:t> parameter. We then can pass these weights and biases through our forward propagation algorithm. However, if we stop at this step we have an untrained model, and its output is as good as guesswork. Here we can see this code being run to try to detect the number four. See that it thinks that there is only a 1% chance that this number is four, while it ranges between 12 and 99% certainty that it is other numbers</a:t>
            </a:r>
            <a:endParaRPr lang="en-US" dirty="0"/>
          </a:p>
        </p:txBody>
      </p:sp>
      <p:sp>
        <p:nvSpPr>
          <p:cNvPr id="4" name="Slide Number Placeholder 3"/>
          <p:cNvSpPr>
            <a:spLocks noGrp="1"/>
          </p:cNvSpPr>
          <p:nvPr>
            <p:ph type="sldNum" sz="quarter" idx="10"/>
          </p:nvPr>
        </p:nvSpPr>
        <p:spPr/>
        <p:txBody>
          <a:bodyPr/>
          <a:lstStyle/>
          <a:p>
            <a:fld id="{0641140F-64D9-465B-B821-72BA9D487BDA}" type="slidenum">
              <a:rPr lang="en-US" smtClean="0"/>
              <a:t>8</a:t>
            </a:fld>
            <a:endParaRPr lang="en-US"/>
          </a:p>
        </p:txBody>
      </p:sp>
    </p:spTree>
    <p:extLst>
      <p:ext uri="{BB962C8B-B14F-4D97-AF65-F5344CB8AC3E}">
        <p14:creationId xmlns:p14="http://schemas.microsoft.com/office/powerpoint/2010/main" val="5307105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where backpropagation comes in! We talk about this in terms of cost, which is essentially a number that comes from the error or inaccuracy of our output If we can change the weights and biases incrementally to decrease the cost of our network, we can get much more accurate output. We do this through gradient descent, which is a partial derivative of each element in each weight and bias matrix. The partial derivative of each component in regards to cost gives us the slope, also known as the direction of steepest ascent. If we invert the sign of this partial derivative, we get the direction of steepest descent, also known as the change we want to make to get closer to our target of zero cost. When we have a slope of zero, the system assumes we have hit a minimum and we stop altering our weights and biases.</a:t>
            </a:r>
            <a:endParaRPr lang="en-US" dirty="0"/>
          </a:p>
        </p:txBody>
      </p:sp>
      <p:sp>
        <p:nvSpPr>
          <p:cNvPr id="4" name="Slide Number Placeholder 3"/>
          <p:cNvSpPr>
            <a:spLocks noGrp="1"/>
          </p:cNvSpPr>
          <p:nvPr>
            <p:ph type="sldNum" sz="quarter" idx="10"/>
          </p:nvPr>
        </p:nvSpPr>
        <p:spPr/>
        <p:txBody>
          <a:bodyPr/>
          <a:lstStyle/>
          <a:p>
            <a:fld id="{0641140F-64D9-465B-B821-72BA9D487BDA}" type="slidenum">
              <a:rPr lang="en-US" smtClean="0"/>
              <a:t>9</a:t>
            </a:fld>
            <a:endParaRPr lang="en-US"/>
          </a:p>
        </p:txBody>
      </p:sp>
    </p:spTree>
    <p:extLst>
      <p:ext uri="{BB962C8B-B14F-4D97-AF65-F5344CB8AC3E}">
        <p14:creationId xmlns:p14="http://schemas.microsoft.com/office/powerpoint/2010/main" val="3740346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do this using the chain rule. Finding</a:t>
            </a:r>
            <a:r>
              <a:rPr lang="en-US" baseline="0" dirty="0" smtClean="0"/>
              <a:t> the derivative of cost in regards to weights is hard, but we have equations for cost in terms of output, output in terms of z, and z in terms of weights, so we can multiply these partial derivatives together to get the one we want. We have demonstrated above the process for doing so for biases, with 2 times the difference in expected output and actual output being the cost derivative,  the derivative of the sigmoid function of z being the output or activation derivative, and the previous input layer being the derivative of z. This is even simpler for the bias derivative, as we can just replace the derivative of z in terms of weights with the derivative of z in terms of biases, which is one.</a:t>
            </a:r>
            <a:endParaRPr lang="en-US" dirty="0"/>
          </a:p>
        </p:txBody>
      </p:sp>
      <p:sp>
        <p:nvSpPr>
          <p:cNvPr id="4" name="Slide Number Placeholder 3"/>
          <p:cNvSpPr>
            <a:spLocks noGrp="1"/>
          </p:cNvSpPr>
          <p:nvPr>
            <p:ph type="sldNum" sz="quarter" idx="10"/>
          </p:nvPr>
        </p:nvSpPr>
        <p:spPr/>
        <p:txBody>
          <a:bodyPr/>
          <a:lstStyle/>
          <a:p>
            <a:fld id="{0641140F-64D9-465B-B821-72BA9D487BDA}" type="slidenum">
              <a:rPr lang="en-US" smtClean="0"/>
              <a:t>10</a:t>
            </a:fld>
            <a:endParaRPr lang="en-US"/>
          </a:p>
        </p:txBody>
      </p:sp>
    </p:spTree>
    <p:extLst>
      <p:ext uri="{BB962C8B-B14F-4D97-AF65-F5344CB8AC3E}">
        <p14:creationId xmlns:p14="http://schemas.microsoft.com/office/powerpoint/2010/main" val="3824986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AD6EE87-EBD5-4F12-A48A-63ACA297AC8F}" type="datetimeFigureOut">
              <a:rPr lang="en-US" smtClean="0"/>
              <a:t>12/10/2018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9009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12/10/2018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55776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12/10/2018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91355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12/10/2018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09943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12/10/2018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1203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12/10/2018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88467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12/10/2018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04985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12/10/2018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00041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6E91E96-98B0-4413-9547-46F3504108EF}" type="datetimeFigureOut">
              <a:rPr lang="en-US" smtClean="0"/>
              <a:t>12/10/2018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25462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5C68B11-C5A8-448C-8CE9-B1A273C79CFC}" type="datetimeFigureOut">
              <a:rPr lang="en-US" smtClean="0"/>
              <a:t>12/10/2018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3207754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12/10/2018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spTree>
    <p:extLst>
      <p:ext uri="{BB962C8B-B14F-4D97-AF65-F5344CB8AC3E}">
        <p14:creationId xmlns:p14="http://schemas.microsoft.com/office/powerpoint/2010/main" val="3316223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0298CD5-6C1E-4009-B41F-6DF62E31D3BE}" type="datetimeFigureOut">
              <a:rPr lang="en-US" smtClean="0"/>
              <a:pPr/>
              <a:t>12/10/2018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062720"/>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8" Type="http://schemas.openxmlformats.org/officeDocument/2006/relationships/hyperlink" Target="https://ml-cheatsheet.readthedocs.io/en/latest/forwardpropagation.html" TargetMode="External"/><Relationship Id="rId3" Type="http://schemas.openxmlformats.org/officeDocument/2006/relationships/hyperlink" Target="https://towardsdatascience.com/how-to-build-your-own-neural-network-from-scratch-in-python-68998a08e4f6" TargetMode="External"/><Relationship Id="rId7" Type="http://schemas.openxmlformats.org/officeDocument/2006/relationships/hyperlink" Target="https://en.wikipedia.org/wiki/Sigmoid_function"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www.youtube.com/watch?v=aircAruvnKk" TargetMode="External"/><Relationship Id="rId5" Type="http://schemas.openxmlformats.org/officeDocument/2006/relationships/hyperlink" Target="https://drive.google.com/file/d/1Z-xqGIVuRK9p1M4Qnov_orMx3R0ndbPq/view" TargetMode="External"/><Relationship Id="rId4" Type="http://schemas.openxmlformats.org/officeDocument/2006/relationships/hyperlink" Target="https://medium.freecodecamp.org/building-a-3-layer-neural-network-from-scratch-99239c4af5d3"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Neural </a:t>
            </a:r>
            <a:r>
              <a:rPr lang="en-US" dirty="0" smtClean="0"/>
              <a:t>Networks and </a:t>
            </a:r>
            <a:br>
              <a:rPr lang="en-US" dirty="0" smtClean="0"/>
            </a:br>
            <a:r>
              <a:rPr lang="en-US" dirty="0" smtClean="0"/>
              <a:t>Gradient Descent</a:t>
            </a:r>
            <a:endParaRPr lang="en-US" dirty="0"/>
          </a:p>
        </p:txBody>
      </p:sp>
      <p:sp>
        <p:nvSpPr>
          <p:cNvPr id="3" name="Subtitle 2"/>
          <p:cNvSpPr>
            <a:spLocks noGrp="1"/>
          </p:cNvSpPr>
          <p:nvPr>
            <p:ph type="subTitle" idx="1"/>
          </p:nvPr>
        </p:nvSpPr>
        <p:spPr/>
        <p:txBody>
          <a:bodyPr/>
          <a:lstStyle/>
          <a:p>
            <a:r>
              <a:rPr lang="en-US" dirty="0" smtClean="0"/>
              <a:t>Melissa Anthony and Micah Reid</a:t>
            </a:r>
            <a:endParaRPr lang="en-US" dirty="0"/>
          </a:p>
        </p:txBody>
      </p:sp>
    </p:spTree>
    <p:extLst>
      <p:ext uri="{BB962C8B-B14F-4D97-AF65-F5344CB8AC3E}">
        <p14:creationId xmlns:p14="http://schemas.microsoft.com/office/powerpoint/2010/main" val="27392821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292350" y="339725"/>
            <a:ext cx="5727700" cy="1145540"/>
          </a:xfrm>
          <a:prstGeom prst="rect">
            <a:avLst/>
          </a:prstGeom>
        </p:spPr>
      </p:pic>
      <p:pic>
        <p:nvPicPr>
          <p:cNvPr id="2050" name="Picture 2" descr="https://cdn-images-1.medium.com/max/800/1*7zxb2lfWWKaVxnmq2o69Mw.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2800" y="1835394"/>
            <a:ext cx="9148420" cy="409391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s://cdn-images-1.medium.com/max/800/1*E1_l8PGamc2xTNS87XGNcA.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4300" y="2165350"/>
            <a:ext cx="5419725" cy="519072"/>
          </a:xfrm>
          <a:prstGeom prst="rect">
            <a:avLst/>
          </a:prstGeom>
          <a:noFill/>
          <a:extLst>
            <a:ext uri="{909E8E84-426E-40DD-AFC4-6F175D3DCCD1}">
              <a14:hiddenFill xmlns:a14="http://schemas.microsoft.com/office/drawing/2010/main">
                <a:solidFill>
                  <a:srgbClr val="FFFFFF"/>
                </a:solidFill>
              </a14:hiddenFill>
            </a:ext>
          </a:extLst>
        </p:spPr>
      </p:pic>
      <p:sp>
        <p:nvSpPr>
          <p:cNvPr id="4" name="Left Brace 3"/>
          <p:cNvSpPr/>
          <p:nvPr/>
        </p:nvSpPr>
        <p:spPr>
          <a:xfrm rot="16200000">
            <a:off x="6607970" y="1634290"/>
            <a:ext cx="485775" cy="233838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6667500" y="2962275"/>
            <a:ext cx="415498" cy="369332"/>
          </a:xfrm>
          <a:prstGeom prst="rect">
            <a:avLst/>
          </a:prstGeom>
          <a:noFill/>
        </p:spPr>
        <p:txBody>
          <a:bodyPr wrap="none" rtlCol="0">
            <a:spAutoFit/>
          </a:bodyPr>
          <a:lstStyle/>
          <a:p>
            <a:r>
              <a:rPr lang="en-US" i="1" dirty="0" smtClean="0">
                <a:latin typeface="Georgia" panose="02040502050405020303" pitchFamily="18" charset="0"/>
              </a:rPr>
              <a:t>z2</a:t>
            </a:r>
            <a:endParaRPr lang="en-US" i="1" dirty="0">
              <a:latin typeface="Georgia" panose="02040502050405020303" pitchFamily="18" charset="0"/>
            </a:endParaRPr>
          </a:p>
        </p:txBody>
      </p:sp>
      <p:sp>
        <p:nvSpPr>
          <p:cNvPr id="8" name="Left Brace 7"/>
          <p:cNvSpPr/>
          <p:nvPr/>
        </p:nvSpPr>
        <p:spPr>
          <a:xfrm rot="16200000" flipH="1">
            <a:off x="6632368" y="1432093"/>
            <a:ext cx="360778" cy="127158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6605008" y="1540238"/>
            <a:ext cx="386644" cy="369332"/>
          </a:xfrm>
          <a:prstGeom prst="rect">
            <a:avLst/>
          </a:prstGeom>
          <a:noFill/>
        </p:spPr>
        <p:txBody>
          <a:bodyPr wrap="none" rtlCol="0">
            <a:spAutoFit/>
          </a:bodyPr>
          <a:lstStyle/>
          <a:p>
            <a:r>
              <a:rPr lang="en-US" i="1" dirty="0" smtClean="0">
                <a:latin typeface="Georgia" panose="02040502050405020303" pitchFamily="18" charset="0"/>
              </a:rPr>
              <a:t>z1</a:t>
            </a:r>
            <a:endParaRPr lang="en-US" i="1" dirty="0">
              <a:latin typeface="Georgia" panose="02040502050405020303" pitchFamily="18" charset="0"/>
            </a:endParaRPr>
          </a:p>
        </p:txBody>
      </p:sp>
    </p:spTree>
    <p:extLst>
      <p:ext uri="{BB962C8B-B14F-4D97-AF65-F5344CB8AC3E}">
        <p14:creationId xmlns:p14="http://schemas.microsoft.com/office/powerpoint/2010/main" val="9255728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54355" y="2447925"/>
            <a:ext cx="5258060" cy="2143126"/>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6480" y="3207032"/>
            <a:ext cx="5668166" cy="495369"/>
          </a:xfrm>
          <a:prstGeom prst="rect">
            <a:avLst/>
          </a:prstGeom>
        </p:spPr>
      </p:pic>
      <p:sp>
        <p:nvSpPr>
          <p:cNvPr id="6" name="Oval 5"/>
          <p:cNvSpPr/>
          <p:nvPr/>
        </p:nvSpPr>
        <p:spPr>
          <a:xfrm>
            <a:off x="6126480" y="3454716"/>
            <a:ext cx="309958" cy="2667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9929416" y="3111813"/>
            <a:ext cx="957659" cy="361951"/>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0822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normAutofit fontScale="40000" lnSpcReduction="20000"/>
          </a:bodyPr>
          <a:lstStyle/>
          <a:p>
            <a:r>
              <a:rPr lang="en-US" dirty="0" smtClean="0">
                <a:hlinkClick r:id="rId3"/>
              </a:rPr>
              <a:t>Towardsdatascience.com article by James Loy:</a:t>
            </a:r>
          </a:p>
          <a:p>
            <a:r>
              <a:rPr lang="en-US" dirty="0" smtClean="0">
                <a:hlinkClick r:id="rId3"/>
              </a:rPr>
              <a:t>https</a:t>
            </a:r>
            <a:r>
              <a:rPr lang="en-US" dirty="0">
                <a:hlinkClick r:id="rId3"/>
              </a:rPr>
              <a:t>://</a:t>
            </a:r>
            <a:r>
              <a:rPr lang="en-US" dirty="0" smtClean="0">
                <a:hlinkClick r:id="rId3"/>
              </a:rPr>
              <a:t>towardsdatascience.com/how-to-build-your-own-neural-network-from-scratch-in-python-68998a08e4f6</a:t>
            </a:r>
            <a:endParaRPr lang="en-US" dirty="0" smtClean="0"/>
          </a:p>
          <a:p>
            <a:endParaRPr lang="en-US" dirty="0"/>
          </a:p>
          <a:p>
            <a:r>
              <a:rPr lang="en-US" dirty="0" err="1" smtClean="0"/>
              <a:t>FreeCodeCamp</a:t>
            </a:r>
            <a:r>
              <a:rPr lang="en-US" dirty="0" smtClean="0"/>
              <a:t> article by Daphne </a:t>
            </a:r>
            <a:r>
              <a:rPr lang="en-US" dirty="0" err="1" smtClean="0"/>
              <a:t>Cornelisse</a:t>
            </a:r>
            <a:r>
              <a:rPr lang="en-US" dirty="0" smtClean="0"/>
              <a:t>:</a:t>
            </a:r>
          </a:p>
          <a:p>
            <a:r>
              <a:rPr lang="en-US" dirty="0">
                <a:hlinkClick r:id="rId4"/>
              </a:rPr>
              <a:t>https://</a:t>
            </a:r>
            <a:r>
              <a:rPr lang="en-US" dirty="0" smtClean="0">
                <a:hlinkClick r:id="rId4"/>
              </a:rPr>
              <a:t>medium.freecodecamp.org/building-a-3-layer-neural-network-from-scratch-99239c4af5d3</a:t>
            </a:r>
            <a:endParaRPr lang="en-US" dirty="0" smtClean="0"/>
          </a:p>
          <a:p>
            <a:endParaRPr lang="en-US" dirty="0"/>
          </a:p>
          <a:p>
            <a:r>
              <a:rPr lang="en-US" dirty="0" smtClean="0"/>
              <a:t>Ava Lakmazaheri and Emily </a:t>
            </a:r>
            <a:r>
              <a:rPr lang="en-US" dirty="0" err="1" smtClean="0"/>
              <a:t>Lepert’s</a:t>
            </a:r>
            <a:r>
              <a:rPr lang="en-US" dirty="0" smtClean="0"/>
              <a:t> Linearity 2 Paper:</a:t>
            </a:r>
          </a:p>
          <a:p>
            <a:r>
              <a:rPr lang="en-US" dirty="0">
                <a:hlinkClick r:id="rId5"/>
              </a:rPr>
              <a:t>https://</a:t>
            </a:r>
            <a:r>
              <a:rPr lang="en-US" dirty="0" smtClean="0">
                <a:hlinkClick r:id="rId5"/>
              </a:rPr>
              <a:t>drive.google.com/file/d/1Z-xqGIVuRK9p1M4Qnov_orMx3R0ndbPq/view</a:t>
            </a:r>
            <a:endParaRPr lang="en-US" dirty="0" smtClean="0"/>
          </a:p>
          <a:p>
            <a:endParaRPr lang="en-US" dirty="0" smtClean="0">
              <a:hlinkClick r:id="rId6"/>
            </a:endParaRPr>
          </a:p>
          <a:p>
            <a:r>
              <a:rPr lang="en-US" dirty="0" smtClean="0">
                <a:solidFill>
                  <a:srgbClr val="FF0000"/>
                </a:solidFill>
                <a:hlinkClick r:id="rId6"/>
              </a:rPr>
              <a:t>3Blue1Brown </a:t>
            </a:r>
            <a:r>
              <a:rPr lang="en-US" dirty="0" err="1" smtClean="0">
                <a:solidFill>
                  <a:srgbClr val="FF0000"/>
                </a:solidFill>
                <a:hlinkClick r:id="rId6"/>
              </a:rPr>
              <a:t>Youtube</a:t>
            </a:r>
            <a:r>
              <a:rPr lang="en-US" dirty="0" smtClean="0">
                <a:solidFill>
                  <a:srgbClr val="FF0000"/>
                </a:solidFill>
                <a:hlinkClick r:id="rId6"/>
              </a:rPr>
              <a:t> Series on Neural Networks:</a:t>
            </a:r>
          </a:p>
          <a:p>
            <a:r>
              <a:rPr lang="en-US" dirty="0" smtClean="0">
                <a:hlinkClick r:id="rId6"/>
              </a:rPr>
              <a:t>https</a:t>
            </a:r>
            <a:r>
              <a:rPr lang="en-US" dirty="0">
                <a:hlinkClick r:id="rId6"/>
              </a:rPr>
              <a:t>://</a:t>
            </a:r>
            <a:r>
              <a:rPr lang="en-US" dirty="0" smtClean="0">
                <a:hlinkClick r:id="rId6"/>
              </a:rPr>
              <a:t>www.youtube.com/watch?v=aircAruvnKk</a:t>
            </a:r>
            <a:endParaRPr lang="en-US" dirty="0" smtClean="0"/>
          </a:p>
          <a:p>
            <a:endParaRPr lang="en-US" dirty="0" smtClean="0"/>
          </a:p>
          <a:p>
            <a:r>
              <a:rPr lang="en-US" dirty="0">
                <a:hlinkClick r:id="rId7"/>
              </a:rPr>
              <a:t>https://</a:t>
            </a:r>
            <a:r>
              <a:rPr lang="en-US" dirty="0" smtClean="0">
                <a:hlinkClick r:id="rId7"/>
              </a:rPr>
              <a:t>en.wikipedia.org/wiki/Sigmoid_function</a:t>
            </a:r>
            <a:endParaRPr lang="en-US" dirty="0" smtClean="0"/>
          </a:p>
          <a:p>
            <a:pPr marL="0" indent="0">
              <a:buNone/>
            </a:pPr>
            <a:endParaRPr lang="en-US" dirty="0"/>
          </a:p>
          <a:p>
            <a:r>
              <a:rPr lang="en-US" dirty="0">
                <a:hlinkClick r:id="rId8"/>
              </a:rPr>
              <a:t>https://</a:t>
            </a:r>
            <a:r>
              <a:rPr lang="en-US" dirty="0" smtClean="0">
                <a:hlinkClick r:id="rId8"/>
              </a:rPr>
              <a:t>ml-cheatsheet.readthedocs.io/en/latest/forwardpropagation.html</a:t>
            </a:r>
            <a:endParaRPr lang="en-US" dirty="0" smtClean="0"/>
          </a:p>
          <a:p>
            <a:endParaRPr lang="en-US" dirty="0"/>
          </a:p>
        </p:txBody>
      </p:sp>
    </p:spTree>
    <p:extLst>
      <p:ext uri="{BB962C8B-B14F-4D97-AF65-F5344CB8AC3E}">
        <p14:creationId xmlns:p14="http://schemas.microsoft.com/office/powerpoint/2010/main" val="29072302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261" r="45279" b="38913"/>
          <a:stretch/>
        </p:blipFill>
        <p:spPr>
          <a:xfrm>
            <a:off x="0" y="1714501"/>
            <a:ext cx="7158219" cy="4340958"/>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24569" y="14165"/>
            <a:ext cx="7667431" cy="4185139"/>
          </a:xfrm>
          <a:prstGeom prst="rect">
            <a:avLst/>
          </a:prstGeom>
        </p:spPr>
      </p:pic>
      <p:pic>
        <p:nvPicPr>
          <p:cNvPr id="1026" name="Picture 2" descr="Image result for handwriting number datase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3060" y="2106735"/>
            <a:ext cx="3076575" cy="3057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1287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95300" y="355600"/>
            <a:ext cx="11023600" cy="5511800"/>
          </a:xfrm>
          <a:prstGeom prst="rect">
            <a:avLst/>
          </a:prstGeom>
        </p:spPr>
      </p:pic>
    </p:spTree>
    <p:extLst>
      <p:ext uri="{BB962C8B-B14F-4D97-AF65-F5344CB8AC3E}">
        <p14:creationId xmlns:p14="http://schemas.microsoft.com/office/powerpoint/2010/main" val="12708815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_images/dynamic_resizing_neural_network_4_obs.png"/>
          <p:cNvPicPr>
            <a:picLocks noChangeAspect="1" noChangeArrowheads="1"/>
          </p:cNvPicPr>
          <p:nvPr/>
        </p:nvPicPr>
        <p:blipFill rotWithShape="1">
          <a:blip r:embed="rId3">
            <a:extLst>
              <a:ext uri="{28A0092B-C50C-407E-A947-70E740481C1C}">
                <a14:useLocalDpi xmlns:a14="http://schemas.microsoft.com/office/drawing/2010/main" val="0"/>
              </a:ext>
            </a:extLst>
          </a:blip>
          <a:srcRect b="35141"/>
          <a:stretch/>
        </p:blipFill>
        <p:spPr bwMode="auto">
          <a:xfrm>
            <a:off x="1352550" y="-66674"/>
            <a:ext cx="7747000" cy="34671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_images/dynamic_resizing_neural_network_1_ob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7900" y="3790524"/>
            <a:ext cx="8496300" cy="174161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p:cNvCxnSpPr/>
          <p:nvPr/>
        </p:nvCxnSpPr>
        <p:spPr>
          <a:xfrm flipV="1">
            <a:off x="2505809" y="501162"/>
            <a:ext cx="2285999" cy="56270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505809" y="1063869"/>
            <a:ext cx="2285999" cy="173059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505809" y="1053765"/>
            <a:ext cx="2285999" cy="552601"/>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2473570" y="501162"/>
            <a:ext cx="2318238" cy="1869098"/>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473570" y="2370259"/>
            <a:ext cx="2318238" cy="390099"/>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2441332" y="1606367"/>
            <a:ext cx="2350476" cy="754735"/>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505809" y="4136299"/>
            <a:ext cx="546945" cy="369332"/>
          </a:xfrm>
          <a:prstGeom prst="rect">
            <a:avLst/>
          </a:prstGeom>
          <a:noFill/>
        </p:spPr>
        <p:txBody>
          <a:bodyPr wrap="none" rtlCol="0">
            <a:spAutoFit/>
          </a:bodyPr>
          <a:lstStyle/>
          <a:p>
            <a:r>
              <a:rPr lang="en-US" dirty="0" smtClean="0">
                <a:solidFill>
                  <a:srgbClr val="FF0000"/>
                </a:solidFill>
              </a:rPr>
              <a:t>W</a:t>
            </a:r>
            <a:r>
              <a:rPr lang="en-US" baseline="-25000" dirty="0" smtClean="0">
                <a:solidFill>
                  <a:srgbClr val="FF0000"/>
                </a:solidFill>
              </a:rPr>
              <a:t>11</a:t>
            </a:r>
            <a:endParaRPr lang="en-US" dirty="0">
              <a:solidFill>
                <a:srgbClr val="FF0000"/>
              </a:solidFill>
            </a:endParaRPr>
          </a:p>
        </p:txBody>
      </p:sp>
      <p:sp>
        <p:nvSpPr>
          <p:cNvPr id="24" name="TextBox 23"/>
          <p:cNvSpPr txBox="1"/>
          <p:nvPr/>
        </p:nvSpPr>
        <p:spPr>
          <a:xfrm>
            <a:off x="2505809" y="4560013"/>
            <a:ext cx="546945" cy="369332"/>
          </a:xfrm>
          <a:prstGeom prst="rect">
            <a:avLst/>
          </a:prstGeom>
          <a:noFill/>
        </p:spPr>
        <p:txBody>
          <a:bodyPr wrap="none" rtlCol="0">
            <a:spAutoFit/>
          </a:bodyPr>
          <a:lstStyle/>
          <a:p>
            <a:r>
              <a:rPr lang="en-US" dirty="0" smtClean="0">
                <a:solidFill>
                  <a:srgbClr val="FFFF00"/>
                </a:solidFill>
              </a:rPr>
              <a:t>W</a:t>
            </a:r>
            <a:r>
              <a:rPr lang="en-US" baseline="-25000" dirty="0" smtClean="0">
                <a:solidFill>
                  <a:srgbClr val="FFFF00"/>
                </a:solidFill>
              </a:rPr>
              <a:t>21</a:t>
            </a:r>
            <a:endParaRPr lang="en-US" dirty="0">
              <a:solidFill>
                <a:srgbClr val="FFFF00"/>
              </a:solidFill>
            </a:endParaRPr>
          </a:p>
        </p:txBody>
      </p:sp>
      <p:sp>
        <p:nvSpPr>
          <p:cNvPr id="25" name="TextBox 24"/>
          <p:cNvSpPr txBox="1"/>
          <p:nvPr/>
        </p:nvSpPr>
        <p:spPr>
          <a:xfrm>
            <a:off x="3455373" y="4136299"/>
            <a:ext cx="546945" cy="369332"/>
          </a:xfrm>
          <a:prstGeom prst="rect">
            <a:avLst/>
          </a:prstGeom>
          <a:noFill/>
        </p:spPr>
        <p:txBody>
          <a:bodyPr wrap="none" rtlCol="0">
            <a:spAutoFit/>
          </a:bodyPr>
          <a:lstStyle/>
          <a:p>
            <a:r>
              <a:rPr lang="en-US" dirty="0" smtClean="0">
                <a:solidFill>
                  <a:srgbClr val="00B050"/>
                </a:solidFill>
              </a:rPr>
              <a:t>W</a:t>
            </a:r>
            <a:r>
              <a:rPr lang="en-US" baseline="-25000" dirty="0" smtClean="0">
                <a:solidFill>
                  <a:srgbClr val="00B050"/>
                </a:solidFill>
              </a:rPr>
              <a:t>13</a:t>
            </a:r>
          </a:p>
        </p:txBody>
      </p:sp>
      <p:sp>
        <p:nvSpPr>
          <p:cNvPr id="26" name="TextBox 25"/>
          <p:cNvSpPr txBox="1"/>
          <p:nvPr/>
        </p:nvSpPr>
        <p:spPr>
          <a:xfrm>
            <a:off x="2980591" y="4136299"/>
            <a:ext cx="546945" cy="369332"/>
          </a:xfrm>
          <a:prstGeom prst="rect">
            <a:avLst/>
          </a:prstGeom>
          <a:noFill/>
        </p:spPr>
        <p:txBody>
          <a:bodyPr wrap="none" rtlCol="0">
            <a:spAutoFit/>
          </a:bodyPr>
          <a:lstStyle/>
          <a:p>
            <a:r>
              <a:rPr lang="en-US" dirty="0" smtClean="0">
                <a:solidFill>
                  <a:schemeClr val="accent1"/>
                </a:solidFill>
              </a:rPr>
              <a:t>W</a:t>
            </a:r>
            <a:r>
              <a:rPr lang="en-US" baseline="-25000" dirty="0" smtClean="0">
                <a:solidFill>
                  <a:schemeClr val="accent1"/>
                </a:solidFill>
              </a:rPr>
              <a:t>12</a:t>
            </a:r>
            <a:endParaRPr lang="en-US" dirty="0">
              <a:solidFill>
                <a:schemeClr val="accent1"/>
              </a:solidFill>
            </a:endParaRPr>
          </a:p>
        </p:txBody>
      </p:sp>
      <p:sp>
        <p:nvSpPr>
          <p:cNvPr id="27" name="TextBox 26"/>
          <p:cNvSpPr txBox="1"/>
          <p:nvPr/>
        </p:nvSpPr>
        <p:spPr>
          <a:xfrm>
            <a:off x="3016673" y="4560013"/>
            <a:ext cx="546945" cy="369332"/>
          </a:xfrm>
          <a:prstGeom prst="rect">
            <a:avLst/>
          </a:prstGeom>
          <a:noFill/>
        </p:spPr>
        <p:txBody>
          <a:bodyPr wrap="none" rtlCol="0">
            <a:spAutoFit/>
          </a:bodyPr>
          <a:lstStyle/>
          <a:p>
            <a:r>
              <a:rPr lang="en-US" dirty="0" smtClean="0">
                <a:solidFill>
                  <a:srgbClr val="00B0F0"/>
                </a:solidFill>
              </a:rPr>
              <a:t>W</a:t>
            </a:r>
            <a:r>
              <a:rPr lang="en-US" baseline="-25000" dirty="0" smtClean="0">
                <a:solidFill>
                  <a:srgbClr val="00B0F0"/>
                </a:solidFill>
              </a:rPr>
              <a:t>22</a:t>
            </a:r>
            <a:endParaRPr lang="en-US" dirty="0">
              <a:solidFill>
                <a:srgbClr val="00B0F0"/>
              </a:solidFill>
            </a:endParaRPr>
          </a:p>
        </p:txBody>
      </p:sp>
      <p:sp>
        <p:nvSpPr>
          <p:cNvPr id="28" name="TextBox 27"/>
          <p:cNvSpPr txBox="1"/>
          <p:nvPr/>
        </p:nvSpPr>
        <p:spPr>
          <a:xfrm>
            <a:off x="3455373" y="4556846"/>
            <a:ext cx="546945" cy="369332"/>
          </a:xfrm>
          <a:prstGeom prst="rect">
            <a:avLst/>
          </a:prstGeom>
          <a:noFill/>
        </p:spPr>
        <p:txBody>
          <a:bodyPr wrap="none" rtlCol="0">
            <a:spAutoFit/>
          </a:bodyPr>
          <a:lstStyle/>
          <a:p>
            <a:r>
              <a:rPr lang="en-US" dirty="0" smtClean="0">
                <a:solidFill>
                  <a:srgbClr val="7030A0"/>
                </a:solidFill>
              </a:rPr>
              <a:t>W</a:t>
            </a:r>
            <a:r>
              <a:rPr lang="en-US" baseline="-25000" dirty="0" smtClean="0">
                <a:solidFill>
                  <a:srgbClr val="7030A0"/>
                </a:solidFill>
              </a:rPr>
              <a:t>23</a:t>
            </a:r>
            <a:endParaRPr lang="en-US" dirty="0">
              <a:solidFill>
                <a:srgbClr val="7030A0"/>
              </a:solidFill>
            </a:endParaRPr>
          </a:p>
        </p:txBody>
      </p:sp>
    </p:spTree>
    <p:extLst>
      <p:ext uri="{BB962C8B-B14F-4D97-AF65-F5344CB8AC3E}">
        <p14:creationId xmlns:p14="http://schemas.microsoft.com/office/powerpoint/2010/main" val="24617341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_images/dynamic_resizing_neural_network_4_ob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6068" y="473652"/>
            <a:ext cx="7747000" cy="534556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120245" y="3924299"/>
            <a:ext cx="417102" cy="1200329"/>
          </a:xfrm>
          <a:prstGeom prst="rect">
            <a:avLst/>
          </a:prstGeom>
          <a:noFill/>
        </p:spPr>
        <p:txBody>
          <a:bodyPr wrap="none" rtlCol="0">
            <a:spAutoFit/>
          </a:bodyPr>
          <a:lstStyle/>
          <a:p>
            <a:r>
              <a:rPr lang="en-US" sz="7200" dirty="0" smtClean="0"/>
              <a:t>.</a:t>
            </a:r>
            <a:endParaRPr lang="en-US" sz="7200" dirty="0"/>
          </a:p>
        </p:txBody>
      </p:sp>
      <p:sp>
        <p:nvSpPr>
          <p:cNvPr id="5" name="TextBox 4"/>
          <p:cNvSpPr txBox="1"/>
          <p:nvPr/>
        </p:nvSpPr>
        <p:spPr>
          <a:xfrm>
            <a:off x="2667000" y="3924300"/>
            <a:ext cx="417102" cy="1200329"/>
          </a:xfrm>
          <a:prstGeom prst="rect">
            <a:avLst/>
          </a:prstGeom>
          <a:noFill/>
        </p:spPr>
        <p:txBody>
          <a:bodyPr wrap="none" rtlCol="0">
            <a:spAutoFit/>
          </a:bodyPr>
          <a:lstStyle/>
          <a:p>
            <a:r>
              <a:rPr lang="en-US" sz="7200" dirty="0" smtClean="0"/>
              <a:t>.</a:t>
            </a:r>
            <a:endParaRPr lang="en-US" sz="7200" dirty="0"/>
          </a:p>
        </p:txBody>
      </p:sp>
      <p:cxnSp>
        <p:nvCxnSpPr>
          <p:cNvPr id="9" name="Straight Arrow Connector 8"/>
          <p:cNvCxnSpPr/>
          <p:nvPr/>
        </p:nvCxnSpPr>
        <p:spPr>
          <a:xfrm>
            <a:off x="4305034" y="4717473"/>
            <a:ext cx="40204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p:cNvCxnSpPr/>
          <p:nvPr/>
        </p:nvCxnSpPr>
        <p:spPr>
          <a:xfrm>
            <a:off x="7668225" y="4717473"/>
            <a:ext cx="40204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7282752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cdn-images-1.medium.com/max/800/1*CEtt0h8Rss_qPu7CyqMTd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975" y="676274"/>
            <a:ext cx="10765692" cy="17494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cdn-images-1.medium.com/max/800/1*E1_l8PGamc2xTNS87XGNc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2175" y="3708400"/>
            <a:ext cx="7956176"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02350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upload.wikimedia.org/wikipedia/commons/thumb/8/88/Logistic-curve.svg/1920px-Logistic-curve.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2801" y="1227007"/>
            <a:ext cx="6776167" cy="451744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715148" y="246743"/>
            <a:ext cx="4671472" cy="707886"/>
          </a:xfrm>
          <a:prstGeom prst="rect">
            <a:avLst/>
          </a:prstGeom>
          <a:noFill/>
        </p:spPr>
        <p:txBody>
          <a:bodyPr wrap="none" rtlCol="0">
            <a:spAutoFit/>
          </a:bodyPr>
          <a:lstStyle/>
          <a:p>
            <a:r>
              <a:rPr lang="en-US" sz="4000" dirty="0" smtClean="0"/>
              <a:t>The Sigmoid Function</a:t>
            </a:r>
            <a:endParaRPr lang="en-US" sz="4000" dirty="0"/>
          </a:p>
        </p:txBody>
      </p:sp>
    </p:spTree>
    <p:extLst>
      <p:ext uri="{BB962C8B-B14F-4D97-AF65-F5344CB8AC3E}">
        <p14:creationId xmlns:p14="http://schemas.microsoft.com/office/powerpoint/2010/main" val="171636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567" y="1698396"/>
            <a:ext cx="5251409" cy="2692627"/>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69574" y="2108878"/>
            <a:ext cx="5560897" cy="1871664"/>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56904" y="5029159"/>
            <a:ext cx="5677692" cy="590632"/>
          </a:xfrm>
          <a:prstGeom prst="rect">
            <a:avLst/>
          </a:prstGeom>
        </p:spPr>
      </p:pic>
      <p:sp>
        <p:nvSpPr>
          <p:cNvPr id="5" name="Oval 4"/>
          <p:cNvSpPr/>
          <p:nvPr/>
        </p:nvSpPr>
        <p:spPr>
          <a:xfrm>
            <a:off x="4974595" y="4924425"/>
            <a:ext cx="1026551" cy="4572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171575" y="5343525"/>
            <a:ext cx="304800" cy="238166"/>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6485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cdn-images-1.medium.com/max/800/1*3FgDOt4kJxK2QZlb9T0cp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7231" y="2047875"/>
            <a:ext cx="6667500" cy="37909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347231" y="769258"/>
            <a:ext cx="6700552" cy="584775"/>
          </a:xfrm>
          <a:prstGeom prst="rect">
            <a:avLst/>
          </a:prstGeom>
          <a:noFill/>
        </p:spPr>
        <p:txBody>
          <a:bodyPr wrap="none" rtlCol="0">
            <a:spAutoFit/>
          </a:bodyPr>
          <a:lstStyle/>
          <a:p>
            <a:r>
              <a:rPr lang="en-US" sz="3200" dirty="0" smtClean="0"/>
              <a:t>Backpropagation and Gradient Descent</a:t>
            </a:r>
            <a:endParaRPr lang="en-US" sz="3200" dirty="0"/>
          </a:p>
        </p:txBody>
      </p:sp>
    </p:spTree>
    <p:extLst>
      <p:ext uri="{BB962C8B-B14F-4D97-AF65-F5344CB8AC3E}">
        <p14:creationId xmlns:p14="http://schemas.microsoft.com/office/powerpoint/2010/main" val="285890974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186</TotalTime>
  <Words>1149</Words>
  <Application>Microsoft Office PowerPoint</Application>
  <PresentationFormat>Widescreen</PresentationFormat>
  <Paragraphs>52</Paragraphs>
  <Slides>12</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Georgia</vt:lpstr>
      <vt:lpstr>Retrospect</vt:lpstr>
      <vt:lpstr>Neural Networks and  Gradient Descent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vt:lpstr>
      <vt:lpstr>Resources</vt:lpstr>
    </vt:vector>
  </TitlesOfParts>
  <Company>Olin College of Engineering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Networks</dc:title>
  <dc:creator>Melissa Anthony</dc:creator>
  <cp:lastModifiedBy>Micah Reid</cp:lastModifiedBy>
  <cp:revision>28</cp:revision>
  <dcterms:created xsi:type="dcterms:W3CDTF">2018-12-10T02:05:24Z</dcterms:created>
  <dcterms:modified xsi:type="dcterms:W3CDTF">2018-12-10T15:28:26Z</dcterms:modified>
</cp:coreProperties>
</file>