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85A"/>
    <a:srgbClr val="F5F5F5"/>
    <a:srgbClr val="CD3E3D"/>
    <a:srgbClr val="0E0E0E"/>
    <a:srgbClr val="CD3D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34"/>
    <p:restoredTop sz="94682"/>
  </p:normalViewPr>
  <p:slideViewPr>
    <p:cSldViewPr snapToGrid="0" snapToObjects="1">
      <p:cViewPr>
        <p:scale>
          <a:sx n="30" d="100"/>
          <a:sy n="30"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11/27/20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26300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11/27/20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19136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11/27/20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2142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11/27/20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70866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A18D1-F980-2F4A-A11E-5AF8EAC2BE91}" type="datetimeFigureOut">
              <a:rPr lang="en-US" smtClean="0"/>
              <a:t>11/27/20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37466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A18D1-F980-2F4A-A11E-5AF8EAC2BE91}" type="datetimeFigureOut">
              <a:rPr lang="en-US" smtClean="0"/>
              <a:t>11/27/20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722133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A18D1-F980-2F4A-A11E-5AF8EAC2BE91}" type="datetimeFigureOut">
              <a:rPr lang="en-US" smtClean="0"/>
              <a:t>11/27/20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209571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A18D1-F980-2F4A-A11E-5AF8EAC2BE91}" type="datetimeFigureOut">
              <a:rPr lang="en-US" smtClean="0"/>
              <a:t>11/27/20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99467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A18D1-F980-2F4A-A11E-5AF8EAC2BE91}" type="datetimeFigureOut">
              <a:rPr lang="en-US" smtClean="0"/>
              <a:t>11/27/20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25678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E7A18D1-F980-2F4A-A11E-5AF8EAC2BE91}" type="datetimeFigureOut">
              <a:rPr lang="en-US" smtClean="0"/>
              <a:t>11/27/20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257963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E7A18D1-F980-2F4A-A11E-5AF8EAC2BE91}" type="datetimeFigureOut">
              <a:rPr lang="en-US" smtClean="0"/>
              <a:t>11/27/20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292158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E7A18D1-F980-2F4A-A11E-5AF8EAC2BE91}" type="datetimeFigureOut">
              <a:rPr lang="en-US" smtClean="0"/>
              <a:t>11/27/20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50F754A-D6C6-1645-B493-2F75586EFBB3}" type="slidenum">
              <a:rPr lang="en-US" smtClean="0"/>
              <a:t>‹#›</a:t>
            </a:fld>
            <a:endParaRPr lang="en-US"/>
          </a:p>
        </p:txBody>
      </p:sp>
    </p:spTree>
    <p:extLst>
      <p:ext uri="{BB962C8B-B14F-4D97-AF65-F5344CB8AC3E}">
        <p14:creationId xmlns:p14="http://schemas.microsoft.com/office/powerpoint/2010/main" val="2379713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nkeylearn.com/blog/introduction-to-support-vector-machines-sv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en.wikipedia.org/wiki/Random_forest" TargetMode="External"/><Relationship Id="rId4" Type="http://schemas.openxmlformats.org/officeDocument/2006/relationships/hyperlink" Target="https://www.saedsayad.com/k_nearest_neighbors.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00E558C-644C-4032-ABE9-CB52082E4ED4}"/>
              </a:ext>
            </a:extLst>
          </p:cNvPr>
          <p:cNvSpPr/>
          <p:nvPr/>
        </p:nvSpPr>
        <p:spPr>
          <a:xfrm>
            <a:off x="0" y="1"/>
            <a:ext cx="43891200" cy="2743200"/>
          </a:xfrm>
          <a:prstGeom prst="rect">
            <a:avLst/>
          </a:prstGeom>
          <a:solidFill>
            <a:srgbClr val="C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26" name="Title 1">
            <a:extLst>
              <a:ext uri="{FF2B5EF4-FFF2-40B4-BE49-F238E27FC236}">
                <a16:creationId xmlns:a16="http://schemas.microsoft.com/office/drawing/2014/main" id="{2DB977E1-8AF4-40DA-9DE5-9EB56B642EB3}"/>
              </a:ext>
            </a:extLst>
          </p:cNvPr>
          <p:cNvSpPr>
            <a:spLocks noGrp="1"/>
          </p:cNvSpPr>
          <p:nvPr>
            <p:ph type="ctrTitle"/>
          </p:nvPr>
        </p:nvSpPr>
        <p:spPr>
          <a:xfrm>
            <a:off x="0" y="3414"/>
            <a:ext cx="43891200" cy="1371600"/>
          </a:xfrm>
        </p:spPr>
        <p:txBody>
          <a:bodyPr>
            <a:noAutofit/>
          </a:bodyPr>
          <a:lstStyle/>
          <a:p>
            <a:r>
              <a:rPr lang="en-US" sz="6000" dirty="0">
                <a:solidFill>
                  <a:schemeClr val="bg1"/>
                </a:solidFill>
                <a:latin typeface="Impact" panose="020B0806030902050204" pitchFamily="34" charset="0"/>
                <a:cs typeface="Times New Roman" pitchFamily="18" charset="0"/>
              </a:rPr>
              <a:t>Project Title: Detecting potential passive customers of Starbucks</a:t>
            </a:r>
          </a:p>
        </p:txBody>
      </p:sp>
      <p:sp>
        <p:nvSpPr>
          <p:cNvPr id="27" name="Title 1">
            <a:extLst>
              <a:ext uri="{FF2B5EF4-FFF2-40B4-BE49-F238E27FC236}">
                <a16:creationId xmlns:a16="http://schemas.microsoft.com/office/drawing/2014/main" id="{D2AD58DD-1210-4704-882C-1265CF1E9D8C}"/>
              </a:ext>
            </a:extLst>
          </p:cNvPr>
          <p:cNvSpPr txBox="1">
            <a:spLocks/>
          </p:cNvSpPr>
          <p:nvPr/>
        </p:nvSpPr>
        <p:spPr>
          <a:xfrm>
            <a:off x="0" y="1513181"/>
            <a:ext cx="43891200" cy="694944"/>
          </a:xfrm>
          <a:prstGeom prst="rect">
            <a:avLst/>
          </a:prstGeom>
        </p:spPr>
        <p:txBody>
          <a:bodyPr vert="horz" lIns="211599" tIns="105800" rIns="211599" bIns="105800" rtlCol="0" anchor="ctr">
            <a:noAutofit/>
          </a:bodyPr>
          <a:lstStyle/>
          <a:p>
            <a:pPr algn="ctr">
              <a:spcBef>
                <a:spcPct val="0"/>
              </a:spcBef>
              <a:defRPr/>
            </a:pPr>
            <a:r>
              <a:rPr lang="en-US" sz="4000" b="1" dirty="0">
                <a:solidFill>
                  <a:schemeClr val="bg1"/>
                </a:solidFill>
                <a:latin typeface="Trebuchet MS" panose="020B0703020202090204" pitchFamily="34" charset="0"/>
                <a:ea typeface="+mj-ea"/>
                <a:cs typeface="Times New Roman" pitchFamily="18" charset="0"/>
              </a:rPr>
              <a:t>Parmis Naddaf, , </a:t>
            </a:r>
            <a:r>
              <a:rPr lang="en-US" sz="4000" b="1" dirty="0" err="1">
                <a:solidFill>
                  <a:schemeClr val="bg1"/>
                </a:solidFill>
                <a:latin typeface="Trebuchet MS" panose="020B0703020202090204" pitchFamily="34" charset="0"/>
                <a:ea typeface="+mj-ea"/>
                <a:cs typeface="Times New Roman" pitchFamily="18" charset="0"/>
              </a:rPr>
              <a:t>Mohammadhossein</a:t>
            </a:r>
            <a:r>
              <a:rPr lang="en-US" sz="4000" b="1" dirty="0">
                <a:solidFill>
                  <a:schemeClr val="bg1"/>
                </a:solidFill>
                <a:latin typeface="Trebuchet MS" panose="020B0703020202090204" pitchFamily="34" charset="0"/>
                <a:ea typeface="+mj-ea"/>
                <a:cs typeface="Times New Roman" pitchFamily="18" charset="0"/>
              </a:rPr>
              <a:t> </a:t>
            </a:r>
            <a:r>
              <a:rPr lang="en-US" sz="4000" b="1" dirty="0" err="1">
                <a:solidFill>
                  <a:schemeClr val="bg1"/>
                </a:solidFill>
                <a:latin typeface="Trebuchet MS" panose="020B0703020202090204" pitchFamily="34" charset="0"/>
                <a:ea typeface="+mj-ea"/>
                <a:cs typeface="Times New Roman" pitchFamily="18" charset="0"/>
              </a:rPr>
              <a:t>rezaiekheirabadi</a:t>
            </a:r>
            <a:r>
              <a:rPr lang="en-US" sz="4000" b="1" dirty="0">
                <a:solidFill>
                  <a:schemeClr val="bg1"/>
                </a:solidFill>
                <a:latin typeface="Trebuchet MS" panose="020B0703020202090204" pitchFamily="34" charset="0"/>
                <a:ea typeface="+mj-ea"/>
                <a:cs typeface="Times New Roman" pitchFamily="18" charset="0"/>
              </a:rPr>
              <a:t>, and </a:t>
            </a:r>
            <a:r>
              <a:rPr lang="en-US" sz="4000" b="1" dirty="0" err="1">
                <a:solidFill>
                  <a:schemeClr val="bg1"/>
                </a:solidFill>
                <a:latin typeface="Trebuchet MS" panose="020B0703020202090204" pitchFamily="34" charset="0"/>
                <a:ea typeface="+mj-ea"/>
                <a:cs typeface="Times New Roman" pitchFamily="18" charset="0"/>
              </a:rPr>
              <a:t>Negin</a:t>
            </a:r>
            <a:r>
              <a:rPr lang="en-US" sz="4000" b="1" dirty="0">
                <a:solidFill>
                  <a:schemeClr val="bg1"/>
                </a:solidFill>
                <a:latin typeface="Trebuchet MS" panose="020B0703020202090204" pitchFamily="34" charset="0"/>
                <a:ea typeface="+mj-ea"/>
                <a:cs typeface="Times New Roman" pitchFamily="18" charset="0"/>
              </a:rPr>
              <a:t> </a:t>
            </a:r>
            <a:r>
              <a:rPr lang="en-US" sz="4000" b="1" dirty="0" err="1">
                <a:solidFill>
                  <a:schemeClr val="bg1"/>
                </a:solidFill>
                <a:latin typeface="Trebuchet MS" panose="020B0703020202090204" pitchFamily="34" charset="0"/>
                <a:ea typeface="+mj-ea"/>
                <a:cs typeface="Times New Roman" pitchFamily="18" charset="0"/>
              </a:rPr>
              <a:t>Karimani</a:t>
            </a:r>
            <a:endParaRPr lang="en-US" sz="4000" b="1" dirty="0">
              <a:solidFill>
                <a:schemeClr val="bg1"/>
              </a:solidFill>
              <a:latin typeface="Trebuchet MS" panose="020B0703020202090204" pitchFamily="34" charset="0"/>
              <a:ea typeface="+mj-ea"/>
              <a:cs typeface="Times New Roman" pitchFamily="18" charset="0"/>
            </a:endParaRPr>
          </a:p>
        </p:txBody>
      </p:sp>
      <p:pic>
        <p:nvPicPr>
          <p:cNvPr id="28" name="Picture 27" descr="A picture containing drawing, food&#10;&#10;Description automatically generated">
            <a:extLst>
              <a:ext uri="{FF2B5EF4-FFF2-40B4-BE49-F238E27FC236}">
                <a16:creationId xmlns:a16="http://schemas.microsoft.com/office/drawing/2014/main" id="{61BEAAC4-562F-48C2-8337-ACA4886AB64A}"/>
              </a:ext>
            </a:extLst>
          </p:cNvPr>
          <p:cNvPicPr>
            <a:picLocks noChangeAspect="1"/>
          </p:cNvPicPr>
          <p:nvPr/>
        </p:nvPicPr>
        <p:blipFill rotWithShape="1">
          <a:blip r:embed="rId2"/>
          <a:srcRect l="15676"/>
          <a:stretch/>
        </p:blipFill>
        <p:spPr>
          <a:xfrm>
            <a:off x="0" y="384705"/>
            <a:ext cx="3657600" cy="1828800"/>
          </a:xfrm>
          <a:prstGeom prst="rect">
            <a:avLst/>
          </a:prstGeom>
        </p:spPr>
      </p:pic>
      <p:grpSp>
        <p:nvGrpSpPr>
          <p:cNvPr id="29" name="Group 28">
            <a:extLst>
              <a:ext uri="{FF2B5EF4-FFF2-40B4-BE49-F238E27FC236}">
                <a16:creationId xmlns:a16="http://schemas.microsoft.com/office/drawing/2014/main" id="{CF82C184-AC68-4EBB-B67E-4F309A6C4B6B}"/>
              </a:ext>
            </a:extLst>
          </p:cNvPr>
          <p:cNvGrpSpPr/>
          <p:nvPr/>
        </p:nvGrpSpPr>
        <p:grpSpPr>
          <a:xfrm>
            <a:off x="457200" y="2971800"/>
            <a:ext cx="13716000" cy="7086600"/>
            <a:chOff x="457200" y="2971800"/>
            <a:chExt cx="13716000" cy="7086600"/>
          </a:xfrm>
        </p:grpSpPr>
        <p:sp>
          <p:nvSpPr>
            <p:cNvPr id="30" name="TextBox 29">
              <a:extLst>
                <a:ext uri="{FF2B5EF4-FFF2-40B4-BE49-F238E27FC236}">
                  <a16:creationId xmlns:a16="http://schemas.microsoft.com/office/drawing/2014/main" id="{7E770D48-9A84-4FF3-9310-CBEFBDFD251B}"/>
                </a:ext>
              </a:extLst>
            </p:cNvPr>
            <p:cNvSpPr txBox="1"/>
            <p:nvPr/>
          </p:nvSpPr>
          <p:spPr>
            <a:xfrm>
              <a:off x="457200" y="3657600"/>
              <a:ext cx="13716000" cy="6400800"/>
            </a:xfrm>
            <a:prstGeom prst="rect">
              <a:avLst/>
            </a:prstGeom>
            <a:noFill/>
            <a:ln>
              <a:noFill/>
            </a:ln>
          </p:spPr>
          <p:txBody>
            <a:bodyPr wrap="square" rtlCol="0">
              <a:spAutoFit/>
            </a:bodyPr>
            <a:lstStyle/>
            <a:p>
              <a:r>
                <a:rPr lang="en-US" sz="3200" dirty="0">
                  <a:latin typeface="Times" pitchFamily="2" charset="0"/>
                </a:rPr>
                <a:t>Some text and visuals here …</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31" name="TextBox 30">
              <a:extLst>
                <a:ext uri="{FF2B5EF4-FFF2-40B4-BE49-F238E27FC236}">
                  <a16:creationId xmlns:a16="http://schemas.microsoft.com/office/drawing/2014/main" id="{715DCC96-54C6-4900-B919-D04178BFC618}"/>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Overview</a:t>
              </a:r>
            </a:p>
          </p:txBody>
        </p:sp>
      </p:grpSp>
      <p:sp>
        <p:nvSpPr>
          <p:cNvPr id="33" name="TextBox 32">
            <a:extLst>
              <a:ext uri="{FF2B5EF4-FFF2-40B4-BE49-F238E27FC236}">
                <a16:creationId xmlns:a16="http://schemas.microsoft.com/office/drawing/2014/main" id="{59EC9AA0-6B4D-48E2-B52A-57767CB7B704}"/>
              </a:ext>
            </a:extLst>
          </p:cNvPr>
          <p:cNvSpPr txBox="1"/>
          <p:nvPr/>
        </p:nvSpPr>
        <p:spPr>
          <a:xfrm>
            <a:off x="14663059" y="3908285"/>
            <a:ext cx="13366294" cy="29160000"/>
          </a:xfrm>
          <a:prstGeom prst="rect">
            <a:avLst/>
          </a:prstGeom>
          <a:solidFill>
            <a:srgbClr val="F5F5F5"/>
          </a:solidFill>
          <a:ln>
            <a:noFill/>
          </a:ln>
        </p:spPr>
        <p:txBody>
          <a:bodyPr wrap="square" rtlCol="0">
            <a:spAutoFit/>
          </a:bodyPr>
          <a:lstStyle/>
          <a:p>
            <a:r>
              <a:rPr lang="en-US" sz="3200" dirty="0">
                <a:latin typeface="Times" pitchFamily="2" charset="0"/>
              </a:rPr>
              <a:t>We used several machine learning models such as decision tree, support vector classifier(SVM), k-nearest neighbors(KNN), and random forest for classifying our data.</a:t>
            </a:r>
          </a:p>
          <a:p>
            <a:endParaRPr lang="en-US" sz="3200" dirty="0">
              <a:latin typeface="Times" pitchFamily="2" charset="0"/>
            </a:endParaRPr>
          </a:p>
          <a:p>
            <a:r>
              <a:rPr lang="en-US" sz="3200" dirty="0">
                <a:latin typeface="Times" pitchFamily="2" charset="0"/>
              </a:rPr>
              <a:t>A decision tree is a flowchart-like structure in which each internal node represents a "test" on an, each branch represents the outcome of the test, attribute and each leaf node represents a class label (decision taken after computing all attributes). The paths from root to leaf represent classification rules.(https://</a:t>
            </a:r>
            <a:r>
              <a:rPr lang="en-US" sz="3200" dirty="0" err="1">
                <a:latin typeface="Times" pitchFamily="2" charset="0"/>
              </a:rPr>
              <a:t>en.wikipedia.org</a:t>
            </a:r>
            <a:r>
              <a:rPr lang="en-US" sz="3200" dirty="0">
                <a:latin typeface="Times" pitchFamily="2" charset="0"/>
              </a:rPr>
              <a:t>/wiki/</a:t>
            </a:r>
            <a:r>
              <a:rPr lang="en-US" sz="3200" dirty="0" err="1">
                <a:latin typeface="Times" pitchFamily="2" charset="0"/>
              </a:rPr>
              <a:t>Decision_tree_learning</a:t>
            </a:r>
            <a:r>
              <a:rPr lang="en-US" sz="3200" dirty="0">
                <a:latin typeface="Times" pitchFamily="2" charset="0"/>
              </a:rPr>
              <a:t>)</a:t>
            </a:r>
          </a:p>
          <a:p>
            <a:endParaRPr lang="en-US" sz="3200" dirty="0">
              <a:latin typeface="Times" pitchFamily="2" charset="0"/>
            </a:endParaRPr>
          </a:p>
          <a:p>
            <a:r>
              <a:rPr lang="en-US" sz="3200" dirty="0">
                <a:latin typeface="Times" pitchFamily="2" charset="0"/>
              </a:rPr>
              <a:t>A support vector machine takes feature data points and outputs the hyperplane (which in two dimensions it’s simply a line) that best separates the classes. (</a:t>
            </a:r>
            <a:r>
              <a:rPr lang="en-US" sz="3200" dirty="0">
                <a:latin typeface="Times" pitchFamily="2" charset="0"/>
                <a:hlinkClick r:id="rId3"/>
              </a:rPr>
              <a:t>https://monkeylearn.com/blog/introduction-to-support-vector-machines-svm/</a:t>
            </a:r>
            <a:r>
              <a:rPr lang="en-US" sz="3200" dirty="0">
                <a:latin typeface="Times" pitchFamily="2" charset="0"/>
              </a:rPr>
              <a:t>)</a:t>
            </a:r>
          </a:p>
          <a:p>
            <a:endParaRPr lang="en-US" sz="3200" dirty="0">
              <a:latin typeface="Times" pitchFamily="2" charset="0"/>
            </a:endParaRPr>
          </a:p>
          <a:p>
            <a:r>
              <a:rPr lang="en-US" sz="3200" dirty="0">
                <a:latin typeface="Times" pitchFamily="2" charset="0"/>
              </a:rPr>
              <a:t>A case is classified by a majority vote of its neighbors, with the case being assigned to the class most common amongst its K nearest neighbors measured by a distance function. If K = 5, then the case is simply assigned to the class of its five nearest neighbors. (</a:t>
            </a:r>
            <a:r>
              <a:rPr lang="en-US" sz="3200" dirty="0">
                <a:latin typeface="Times" pitchFamily="2" charset="0"/>
                <a:hlinkClick r:id="rId4"/>
              </a:rPr>
              <a:t>https://www.saedsayad.com/k_nearest_neighbors.htm</a:t>
            </a:r>
            <a:r>
              <a:rPr lang="en-US" sz="3200" dirty="0">
                <a:latin typeface="Times" pitchFamily="2" charset="0"/>
              </a:rPr>
              <a:t>)</a:t>
            </a:r>
          </a:p>
          <a:p>
            <a:endParaRPr lang="en-US" sz="3200" dirty="0">
              <a:latin typeface="Times" pitchFamily="2" charset="0"/>
            </a:endParaRPr>
          </a:p>
          <a:p>
            <a:r>
              <a:rPr lang="en-US" sz="3200" dirty="0">
                <a:latin typeface="Times" pitchFamily="2" charset="0"/>
              </a:rPr>
              <a:t>Forests are like the pulling together of decision tree algorithm efforts. Taking the teamwork of many trees thus improving the performance of a single random tree. Though not quite similar, forests give the effects of a K-fold cross validation.(</a:t>
            </a:r>
            <a:r>
              <a:rPr lang="en-US" sz="3200" dirty="0">
                <a:latin typeface="Times" pitchFamily="2" charset="0"/>
                <a:hlinkClick r:id="rId5"/>
              </a:rPr>
              <a:t>https://en.wikipedia.org/wiki/Random_forest</a:t>
            </a:r>
            <a:r>
              <a:rPr lang="en-US" sz="3200" dirty="0">
                <a:latin typeface="Times" pitchFamily="2" charset="0"/>
              </a:rPr>
              <a:t>)</a:t>
            </a:r>
          </a:p>
          <a:p>
            <a:endParaRPr lang="en-US" sz="3200" dirty="0">
              <a:latin typeface="Times" pitchFamily="2" charset="0"/>
            </a:endParaRPr>
          </a:p>
          <a:p>
            <a:r>
              <a:rPr lang="en-US" sz="3200" dirty="0">
                <a:latin typeface="Times" pitchFamily="2" charset="0"/>
              </a:rPr>
              <a:t>We split the dataset into train and test with test set including 33% of the total data.</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34" name="TextBox 33">
            <a:extLst>
              <a:ext uri="{FF2B5EF4-FFF2-40B4-BE49-F238E27FC236}">
                <a16:creationId xmlns:a16="http://schemas.microsoft.com/office/drawing/2014/main" id="{1F6A1C3E-8E6C-4A3B-B526-4DC905FAD18C}"/>
              </a:ext>
            </a:extLst>
          </p:cNvPr>
          <p:cNvSpPr txBox="1"/>
          <p:nvPr/>
        </p:nvSpPr>
        <p:spPr>
          <a:xfrm>
            <a:off x="146304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Machine Learning Models</a:t>
            </a:r>
          </a:p>
        </p:txBody>
      </p:sp>
      <p:grpSp>
        <p:nvGrpSpPr>
          <p:cNvPr id="35" name="Group 34">
            <a:extLst>
              <a:ext uri="{FF2B5EF4-FFF2-40B4-BE49-F238E27FC236}">
                <a16:creationId xmlns:a16="http://schemas.microsoft.com/office/drawing/2014/main" id="{7BAE68C3-A820-41A6-873F-7D6FBC1A02F0}"/>
              </a:ext>
            </a:extLst>
          </p:cNvPr>
          <p:cNvGrpSpPr/>
          <p:nvPr/>
        </p:nvGrpSpPr>
        <p:grpSpPr>
          <a:xfrm>
            <a:off x="457200" y="10058400"/>
            <a:ext cx="13716000" cy="7086600"/>
            <a:chOff x="457200" y="2971800"/>
            <a:chExt cx="13716000" cy="7086600"/>
          </a:xfrm>
        </p:grpSpPr>
        <p:sp>
          <p:nvSpPr>
            <p:cNvPr id="36" name="TextBox 35">
              <a:extLst>
                <a:ext uri="{FF2B5EF4-FFF2-40B4-BE49-F238E27FC236}">
                  <a16:creationId xmlns:a16="http://schemas.microsoft.com/office/drawing/2014/main" id="{3B49E1C7-E155-4397-8F67-35689147B4F3}"/>
                </a:ext>
              </a:extLst>
            </p:cNvPr>
            <p:cNvSpPr txBox="1"/>
            <p:nvPr/>
          </p:nvSpPr>
          <p:spPr>
            <a:xfrm>
              <a:off x="457200" y="3657600"/>
              <a:ext cx="13716000" cy="6400800"/>
            </a:xfrm>
            <a:prstGeom prst="rect">
              <a:avLst/>
            </a:prstGeom>
            <a:noFill/>
            <a:ln>
              <a:noFill/>
            </a:ln>
          </p:spPr>
          <p:txBody>
            <a:bodyPr wrap="square" rtlCol="0">
              <a:spAutoFit/>
            </a:bodyPr>
            <a:lstStyle/>
            <a:p>
              <a:r>
                <a:rPr lang="en-US" sz="3200" dirty="0">
                  <a:latin typeface="Times" pitchFamily="2" charset="0"/>
                </a:rPr>
                <a:t>Some text and visuals here …</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37" name="TextBox 36">
              <a:extLst>
                <a:ext uri="{FF2B5EF4-FFF2-40B4-BE49-F238E27FC236}">
                  <a16:creationId xmlns:a16="http://schemas.microsoft.com/office/drawing/2014/main" id="{56D99ADA-1A1E-48D7-ADA0-114A8880D2C5}"/>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Data and Features</a:t>
              </a:r>
            </a:p>
          </p:txBody>
        </p:sp>
      </p:grpSp>
      <p:grpSp>
        <p:nvGrpSpPr>
          <p:cNvPr id="38" name="Group 37">
            <a:extLst>
              <a:ext uri="{FF2B5EF4-FFF2-40B4-BE49-F238E27FC236}">
                <a16:creationId xmlns:a16="http://schemas.microsoft.com/office/drawing/2014/main" id="{A8202122-C317-4490-96F6-5BA2A7770712}"/>
              </a:ext>
            </a:extLst>
          </p:cNvPr>
          <p:cNvGrpSpPr/>
          <p:nvPr/>
        </p:nvGrpSpPr>
        <p:grpSpPr>
          <a:xfrm>
            <a:off x="29718000" y="2971800"/>
            <a:ext cx="13716000" cy="7086600"/>
            <a:chOff x="457200" y="2971800"/>
            <a:chExt cx="13716000" cy="7086600"/>
          </a:xfrm>
        </p:grpSpPr>
        <p:sp>
          <p:nvSpPr>
            <p:cNvPr id="39" name="TextBox 38">
              <a:extLst>
                <a:ext uri="{FF2B5EF4-FFF2-40B4-BE49-F238E27FC236}">
                  <a16:creationId xmlns:a16="http://schemas.microsoft.com/office/drawing/2014/main" id="{3F6A8C74-76F7-4C4F-92A6-EB25408CE9EA}"/>
                </a:ext>
              </a:extLst>
            </p:cNvPr>
            <p:cNvSpPr txBox="1"/>
            <p:nvPr/>
          </p:nvSpPr>
          <p:spPr>
            <a:xfrm>
              <a:off x="457200" y="3657600"/>
              <a:ext cx="13716000" cy="6400800"/>
            </a:xfrm>
            <a:prstGeom prst="rect">
              <a:avLst/>
            </a:prstGeom>
            <a:noFill/>
            <a:ln>
              <a:noFill/>
            </a:ln>
          </p:spPr>
          <p:txBody>
            <a:bodyPr wrap="square" rtlCol="0">
              <a:spAutoFit/>
            </a:bodyPr>
            <a:lstStyle/>
            <a:p>
              <a:r>
                <a:rPr lang="en-US" sz="3200" dirty="0">
                  <a:latin typeface="Times" pitchFamily="2" charset="0"/>
                </a:rPr>
                <a:t>Some text and visuals here …</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40" name="TextBox 39">
              <a:extLst>
                <a:ext uri="{FF2B5EF4-FFF2-40B4-BE49-F238E27FC236}">
                  <a16:creationId xmlns:a16="http://schemas.microsoft.com/office/drawing/2014/main" id="{4E0C35AA-21FD-45D3-98EE-ACD5DCB1B601}"/>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Data Analysis</a:t>
              </a:r>
            </a:p>
          </p:txBody>
        </p:sp>
      </p:grpSp>
      <p:grpSp>
        <p:nvGrpSpPr>
          <p:cNvPr id="41" name="Group 40">
            <a:extLst>
              <a:ext uri="{FF2B5EF4-FFF2-40B4-BE49-F238E27FC236}">
                <a16:creationId xmlns:a16="http://schemas.microsoft.com/office/drawing/2014/main" id="{D4861915-685C-44BD-9BBF-2C6E61D61B53}"/>
              </a:ext>
            </a:extLst>
          </p:cNvPr>
          <p:cNvGrpSpPr/>
          <p:nvPr/>
        </p:nvGrpSpPr>
        <p:grpSpPr>
          <a:xfrm>
            <a:off x="29718000" y="10058400"/>
            <a:ext cx="13716000" cy="7086600"/>
            <a:chOff x="457200" y="2971800"/>
            <a:chExt cx="13716000" cy="7086600"/>
          </a:xfrm>
        </p:grpSpPr>
        <p:sp>
          <p:nvSpPr>
            <p:cNvPr id="42" name="TextBox 41">
              <a:extLst>
                <a:ext uri="{FF2B5EF4-FFF2-40B4-BE49-F238E27FC236}">
                  <a16:creationId xmlns:a16="http://schemas.microsoft.com/office/drawing/2014/main" id="{A38CFA4C-9EC4-43E6-8262-4416B28EA79B}"/>
                </a:ext>
              </a:extLst>
            </p:cNvPr>
            <p:cNvSpPr txBox="1"/>
            <p:nvPr/>
          </p:nvSpPr>
          <p:spPr>
            <a:xfrm>
              <a:off x="457200" y="3657600"/>
              <a:ext cx="13716000" cy="6400800"/>
            </a:xfrm>
            <a:prstGeom prst="rect">
              <a:avLst/>
            </a:prstGeom>
            <a:noFill/>
            <a:ln>
              <a:noFill/>
            </a:ln>
          </p:spPr>
          <p:txBody>
            <a:bodyPr wrap="square" rtlCol="0">
              <a:spAutoFit/>
            </a:bodyPr>
            <a:lstStyle/>
            <a:p>
              <a:r>
                <a:rPr lang="en-US" sz="3200" dirty="0">
                  <a:latin typeface="Times" pitchFamily="2" charset="0"/>
                </a:rPr>
                <a:t>Some text and visuals here …</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43" name="TextBox 42">
              <a:extLst>
                <a:ext uri="{FF2B5EF4-FFF2-40B4-BE49-F238E27FC236}">
                  <a16:creationId xmlns:a16="http://schemas.microsoft.com/office/drawing/2014/main" id="{6700C850-64F9-47D9-86E7-4A22F1DA7A34}"/>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Results</a:t>
              </a:r>
            </a:p>
          </p:txBody>
        </p:sp>
      </p:grpSp>
      <p:sp>
        <p:nvSpPr>
          <p:cNvPr id="44" name="Rectangle 43">
            <a:extLst>
              <a:ext uri="{FF2B5EF4-FFF2-40B4-BE49-F238E27FC236}">
                <a16:creationId xmlns:a16="http://schemas.microsoft.com/office/drawing/2014/main" id="{B73965D4-91F0-4878-88A8-30CD2EECD96F}"/>
              </a:ext>
            </a:extLst>
          </p:cNvPr>
          <p:cNvSpPr/>
          <p:nvPr/>
        </p:nvSpPr>
        <p:spPr>
          <a:xfrm>
            <a:off x="29346524" y="30126066"/>
            <a:ext cx="14544676" cy="2743200"/>
          </a:xfrm>
          <a:prstGeom prst="rect">
            <a:avLst/>
          </a:prstGeom>
          <a:solidFill>
            <a:srgbClr val="C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TextBox 44">
            <a:extLst>
              <a:ext uri="{FF2B5EF4-FFF2-40B4-BE49-F238E27FC236}">
                <a16:creationId xmlns:a16="http://schemas.microsoft.com/office/drawing/2014/main" id="{54DF1BBA-3110-42E3-B6CD-CAFCAB1B0203}"/>
              </a:ext>
            </a:extLst>
          </p:cNvPr>
          <p:cNvSpPr txBox="1"/>
          <p:nvPr/>
        </p:nvSpPr>
        <p:spPr>
          <a:xfrm>
            <a:off x="30088114" y="30768968"/>
            <a:ext cx="12974412" cy="1446550"/>
          </a:xfrm>
          <a:prstGeom prst="rect">
            <a:avLst/>
          </a:prstGeom>
          <a:noFill/>
        </p:spPr>
        <p:txBody>
          <a:bodyPr wrap="square" rtlCol="0">
            <a:spAutoFit/>
          </a:bodyPr>
          <a:lstStyle/>
          <a:p>
            <a:pPr algn="ctr"/>
            <a:r>
              <a:rPr lang="en-US" sz="4400" dirty="0">
                <a:solidFill>
                  <a:schemeClr val="bg1"/>
                </a:solidFill>
                <a:latin typeface="Times" pitchFamily="2" charset="0"/>
              </a:rPr>
              <a:t>GitHub: https://</a:t>
            </a:r>
            <a:r>
              <a:rPr lang="en-US" sz="4400" dirty="0" err="1">
                <a:solidFill>
                  <a:schemeClr val="bg1"/>
                </a:solidFill>
                <a:latin typeface="Times" pitchFamily="2" charset="0"/>
              </a:rPr>
              <a:t>github.com</a:t>
            </a:r>
            <a:r>
              <a:rPr lang="en-US" sz="4400" dirty="0">
                <a:solidFill>
                  <a:schemeClr val="bg1"/>
                </a:solidFill>
                <a:latin typeface="Times" pitchFamily="2" charset="0"/>
              </a:rPr>
              <a:t>/</a:t>
            </a:r>
            <a:r>
              <a:rPr lang="en-US" sz="4400" dirty="0" err="1">
                <a:solidFill>
                  <a:schemeClr val="bg1"/>
                </a:solidFill>
                <a:latin typeface="Times" pitchFamily="2" charset="0"/>
              </a:rPr>
              <a:t>mohamadhrezaie</a:t>
            </a:r>
            <a:r>
              <a:rPr lang="en-US" sz="4400" dirty="0">
                <a:solidFill>
                  <a:schemeClr val="bg1"/>
                </a:solidFill>
                <a:latin typeface="Times" pitchFamily="2" charset="0"/>
              </a:rPr>
              <a:t>/Machine-learning-CMPT726</a:t>
            </a:r>
          </a:p>
        </p:txBody>
      </p:sp>
      <p:grpSp>
        <p:nvGrpSpPr>
          <p:cNvPr id="46" name="Group 45">
            <a:extLst>
              <a:ext uri="{FF2B5EF4-FFF2-40B4-BE49-F238E27FC236}">
                <a16:creationId xmlns:a16="http://schemas.microsoft.com/office/drawing/2014/main" id="{9D1EE36F-C32D-4AAC-92EE-2A08AF9FA162}"/>
              </a:ext>
            </a:extLst>
          </p:cNvPr>
          <p:cNvGrpSpPr/>
          <p:nvPr/>
        </p:nvGrpSpPr>
        <p:grpSpPr>
          <a:xfrm>
            <a:off x="457200" y="22637496"/>
            <a:ext cx="13759543" cy="9642098"/>
            <a:chOff x="457200" y="2971800"/>
            <a:chExt cx="13759543" cy="9642098"/>
          </a:xfrm>
        </p:grpSpPr>
        <p:sp>
          <p:nvSpPr>
            <p:cNvPr id="47" name="TextBox 46">
              <a:extLst>
                <a:ext uri="{FF2B5EF4-FFF2-40B4-BE49-F238E27FC236}">
                  <a16:creationId xmlns:a16="http://schemas.microsoft.com/office/drawing/2014/main" id="{839F0A15-4360-4824-9B24-6D577CBACD7F}"/>
                </a:ext>
              </a:extLst>
            </p:cNvPr>
            <p:cNvSpPr txBox="1"/>
            <p:nvPr/>
          </p:nvSpPr>
          <p:spPr>
            <a:xfrm>
              <a:off x="500743" y="3657600"/>
              <a:ext cx="13716000" cy="8956298"/>
            </a:xfrm>
            <a:prstGeom prst="rect">
              <a:avLst/>
            </a:prstGeom>
            <a:noFill/>
            <a:ln>
              <a:noFill/>
            </a:ln>
          </p:spPr>
          <p:txBody>
            <a:bodyPr wrap="square" rtlCol="0">
              <a:spAutoFit/>
            </a:bodyPr>
            <a:lstStyle/>
            <a:p>
              <a:r>
                <a:rPr lang="en-US" sz="3200" dirty="0">
                  <a:latin typeface="Times" pitchFamily="2" charset="0"/>
                </a:rPr>
                <a:t>The data was given in JSON format so the first thing we did was to convert it to CSV format. In order to distinguish offers and labels, starting from zero, we assigned a unique integer to both customers and offers. For every action that the customer can take on offers(receive, view, and complete), we created a 2D sparse matrix in which every row number represents its corresponding customer number and every column represent an offer. For example in the </a:t>
              </a:r>
              <a:r>
                <a:rPr lang="en-US" sz="3200" dirty="0" err="1">
                  <a:latin typeface="Times" pitchFamily="2" charset="0"/>
                </a:rPr>
                <a:t>viewed_matrix</a:t>
              </a:r>
              <a:r>
                <a:rPr lang="en-US" sz="3200" dirty="0">
                  <a:latin typeface="Times" pitchFamily="2" charset="0"/>
                </a:rPr>
                <a:t>, if customer </a:t>
              </a:r>
              <a:r>
                <a:rPr lang="en-US" sz="3200" dirty="0" err="1">
                  <a:latin typeface="Times" pitchFamily="2" charset="0"/>
                </a:rPr>
                <a:t>i</a:t>
              </a:r>
              <a:r>
                <a:rPr lang="en-US" sz="3200" dirty="0">
                  <a:latin typeface="Times" pitchFamily="2" charset="0"/>
                </a:rPr>
                <a:t> has viewed offer j, then the element in row </a:t>
              </a:r>
              <a:r>
                <a:rPr lang="en-US" sz="3200" dirty="0" err="1">
                  <a:latin typeface="Times" pitchFamily="2" charset="0"/>
                </a:rPr>
                <a:t>i</a:t>
              </a:r>
              <a:r>
                <a:rPr lang="en-US" sz="3200" dirty="0">
                  <a:latin typeface="Times" pitchFamily="2" charset="0"/>
                </a:rPr>
                <a:t> and column j will be set to one. We then </a:t>
              </a:r>
              <a:r>
                <a:rPr lang="en-US" sz="3200" dirty="0" err="1">
                  <a:latin typeface="Times" pitchFamily="2" charset="0"/>
                </a:rPr>
                <a:t>concatednated</a:t>
              </a:r>
              <a:r>
                <a:rPr lang="en-US" sz="3200" dirty="0">
                  <a:latin typeface="Times" pitchFamily="2" charset="0"/>
                </a:rPr>
                <a:t> these three matrices to create a feature vector for every customer. We also added the amount of transaction each person had as part of out feature vector.</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48" name="TextBox 47">
              <a:extLst>
                <a:ext uri="{FF2B5EF4-FFF2-40B4-BE49-F238E27FC236}">
                  <a16:creationId xmlns:a16="http://schemas.microsoft.com/office/drawing/2014/main" id="{4E259966-B4CD-4441-8433-774A1134D769}"/>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Data Preprocessing and Feature Embedding</a:t>
              </a:r>
            </a:p>
          </p:txBody>
        </p:sp>
      </p:grpSp>
      <p:grpSp>
        <p:nvGrpSpPr>
          <p:cNvPr id="49" name="Group 48">
            <a:extLst>
              <a:ext uri="{FF2B5EF4-FFF2-40B4-BE49-F238E27FC236}">
                <a16:creationId xmlns:a16="http://schemas.microsoft.com/office/drawing/2014/main" id="{56F4F201-2A77-44DA-BC80-887984C05BD2}"/>
              </a:ext>
            </a:extLst>
          </p:cNvPr>
          <p:cNvGrpSpPr/>
          <p:nvPr/>
        </p:nvGrpSpPr>
        <p:grpSpPr>
          <a:xfrm>
            <a:off x="29717320" y="22637496"/>
            <a:ext cx="13716000" cy="7086600"/>
            <a:chOff x="457200" y="2971800"/>
            <a:chExt cx="13716000" cy="7086600"/>
          </a:xfrm>
        </p:grpSpPr>
        <p:sp>
          <p:nvSpPr>
            <p:cNvPr id="50" name="TextBox 49">
              <a:extLst>
                <a:ext uri="{FF2B5EF4-FFF2-40B4-BE49-F238E27FC236}">
                  <a16:creationId xmlns:a16="http://schemas.microsoft.com/office/drawing/2014/main" id="{ED388018-1A20-4BB2-B290-EE73B3C466AA}"/>
                </a:ext>
              </a:extLst>
            </p:cNvPr>
            <p:cNvSpPr txBox="1"/>
            <p:nvPr/>
          </p:nvSpPr>
          <p:spPr>
            <a:xfrm>
              <a:off x="457200" y="3657600"/>
              <a:ext cx="13716000" cy="6400800"/>
            </a:xfrm>
            <a:prstGeom prst="rect">
              <a:avLst/>
            </a:prstGeom>
            <a:noFill/>
            <a:ln>
              <a:noFill/>
            </a:ln>
          </p:spPr>
          <p:txBody>
            <a:bodyPr wrap="square" rtlCol="0">
              <a:spAutoFit/>
            </a:bodyPr>
            <a:lstStyle/>
            <a:p>
              <a:r>
                <a:rPr lang="en-US" sz="3200" dirty="0">
                  <a:latin typeface="Times" pitchFamily="2" charset="0"/>
                </a:rPr>
                <a:t>Some text and visuals here …</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51" name="TextBox 50">
              <a:extLst>
                <a:ext uri="{FF2B5EF4-FFF2-40B4-BE49-F238E27FC236}">
                  <a16:creationId xmlns:a16="http://schemas.microsoft.com/office/drawing/2014/main" id="{FF6F9D21-EDD2-4C98-A815-9F110A8EA4C3}"/>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Discussion and feature</a:t>
              </a:r>
            </a:p>
          </p:txBody>
        </p:sp>
      </p:grpSp>
      <p:graphicFrame>
        <p:nvGraphicFramePr>
          <p:cNvPr id="7" name="Table 7">
            <a:extLst>
              <a:ext uri="{FF2B5EF4-FFF2-40B4-BE49-F238E27FC236}">
                <a16:creationId xmlns:a16="http://schemas.microsoft.com/office/drawing/2014/main" id="{6061B703-1104-6B4C-B28E-E6A02D8DE742}"/>
              </a:ext>
            </a:extLst>
          </p:cNvPr>
          <p:cNvGraphicFramePr>
            <a:graphicFrameLocks noGrp="1"/>
          </p:cNvGraphicFramePr>
          <p:nvPr>
            <p:extLst>
              <p:ext uri="{D42A27DB-BD31-4B8C-83A1-F6EECF244321}">
                <p14:modId xmlns:p14="http://schemas.microsoft.com/office/powerpoint/2010/main" val="4068619683"/>
              </p:ext>
            </p:extLst>
          </p:nvPr>
        </p:nvGraphicFramePr>
        <p:xfrm>
          <a:off x="15359063" y="18127657"/>
          <a:ext cx="11974286" cy="5699760"/>
        </p:xfrm>
        <a:graphic>
          <a:graphicData uri="http://schemas.openxmlformats.org/drawingml/2006/table">
            <a:tbl>
              <a:tblPr firstRow="1" bandRow="1">
                <a:tableStyleId>{8799B23B-EC83-4686-B30A-512413B5E67A}</a:tableStyleId>
              </a:tblPr>
              <a:tblGrid>
                <a:gridCol w="3701143">
                  <a:extLst>
                    <a:ext uri="{9D8B030D-6E8A-4147-A177-3AD203B41FA5}">
                      <a16:colId xmlns:a16="http://schemas.microsoft.com/office/drawing/2014/main" val="3838689240"/>
                    </a:ext>
                  </a:extLst>
                </a:gridCol>
                <a:gridCol w="1741715">
                  <a:extLst>
                    <a:ext uri="{9D8B030D-6E8A-4147-A177-3AD203B41FA5}">
                      <a16:colId xmlns:a16="http://schemas.microsoft.com/office/drawing/2014/main" val="2722489994"/>
                    </a:ext>
                  </a:extLst>
                </a:gridCol>
                <a:gridCol w="2002971">
                  <a:extLst>
                    <a:ext uri="{9D8B030D-6E8A-4147-A177-3AD203B41FA5}">
                      <a16:colId xmlns:a16="http://schemas.microsoft.com/office/drawing/2014/main" val="2052272381"/>
                    </a:ext>
                  </a:extLst>
                </a:gridCol>
                <a:gridCol w="2220686">
                  <a:extLst>
                    <a:ext uri="{9D8B030D-6E8A-4147-A177-3AD203B41FA5}">
                      <a16:colId xmlns:a16="http://schemas.microsoft.com/office/drawing/2014/main" val="2534953958"/>
                    </a:ext>
                  </a:extLst>
                </a:gridCol>
                <a:gridCol w="2307771">
                  <a:extLst>
                    <a:ext uri="{9D8B030D-6E8A-4147-A177-3AD203B41FA5}">
                      <a16:colId xmlns:a16="http://schemas.microsoft.com/office/drawing/2014/main" val="1552320251"/>
                    </a:ext>
                  </a:extLst>
                </a:gridCol>
              </a:tblGrid>
              <a:tr h="370840">
                <a:tc>
                  <a:txBody>
                    <a:bodyPr/>
                    <a:lstStyle/>
                    <a:p>
                      <a:r>
                        <a:rPr lang="en-US" sz="3200" dirty="0"/>
                        <a:t>Model</a:t>
                      </a:r>
                    </a:p>
                  </a:txBody>
                  <a:tcPr/>
                </a:tc>
                <a:tc>
                  <a:txBody>
                    <a:bodyPr/>
                    <a:lstStyle/>
                    <a:p>
                      <a:r>
                        <a:rPr lang="en-US" sz="3200" dirty="0"/>
                        <a:t>dataset</a:t>
                      </a:r>
                    </a:p>
                  </a:txBody>
                  <a:tcPr/>
                </a:tc>
                <a:tc>
                  <a:txBody>
                    <a:bodyPr/>
                    <a:lstStyle/>
                    <a:p>
                      <a:r>
                        <a:rPr lang="en-US" sz="3200" dirty="0"/>
                        <a:t>Accuracy</a:t>
                      </a:r>
                    </a:p>
                  </a:txBody>
                  <a:tcPr/>
                </a:tc>
                <a:tc>
                  <a:txBody>
                    <a:bodyPr/>
                    <a:lstStyle/>
                    <a:p>
                      <a:r>
                        <a:rPr lang="en-US" sz="3200" dirty="0"/>
                        <a:t>F1-score Macro</a:t>
                      </a:r>
                    </a:p>
                  </a:txBody>
                  <a:tcPr/>
                </a:tc>
                <a:tc>
                  <a:txBody>
                    <a:bodyPr/>
                    <a:lstStyle/>
                    <a:p>
                      <a:r>
                        <a:rPr lang="en-US" sz="3200" dirty="0"/>
                        <a:t>F1-score Micro</a:t>
                      </a:r>
                    </a:p>
                  </a:txBody>
                  <a:tcPr/>
                </a:tc>
                <a:extLst>
                  <a:ext uri="{0D108BD9-81ED-4DB2-BD59-A6C34878D82A}">
                    <a16:rowId xmlns:a16="http://schemas.microsoft.com/office/drawing/2014/main" val="4080304106"/>
                  </a:ext>
                </a:extLst>
              </a:tr>
              <a:tr h="370840">
                <a:tc rowSpan="2">
                  <a:txBody>
                    <a:bodyPr/>
                    <a:lstStyle/>
                    <a:p>
                      <a:r>
                        <a:rPr lang="en-US" sz="3200" dirty="0"/>
                        <a:t>Decision Tree</a:t>
                      </a:r>
                    </a:p>
                  </a:txBody>
                  <a:tcPr/>
                </a:tc>
                <a:tc>
                  <a:txBody>
                    <a:bodyPr/>
                    <a:lstStyle/>
                    <a:p>
                      <a:r>
                        <a:rPr lang="en-US" sz="3200" dirty="0"/>
                        <a:t>train</a:t>
                      </a:r>
                    </a:p>
                  </a:txBody>
                  <a:tcPr/>
                </a:tc>
                <a:tc>
                  <a:txBody>
                    <a:bodyPr/>
                    <a:lstStyle/>
                    <a:p>
                      <a:r>
                        <a:rPr lang="en-US" sz="3200" dirty="0"/>
                        <a:t>﻿0.918086</a:t>
                      </a:r>
                    </a:p>
                  </a:txBody>
                  <a:tcPr/>
                </a:tc>
                <a:tc>
                  <a:txBody>
                    <a:bodyPr/>
                    <a:lstStyle/>
                    <a:p>
                      <a:r>
                        <a:rPr lang="en-US" sz="3200" dirty="0"/>
                        <a:t>﻿0.9176412</a:t>
                      </a:r>
                    </a:p>
                  </a:txBody>
                  <a:tcPr/>
                </a:tc>
                <a:tc>
                  <a:txBody>
                    <a:bodyPr/>
                    <a:lstStyle/>
                    <a:p>
                      <a:r>
                        <a:rPr lang="en-US" sz="3200" dirty="0"/>
                        <a:t>﻿0.9180860</a:t>
                      </a:r>
                    </a:p>
                  </a:txBody>
                  <a:tcPr/>
                </a:tc>
                <a:extLst>
                  <a:ext uri="{0D108BD9-81ED-4DB2-BD59-A6C34878D82A}">
                    <a16:rowId xmlns:a16="http://schemas.microsoft.com/office/drawing/2014/main" val="3924387456"/>
                  </a:ext>
                </a:extLst>
              </a:tr>
              <a:tr h="370840">
                <a:tc vMerge="1">
                  <a:txBody>
                    <a:bodyPr/>
                    <a:lstStyle/>
                    <a:p>
                      <a:endParaRPr lang="en-US" dirty="0"/>
                    </a:p>
                  </a:txBody>
                  <a:tcPr/>
                </a:tc>
                <a:tc>
                  <a:txBody>
                    <a:bodyPr/>
                    <a:lstStyle/>
                    <a:p>
                      <a:r>
                        <a:rPr lang="en-US" sz="3200" dirty="0"/>
                        <a:t>test</a:t>
                      </a:r>
                    </a:p>
                  </a:txBody>
                  <a:tcPr/>
                </a:tc>
                <a:tc>
                  <a:txBody>
                    <a:bodyPr/>
                    <a:lstStyle/>
                    <a:p>
                      <a:r>
                        <a:rPr lang="en-US" sz="3200" dirty="0"/>
                        <a:t>﻿0.914616</a:t>
                      </a:r>
                    </a:p>
                  </a:txBody>
                  <a:tcPr/>
                </a:tc>
                <a:tc>
                  <a:txBody>
                    <a:bodyPr/>
                    <a:lstStyle/>
                    <a:p>
                      <a:r>
                        <a:rPr lang="en-US" sz="3200" dirty="0"/>
                        <a:t>﻿0.914225</a:t>
                      </a:r>
                    </a:p>
                  </a:txBody>
                  <a:tcPr/>
                </a:tc>
                <a:tc>
                  <a:txBody>
                    <a:bodyPr/>
                    <a:lstStyle/>
                    <a:p>
                      <a:r>
                        <a:rPr lang="en-US" sz="3200" dirty="0"/>
                        <a:t>﻿0.91461675</a:t>
                      </a:r>
                    </a:p>
                  </a:txBody>
                  <a:tcPr/>
                </a:tc>
                <a:extLst>
                  <a:ext uri="{0D108BD9-81ED-4DB2-BD59-A6C34878D82A}">
                    <a16:rowId xmlns:a16="http://schemas.microsoft.com/office/drawing/2014/main" val="4224166986"/>
                  </a:ext>
                </a:extLst>
              </a:tr>
              <a:tr h="370840">
                <a:tc rowSpan="2">
                  <a:txBody>
                    <a:bodyPr/>
                    <a:lstStyle/>
                    <a:p>
                      <a:r>
                        <a:rPr lang="en-US" sz="3200" dirty="0"/>
                        <a:t>Random Forest</a:t>
                      </a:r>
                    </a:p>
                  </a:txBody>
                  <a:tcPr/>
                </a:tc>
                <a:tc>
                  <a:txBody>
                    <a:bodyPr/>
                    <a:lstStyle/>
                    <a:p>
                      <a:r>
                        <a:rPr lang="en-US" sz="3200" dirty="0"/>
                        <a:t>train</a:t>
                      </a:r>
                    </a:p>
                  </a:txBody>
                  <a:tcPr/>
                </a:tc>
                <a:tc>
                  <a:txBody>
                    <a:bodyPr/>
                    <a:lstStyle/>
                    <a:p>
                      <a:r>
                        <a:rPr lang="en-US" sz="3200" dirty="0"/>
                        <a:t>﻿0.999736</a:t>
                      </a:r>
                    </a:p>
                  </a:txBody>
                  <a:tcPr/>
                </a:tc>
                <a:tc>
                  <a:txBody>
                    <a:bodyPr/>
                    <a:lstStyle/>
                    <a:p>
                      <a:r>
                        <a:rPr lang="en-US" sz="3200" dirty="0"/>
                        <a:t>﻿0.999736</a:t>
                      </a:r>
                    </a:p>
                  </a:txBody>
                  <a:tcPr/>
                </a:tc>
                <a:tc>
                  <a:txBody>
                    <a:bodyPr/>
                    <a:lstStyle/>
                    <a:p>
                      <a:r>
                        <a:rPr lang="en-US" sz="3200" dirty="0"/>
                        <a:t>﻿0.999736</a:t>
                      </a:r>
                    </a:p>
                  </a:txBody>
                  <a:tcPr/>
                </a:tc>
                <a:extLst>
                  <a:ext uri="{0D108BD9-81ED-4DB2-BD59-A6C34878D82A}">
                    <a16:rowId xmlns:a16="http://schemas.microsoft.com/office/drawing/2014/main" val="2521530488"/>
                  </a:ext>
                </a:extLst>
              </a:tr>
              <a:tr h="370840">
                <a:tc vMerge="1">
                  <a:txBody>
                    <a:bodyPr/>
                    <a:lstStyle/>
                    <a:p>
                      <a:endParaRPr lang="en-US" dirty="0"/>
                    </a:p>
                  </a:txBody>
                  <a:tcPr/>
                </a:tc>
                <a:tc>
                  <a:txBody>
                    <a:bodyPr/>
                    <a:lstStyle/>
                    <a:p>
                      <a:r>
                        <a:rPr lang="en-US" sz="3200" dirty="0"/>
                        <a:t>test</a:t>
                      </a:r>
                    </a:p>
                  </a:txBody>
                  <a:tcPr/>
                </a:tc>
                <a:tc>
                  <a:txBody>
                    <a:bodyPr/>
                    <a:lstStyle/>
                    <a:p>
                      <a:r>
                        <a:rPr lang="en-US" sz="3200" dirty="0"/>
                        <a:t>﻿0.9648841</a:t>
                      </a:r>
                    </a:p>
                  </a:txBody>
                  <a:tcPr/>
                </a:tc>
                <a:tc>
                  <a:txBody>
                    <a:bodyPr/>
                    <a:lstStyle/>
                    <a:p>
                      <a:r>
                        <a:rPr lang="en-US" sz="3200" dirty="0"/>
                        <a:t>﻿0.9648544</a:t>
                      </a:r>
                    </a:p>
                  </a:txBody>
                  <a:tcPr/>
                </a:tc>
                <a:tc>
                  <a:txBody>
                    <a:bodyPr/>
                    <a:lstStyle/>
                    <a:p>
                      <a:r>
                        <a:rPr lang="en-US" sz="3200" dirty="0"/>
                        <a:t>﻿0.9648841</a:t>
                      </a:r>
                    </a:p>
                  </a:txBody>
                  <a:tcPr/>
                </a:tc>
                <a:extLst>
                  <a:ext uri="{0D108BD9-81ED-4DB2-BD59-A6C34878D82A}">
                    <a16:rowId xmlns:a16="http://schemas.microsoft.com/office/drawing/2014/main" val="3157968615"/>
                  </a:ext>
                </a:extLst>
              </a:tr>
              <a:tr h="370840">
                <a:tc rowSpan="2">
                  <a:txBody>
                    <a:bodyPr/>
                    <a:lstStyle/>
                    <a:p>
                      <a:r>
                        <a:rPr lang="en-US" sz="3200" dirty="0"/>
                        <a:t>Support Vector</a:t>
                      </a:r>
                    </a:p>
                  </a:txBody>
                  <a:tcPr/>
                </a:tc>
                <a:tc>
                  <a:txBody>
                    <a:bodyPr/>
                    <a:lstStyle/>
                    <a:p>
                      <a:r>
                        <a:rPr lang="en-US" sz="3200" dirty="0"/>
                        <a:t>train</a:t>
                      </a:r>
                    </a:p>
                  </a:txBody>
                  <a:tcPr/>
                </a:tc>
                <a:tc>
                  <a:txBody>
                    <a:bodyPr/>
                    <a:lstStyle/>
                    <a:p>
                      <a:endParaRPr lang="en-US" sz="3200"/>
                    </a:p>
                  </a:txBody>
                  <a:tcPr/>
                </a:tc>
                <a:tc>
                  <a:txBody>
                    <a:bodyPr/>
                    <a:lstStyle/>
                    <a:p>
                      <a:endParaRPr lang="en-US" sz="3200"/>
                    </a:p>
                  </a:txBody>
                  <a:tcPr/>
                </a:tc>
                <a:tc>
                  <a:txBody>
                    <a:bodyPr/>
                    <a:lstStyle/>
                    <a:p>
                      <a:endParaRPr lang="en-US" sz="3200"/>
                    </a:p>
                  </a:txBody>
                  <a:tcPr/>
                </a:tc>
                <a:extLst>
                  <a:ext uri="{0D108BD9-81ED-4DB2-BD59-A6C34878D82A}">
                    <a16:rowId xmlns:a16="http://schemas.microsoft.com/office/drawing/2014/main" val="3842590007"/>
                  </a:ext>
                </a:extLst>
              </a:tr>
              <a:tr h="370840">
                <a:tc vMerge="1">
                  <a:txBody>
                    <a:bodyPr/>
                    <a:lstStyle/>
                    <a:p>
                      <a:endParaRPr lang="en-US" dirty="0"/>
                    </a:p>
                  </a:txBody>
                  <a:tcPr/>
                </a:tc>
                <a:tc>
                  <a:txBody>
                    <a:bodyPr/>
                    <a:lstStyle/>
                    <a:p>
                      <a:r>
                        <a:rPr lang="en-US" sz="3200" dirty="0"/>
                        <a:t>test</a:t>
                      </a:r>
                    </a:p>
                  </a:txBody>
                  <a:tcPr/>
                </a:tc>
                <a:tc>
                  <a:txBody>
                    <a:bodyPr/>
                    <a:lstStyle/>
                    <a:p>
                      <a:endParaRPr lang="en-US" sz="3200" dirty="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2706271152"/>
                  </a:ext>
                </a:extLst>
              </a:tr>
              <a:tr h="370840">
                <a:tc rowSpan="2">
                  <a:txBody>
                    <a:bodyPr/>
                    <a:lstStyle/>
                    <a:p>
                      <a:r>
                        <a:rPr lang="en-US" sz="3200" dirty="0"/>
                        <a:t>K Nearest Neighbors</a:t>
                      </a:r>
                    </a:p>
                  </a:txBody>
                  <a:tcPr/>
                </a:tc>
                <a:tc>
                  <a:txBody>
                    <a:bodyPr/>
                    <a:lstStyle/>
                    <a:p>
                      <a:r>
                        <a:rPr lang="en-US" sz="3200" dirty="0"/>
                        <a:t>train</a:t>
                      </a:r>
                    </a:p>
                  </a:txBody>
                  <a:tcPr/>
                </a:tc>
                <a:tc>
                  <a:txBody>
                    <a:bodyPr/>
                    <a:lstStyle/>
                    <a:p>
                      <a:endParaRPr lang="en-US" sz="3200" dirty="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115700396"/>
                  </a:ext>
                </a:extLst>
              </a:tr>
              <a:tr h="370840">
                <a:tc vMerge="1">
                  <a:txBody>
                    <a:bodyPr/>
                    <a:lstStyle/>
                    <a:p>
                      <a:endParaRPr lang="en-US" dirty="0"/>
                    </a:p>
                  </a:txBody>
                  <a:tcPr/>
                </a:tc>
                <a:tc>
                  <a:txBody>
                    <a:bodyPr/>
                    <a:lstStyle/>
                    <a:p>
                      <a:r>
                        <a:rPr lang="en-US" sz="3200" dirty="0"/>
                        <a:t>test</a:t>
                      </a:r>
                    </a:p>
                  </a:txBody>
                  <a:tcPr/>
                </a:tc>
                <a:tc>
                  <a:txBody>
                    <a:bodyPr/>
                    <a:lstStyle/>
                    <a:p>
                      <a:endParaRPr lang="en-US" sz="3200" dirty="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595919886"/>
                  </a:ext>
                </a:extLst>
              </a:tr>
            </a:tbl>
          </a:graphicData>
        </a:graphic>
      </p:graphicFrame>
    </p:spTree>
    <p:extLst>
      <p:ext uri="{BB962C8B-B14F-4D97-AF65-F5344CB8AC3E}">
        <p14:creationId xmlns:p14="http://schemas.microsoft.com/office/powerpoint/2010/main" val="42146642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819</TotalTime>
  <Words>561</Words>
  <Application>Microsoft Macintosh PowerPoint</Application>
  <PresentationFormat>Custom</PresentationFormat>
  <Paragraphs>158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Impact</vt:lpstr>
      <vt:lpstr>Times</vt:lpstr>
      <vt:lpstr>Trebuchet MS</vt:lpstr>
      <vt:lpstr>Office Theme</vt:lpstr>
      <vt:lpstr>Project Title: Detecting potential passive customers of Starbucks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Weakly Supervised Action Recognition</dc:title>
  <dc:creator>Greg Mori</dc:creator>
  <cp:lastModifiedBy>Parmis Naddaf</cp:lastModifiedBy>
  <cp:revision>35</cp:revision>
  <dcterms:created xsi:type="dcterms:W3CDTF">2018-11-28T01:52:15Z</dcterms:created>
  <dcterms:modified xsi:type="dcterms:W3CDTF">2020-11-27T22:54:37Z</dcterms:modified>
</cp:coreProperties>
</file>