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65" r:id="rId6"/>
    <p:sldId id="259" r:id="rId7"/>
    <p:sldId id="261" r:id="rId8"/>
    <p:sldId id="267" r:id="rId9"/>
    <p:sldId id="260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92D050"/>
    <a:srgbClr val="2F528F"/>
    <a:srgbClr val="ED7D31"/>
    <a:srgbClr val="FD627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>
      <p:cViewPr varScale="1">
        <p:scale>
          <a:sx n="128" d="100"/>
          <a:sy n="128" d="100"/>
        </p:scale>
        <p:origin x="17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D57EB-6AE3-4037-A831-A64426C30F7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E6968C-4F97-4D7E-A6BC-332FE96702A6}">
      <dgm:prSet custT="1"/>
      <dgm:spPr/>
      <dgm:t>
        <a:bodyPr/>
        <a:lstStyle/>
        <a:p>
          <a:r>
            <a:rPr lang="en-US" sz="3200" dirty="0"/>
            <a:t>No joint beat and downbeat tracking</a:t>
          </a:r>
        </a:p>
      </dgm:t>
    </dgm:pt>
    <dgm:pt modelId="{B8D7B131-C24F-474B-9A96-10B4F9542E66}" type="parTrans" cxnId="{1C0C49BB-CC30-40ED-8AE1-DF258820C789}">
      <dgm:prSet/>
      <dgm:spPr/>
      <dgm:t>
        <a:bodyPr/>
        <a:lstStyle/>
        <a:p>
          <a:endParaRPr lang="en-US"/>
        </a:p>
      </dgm:t>
    </dgm:pt>
    <dgm:pt modelId="{A40DA71E-67EA-4B1C-9E7B-645EC0AB8F29}" type="sibTrans" cxnId="{1C0C49BB-CC30-40ED-8AE1-DF258820C789}">
      <dgm:prSet/>
      <dgm:spPr/>
      <dgm:t>
        <a:bodyPr/>
        <a:lstStyle/>
        <a:p>
          <a:endParaRPr lang="en-US"/>
        </a:p>
      </dgm:t>
    </dgm:pt>
    <dgm:pt modelId="{722B05A8-4ED3-4922-8F4C-BDA098138C9E}">
      <dgm:prSet custT="1"/>
      <dgm:spPr/>
      <dgm:t>
        <a:bodyPr/>
        <a:lstStyle/>
        <a:p>
          <a:r>
            <a:rPr lang="en-US" sz="3200" dirty="0"/>
            <a:t>Large number of parameters not completely tuned</a:t>
          </a:r>
        </a:p>
      </dgm:t>
    </dgm:pt>
    <dgm:pt modelId="{6E587802-5AD1-4752-BF4C-8B1140753F02}" type="parTrans" cxnId="{6F7B842A-7E4A-49AA-989D-4619D9245296}">
      <dgm:prSet/>
      <dgm:spPr/>
      <dgm:t>
        <a:bodyPr/>
        <a:lstStyle/>
        <a:p>
          <a:endParaRPr lang="en-US"/>
        </a:p>
      </dgm:t>
    </dgm:pt>
    <dgm:pt modelId="{D75C3C8C-D8AC-4353-BDA8-1CF14699B8AA}" type="sibTrans" cxnId="{6F7B842A-7E4A-49AA-989D-4619D9245296}">
      <dgm:prSet/>
      <dgm:spPr/>
      <dgm:t>
        <a:bodyPr/>
        <a:lstStyle/>
        <a:p>
          <a:endParaRPr lang="en-US"/>
        </a:p>
      </dgm:t>
    </dgm:pt>
    <dgm:pt modelId="{A92BA87E-9CB9-4163-8D41-19609060CAD8}">
      <dgm:prSet custT="1"/>
      <dgm:spPr/>
      <dgm:t>
        <a:bodyPr/>
        <a:lstStyle/>
        <a:p>
          <a:r>
            <a:rPr lang="en-US" sz="3200" dirty="0"/>
            <a:t>Inference slower than BLSTM (but still faster than real-time)</a:t>
          </a:r>
        </a:p>
      </dgm:t>
    </dgm:pt>
    <dgm:pt modelId="{5A8B196B-0B65-402E-802D-D5F16CC7403E}" type="parTrans" cxnId="{D2DBE18E-C3E9-4DB9-8383-816A9F4D9C06}">
      <dgm:prSet/>
      <dgm:spPr/>
      <dgm:t>
        <a:bodyPr/>
        <a:lstStyle/>
        <a:p>
          <a:endParaRPr lang="en-US"/>
        </a:p>
      </dgm:t>
    </dgm:pt>
    <dgm:pt modelId="{C6329496-8D15-4BA6-882A-DA8C77CFD30F}" type="sibTrans" cxnId="{D2DBE18E-C3E9-4DB9-8383-816A9F4D9C06}">
      <dgm:prSet/>
      <dgm:spPr/>
      <dgm:t>
        <a:bodyPr/>
        <a:lstStyle/>
        <a:p>
          <a:endParaRPr lang="en-US"/>
        </a:p>
      </dgm:t>
    </dgm:pt>
    <dgm:pt modelId="{D4D6E630-0598-4800-87AE-91790C6B1B01}">
      <dgm:prSet custT="1"/>
      <dgm:spPr/>
      <dgm:t>
        <a:bodyPr/>
        <a:lstStyle/>
        <a:p>
          <a:r>
            <a:rPr lang="en-US" sz="3200" dirty="0"/>
            <a:t>Non-causal TCN layers inhibit real-time tasks</a:t>
          </a:r>
        </a:p>
      </dgm:t>
    </dgm:pt>
    <dgm:pt modelId="{595DA483-247F-4A79-9DB1-DD79F1DFA0E0}" type="parTrans" cxnId="{6859FF0F-6391-4F1B-BFA4-1289D6A4692D}">
      <dgm:prSet/>
      <dgm:spPr/>
      <dgm:t>
        <a:bodyPr/>
        <a:lstStyle/>
        <a:p>
          <a:endParaRPr lang="en-US"/>
        </a:p>
      </dgm:t>
    </dgm:pt>
    <dgm:pt modelId="{0A41F9C2-6711-4465-9BE1-4644088CCA8D}" type="sibTrans" cxnId="{6859FF0F-6391-4F1B-BFA4-1289D6A4692D}">
      <dgm:prSet/>
      <dgm:spPr/>
      <dgm:t>
        <a:bodyPr/>
        <a:lstStyle/>
        <a:p>
          <a:endParaRPr lang="en-US"/>
        </a:p>
      </dgm:t>
    </dgm:pt>
    <dgm:pt modelId="{726A048F-CE95-2A4A-BBDD-59D1EBCB2D01}" type="pres">
      <dgm:prSet presAssocID="{697D57EB-6AE3-4037-A831-A64426C30F7E}" presName="vert0" presStyleCnt="0">
        <dgm:presLayoutVars>
          <dgm:dir/>
          <dgm:animOne val="branch"/>
          <dgm:animLvl val="lvl"/>
        </dgm:presLayoutVars>
      </dgm:prSet>
      <dgm:spPr/>
    </dgm:pt>
    <dgm:pt modelId="{F47AA0D3-D265-8B4D-A3BC-62A77EA1DE6D}" type="pres">
      <dgm:prSet presAssocID="{E6E6968C-4F97-4D7E-A6BC-332FE96702A6}" presName="thickLine" presStyleLbl="alignNode1" presStyleIdx="0" presStyleCnt="4"/>
      <dgm:spPr/>
    </dgm:pt>
    <dgm:pt modelId="{E2A53885-F9DE-8A45-A510-63A3EE129FAD}" type="pres">
      <dgm:prSet presAssocID="{E6E6968C-4F97-4D7E-A6BC-332FE96702A6}" presName="horz1" presStyleCnt="0"/>
      <dgm:spPr/>
    </dgm:pt>
    <dgm:pt modelId="{74FFF2C5-C468-A041-8BFD-A6DE460DD107}" type="pres">
      <dgm:prSet presAssocID="{E6E6968C-4F97-4D7E-A6BC-332FE96702A6}" presName="tx1" presStyleLbl="revTx" presStyleIdx="0" presStyleCnt="4"/>
      <dgm:spPr/>
    </dgm:pt>
    <dgm:pt modelId="{DD0C7533-5327-4140-9A89-183C5FC6C830}" type="pres">
      <dgm:prSet presAssocID="{E6E6968C-4F97-4D7E-A6BC-332FE96702A6}" presName="vert1" presStyleCnt="0"/>
      <dgm:spPr/>
    </dgm:pt>
    <dgm:pt modelId="{7AE2E1B2-72A5-0945-96A7-12F725446462}" type="pres">
      <dgm:prSet presAssocID="{722B05A8-4ED3-4922-8F4C-BDA098138C9E}" presName="thickLine" presStyleLbl="alignNode1" presStyleIdx="1" presStyleCnt="4"/>
      <dgm:spPr/>
    </dgm:pt>
    <dgm:pt modelId="{B627AB8F-B81D-7248-BFF1-A5EF094886E4}" type="pres">
      <dgm:prSet presAssocID="{722B05A8-4ED3-4922-8F4C-BDA098138C9E}" presName="horz1" presStyleCnt="0"/>
      <dgm:spPr/>
    </dgm:pt>
    <dgm:pt modelId="{C1960655-C06B-1243-983C-9767C8AC9192}" type="pres">
      <dgm:prSet presAssocID="{722B05A8-4ED3-4922-8F4C-BDA098138C9E}" presName="tx1" presStyleLbl="revTx" presStyleIdx="1" presStyleCnt="4"/>
      <dgm:spPr/>
    </dgm:pt>
    <dgm:pt modelId="{15EA36E8-5E35-7842-9AC2-637071954963}" type="pres">
      <dgm:prSet presAssocID="{722B05A8-4ED3-4922-8F4C-BDA098138C9E}" presName="vert1" presStyleCnt="0"/>
      <dgm:spPr/>
    </dgm:pt>
    <dgm:pt modelId="{62A031D3-2EE0-964E-8C6D-D2D180EBEFB8}" type="pres">
      <dgm:prSet presAssocID="{A92BA87E-9CB9-4163-8D41-19609060CAD8}" presName="thickLine" presStyleLbl="alignNode1" presStyleIdx="2" presStyleCnt="4"/>
      <dgm:spPr/>
    </dgm:pt>
    <dgm:pt modelId="{88EB9ABB-37E6-AD44-8305-C73C6C2DB82C}" type="pres">
      <dgm:prSet presAssocID="{A92BA87E-9CB9-4163-8D41-19609060CAD8}" presName="horz1" presStyleCnt="0"/>
      <dgm:spPr/>
    </dgm:pt>
    <dgm:pt modelId="{5CE096E6-7369-5445-B50D-4EEC1CA2BF22}" type="pres">
      <dgm:prSet presAssocID="{A92BA87E-9CB9-4163-8D41-19609060CAD8}" presName="tx1" presStyleLbl="revTx" presStyleIdx="2" presStyleCnt="4"/>
      <dgm:spPr/>
    </dgm:pt>
    <dgm:pt modelId="{429C4CFB-00F3-1B4B-83EB-47BA16EA5917}" type="pres">
      <dgm:prSet presAssocID="{A92BA87E-9CB9-4163-8D41-19609060CAD8}" presName="vert1" presStyleCnt="0"/>
      <dgm:spPr/>
    </dgm:pt>
    <dgm:pt modelId="{775B1596-510B-4548-A891-AFBA34171A4B}" type="pres">
      <dgm:prSet presAssocID="{D4D6E630-0598-4800-87AE-91790C6B1B01}" presName="thickLine" presStyleLbl="alignNode1" presStyleIdx="3" presStyleCnt="4"/>
      <dgm:spPr/>
    </dgm:pt>
    <dgm:pt modelId="{D0447C85-307A-CD40-B012-BE32A06F28FB}" type="pres">
      <dgm:prSet presAssocID="{D4D6E630-0598-4800-87AE-91790C6B1B01}" presName="horz1" presStyleCnt="0"/>
      <dgm:spPr/>
    </dgm:pt>
    <dgm:pt modelId="{5F2FB71E-D38B-E244-A8C8-AE1ED8ADBC3D}" type="pres">
      <dgm:prSet presAssocID="{D4D6E630-0598-4800-87AE-91790C6B1B01}" presName="tx1" presStyleLbl="revTx" presStyleIdx="3" presStyleCnt="4"/>
      <dgm:spPr/>
    </dgm:pt>
    <dgm:pt modelId="{0448A0C6-AB82-D841-B1A2-BB1C163BA5D3}" type="pres">
      <dgm:prSet presAssocID="{D4D6E630-0598-4800-87AE-91790C6B1B01}" presName="vert1" presStyleCnt="0"/>
      <dgm:spPr/>
    </dgm:pt>
  </dgm:ptLst>
  <dgm:cxnLst>
    <dgm:cxn modelId="{6859FF0F-6391-4F1B-BFA4-1289D6A4692D}" srcId="{697D57EB-6AE3-4037-A831-A64426C30F7E}" destId="{D4D6E630-0598-4800-87AE-91790C6B1B01}" srcOrd="3" destOrd="0" parTransId="{595DA483-247F-4A79-9DB1-DD79F1DFA0E0}" sibTransId="{0A41F9C2-6711-4465-9BE1-4644088CCA8D}"/>
    <dgm:cxn modelId="{6F7B842A-7E4A-49AA-989D-4619D9245296}" srcId="{697D57EB-6AE3-4037-A831-A64426C30F7E}" destId="{722B05A8-4ED3-4922-8F4C-BDA098138C9E}" srcOrd="1" destOrd="0" parTransId="{6E587802-5AD1-4752-BF4C-8B1140753F02}" sibTransId="{D75C3C8C-D8AC-4353-BDA8-1CF14699B8AA}"/>
    <dgm:cxn modelId="{5AD87B4B-8A05-774B-B2C8-B525D6BBF80D}" type="presOf" srcId="{697D57EB-6AE3-4037-A831-A64426C30F7E}" destId="{726A048F-CE95-2A4A-BBDD-59D1EBCB2D01}" srcOrd="0" destOrd="0" presId="urn:microsoft.com/office/officeart/2008/layout/LinedList"/>
    <dgm:cxn modelId="{EC037379-AC88-9E40-8469-569A86BB8014}" type="presOf" srcId="{A92BA87E-9CB9-4163-8D41-19609060CAD8}" destId="{5CE096E6-7369-5445-B50D-4EEC1CA2BF22}" srcOrd="0" destOrd="0" presId="urn:microsoft.com/office/officeart/2008/layout/LinedList"/>
    <dgm:cxn modelId="{D2DBE18E-C3E9-4DB9-8383-816A9F4D9C06}" srcId="{697D57EB-6AE3-4037-A831-A64426C30F7E}" destId="{A92BA87E-9CB9-4163-8D41-19609060CAD8}" srcOrd="2" destOrd="0" parTransId="{5A8B196B-0B65-402E-802D-D5F16CC7403E}" sibTransId="{C6329496-8D15-4BA6-882A-DA8C77CFD30F}"/>
    <dgm:cxn modelId="{7A2C4793-2C5C-A84B-8410-E0BCED685EB1}" type="presOf" srcId="{722B05A8-4ED3-4922-8F4C-BDA098138C9E}" destId="{C1960655-C06B-1243-983C-9767C8AC9192}" srcOrd="0" destOrd="0" presId="urn:microsoft.com/office/officeart/2008/layout/LinedList"/>
    <dgm:cxn modelId="{56D277BA-E50E-374A-8C60-9D3E44CF6D9B}" type="presOf" srcId="{D4D6E630-0598-4800-87AE-91790C6B1B01}" destId="{5F2FB71E-D38B-E244-A8C8-AE1ED8ADBC3D}" srcOrd="0" destOrd="0" presId="urn:microsoft.com/office/officeart/2008/layout/LinedList"/>
    <dgm:cxn modelId="{1C0C49BB-CC30-40ED-8AE1-DF258820C789}" srcId="{697D57EB-6AE3-4037-A831-A64426C30F7E}" destId="{E6E6968C-4F97-4D7E-A6BC-332FE96702A6}" srcOrd="0" destOrd="0" parTransId="{B8D7B131-C24F-474B-9A96-10B4F9542E66}" sibTransId="{A40DA71E-67EA-4B1C-9E7B-645EC0AB8F29}"/>
    <dgm:cxn modelId="{92366FD3-3246-1140-A774-221B217C745F}" type="presOf" srcId="{E6E6968C-4F97-4D7E-A6BC-332FE96702A6}" destId="{74FFF2C5-C468-A041-8BFD-A6DE460DD107}" srcOrd="0" destOrd="0" presId="urn:microsoft.com/office/officeart/2008/layout/LinedList"/>
    <dgm:cxn modelId="{2ADFACB2-F9E2-1147-A799-D2EFB5DDF8AD}" type="presParOf" srcId="{726A048F-CE95-2A4A-BBDD-59D1EBCB2D01}" destId="{F47AA0D3-D265-8B4D-A3BC-62A77EA1DE6D}" srcOrd="0" destOrd="0" presId="urn:microsoft.com/office/officeart/2008/layout/LinedList"/>
    <dgm:cxn modelId="{B0225BCC-E311-A347-8770-DDA0B83FFA2B}" type="presParOf" srcId="{726A048F-CE95-2A4A-BBDD-59D1EBCB2D01}" destId="{E2A53885-F9DE-8A45-A510-63A3EE129FAD}" srcOrd="1" destOrd="0" presId="urn:microsoft.com/office/officeart/2008/layout/LinedList"/>
    <dgm:cxn modelId="{43E986F6-3A43-ED40-BC52-1B9FECE85A68}" type="presParOf" srcId="{E2A53885-F9DE-8A45-A510-63A3EE129FAD}" destId="{74FFF2C5-C468-A041-8BFD-A6DE460DD107}" srcOrd="0" destOrd="0" presId="urn:microsoft.com/office/officeart/2008/layout/LinedList"/>
    <dgm:cxn modelId="{C7F4C31C-249A-6A47-AB59-2FA2D7AA6DEE}" type="presParOf" srcId="{E2A53885-F9DE-8A45-A510-63A3EE129FAD}" destId="{DD0C7533-5327-4140-9A89-183C5FC6C830}" srcOrd="1" destOrd="0" presId="urn:microsoft.com/office/officeart/2008/layout/LinedList"/>
    <dgm:cxn modelId="{A2D81846-32F9-B143-8F91-DA48DFC6C70D}" type="presParOf" srcId="{726A048F-CE95-2A4A-BBDD-59D1EBCB2D01}" destId="{7AE2E1B2-72A5-0945-96A7-12F725446462}" srcOrd="2" destOrd="0" presId="urn:microsoft.com/office/officeart/2008/layout/LinedList"/>
    <dgm:cxn modelId="{39FA5A3F-A503-1A44-BDA3-4173A830AEAE}" type="presParOf" srcId="{726A048F-CE95-2A4A-BBDD-59D1EBCB2D01}" destId="{B627AB8F-B81D-7248-BFF1-A5EF094886E4}" srcOrd="3" destOrd="0" presId="urn:microsoft.com/office/officeart/2008/layout/LinedList"/>
    <dgm:cxn modelId="{B6969243-2840-8743-BBE6-2176745CEEF2}" type="presParOf" srcId="{B627AB8F-B81D-7248-BFF1-A5EF094886E4}" destId="{C1960655-C06B-1243-983C-9767C8AC9192}" srcOrd="0" destOrd="0" presId="urn:microsoft.com/office/officeart/2008/layout/LinedList"/>
    <dgm:cxn modelId="{86CD0E77-6D29-154C-AF1E-9C4054AAC9CF}" type="presParOf" srcId="{B627AB8F-B81D-7248-BFF1-A5EF094886E4}" destId="{15EA36E8-5E35-7842-9AC2-637071954963}" srcOrd="1" destOrd="0" presId="urn:microsoft.com/office/officeart/2008/layout/LinedList"/>
    <dgm:cxn modelId="{A0352AF1-18E6-5F4E-ACE1-48D74D94A400}" type="presParOf" srcId="{726A048F-CE95-2A4A-BBDD-59D1EBCB2D01}" destId="{62A031D3-2EE0-964E-8C6D-D2D180EBEFB8}" srcOrd="4" destOrd="0" presId="urn:microsoft.com/office/officeart/2008/layout/LinedList"/>
    <dgm:cxn modelId="{BA363251-1AD3-264C-B1B7-A0B19DA2A1B3}" type="presParOf" srcId="{726A048F-CE95-2A4A-BBDD-59D1EBCB2D01}" destId="{88EB9ABB-37E6-AD44-8305-C73C6C2DB82C}" srcOrd="5" destOrd="0" presId="urn:microsoft.com/office/officeart/2008/layout/LinedList"/>
    <dgm:cxn modelId="{0D1F39AE-FAA9-B041-A7EA-1796DC5B9D9B}" type="presParOf" srcId="{88EB9ABB-37E6-AD44-8305-C73C6C2DB82C}" destId="{5CE096E6-7369-5445-B50D-4EEC1CA2BF22}" srcOrd="0" destOrd="0" presId="urn:microsoft.com/office/officeart/2008/layout/LinedList"/>
    <dgm:cxn modelId="{75682909-AF1B-944B-AE7A-86F18A8D128B}" type="presParOf" srcId="{88EB9ABB-37E6-AD44-8305-C73C6C2DB82C}" destId="{429C4CFB-00F3-1B4B-83EB-47BA16EA5917}" srcOrd="1" destOrd="0" presId="urn:microsoft.com/office/officeart/2008/layout/LinedList"/>
    <dgm:cxn modelId="{9625460C-7069-E74A-A053-B87018624A3A}" type="presParOf" srcId="{726A048F-CE95-2A4A-BBDD-59D1EBCB2D01}" destId="{775B1596-510B-4548-A891-AFBA34171A4B}" srcOrd="6" destOrd="0" presId="urn:microsoft.com/office/officeart/2008/layout/LinedList"/>
    <dgm:cxn modelId="{C9D7FDC1-87A9-8541-8440-1632B582EFA0}" type="presParOf" srcId="{726A048F-CE95-2A4A-BBDD-59D1EBCB2D01}" destId="{D0447C85-307A-CD40-B012-BE32A06F28FB}" srcOrd="7" destOrd="0" presId="urn:microsoft.com/office/officeart/2008/layout/LinedList"/>
    <dgm:cxn modelId="{AA961D42-B70C-C141-B0A1-083AB8AE1EDD}" type="presParOf" srcId="{D0447C85-307A-CD40-B012-BE32A06F28FB}" destId="{5F2FB71E-D38B-E244-A8C8-AE1ED8ADBC3D}" srcOrd="0" destOrd="0" presId="urn:microsoft.com/office/officeart/2008/layout/LinedList"/>
    <dgm:cxn modelId="{98DB6B8D-58BB-C042-8851-7994AB5A2DE4}" type="presParOf" srcId="{D0447C85-307A-CD40-B012-BE32A06F28FB}" destId="{0448A0C6-AB82-D841-B1A2-BB1C163BA5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AA0D3-D265-8B4D-A3BC-62A77EA1DE6D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FF2C5-C468-A041-8BFD-A6DE460DD107}">
      <dsp:nvSpPr>
        <dsp:cNvPr id="0" name=""/>
        <dsp:cNvSpPr/>
      </dsp:nvSpPr>
      <dsp:spPr>
        <a:xfrm>
          <a:off x="0" y="0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No joint beat and downbeat tracking</a:t>
          </a:r>
        </a:p>
      </dsp:txBody>
      <dsp:txXfrm>
        <a:off x="0" y="0"/>
        <a:ext cx="6291714" cy="1382683"/>
      </dsp:txXfrm>
    </dsp:sp>
    <dsp:sp modelId="{7AE2E1B2-72A5-0945-96A7-12F725446462}">
      <dsp:nvSpPr>
        <dsp:cNvPr id="0" name=""/>
        <dsp:cNvSpPr/>
      </dsp:nvSpPr>
      <dsp:spPr>
        <a:xfrm>
          <a:off x="0" y="1382683"/>
          <a:ext cx="6291714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60655-C06B-1243-983C-9767C8AC9192}">
      <dsp:nvSpPr>
        <dsp:cNvPr id="0" name=""/>
        <dsp:cNvSpPr/>
      </dsp:nvSpPr>
      <dsp:spPr>
        <a:xfrm>
          <a:off x="0" y="1382683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Large number of parameters not completely tuned</a:t>
          </a:r>
        </a:p>
      </dsp:txBody>
      <dsp:txXfrm>
        <a:off x="0" y="1382683"/>
        <a:ext cx="6291714" cy="1382683"/>
      </dsp:txXfrm>
    </dsp:sp>
    <dsp:sp modelId="{62A031D3-2EE0-964E-8C6D-D2D180EBEFB8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096E6-7369-5445-B50D-4EEC1CA2BF22}">
      <dsp:nvSpPr>
        <dsp:cNvPr id="0" name=""/>
        <dsp:cNvSpPr/>
      </dsp:nvSpPr>
      <dsp:spPr>
        <a:xfrm>
          <a:off x="0" y="2765367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Inference slower than BLSTM (but still faster than real-time)</a:t>
          </a:r>
        </a:p>
      </dsp:txBody>
      <dsp:txXfrm>
        <a:off x="0" y="2765367"/>
        <a:ext cx="6291714" cy="1382683"/>
      </dsp:txXfrm>
    </dsp:sp>
    <dsp:sp modelId="{775B1596-510B-4548-A891-AFBA34171A4B}">
      <dsp:nvSpPr>
        <dsp:cNvPr id="0" name=""/>
        <dsp:cNvSpPr/>
      </dsp:nvSpPr>
      <dsp:spPr>
        <a:xfrm>
          <a:off x="0" y="4148051"/>
          <a:ext cx="629171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FB71E-D38B-E244-A8C8-AE1ED8ADBC3D}">
      <dsp:nvSpPr>
        <dsp:cNvPr id="0" name=""/>
        <dsp:cNvSpPr/>
      </dsp:nvSpPr>
      <dsp:spPr>
        <a:xfrm>
          <a:off x="0" y="4148051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Non-causal TCN layers inhibit real-time tasks</a:t>
          </a:r>
        </a:p>
      </dsp:txBody>
      <dsp:txXfrm>
        <a:off x="0" y="4148051"/>
        <a:ext cx="6291714" cy="1382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4FF17-2B00-8949-8E27-F3DB00FB7C95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D4E85-705F-F24D-8C0A-C2410695B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1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D4E85-705F-F24D-8C0A-C2410695B1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D4E85-705F-F24D-8C0A-C2410695B1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4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D76D-6F3A-BF39-C6C9-9F98DC967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7D7B5-5A9D-E78E-E553-5FBE1E08B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104FB-017E-3084-A22D-35A3F021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167C-E8D6-6D4E-9947-9DC06FBCEDA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69305-A6F6-4D35-8D77-4199CBCE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28806-F94F-C077-6698-060B84C6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D0D1-7739-B044-B1B1-C54B6A83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0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2DC8-D03E-3313-9E76-57F45ED0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018F5-B736-3D38-FF6D-5BA917E06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7FAFC-A303-3235-ACCC-9C0A1BA9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167C-E8D6-6D4E-9947-9DC06FBCEDA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55C92-8040-12C8-84A2-ED3E7165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CEB5D-ACCE-B82B-22CB-F84491DE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D0D1-7739-B044-B1B1-C54B6A83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44DF6-6386-F179-0A98-6B9EFA712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C9D0F-2AC7-AE13-23AB-B71CDB0EF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01726-CDF6-FA83-E37B-5B730175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167C-E8D6-6D4E-9947-9DC06FBCEDA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7DB0D-8813-7AD6-04B8-7A712AAB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CF7D4-709E-C0B9-6E14-46C633CA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D0D1-7739-B044-B1B1-C54B6A83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7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8270-10E3-D0FB-026F-1D1CF8C6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EBEE7-1113-361D-F134-9A5D1338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92B7-8625-D090-97A9-38C9340E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167C-E8D6-6D4E-9947-9DC06FBCEDA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E97-37C1-50DE-B0AD-AF887F9D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8A4AA-F8F8-E6B4-CFC5-BE0D75AC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D0D1-7739-B044-B1B1-C54B6A83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FBE7-C81F-FB17-A1EB-DD0340CF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8E544-E7C7-8BD4-59FE-E333A46DB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4C12E-E97D-5F84-D66E-CA941555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167C-E8D6-6D4E-9947-9DC06FBCEDA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3B4E-90A6-C530-D5E5-A099A637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2F60-C249-3534-28D4-72A42335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D0D1-7739-B044-B1B1-C54B6A83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6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9BC2-44CF-DD7A-3715-7E4C02AB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70A3E-E221-8717-7E6B-D05F440DE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0269A-4D01-9FD8-6383-B83B09096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272DB-5FA6-0DA8-CD8A-F75BA8ED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167C-E8D6-6D4E-9947-9DC06FBCEDA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57401-5F34-7FA4-2734-23D74B8C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CBBC6-B0B4-2A8D-A312-49DCD972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D0D1-7739-B044-B1B1-C54B6A83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9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11C7-99DC-11C4-F0A9-F58760C2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E88-147C-EEF7-95DB-55883B9B8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DE909-D782-23D9-862F-797631CEB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AAC8A-FD7B-28BA-9EF4-0B2E62DE2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658BB-CB97-FEF6-AD07-C6540562B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6EEC6-1A69-D196-9ABB-BE61F447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167C-E8D6-6D4E-9947-9DC06FBCEDA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DD019-C66A-E2F3-6FB8-B98BD78C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EE6A9-07DE-6AF7-ECFD-AE6C8A28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D0D1-7739-B044-B1B1-C54B6A83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3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D9E1-D664-BE30-91D2-F4E0647B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965B6-01DF-BEE6-F0D7-0F166A93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167C-E8D6-6D4E-9947-9DC06FBCEDA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78C35-7989-0EE1-DC45-3EF52A70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E2FCA-4AFA-B3E6-64BD-9E4A30BB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D0D1-7739-B044-B1B1-C54B6A83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4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9F337-4E3A-5A56-4465-47113362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167C-E8D6-6D4E-9947-9DC06FBCEDA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A6F7D-0638-9670-C2DA-C79DAE8A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E657B-EC0A-AD66-9C62-292A8202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D0D1-7739-B044-B1B1-C54B6A83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9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6717-89C0-89A0-7430-BC87D782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CA4B9-C68F-92B0-3B3C-F5C17A8D1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C4C25-4CC5-8B36-0F20-86197D58E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6D05E-8623-B2D5-CBFB-DBAF281F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167C-E8D6-6D4E-9947-9DC06FBCEDA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96E18-3846-5C75-7A41-DDDACC2B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A3709-182C-61C6-6C0A-8C8C54FF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D0D1-7739-B044-B1B1-C54B6A83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8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53FF-E23A-F1E1-125B-C1FA3034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F114E-9D09-0732-4236-98D97613B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2B614-E899-6437-6872-5792934B1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6293B-5595-CCDD-B67D-CB874BA0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167C-E8D6-6D4E-9947-9DC06FBCEDA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0A244-AB74-3FBF-887D-E9241139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52E88-C0D5-3F86-9AB0-4CC7A616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D0D1-7739-B044-B1B1-C54B6A83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8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38528-684B-32D4-58EB-C2033D47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55E59-BE24-1FB1-D716-EA171630E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1FBB3-CAA7-2436-7481-660BFD8C5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C167C-E8D6-6D4E-9947-9DC06FBCEDA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A74B3-FCCE-2045-D91C-1B1BEED74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DBD47-28F2-7AEA-A276-D29BA0E47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0D0D1-7739-B044-B1B1-C54B6A83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2.wav"/><Relationship Id="rId7" Type="http://schemas.openxmlformats.org/officeDocument/2006/relationships/image" Target="../media/image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0444-0BCD-6B62-1A48-009A74CB4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/>
              <a:t>Temporal convolutional networks for musical audio beat tracking – Davies &amp; Bock (2019)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DBF3E-7B61-55A0-2A9F-3C3978911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Matthew Rice</a:t>
            </a:r>
          </a:p>
          <a:p>
            <a:pPr algn="l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220503466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0176CF5D-DD7E-3310-4A8F-1D1586B33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11" r="2975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Parallelogram 3">
            <a:extLst>
              <a:ext uri="{FF2B5EF4-FFF2-40B4-BE49-F238E27FC236}">
                <a16:creationId xmlns:a16="http://schemas.microsoft.com/office/drawing/2014/main" id="{344C065B-044B-B8A1-A55C-F9F12B16ACC1}"/>
              </a:ext>
            </a:extLst>
          </p:cNvPr>
          <p:cNvSpPr/>
          <p:nvPr/>
        </p:nvSpPr>
        <p:spPr>
          <a:xfrm>
            <a:off x="6737131" y="2690649"/>
            <a:ext cx="3783724" cy="851338"/>
          </a:xfrm>
          <a:prstGeom prst="parallelogram">
            <a:avLst/>
          </a:prstGeom>
          <a:solidFill>
            <a:srgbClr val="ED7D31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3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56C5C-B8A9-FA75-B1EC-22096559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7E24379-3AFE-7CA9-570C-934B32C0F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659" y="643466"/>
            <a:ext cx="644801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2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931F1-FDFC-90C6-274D-1609881E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6FBFCC-C15F-1A13-F108-5316683B6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46846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21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6DE2A-1CAC-C733-289D-B7A27C836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Implications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B6B6F182-797D-9CCA-5B62-5B39993A4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13" r="9055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F145B-0B19-8523-9D70-DDB38C3B6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TCNs can be adapted from music generation domain to beat tracking (and perhaps other domains!)</a:t>
            </a:r>
          </a:p>
          <a:p>
            <a:r>
              <a:rPr lang="en-US" dirty="0"/>
              <a:t>TCNs are efficient compared to RNNs while achieving similar performance</a:t>
            </a:r>
          </a:p>
          <a:p>
            <a:pPr lvl="1"/>
            <a:r>
              <a:rPr lang="en-US" sz="2800" dirty="0"/>
              <a:t>35% of weights of RNN approach</a:t>
            </a:r>
          </a:p>
          <a:p>
            <a:pPr lvl="1"/>
            <a:r>
              <a:rPr lang="en-US" sz="2800" dirty="0"/>
              <a:t>60x training speed up on GPU</a:t>
            </a:r>
          </a:p>
          <a:p>
            <a:r>
              <a:rPr lang="en-US" dirty="0"/>
              <a:t>Reusing post-processing ideas such as DBN are essential to improving accuracy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713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1659-286D-E6CC-D3A1-97EAA89E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Beat Tracking?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E29E-DC8B-0F86-12B0-37AE635E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i="1" dirty="0"/>
              <a:t>From S. Dixon slides on Rhythm and </a:t>
            </a:r>
            <a:r>
              <a:rPr lang="en-US" i="1" dirty="0" err="1"/>
              <a:t>Metre</a:t>
            </a:r>
            <a:r>
              <a:rPr lang="en-US" i="1" dirty="0"/>
              <a:t>:</a:t>
            </a:r>
          </a:p>
          <a:p>
            <a:pPr>
              <a:buClr>
                <a:schemeClr val="tx1"/>
              </a:buClr>
            </a:pPr>
            <a:r>
              <a:rPr lang="en-US" dirty="0"/>
              <a:t>Pulse – an equally spaced sequence of </a:t>
            </a:r>
            <a:r>
              <a:rPr lang="en-US" b="1" dirty="0"/>
              <a:t>perceived </a:t>
            </a:r>
            <a:r>
              <a:rPr lang="en-US" dirty="0"/>
              <a:t>accents in time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Primary</a:t>
            </a:r>
            <a:r>
              <a:rPr lang="en-US" dirty="0"/>
              <a:t> pulse(beat/tactus) – rate at which one taps along with music</a:t>
            </a:r>
          </a:p>
          <a:p>
            <a:pPr>
              <a:buClr>
                <a:schemeClr val="tx1"/>
              </a:buClr>
            </a:pPr>
            <a:r>
              <a:rPr lang="en-US" dirty="0"/>
              <a:t>Constant tempo/timing not assumed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70134-AF74-5321-38E4-14F9E2BDC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440" y="3860387"/>
            <a:ext cx="6531119" cy="29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0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981F-BA8C-7C29-8003-E2E0D678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1BD92-2732-1AC5-80A9-7AB3644715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1531" y="1495129"/>
            <a:ext cx="7772401" cy="22950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5A4A658-1DFC-CBA8-9796-C18939976F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3665" y="3818653"/>
            <a:ext cx="7772400" cy="3012844"/>
          </a:xfrm>
          <a:prstGeom prst="rect">
            <a:avLst/>
          </a:prstGeom>
        </p:spPr>
      </p:pic>
      <p:pic>
        <p:nvPicPr>
          <p:cNvPr id="8" name="come_and_see">
            <a:hlinkClick r:id="" action="ppaction://media"/>
            <a:extLst>
              <a:ext uri="{FF2B5EF4-FFF2-40B4-BE49-F238E27FC236}">
                <a16:creationId xmlns:a16="http://schemas.microsoft.com/office/drawing/2014/main" id="{8ABF04C4-BFAA-7DFE-3289-A3D940956A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066065" y="3846638"/>
            <a:ext cx="635479" cy="635479"/>
          </a:xfrm>
          <a:prstGeom prst="rect">
            <a:avLst/>
          </a:prstGeom>
        </p:spPr>
      </p:pic>
      <p:pic>
        <p:nvPicPr>
          <p:cNvPr id="9" name="come_and_see_clicks">
            <a:hlinkClick r:id="" action="ppaction://media"/>
            <a:extLst>
              <a:ext uri="{FF2B5EF4-FFF2-40B4-BE49-F238E27FC236}">
                <a16:creationId xmlns:a16="http://schemas.microsoft.com/office/drawing/2014/main" id="{8897C2DA-746A-7C57-3937-A219116F523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066064" y="5744882"/>
            <a:ext cx="635479" cy="63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1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BB46-07A8-96EF-B88B-A5DD8576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Previous Work</a:t>
            </a:r>
          </a:p>
        </p:txBody>
      </p:sp>
      <p:pic>
        <p:nvPicPr>
          <p:cNvPr id="7" name="Graphic 6" descr="Heartbeat">
            <a:extLst>
              <a:ext uri="{FF2B5EF4-FFF2-40B4-BE49-F238E27FC236}">
                <a16:creationId xmlns:a16="http://schemas.microsoft.com/office/drawing/2014/main" id="{A27CB299-8DF9-85F3-ECFE-E98CD526B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3B4E4-44CE-E197-308B-BB33D068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Beat Tracking by Dynamic Programming (Daniel P. W. Ellis 2007)</a:t>
            </a:r>
          </a:p>
          <a:p>
            <a:pPr lvl="1"/>
            <a:r>
              <a:rPr lang="en-US" dirty="0"/>
              <a:t>Match Onset Strength to estimated global tempo</a:t>
            </a:r>
          </a:p>
          <a:p>
            <a:r>
              <a:rPr lang="en-US" dirty="0"/>
              <a:t>An Efficient State-Space Model for Joint Tempo and Meter Tracking (Krebs et al. 2015)</a:t>
            </a:r>
          </a:p>
          <a:p>
            <a:pPr lvl="1"/>
            <a:r>
              <a:rPr lang="en-US" dirty="0"/>
              <a:t>Efficient implementation of Dynamic Bayesian Network (</a:t>
            </a:r>
            <a:r>
              <a:rPr lang="en-US" b="1" dirty="0"/>
              <a:t>DBN</a:t>
            </a:r>
            <a:r>
              <a:rPr lang="en-US" dirty="0"/>
              <a:t>) for improved accuracy (&gt; 15%)</a:t>
            </a:r>
          </a:p>
          <a:p>
            <a:r>
              <a:rPr lang="en-US" dirty="0"/>
              <a:t>Joint Beat and Downbeat Tracking with RNNs (Bock et al. 2016)</a:t>
            </a:r>
          </a:p>
          <a:p>
            <a:pPr lvl="1"/>
            <a:r>
              <a:rPr lang="en-US" dirty="0"/>
              <a:t>Use RNN to predict musical onsets combined with DBN to find global best state sequence</a:t>
            </a:r>
          </a:p>
          <a:p>
            <a:pPr lvl="1"/>
            <a:r>
              <a:rPr lang="en-US" dirty="0"/>
              <a:t>Limitations: RNNs hard to train, uninterpretable, and inefficient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3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6825-8151-63A9-B4E9-BF818F0B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accent5"/>
                </a:solidFill>
              </a:rPr>
              <a:t>Main Idea: Use TCN instead of RNN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8A69F9E-04E6-10B2-26A5-B8D0E569F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10" y="1825625"/>
            <a:ext cx="2369315" cy="4351337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F52B8B2-9B45-2FE1-A43D-5E2184A76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603" y="1825625"/>
            <a:ext cx="1272998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59333D-4A85-3E16-3F44-E367EC1AE9DC}"/>
              </a:ext>
            </a:extLst>
          </p:cNvPr>
          <p:cNvSpPr txBox="1"/>
          <p:nvPr/>
        </p:nvSpPr>
        <p:spPr>
          <a:xfrm>
            <a:off x="7467126" y="2187554"/>
            <a:ext cx="394812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28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TCN + Conv. Layers</a:t>
            </a:r>
          </a:p>
          <a:p>
            <a:pPr defTabSz="740664">
              <a:spcAft>
                <a:spcPts val="600"/>
              </a:spcAft>
            </a:pPr>
            <a:r>
              <a:rPr lang="en-US" sz="1944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＋</a:t>
            </a:r>
            <a:r>
              <a:rPr lang="en-US" sz="19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 </a:t>
            </a:r>
          </a:p>
          <a:p>
            <a:pPr defTabSz="740664">
              <a:spcAft>
                <a:spcPts val="600"/>
              </a:spcAft>
            </a:pPr>
            <a:r>
              <a:rPr lang="en-US" sz="1944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＋</a:t>
            </a:r>
            <a:r>
              <a:rPr lang="en-US" sz="19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Interpretability</a:t>
            </a:r>
          </a:p>
          <a:p>
            <a:pPr defTabSz="740664">
              <a:spcAft>
                <a:spcPts val="600"/>
              </a:spcAft>
            </a:pPr>
            <a:r>
              <a:rPr lang="en-US" sz="1944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＋</a:t>
            </a:r>
            <a:r>
              <a:rPr lang="en-US" sz="19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GPU parallelizable</a:t>
            </a:r>
          </a:p>
          <a:p>
            <a:pPr defTabSz="740664">
              <a:spcAft>
                <a:spcPts val="600"/>
              </a:spcAft>
            </a:pPr>
            <a:r>
              <a:rPr lang="en-US" sz="1944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⃝  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 performance to RNN</a:t>
            </a:r>
            <a:endParaRPr lang="en-US" sz="22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1FB8646-88A9-2C08-89CF-BDDB84115C51}"/>
              </a:ext>
            </a:extLst>
          </p:cNvPr>
          <p:cNvSpPr/>
          <p:nvPr/>
        </p:nvSpPr>
        <p:spPr>
          <a:xfrm>
            <a:off x="3896096" y="3824017"/>
            <a:ext cx="1146108" cy="579494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0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A8D6-C496-9C4C-9FA8-F552E141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 err="1">
                <a:latin typeface="+mj-lt"/>
                <a:ea typeface="+mj-ea"/>
                <a:cs typeface="+mj-cs"/>
              </a:rPr>
              <a:t>WaveNet</a:t>
            </a:r>
            <a:r>
              <a:rPr lang="en-US" sz="3400" kern="1200" dirty="0">
                <a:latin typeface="+mj-lt"/>
                <a:ea typeface="+mj-ea"/>
                <a:cs typeface="+mj-cs"/>
              </a:rPr>
              <a:t>  </a:t>
            </a:r>
            <a:br>
              <a:rPr lang="en-US" sz="3400" kern="1200" dirty="0">
                <a:latin typeface="+mj-lt"/>
                <a:ea typeface="+mj-ea"/>
                <a:cs typeface="+mj-cs"/>
              </a:rPr>
            </a:br>
            <a:r>
              <a:rPr lang="en-US" sz="3400" kern="1200" dirty="0">
                <a:latin typeface="+mj-lt"/>
                <a:ea typeface="+mj-ea"/>
                <a:cs typeface="+mj-cs"/>
              </a:rPr>
              <a:t>(Oord et al. 2016)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46403-5217-C118-74F4-8244CCECB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latin typeface="+mn-lt"/>
                <a:ea typeface="+mn-ea"/>
                <a:cs typeface="+mn-cs"/>
              </a:rPr>
              <a:t>Introduction of Temporal Convolutional Network (TCN) – Uses </a:t>
            </a:r>
            <a:r>
              <a:rPr lang="en-US" sz="2200" kern="1200" dirty="0">
                <a:solidFill>
                  <a:srgbClr val="FD627E"/>
                </a:solidFill>
                <a:latin typeface="+mn-lt"/>
                <a:ea typeface="+mn-ea"/>
                <a:cs typeface="+mn-cs"/>
              </a:rPr>
              <a:t>stacked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dilated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causal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convolutions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00BF5-C73E-EF23-DCB8-E08DB2ED27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30"/>
          <a:stretch/>
        </p:blipFill>
        <p:spPr>
          <a:xfrm>
            <a:off x="0" y="2698497"/>
            <a:ext cx="12226952" cy="3495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276C65-5EB3-2994-5DDE-9755ECB58B6F}"/>
              </a:ext>
            </a:extLst>
          </p:cNvPr>
          <p:cNvSpPr txBox="1"/>
          <p:nvPr/>
        </p:nvSpPr>
        <p:spPr>
          <a:xfrm>
            <a:off x="0" y="639439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</a:rPr>
              <a:t>Image from VU Amsterdam:</a:t>
            </a:r>
            <a:r>
              <a:rPr lang="en-US" sz="1400" i="1" dirty="0">
                <a:solidFill>
                  <a:srgbClr val="000000"/>
                </a:solidFill>
                <a:effectLst/>
                <a:latin typeface="Helvetica" pitchFamily="2" charset="0"/>
              </a:rPr>
              <a:t> Lecture 5.4 - CNNs for Sequential Data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</a:rPr>
              <a:t>, (Nov. 04, 2020).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672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D3A9C-8FBF-6170-FD6E-BF59BB37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2B6843A-6BA6-3059-57E6-3A63CA1DF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269833"/>
            <a:ext cx="7958181" cy="394808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D3C86EF-A966-DB0D-36D6-D4D765248D45}"/>
              </a:ext>
            </a:extLst>
          </p:cNvPr>
          <p:cNvSpPr txBox="1"/>
          <p:nvPr/>
        </p:nvSpPr>
        <p:spPr>
          <a:xfrm>
            <a:off x="8361962" y="4107488"/>
            <a:ext cx="2507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8-fold cross validation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62AA6C-EC8A-9054-D0F1-B0A1A66669E3}"/>
              </a:ext>
            </a:extLst>
          </p:cNvPr>
          <p:cNvSpPr/>
          <p:nvPr/>
        </p:nvSpPr>
        <p:spPr>
          <a:xfrm>
            <a:off x="2391508" y="3993699"/>
            <a:ext cx="9144000" cy="1436430"/>
          </a:xfrm>
          <a:prstGeom prst="rect">
            <a:avLst/>
          </a:prstGeom>
          <a:solidFill>
            <a:srgbClr val="FFC0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961FE7-1E9A-B161-0F35-EE64733055FA}"/>
              </a:ext>
            </a:extLst>
          </p:cNvPr>
          <p:cNvSpPr txBox="1"/>
          <p:nvPr/>
        </p:nvSpPr>
        <p:spPr>
          <a:xfrm>
            <a:off x="7898846" y="5418221"/>
            <a:ext cx="2590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Held out test set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CE9FE1-110B-8B67-A1C9-496A8EA8DA5D}"/>
              </a:ext>
            </a:extLst>
          </p:cNvPr>
          <p:cNvSpPr/>
          <p:nvPr/>
        </p:nvSpPr>
        <p:spPr>
          <a:xfrm>
            <a:off x="2391508" y="5508136"/>
            <a:ext cx="9144000" cy="442497"/>
          </a:xfrm>
          <a:prstGeom prst="rect">
            <a:avLst/>
          </a:prstGeom>
          <a:solidFill>
            <a:schemeClr val="accent2">
              <a:alpha val="3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6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3A9C-8FBF-6170-FD6E-BF59BB37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Method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C22F2-CC25-37B3-145F-21B5AB2FB56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sz="2200" dirty="0"/>
              <a:t>Formulation: Treat problem as binary classification task</a:t>
            </a:r>
          </a:p>
          <a:p>
            <a:pPr marL="0" indent="0">
              <a:buNone/>
            </a:pPr>
            <a:r>
              <a:rPr lang="en-US" sz="2200" b="1" dirty="0"/>
              <a:t>Input data format</a:t>
            </a:r>
          </a:p>
          <a:p>
            <a:r>
              <a:rPr lang="en-US" sz="2200" dirty="0"/>
              <a:t>Song: </a:t>
            </a:r>
          </a:p>
          <a:p>
            <a:pPr lvl="1"/>
            <a:r>
              <a:rPr lang="en-US" sz="2200" dirty="0"/>
              <a:t>Spectrogram: (batch, bands, time windows)</a:t>
            </a:r>
          </a:p>
          <a:p>
            <a:r>
              <a:rPr lang="en-US" sz="2200" dirty="0"/>
              <a:t>Labels </a:t>
            </a:r>
          </a:p>
          <a:p>
            <a:pPr lvl="1"/>
            <a:r>
              <a:rPr lang="en-US" sz="2200" dirty="0"/>
              <a:t>(batch, time windows)</a:t>
            </a:r>
          </a:p>
          <a:p>
            <a:pPr marL="742950" lvl="1" indent="-285750"/>
            <a:r>
              <a:rPr lang="en-US" sz="2200" dirty="0"/>
              <a:t>0    → no beat</a:t>
            </a:r>
          </a:p>
          <a:p>
            <a:pPr marL="742950" lvl="1" indent="-285750"/>
            <a:r>
              <a:rPr lang="en-US" sz="2200" dirty="0"/>
              <a:t>1    → beat</a:t>
            </a:r>
          </a:p>
          <a:p>
            <a:pPr marL="742950" lvl="1" indent="-285750"/>
            <a:r>
              <a:rPr lang="en-US" sz="2200" dirty="0"/>
              <a:t>0.5 → 2 locations adjacent to beat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9942C3A-283B-1DFE-D78E-77115E088351}"/>
              </a:ext>
            </a:extLst>
          </p:cNvPr>
          <p:cNvGraphicFramePr>
            <a:graphicFrameLocks noGrp="1"/>
          </p:cNvGraphicFramePr>
          <p:nvPr/>
        </p:nvGraphicFramePr>
        <p:xfrm>
          <a:off x="7770769" y="6357820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125391644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51436287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946877268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4207591057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415392092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84305718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99987848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780148718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366540797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87694344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988208289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4024053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90213"/>
                  </a:ext>
                </a:extLst>
              </a:tr>
            </a:tbl>
          </a:graphicData>
        </a:graphic>
      </p:graphicFrame>
      <p:pic>
        <p:nvPicPr>
          <p:cNvPr id="22" name="Picture 2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400D3BA-3152-256A-BD2E-04A22BF31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66" t="3375" r="72906" b="11719"/>
          <a:stretch/>
        </p:blipFill>
        <p:spPr>
          <a:xfrm>
            <a:off x="7770769" y="1815054"/>
            <a:ext cx="3962400" cy="451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E41C12-0EED-2E31-90DF-CC2ED1EA4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4" r="6790" b="3120"/>
          <a:stretch/>
        </p:blipFill>
        <p:spPr>
          <a:xfrm>
            <a:off x="8405525" y="1004297"/>
            <a:ext cx="3720711" cy="5408371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0F7BEF2-77C0-05C5-CAA5-2884D44D0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547" y="1148425"/>
            <a:ext cx="1517543" cy="5187238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61F507CF-7F67-6B66-9941-1379E7E0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Method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FA3C1D-AE6B-389A-6CD9-CA61EF6EB6FF}"/>
              </a:ext>
            </a:extLst>
          </p:cNvPr>
          <p:cNvSpPr/>
          <p:nvPr/>
        </p:nvSpPr>
        <p:spPr>
          <a:xfrm>
            <a:off x="283730" y="4025462"/>
            <a:ext cx="4821733" cy="757621"/>
          </a:xfrm>
          <a:prstGeom prst="rect">
            <a:avLst/>
          </a:prstGeom>
          <a:solidFill>
            <a:srgbClr val="ED7D31">
              <a:alpha val="23922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Unlike </a:t>
            </a:r>
            <a:r>
              <a:rPr lang="en-US" sz="1600" dirty="0" err="1">
                <a:solidFill>
                  <a:schemeClr val="tx1"/>
                </a:solidFill>
              </a:rPr>
              <a:t>WaveNet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Non-causal convolutions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ELU activation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B34A96-53D9-55A7-9811-D964AA6EED18}"/>
              </a:ext>
            </a:extLst>
          </p:cNvPr>
          <p:cNvSpPr/>
          <p:nvPr/>
        </p:nvSpPr>
        <p:spPr>
          <a:xfrm>
            <a:off x="283729" y="4921299"/>
            <a:ext cx="4821733" cy="757621"/>
          </a:xfrm>
          <a:prstGeom prst="rect">
            <a:avLst/>
          </a:prstGeom>
          <a:solidFill>
            <a:srgbClr val="92D050">
              <a:alpha val="23922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Same as in RNN paper</a:t>
            </a:r>
          </a:p>
          <a:p>
            <a:r>
              <a:rPr lang="en-US" dirty="0">
                <a:solidFill>
                  <a:schemeClr val="tx1"/>
                </a:solidFill>
              </a:rPr>
              <a:t>Only used during inference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1E1953-0D74-AFC1-D080-B8FDEF6699B7}"/>
              </a:ext>
            </a:extLst>
          </p:cNvPr>
          <p:cNvSpPr/>
          <p:nvPr/>
        </p:nvSpPr>
        <p:spPr>
          <a:xfrm>
            <a:off x="283065" y="3160731"/>
            <a:ext cx="4821733" cy="757621"/>
          </a:xfrm>
          <a:prstGeom prst="rect">
            <a:avLst/>
          </a:prstGeom>
          <a:solidFill>
            <a:srgbClr val="ED7D31">
              <a:alpha val="23922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3 Layer CNN to reduce 5 frames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(5x81) to (1x16)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49E9518-3D86-EEB9-EE65-4D5F795DB486}"/>
              </a:ext>
            </a:extLst>
          </p:cNvPr>
          <p:cNvSpPr/>
          <p:nvPr/>
        </p:nvSpPr>
        <p:spPr>
          <a:xfrm>
            <a:off x="5171090" y="2438237"/>
            <a:ext cx="1408386" cy="543709"/>
          </a:xfrm>
          <a:prstGeom prst="roundRect">
            <a:avLst>
              <a:gd name="adj" fmla="val 30199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Label preprocess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E8537E-EE0E-6310-77DC-66ACEFB355BF}"/>
              </a:ext>
            </a:extLst>
          </p:cNvPr>
          <p:cNvSpPr txBox="1"/>
          <p:nvPr/>
        </p:nvSpPr>
        <p:spPr>
          <a:xfrm>
            <a:off x="5241831" y="1690823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Beat times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DE54BA-43D4-B5D5-A09F-34BAFB33812A}"/>
              </a:ext>
            </a:extLst>
          </p:cNvPr>
          <p:cNvCxnSpPr>
            <a:cxnSpLocks/>
          </p:cNvCxnSpPr>
          <p:nvPr/>
        </p:nvCxnSpPr>
        <p:spPr>
          <a:xfrm>
            <a:off x="5171090" y="4415220"/>
            <a:ext cx="49398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0E2E7F-8247-F2AD-7AE1-F53DE8EB0792}"/>
              </a:ext>
            </a:extLst>
          </p:cNvPr>
          <p:cNvCxnSpPr>
            <a:cxnSpLocks/>
          </p:cNvCxnSpPr>
          <p:nvPr/>
        </p:nvCxnSpPr>
        <p:spPr>
          <a:xfrm>
            <a:off x="5875282" y="2006001"/>
            <a:ext cx="0" cy="39487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9509C51-E73B-3A51-D978-3439B299E0E0}"/>
              </a:ext>
            </a:extLst>
          </p:cNvPr>
          <p:cNvSpPr/>
          <p:nvPr/>
        </p:nvSpPr>
        <p:spPr>
          <a:xfrm>
            <a:off x="7177704" y="4126432"/>
            <a:ext cx="1408386" cy="543709"/>
          </a:xfrm>
          <a:prstGeom prst="roundRect">
            <a:avLst>
              <a:gd name="adj" fmla="val 30199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BCE Loss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F2CAFA2-BBC2-958C-1504-DB548C6F6782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rot="16200000" flipH="1">
            <a:off x="6306347" y="2550882"/>
            <a:ext cx="1144486" cy="200661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33E6A8-378B-E680-B0E2-DFF9A5B85844}"/>
              </a:ext>
            </a:extLst>
          </p:cNvPr>
          <p:cNvCxnSpPr>
            <a:cxnSpLocks/>
          </p:cNvCxnSpPr>
          <p:nvPr/>
        </p:nvCxnSpPr>
        <p:spPr>
          <a:xfrm>
            <a:off x="7881897" y="4755532"/>
            <a:ext cx="0" cy="54457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013274D-45AB-9263-3726-E6E323EEE6A4}"/>
              </a:ext>
            </a:extLst>
          </p:cNvPr>
          <p:cNvSpPr txBox="1"/>
          <p:nvPr/>
        </p:nvSpPr>
        <p:spPr>
          <a:xfrm>
            <a:off x="7514649" y="540842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Adam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7A39AB-C5D7-332E-00DC-43CC727B880B}"/>
              </a:ext>
            </a:extLst>
          </p:cNvPr>
          <p:cNvCxnSpPr>
            <a:cxnSpLocks/>
          </p:cNvCxnSpPr>
          <p:nvPr/>
        </p:nvCxnSpPr>
        <p:spPr>
          <a:xfrm>
            <a:off x="6461200" y="4415220"/>
            <a:ext cx="49398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Fun With Curves in Tableau Part 3: Sigmoid Curves – Do Mo(o)re with Data">
            <a:extLst>
              <a:ext uri="{FF2B5EF4-FFF2-40B4-BE49-F238E27FC236}">
                <a16:creationId xmlns:a16="http://schemas.microsoft.com/office/drawing/2014/main" id="{57109556-2A30-2F97-F8B3-C0B1BA767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5" t="6916" r="6645" b="16671"/>
          <a:stretch/>
        </p:blipFill>
        <p:spPr bwMode="auto">
          <a:xfrm>
            <a:off x="5688764" y="4042213"/>
            <a:ext cx="775911" cy="68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4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</TotalTime>
  <Words>419</Words>
  <Application>Microsoft Macintosh PowerPoint</Application>
  <PresentationFormat>Widescreen</PresentationFormat>
  <Paragraphs>77</Paragraphs>
  <Slides>12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Temporal convolutional networks for musical audio beat tracking – Davies &amp; Bock (2019)</vt:lpstr>
      <vt:lpstr>What is Beat Tracking?</vt:lpstr>
      <vt:lpstr>Example</vt:lpstr>
      <vt:lpstr>Previous Work</vt:lpstr>
      <vt:lpstr>Main Idea: Use TCN instead of RNN</vt:lpstr>
      <vt:lpstr>WaveNet   (Oord et al. 2016)</vt:lpstr>
      <vt:lpstr>Datasets</vt:lpstr>
      <vt:lpstr>Method</vt:lpstr>
      <vt:lpstr>Method</vt:lpstr>
      <vt:lpstr>Results</vt:lpstr>
      <vt:lpstr>Limitations</vt:lpstr>
      <vt:lpstr>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convolutional networks for musical audio beat tracking – Davies &amp; Bock (2019)</dc:title>
  <dc:creator>Matthew Rice</dc:creator>
  <cp:lastModifiedBy>Matthew Rice</cp:lastModifiedBy>
  <cp:revision>7</cp:revision>
  <dcterms:created xsi:type="dcterms:W3CDTF">2023-03-09T11:56:13Z</dcterms:created>
  <dcterms:modified xsi:type="dcterms:W3CDTF">2023-03-10T13:26:28Z</dcterms:modified>
</cp:coreProperties>
</file>