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3C11-E9F9-4CBC-9A2B-DCA1B4EED20F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72B5-ED1A-4ADE-9BCB-CF7744DD4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3C11-E9F9-4CBC-9A2B-DCA1B4EED20F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72B5-ED1A-4ADE-9BCB-CF7744DD4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11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3C11-E9F9-4CBC-9A2B-DCA1B4EED20F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72B5-ED1A-4ADE-9BCB-CF7744DD4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708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3C11-E9F9-4CBC-9A2B-DCA1B4EED20F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72B5-ED1A-4ADE-9BCB-CF7744DD4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703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3C11-E9F9-4CBC-9A2B-DCA1B4EED20F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72B5-ED1A-4ADE-9BCB-CF7744DD4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294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3C11-E9F9-4CBC-9A2B-DCA1B4EED20F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72B5-ED1A-4ADE-9BCB-CF7744DD4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155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3C11-E9F9-4CBC-9A2B-DCA1B4EED20F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72B5-ED1A-4ADE-9BCB-CF7744DD4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227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3C11-E9F9-4CBC-9A2B-DCA1B4EED20F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72B5-ED1A-4ADE-9BCB-CF7744DD4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685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3C11-E9F9-4CBC-9A2B-DCA1B4EED20F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72B5-ED1A-4ADE-9BCB-CF7744DD4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26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3C11-E9F9-4CBC-9A2B-DCA1B4EED20F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64172B5-ED1A-4ADE-9BCB-CF7744DD4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48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3C11-E9F9-4CBC-9A2B-DCA1B4EED20F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72B5-ED1A-4ADE-9BCB-CF7744DD4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31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3C11-E9F9-4CBC-9A2B-DCA1B4EED20F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72B5-ED1A-4ADE-9BCB-CF7744DD4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55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3C11-E9F9-4CBC-9A2B-DCA1B4EED20F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72B5-ED1A-4ADE-9BCB-CF7744DD4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93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3C11-E9F9-4CBC-9A2B-DCA1B4EED20F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72B5-ED1A-4ADE-9BCB-CF7744DD4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73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3C11-E9F9-4CBC-9A2B-DCA1B4EED20F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72B5-ED1A-4ADE-9BCB-CF7744DD4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73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3C11-E9F9-4CBC-9A2B-DCA1B4EED20F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72B5-ED1A-4ADE-9BCB-CF7744DD4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43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3C11-E9F9-4CBC-9A2B-DCA1B4EED20F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72B5-ED1A-4ADE-9BCB-CF7744DD4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23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773C11-E9F9-4CBC-9A2B-DCA1B4EED20F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4172B5-ED1A-4ADE-9BCB-CF7744DD4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62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8286E-9FB3-40DA-8272-ADE850379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5877" y="1380068"/>
            <a:ext cx="8797145" cy="2616199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Overview On </a:t>
            </a:r>
            <a:b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Deduplication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F146B-671F-467D-B5DE-3645621DD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Mihir Kumar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1829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8473-2F57-477F-97F8-C490C19AD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208" y="0"/>
            <a:ext cx="10495318" cy="1782147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4400" b="1" dirty="0">
                <a:ln/>
                <a:solidFill>
                  <a:schemeClr val="accent1">
                    <a:lumMod val="75000"/>
                  </a:schemeClr>
                </a:solidFill>
              </a:rPr>
              <a:t>Storage and Deduplication of Data</a:t>
            </a:r>
            <a:endParaRPr lang="en-IN" sz="4400" b="1" dirty="0">
              <a:ln/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62CB7-BE6C-4E13-AAE3-3A2C3F6A9E95}"/>
              </a:ext>
            </a:extLst>
          </p:cNvPr>
          <p:cNvSpPr txBox="1"/>
          <p:nvPr/>
        </p:nvSpPr>
        <p:spPr>
          <a:xfrm>
            <a:off x="1558212" y="1455576"/>
            <a:ext cx="90880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cs typeface="Arial" panose="020B0604020202020204" pitchFamily="34" charset="0"/>
              </a:rPr>
              <a:t>Usually a meta data is made which is basically a </a:t>
            </a:r>
            <a:r>
              <a:rPr lang="en-US" sz="2400" i="1" dirty="0">
                <a:cs typeface="Arial" panose="020B0604020202020204" pitchFamily="34" charset="0"/>
              </a:rPr>
              <a:t>register </a:t>
            </a:r>
            <a:r>
              <a:rPr lang="en-US" sz="2400" dirty="0">
                <a:cs typeface="Arial" panose="020B0604020202020204" pitchFamily="34" charset="0"/>
              </a:rPr>
              <a:t>linking fingerprint with its corresponding chunk.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i="1" dirty="0"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cs typeface="Arial" panose="020B0604020202020204" pitchFamily="34" charset="0"/>
              </a:rPr>
              <a:t>Each file has been broken into its corresponding chunks, and they should be linked with its chunks to access the complete fie.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cs typeface="Arial" panose="020B0604020202020204" pitchFamily="34" charset="0"/>
              </a:rPr>
              <a:t>For this various method can be used, like bipartite graph, extreme binning etc. This is the essence of data deduplication.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cs typeface="Arial" panose="020B0604020202020204" pitchFamily="34" charset="0"/>
              </a:rPr>
              <a:t>These methods will be discussed in following slides</a:t>
            </a:r>
          </a:p>
        </p:txBody>
      </p:sp>
    </p:spTree>
    <p:extLst>
      <p:ext uri="{BB962C8B-B14F-4D97-AF65-F5344CB8AC3E}">
        <p14:creationId xmlns:p14="http://schemas.microsoft.com/office/powerpoint/2010/main" val="2801535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8473-2F57-477F-97F8-C490C19AD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212" y="401217"/>
            <a:ext cx="8719391" cy="1054359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Extreme Binning for Deduplication</a:t>
            </a:r>
            <a:endParaRPr lang="en-IN" sz="4400" b="1" dirty="0">
              <a:ln/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62CB7-BE6C-4E13-AAE3-3A2C3F6A9E95}"/>
              </a:ext>
            </a:extLst>
          </p:cNvPr>
          <p:cNvSpPr txBox="1"/>
          <p:nvPr/>
        </p:nvSpPr>
        <p:spPr>
          <a:xfrm>
            <a:off x="1558212" y="1474237"/>
            <a:ext cx="89293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In Extreme Binning each file is assigned a representative chunk ID, file ID.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Each chunk has  a chunk ID which is same as its fingerprint.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For each file its representative chunk ID is the minimum of its corresponding chunk IDs of its chunk.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File Id of a file is the fingerprint/hash of the whole file as a single unit.</a:t>
            </a:r>
          </a:p>
        </p:txBody>
      </p:sp>
    </p:spTree>
    <p:extLst>
      <p:ext uri="{BB962C8B-B14F-4D97-AF65-F5344CB8AC3E}">
        <p14:creationId xmlns:p14="http://schemas.microsoft.com/office/powerpoint/2010/main" val="3666556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8473-2F57-477F-97F8-C490C19AD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212" y="401217"/>
            <a:ext cx="8719391" cy="1054359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Extreme Binning for Deduplication</a:t>
            </a:r>
            <a:endParaRPr lang="en-IN" sz="4400" b="1" dirty="0">
              <a:ln/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62CB7-BE6C-4E13-AAE3-3A2C3F6A9E95}"/>
              </a:ext>
            </a:extLst>
          </p:cNvPr>
          <p:cNvSpPr txBox="1"/>
          <p:nvPr/>
        </p:nvSpPr>
        <p:spPr>
          <a:xfrm>
            <a:off x="1558211" y="1492898"/>
            <a:ext cx="99464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In extreme binning  there are ‘bins’ which are </a:t>
            </a:r>
            <a:r>
              <a:rPr lang="en-US" sz="2400" dirty="0" err="1"/>
              <a:t>disrtribute</a:t>
            </a:r>
            <a:r>
              <a:rPr lang="en-US" sz="2400" dirty="0"/>
              <a:t> according to representative chunk IDs.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If a file and a bin share the same rep chunk ID, according to the above </a:t>
            </a:r>
            <a:r>
              <a:rPr lang="en-US" sz="2400" dirty="0" err="1"/>
              <a:t>eqn</a:t>
            </a:r>
            <a:r>
              <a:rPr lang="en-US" sz="2400" dirty="0"/>
              <a:t> there is a very high probability that they share lot of common chunks.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Such files are then merged with the corresponding bin to save the meta data.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If no bin already exist with the same rep chunk ID, a new bin is created with the files rep chunk ID, and the file is merged with the new bin.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D0EB5-5FF3-4847-848C-166C677E1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482" y="2323895"/>
            <a:ext cx="54578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41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8473-2F57-477F-97F8-C490C19AD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212" y="401217"/>
            <a:ext cx="8719391" cy="1054359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4400" b="1" dirty="0">
                <a:ln/>
                <a:solidFill>
                  <a:schemeClr val="accent1">
                    <a:lumMod val="50000"/>
                  </a:schemeClr>
                </a:solidFill>
              </a:rPr>
              <a:t>Bipartite Graph for Deduplication.</a:t>
            </a:r>
            <a:endParaRPr lang="en-IN" sz="4400" b="1" dirty="0">
              <a:ln/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62CB7-BE6C-4E13-AAE3-3A2C3F6A9E95}"/>
              </a:ext>
            </a:extLst>
          </p:cNvPr>
          <p:cNvSpPr txBox="1"/>
          <p:nvPr/>
        </p:nvSpPr>
        <p:spPr>
          <a:xfrm>
            <a:off x="1558211" y="1492898"/>
            <a:ext cx="9946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 A Bipartite Graph: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B05F1-E611-4908-A53D-5355F4A83E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364" b="7135"/>
          <a:stretch/>
        </p:blipFill>
        <p:spPr>
          <a:xfrm>
            <a:off x="1678765" y="1954563"/>
            <a:ext cx="8955024" cy="461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48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8473-2F57-477F-97F8-C490C19AD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212" y="401217"/>
            <a:ext cx="8719391" cy="1054359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>
                <a:ln/>
                <a:solidFill>
                  <a:schemeClr val="accent1">
                    <a:lumMod val="50000"/>
                  </a:schemeClr>
                </a:solidFill>
              </a:rPr>
              <a:t>Bipartite Graph for Deduplication</a:t>
            </a:r>
            <a:endParaRPr lang="en-IN" sz="4400" b="1" dirty="0">
              <a:ln/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62CB7-BE6C-4E13-AAE3-3A2C3F6A9E95}"/>
              </a:ext>
            </a:extLst>
          </p:cNvPr>
          <p:cNvSpPr txBox="1"/>
          <p:nvPr/>
        </p:nvSpPr>
        <p:spPr>
          <a:xfrm>
            <a:off x="1446243" y="2090172"/>
            <a:ext cx="99464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In this method of deduplication, a file is represented as a bipartite graph.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Left side of the graph represent file IDs and right side of the graph has its corresponding chunks.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When a new file is added, its graph is merged with the overall bipartite graph eliminating redundant chunks.</a:t>
            </a:r>
          </a:p>
        </p:txBody>
      </p:sp>
    </p:spTree>
    <p:extLst>
      <p:ext uri="{BB962C8B-B14F-4D97-AF65-F5344CB8AC3E}">
        <p14:creationId xmlns:p14="http://schemas.microsoft.com/office/powerpoint/2010/main" val="1947037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18B68B4-DC3E-4E0C-AC5F-61C590570F2F}"/>
              </a:ext>
            </a:extLst>
          </p:cNvPr>
          <p:cNvSpPr/>
          <p:nvPr/>
        </p:nvSpPr>
        <p:spPr>
          <a:xfrm>
            <a:off x="2556588" y="746449"/>
            <a:ext cx="1362269" cy="961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40137E-5402-4027-8E72-BACB3EE09D41}"/>
              </a:ext>
            </a:extLst>
          </p:cNvPr>
          <p:cNvSpPr/>
          <p:nvPr/>
        </p:nvSpPr>
        <p:spPr>
          <a:xfrm>
            <a:off x="7296539" y="170285"/>
            <a:ext cx="1595534" cy="61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14B3E1-1946-4E07-B0D7-25689F7912B9}"/>
              </a:ext>
            </a:extLst>
          </p:cNvPr>
          <p:cNvSpPr/>
          <p:nvPr/>
        </p:nvSpPr>
        <p:spPr>
          <a:xfrm>
            <a:off x="7296539" y="986715"/>
            <a:ext cx="1595534" cy="61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3729E2-8C7E-44BE-BB90-81A35FBD756A}"/>
              </a:ext>
            </a:extLst>
          </p:cNvPr>
          <p:cNvSpPr/>
          <p:nvPr/>
        </p:nvSpPr>
        <p:spPr>
          <a:xfrm>
            <a:off x="2556587" y="3228392"/>
            <a:ext cx="1362269" cy="961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C934A7-03E5-438D-BEFA-F602B64EA8E0}"/>
              </a:ext>
            </a:extLst>
          </p:cNvPr>
          <p:cNvSpPr/>
          <p:nvPr/>
        </p:nvSpPr>
        <p:spPr>
          <a:xfrm>
            <a:off x="2556588" y="4836368"/>
            <a:ext cx="1362269" cy="961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E46E7B-0F62-4E97-B1E2-10432D3A31A2}"/>
              </a:ext>
            </a:extLst>
          </p:cNvPr>
          <p:cNvSpPr/>
          <p:nvPr/>
        </p:nvSpPr>
        <p:spPr>
          <a:xfrm>
            <a:off x="7296539" y="6004251"/>
            <a:ext cx="1595534" cy="61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3718C7-5A97-4D58-AD30-5D212514B4A9}"/>
              </a:ext>
            </a:extLst>
          </p:cNvPr>
          <p:cNvSpPr/>
          <p:nvPr/>
        </p:nvSpPr>
        <p:spPr>
          <a:xfrm>
            <a:off x="7296539" y="5206484"/>
            <a:ext cx="1595534" cy="61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5FD2C3-3B04-421E-B1C7-B5871DD7BDCD}"/>
              </a:ext>
            </a:extLst>
          </p:cNvPr>
          <p:cNvSpPr/>
          <p:nvPr/>
        </p:nvSpPr>
        <p:spPr>
          <a:xfrm>
            <a:off x="7296539" y="4408716"/>
            <a:ext cx="1595534" cy="61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BA3A8F-E0CE-48A2-AAC5-7AC51F2053E4}"/>
              </a:ext>
            </a:extLst>
          </p:cNvPr>
          <p:cNvSpPr/>
          <p:nvPr/>
        </p:nvSpPr>
        <p:spPr>
          <a:xfrm>
            <a:off x="7298094" y="3610948"/>
            <a:ext cx="1595534" cy="61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C74EC4-C5D2-403F-9F2E-BCB543DBB0BC}"/>
              </a:ext>
            </a:extLst>
          </p:cNvPr>
          <p:cNvSpPr/>
          <p:nvPr/>
        </p:nvSpPr>
        <p:spPr>
          <a:xfrm>
            <a:off x="7296539" y="2813180"/>
            <a:ext cx="1595534" cy="61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368733-487C-444F-9F39-2FFB04112978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>
            <a:off x="3918857" y="1226976"/>
            <a:ext cx="3377682" cy="676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C5DADA-9203-40A2-BE83-4F56F8AA4972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 flipV="1">
            <a:off x="3918857" y="478195"/>
            <a:ext cx="3377682" cy="748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CFEBAF-4228-44DD-B2ED-C9EDC76364DE}"/>
              </a:ext>
            </a:extLst>
          </p:cNvPr>
          <p:cNvCxnSpPr>
            <a:stCxn id="5" idx="6"/>
            <a:endCxn id="11" idx="1"/>
          </p:cNvCxnSpPr>
          <p:nvPr/>
        </p:nvCxnSpPr>
        <p:spPr>
          <a:xfrm flipV="1">
            <a:off x="3918856" y="3121090"/>
            <a:ext cx="3377683" cy="58782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6CDC662-36E1-4114-996A-AD22A82115C9}"/>
              </a:ext>
            </a:extLst>
          </p:cNvPr>
          <p:cNvCxnSpPr>
            <a:stCxn id="5" idx="6"/>
            <a:endCxn id="10" idx="1"/>
          </p:cNvCxnSpPr>
          <p:nvPr/>
        </p:nvCxnSpPr>
        <p:spPr>
          <a:xfrm>
            <a:off x="3918856" y="3708919"/>
            <a:ext cx="3379238" cy="20993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F9C885-ACEB-409A-A4D4-8953B898E202}"/>
              </a:ext>
            </a:extLst>
          </p:cNvPr>
          <p:cNvCxnSpPr>
            <a:stCxn id="5" idx="6"/>
            <a:endCxn id="9" idx="1"/>
          </p:cNvCxnSpPr>
          <p:nvPr/>
        </p:nvCxnSpPr>
        <p:spPr>
          <a:xfrm>
            <a:off x="3918856" y="3708919"/>
            <a:ext cx="3377683" cy="100770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200596E-06CD-4845-9169-924F03A04369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3918856" y="3708919"/>
            <a:ext cx="3377683" cy="180547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4C5C8D-AE0F-4D88-91FA-4148582E191E}"/>
              </a:ext>
            </a:extLst>
          </p:cNvPr>
          <p:cNvCxnSpPr>
            <a:stCxn id="6" idx="6"/>
            <a:endCxn id="7" idx="1"/>
          </p:cNvCxnSpPr>
          <p:nvPr/>
        </p:nvCxnSpPr>
        <p:spPr>
          <a:xfrm>
            <a:off x="3918857" y="5316895"/>
            <a:ext cx="3377682" cy="99526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6FF526-C326-4F68-88FB-FEE01268CC36}"/>
              </a:ext>
            </a:extLst>
          </p:cNvPr>
          <p:cNvCxnSpPr>
            <a:stCxn id="6" idx="6"/>
            <a:endCxn id="10" idx="1"/>
          </p:cNvCxnSpPr>
          <p:nvPr/>
        </p:nvCxnSpPr>
        <p:spPr>
          <a:xfrm flipV="1">
            <a:off x="3918857" y="3918858"/>
            <a:ext cx="3379237" cy="13980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17AC87-7804-45DD-8AF7-18ACF656B49C}"/>
              </a:ext>
            </a:extLst>
          </p:cNvPr>
          <p:cNvCxnSpPr>
            <a:stCxn id="6" idx="6"/>
            <a:endCxn id="9" idx="1"/>
          </p:cNvCxnSpPr>
          <p:nvPr/>
        </p:nvCxnSpPr>
        <p:spPr>
          <a:xfrm flipV="1">
            <a:off x="3918857" y="4716626"/>
            <a:ext cx="3377682" cy="60026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55181AC0-8A03-48A6-9636-2F0C119059BE}"/>
              </a:ext>
            </a:extLst>
          </p:cNvPr>
          <p:cNvSpPr/>
          <p:nvPr/>
        </p:nvSpPr>
        <p:spPr>
          <a:xfrm>
            <a:off x="7296539" y="1765821"/>
            <a:ext cx="1595534" cy="61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71A4AD2-72F9-40E9-B19D-32557CACA4D7}"/>
              </a:ext>
            </a:extLst>
          </p:cNvPr>
          <p:cNvCxnSpPr>
            <a:stCxn id="2" idx="6"/>
            <a:endCxn id="56" idx="1"/>
          </p:cNvCxnSpPr>
          <p:nvPr/>
        </p:nvCxnSpPr>
        <p:spPr>
          <a:xfrm>
            <a:off x="3918857" y="1226976"/>
            <a:ext cx="3377682" cy="8467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781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CC74EC4-C5D2-403F-9F2E-BCB543DBB0BC}"/>
              </a:ext>
            </a:extLst>
          </p:cNvPr>
          <p:cNvSpPr/>
          <p:nvPr/>
        </p:nvSpPr>
        <p:spPr>
          <a:xfrm>
            <a:off x="7294208" y="880576"/>
            <a:ext cx="1595534" cy="61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3718C7-5A97-4D58-AD30-5D212514B4A9}"/>
              </a:ext>
            </a:extLst>
          </p:cNvPr>
          <p:cNvSpPr/>
          <p:nvPr/>
        </p:nvSpPr>
        <p:spPr>
          <a:xfrm>
            <a:off x="7294208" y="4212574"/>
            <a:ext cx="1595534" cy="61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8B68B4-DC3E-4E0C-AC5F-61C590570F2F}"/>
              </a:ext>
            </a:extLst>
          </p:cNvPr>
          <p:cNvSpPr/>
          <p:nvPr/>
        </p:nvSpPr>
        <p:spPr>
          <a:xfrm>
            <a:off x="2556588" y="1351237"/>
            <a:ext cx="1362269" cy="961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40137E-5402-4027-8E72-BACB3EE09D41}"/>
              </a:ext>
            </a:extLst>
          </p:cNvPr>
          <p:cNvSpPr/>
          <p:nvPr/>
        </p:nvSpPr>
        <p:spPr>
          <a:xfrm>
            <a:off x="7295374" y="867362"/>
            <a:ext cx="1595534" cy="61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14B3E1-1946-4E07-B0D7-25689F7912B9}"/>
              </a:ext>
            </a:extLst>
          </p:cNvPr>
          <p:cNvSpPr/>
          <p:nvPr/>
        </p:nvSpPr>
        <p:spPr>
          <a:xfrm>
            <a:off x="7292265" y="4220548"/>
            <a:ext cx="1595534" cy="61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3729E2-8C7E-44BE-BB90-81A35FBD756A}"/>
              </a:ext>
            </a:extLst>
          </p:cNvPr>
          <p:cNvSpPr/>
          <p:nvPr/>
        </p:nvSpPr>
        <p:spPr>
          <a:xfrm>
            <a:off x="2556588" y="2955568"/>
            <a:ext cx="1362269" cy="961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C934A7-03E5-438D-BEFA-F602B64EA8E0}"/>
              </a:ext>
            </a:extLst>
          </p:cNvPr>
          <p:cNvSpPr/>
          <p:nvPr/>
        </p:nvSpPr>
        <p:spPr>
          <a:xfrm>
            <a:off x="2552702" y="4603203"/>
            <a:ext cx="1362269" cy="961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E46E7B-0F62-4E97-B1E2-10432D3A31A2}"/>
              </a:ext>
            </a:extLst>
          </p:cNvPr>
          <p:cNvSpPr/>
          <p:nvPr/>
        </p:nvSpPr>
        <p:spPr>
          <a:xfrm>
            <a:off x="7294208" y="5331092"/>
            <a:ext cx="1595534" cy="61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5FD2C3-3B04-421E-B1C7-B5871DD7BDCD}"/>
              </a:ext>
            </a:extLst>
          </p:cNvPr>
          <p:cNvSpPr/>
          <p:nvPr/>
        </p:nvSpPr>
        <p:spPr>
          <a:xfrm>
            <a:off x="7294208" y="3106313"/>
            <a:ext cx="1595534" cy="61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BA3A8F-E0CE-48A2-AAC5-7AC51F2053E4}"/>
              </a:ext>
            </a:extLst>
          </p:cNvPr>
          <p:cNvSpPr/>
          <p:nvPr/>
        </p:nvSpPr>
        <p:spPr>
          <a:xfrm>
            <a:off x="7298094" y="1986838"/>
            <a:ext cx="1595534" cy="61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368733-487C-444F-9F39-2FFB04112978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>
            <a:off x="3918857" y="1831764"/>
            <a:ext cx="3373408" cy="26966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C5DADA-9203-40A2-BE83-4F56F8AA4972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 flipV="1">
            <a:off x="3918857" y="1175272"/>
            <a:ext cx="3376517" cy="656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CFEBAF-4228-44DD-B2ED-C9EDC76364DE}"/>
              </a:ext>
            </a:extLst>
          </p:cNvPr>
          <p:cNvCxnSpPr>
            <a:stCxn id="5" idx="6"/>
            <a:endCxn id="11" idx="1"/>
          </p:cNvCxnSpPr>
          <p:nvPr/>
        </p:nvCxnSpPr>
        <p:spPr>
          <a:xfrm flipV="1">
            <a:off x="3918857" y="1188486"/>
            <a:ext cx="3375351" cy="224760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6CDC662-36E1-4114-996A-AD22A82115C9}"/>
              </a:ext>
            </a:extLst>
          </p:cNvPr>
          <p:cNvCxnSpPr>
            <a:stCxn id="5" idx="6"/>
            <a:endCxn id="10" idx="1"/>
          </p:cNvCxnSpPr>
          <p:nvPr/>
        </p:nvCxnSpPr>
        <p:spPr>
          <a:xfrm flipV="1">
            <a:off x="3918857" y="2294748"/>
            <a:ext cx="3379237" cy="114134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F9C885-ACEB-409A-A4D4-8953B898E202}"/>
              </a:ext>
            </a:extLst>
          </p:cNvPr>
          <p:cNvCxnSpPr>
            <a:stCxn id="5" idx="6"/>
            <a:endCxn id="9" idx="1"/>
          </p:cNvCxnSpPr>
          <p:nvPr/>
        </p:nvCxnSpPr>
        <p:spPr>
          <a:xfrm flipV="1">
            <a:off x="3918857" y="3414223"/>
            <a:ext cx="3375351" cy="2187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200596E-06CD-4845-9169-924F03A04369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3918857" y="3436095"/>
            <a:ext cx="3375351" cy="108438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4C5C8D-AE0F-4D88-91FA-4148582E191E}"/>
              </a:ext>
            </a:extLst>
          </p:cNvPr>
          <p:cNvCxnSpPr>
            <a:stCxn id="6" idx="6"/>
            <a:endCxn id="7" idx="1"/>
          </p:cNvCxnSpPr>
          <p:nvPr/>
        </p:nvCxnSpPr>
        <p:spPr>
          <a:xfrm>
            <a:off x="3914971" y="5083730"/>
            <a:ext cx="3379237" cy="55527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6FF526-C326-4F68-88FB-FEE01268CC36}"/>
              </a:ext>
            </a:extLst>
          </p:cNvPr>
          <p:cNvCxnSpPr>
            <a:stCxn id="6" idx="6"/>
            <a:endCxn id="10" idx="1"/>
          </p:cNvCxnSpPr>
          <p:nvPr/>
        </p:nvCxnSpPr>
        <p:spPr>
          <a:xfrm flipV="1">
            <a:off x="3914971" y="2294748"/>
            <a:ext cx="3383123" cy="278898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17AC87-7804-45DD-8AF7-18ACF656B49C}"/>
              </a:ext>
            </a:extLst>
          </p:cNvPr>
          <p:cNvCxnSpPr>
            <a:stCxn id="6" idx="6"/>
            <a:endCxn id="9" idx="1"/>
          </p:cNvCxnSpPr>
          <p:nvPr/>
        </p:nvCxnSpPr>
        <p:spPr>
          <a:xfrm flipV="1">
            <a:off x="3914971" y="3414223"/>
            <a:ext cx="3379237" cy="166950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55181AC0-8A03-48A6-9636-2F0C119059BE}"/>
              </a:ext>
            </a:extLst>
          </p:cNvPr>
          <p:cNvSpPr/>
          <p:nvPr/>
        </p:nvSpPr>
        <p:spPr>
          <a:xfrm>
            <a:off x="7298094" y="5331092"/>
            <a:ext cx="1595534" cy="61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71A4AD2-72F9-40E9-B19D-32557CACA4D7}"/>
              </a:ext>
            </a:extLst>
          </p:cNvPr>
          <p:cNvCxnSpPr>
            <a:stCxn id="2" idx="6"/>
            <a:endCxn id="56" idx="1"/>
          </p:cNvCxnSpPr>
          <p:nvPr/>
        </p:nvCxnSpPr>
        <p:spPr>
          <a:xfrm>
            <a:off x="3918857" y="1831764"/>
            <a:ext cx="3379237" cy="38072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106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5AD6E3-9A61-4085-8E9D-FE8DCB22EA1F}"/>
              </a:ext>
            </a:extLst>
          </p:cNvPr>
          <p:cNvSpPr/>
          <p:nvPr/>
        </p:nvSpPr>
        <p:spPr>
          <a:xfrm>
            <a:off x="3665375" y="2105561"/>
            <a:ext cx="486124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000" b="1" cap="none" spc="0" dirty="0">
                <a:ln/>
                <a:solidFill>
                  <a:schemeClr val="accent3"/>
                </a:solidFill>
                <a:effectLst/>
                <a:latin typeface="Colonna MT" panose="04020805060202030203" pitchFamily="82" charset="0"/>
              </a:rPr>
              <a:t>Questions.</a:t>
            </a:r>
          </a:p>
        </p:txBody>
      </p:sp>
    </p:spTree>
    <p:extLst>
      <p:ext uri="{BB962C8B-B14F-4D97-AF65-F5344CB8AC3E}">
        <p14:creationId xmlns:p14="http://schemas.microsoft.com/office/powerpoint/2010/main" val="206507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8473-2F57-477F-97F8-C490C19AD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07" y="158620"/>
            <a:ext cx="10495318" cy="1782147"/>
          </a:xfrm>
        </p:spPr>
        <p:txBody>
          <a:bodyPr>
            <a:normAutofit/>
          </a:bodyPr>
          <a:lstStyle/>
          <a:p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 Introduction to Data Deduplication</a:t>
            </a:r>
            <a:endParaRPr lang="en-IN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875BEC-126B-458F-A9F0-89D852C27167}"/>
              </a:ext>
            </a:extLst>
          </p:cNvPr>
          <p:cNvSpPr txBox="1"/>
          <p:nvPr/>
        </p:nvSpPr>
        <p:spPr>
          <a:xfrm>
            <a:off x="1343608" y="1754155"/>
            <a:ext cx="96571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/>
              <a:t>Data Deduplication</a:t>
            </a:r>
            <a:r>
              <a:rPr lang="en-US" sz="2400" dirty="0"/>
              <a:t> is a specialized technique for eliminating duplicate copies in large scale storage.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This technique is used to improve storage utilization and can also be applied to network data transfers to reduce the number of bytes that must be sent.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The intent of storage-based data deduplication is to inspect large volumes of data and identify large sections – such as entire files or large sections of files – that are identical, in order to store only one copy of it.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2783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8473-2F57-477F-97F8-C490C19AD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07" y="158620"/>
            <a:ext cx="10495318" cy="1782147"/>
          </a:xfrm>
        </p:spPr>
        <p:txBody>
          <a:bodyPr>
            <a:normAutofit/>
          </a:bodyPr>
          <a:lstStyle/>
          <a:p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Brief Algorithm Of Data Deduplication</a:t>
            </a:r>
            <a:endParaRPr lang="en-IN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875BEC-126B-458F-A9F0-89D852C27167}"/>
              </a:ext>
            </a:extLst>
          </p:cNvPr>
          <p:cNvSpPr txBox="1"/>
          <p:nvPr/>
        </p:nvSpPr>
        <p:spPr>
          <a:xfrm>
            <a:off x="1343608" y="1754155"/>
            <a:ext cx="96571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In the deduplication process, unique chunks of data, or byte patterns, are identified and stored during a process of </a:t>
            </a:r>
            <a:r>
              <a:rPr lang="en-US" sz="2400" b="1" dirty="0"/>
              <a:t>analysis</a:t>
            </a:r>
            <a:r>
              <a:rPr lang="en-US" sz="2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As the analysis continues, other </a:t>
            </a:r>
            <a:r>
              <a:rPr lang="en-US" sz="2400" b="1" dirty="0"/>
              <a:t>chunks are compared </a:t>
            </a:r>
            <a:r>
              <a:rPr lang="en-US" sz="2400" dirty="0"/>
              <a:t>to the stored copy and whenever a match occurs, the </a:t>
            </a:r>
            <a:r>
              <a:rPr lang="en-US" sz="2400" b="1" dirty="0"/>
              <a:t>redundant chunk is replaced with a small reference </a:t>
            </a:r>
            <a:r>
              <a:rPr lang="en-US" sz="2400" dirty="0"/>
              <a:t>that points to the stored chunk.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Given that the same byte pattern may occur dozens, hundreds, or even thousands of times , the </a:t>
            </a:r>
            <a:r>
              <a:rPr lang="en-US" sz="2400" b="1" dirty="0"/>
              <a:t>amount of data that must be stored or transferred can be greatly reduced</a:t>
            </a:r>
            <a:r>
              <a:rPr lang="en-US" sz="2400" dirty="0"/>
              <a:t>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56425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8473-2F57-477F-97F8-C490C19AD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07" y="158620"/>
            <a:ext cx="10495318" cy="1782147"/>
          </a:xfrm>
        </p:spPr>
        <p:txBody>
          <a:bodyPr>
            <a:normAutofit/>
          </a:bodyPr>
          <a:lstStyle/>
          <a:p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Benefits Of Data Deduplication</a:t>
            </a:r>
            <a:endParaRPr lang="en-IN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8CFDBA-482C-4D42-8A16-C61393D40AC4}"/>
              </a:ext>
            </a:extLst>
          </p:cNvPr>
          <p:cNvSpPr txBox="1"/>
          <p:nvPr/>
        </p:nvSpPr>
        <p:spPr>
          <a:xfrm>
            <a:off x="1343608" y="1754155"/>
            <a:ext cx="96571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Storage-based data deduplication reduces the amount of storage needed for a given set of files.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It is most effective in applications where many copies of very similar or even identical data are stored on a single disk.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Virtual servers and virtual desktops benefit from deduplication because it </a:t>
            </a:r>
            <a:r>
              <a:rPr lang="en-US" sz="2400" b="1" dirty="0"/>
              <a:t>allows nominally separate system files for each virtual machine to be coalesced into a single storage space</a:t>
            </a:r>
            <a:r>
              <a:rPr lang="en-US" sz="2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If a given virtual machine customizes a file, deduplication will not change the files on the other virtual machines.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415755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8473-2F57-477F-97F8-C490C19AD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07" y="158620"/>
            <a:ext cx="10495318" cy="1782147"/>
          </a:xfrm>
        </p:spPr>
        <p:txBody>
          <a:bodyPr>
            <a:normAutofit/>
          </a:bodyPr>
          <a:lstStyle/>
          <a:p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Parts of Deduplication Technique</a:t>
            </a:r>
            <a:endParaRPr lang="en-IN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8CFDBA-482C-4D42-8A16-C61393D40AC4}"/>
              </a:ext>
            </a:extLst>
          </p:cNvPr>
          <p:cNvSpPr txBox="1"/>
          <p:nvPr/>
        </p:nvSpPr>
        <p:spPr>
          <a:xfrm>
            <a:off x="1343608" y="1754155"/>
            <a:ext cx="96571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Data Deduplication usually takes place in following sequence: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Files are broken down into chunks. Each of these chunks are provided with fingerprints. This process is also known as chunking.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These Unique fingerprints are used to make meta data which is used to retrieve data later 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Different methods are used to store these chunks such that redundant chunks are not stored again.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7286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8473-2F57-477F-97F8-C490C19AD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208" y="0"/>
            <a:ext cx="10495318" cy="1782147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4400" b="1" dirty="0">
                <a:ln/>
                <a:solidFill>
                  <a:schemeClr val="accent1">
                    <a:lumMod val="75000"/>
                  </a:schemeClr>
                </a:solidFill>
              </a:rPr>
              <a:t>Chunking Algorithm And Fingerprinting</a:t>
            </a:r>
            <a:endParaRPr lang="en-IN" sz="4400" b="1" dirty="0">
              <a:ln/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4E787A-292C-4928-A1C4-F37B3C38C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074" y="1362269"/>
            <a:ext cx="6793851" cy="48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4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8473-2F57-477F-97F8-C490C19AD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208" y="0"/>
            <a:ext cx="10495318" cy="1782147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4400" b="1" dirty="0">
                <a:ln/>
                <a:solidFill>
                  <a:schemeClr val="accent1">
                    <a:lumMod val="75000"/>
                  </a:schemeClr>
                </a:solidFill>
              </a:rPr>
              <a:t>Chunking Algorithm And Fingerprinting</a:t>
            </a:r>
            <a:endParaRPr lang="en-IN" sz="4400" b="1" dirty="0">
              <a:ln/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62CB7-BE6C-4E13-AAE3-3A2C3F6A9E95}"/>
              </a:ext>
            </a:extLst>
          </p:cNvPr>
          <p:cNvSpPr txBox="1"/>
          <p:nvPr/>
        </p:nvSpPr>
        <p:spPr>
          <a:xfrm>
            <a:off x="1558212" y="1455576"/>
            <a:ext cx="77910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A Popular Chunking Algorithm, Sliding window Algorithm.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It is a variable size Chunking algorithm which is very efficient in chunking of a file in such a way that similar chunks are formed on similar data.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4E2CC0-6C22-4CC1-9E2B-94293FCD7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936" y="2043404"/>
            <a:ext cx="8230128" cy="206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1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8473-2F57-477F-97F8-C490C19AD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212" y="401217"/>
            <a:ext cx="8719391" cy="1054359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Sliding window Algorithm</a:t>
            </a:r>
            <a:endParaRPr lang="en-IN" sz="4400" b="1" dirty="0">
              <a:ln/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62CB7-BE6C-4E13-AAE3-3A2C3F6A9E95}"/>
              </a:ext>
            </a:extLst>
          </p:cNvPr>
          <p:cNvSpPr txBox="1"/>
          <p:nvPr/>
        </p:nvSpPr>
        <p:spPr>
          <a:xfrm>
            <a:off x="1558212" y="1455576"/>
            <a:ext cx="77910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In sliding window algorithm, for each chunk ‘n’ bits are considered.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Fingerprint of these n bits is calculated and if this fingerprint follows a predefined rule, say divisible by 37, then a chunk is made.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Otherwise a new fingerprint is calculated after sliding the n bit window by one bit and checked again until the rule is satisfied.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This algorithm successfully solves the shortcomings of file level chunking and fixed size chunking.</a:t>
            </a:r>
          </a:p>
        </p:txBody>
      </p:sp>
    </p:spTree>
    <p:extLst>
      <p:ext uri="{BB962C8B-B14F-4D97-AF65-F5344CB8AC3E}">
        <p14:creationId xmlns:p14="http://schemas.microsoft.com/office/powerpoint/2010/main" val="197387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8473-2F57-477F-97F8-C490C19AD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208" y="0"/>
            <a:ext cx="10495318" cy="1782147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4400" b="1" dirty="0">
                <a:ln/>
                <a:solidFill>
                  <a:schemeClr val="accent1">
                    <a:lumMod val="75000"/>
                  </a:schemeClr>
                </a:solidFill>
              </a:rPr>
              <a:t>Chunking Algorithm And Fingerprinting</a:t>
            </a:r>
            <a:endParaRPr lang="en-IN" sz="4400" b="1" dirty="0">
              <a:ln/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62CB7-BE6C-4E13-AAE3-3A2C3F6A9E95}"/>
              </a:ext>
            </a:extLst>
          </p:cNvPr>
          <p:cNvSpPr txBox="1"/>
          <p:nvPr/>
        </p:nvSpPr>
        <p:spPr>
          <a:xfrm>
            <a:off x="1558212" y="1455576"/>
            <a:ext cx="908801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Each chunk as discussed previously needs a fingerprint.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Fingerprints should follow two rules</a:t>
            </a:r>
            <a:r>
              <a:rPr lang="en-IN" sz="2400" dirty="0"/>
              <a:t>, namely: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</a:t>
            </a:r>
            <a:r>
              <a:rPr lang="en-IN" sz="2400" dirty="0"/>
              <a:t>hey should be unique.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</a:t>
            </a:r>
            <a:r>
              <a:rPr lang="en-IN" sz="2400" dirty="0"/>
              <a:t>hey should be easily computable.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A way to achieve this is to simply use a hash function as they are both unique and are easily computable.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Usually hashing algorithms such as SHA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2400" dirty="0">
                <a:cs typeface="Arial" panose="020B0604020202020204" pitchFamily="34" charset="0"/>
              </a:rPr>
              <a:t>and MD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400" dirty="0">
                <a:cs typeface="Arial" panose="020B0604020202020204" pitchFamily="34" charset="0"/>
              </a:rPr>
              <a:t> are used for fingerprint.</a:t>
            </a:r>
          </a:p>
        </p:txBody>
      </p:sp>
    </p:spTree>
    <p:extLst>
      <p:ext uri="{BB962C8B-B14F-4D97-AF65-F5344CB8AC3E}">
        <p14:creationId xmlns:p14="http://schemas.microsoft.com/office/powerpoint/2010/main" val="2338071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318</TotalTime>
  <Words>900</Words>
  <Application>Microsoft Office PowerPoint</Application>
  <PresentationFormat>Widescreen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Colonna MT</vt:lpstr>
      <vt:lpstr>Corbel</vt:lpstr>
      <vt:lpstr>Wingdings</vt:lpstr>
      <vt:lpstr>Parallax</vt:lpstr>
      <vt:lpstr>Overview On  Data Deduplication</vt:lpstr>
      <vt:lpstr>An Introduction to Data Deduplication</vt:lpstr>
      <vt:lpstr>Brief Algorithm Of Data Deduplication</vt:lpstr>
      <vt:lpstr>Benefits Of Data Deduplication</vt:lpstr>
      <vt:lpstr>Parts of Deduplication Technique</vt:lpstr>
      <vt:lpstr>Chunking Algorithm And Fingerprinting</vt:lpstr>
      <vt:lpstr>Chunking Algorithm And Fingerprinting</vt:lpstr>
      <vt:lpstr>Sliding window Algorithm</vt:lpstr>
      <vt:lpstr>Chunking Algorithm And Fingerprinting</vt:lpstr>
      <vt:lpstr>Storage and Deduplication of Data</vt:lpstr>
      <vt:lpstr>Extreme Binning for Deduplication</vt:lpstr>
      <vt:lpstr>Extreme Binning for Deduplication</vt:lpstr>
      <vt:lpstr>Bipartite Graph for Deduplication.</vt:lpstr>
      <vt:lpstr>Bipartite Graph for Deduplication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Deduplication In Cloud Computing</dc:title>
  <dc:creator>mihir_70lexrj</dc:creator>
  <cp:lastModifiedBy>mihir_70lexrj</cp:lastModifiedBy>
  <cp:revision>20</cp:revision>
  <dcterms:created xsi:type="dcterms:W3CDTF">2018-10-26T07:38:18Z</dcterms:created>
  <dcterms:modified xsi:type="dcterms:W3CDTF">2018-10-26T12:56:58Z</dcterms:modified>
</cp:coreProperties>
</file>