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6" r:id="rId7"/>
    <p:sldId id="260" r:id="rId8"/>
    <p:sldId id="262" r:id="rId9"/>
    <p:sldId id="263" r:id="rId10"/>
    <p:sldId id="267" r:id="rId11"/>
    <p:sldId id="264" r:id="rId12"/>
  </p:sldIdLst>
  <p:sldSz cx="9144000" cy="5143500" type="screen16x9"/>
  <p:notesSz cx="6858000" cy="9144000"/>
  <p:embeddedFontLst>
    <p:embeddedFont>
      <p:font typeface="Aldrich" panose="020B0604020202020204" charset="0"/>
      <p:regular r:id="rId14"/>
    </p:embeddedFont>
    <p:embeddedFont>
      <p:font typeface="Arial Black" panose="020B0A04020102020204" pitchFamily="34" charset="0"/>
      <p:bold r:id="rId15"/>
    </p:embeddedFont>
    <p:embeddedFont>
      <p:font typeface="Bai Jamjuree" panose="020B0604020202020204" charset="-34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E57038-8EA7-4D50-B3A7-FBBDE9CA44C7}">
  <a:tblStyle styleId="{F0E57038-8EA7-4D50-B3A7-FBBDE9CA44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4660"/>
  </p:normalViewPr>
  <p:slideViewPr>
    <p:cSldViewPr snapToObjects="1">
      <p:cViewPr varScale="1">
        <p:scale>
          <a:sx n="99" d="100"/>
          <a:sy n="99" d="100"/>
        </p:scale>
        <p:origin x="1637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13e9dbcaf0c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13e9dbcaf0c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13e9dbcaf0c_0_2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13e9dbcaf0c_0_2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5" r:id="rId8"/>
    <p:sldLayoutId id="2147483668" r:id="rId9"/>
    <p:sldLayoutId id="2147483684" r:id="rId10"/>
    <p:sldLayoutId id="2147483697" r:id="rId11"/>
    <p:sldLayoutId id="2147483698" r:id="rId12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arpricepredictorgit-dzjktjwjujrfipwxuzxwtw.streamlit.ap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mhrofficial/Car_Price_Predictor.git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58"/>
          <p:cNvSpPr/>
          <p:nvPr/>
        </p:nvSpPr>
        <p:spPr>
          <a:xfrm>
            <a:off x="266700" y="195245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63608" y="1134516"/>
            <a:ext cx="5400675" cy="87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 w="12700">
                  <a:noFill/>
                  <a:prstDash val="solid"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Aldrich"/>
                <a:cs typeface="Arial" pitchFamily="34" charset="0"/>
                <a:sym typeface="Aldrich"/>
              </a:rPr>
              <a:t>Group Members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 w="12700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ea typeface="Aldrich"/>
                <a:cs typeface="Arial" pitchFamily="34" charset="0"/>
                <a:sym typeface="Aldrich"/>
              </a:rPr>
              <a:t>		Md Hammad Rasheed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 w="12700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ea typeface="Aldrich"/>
                <a:cs typeface="Arial" pitchFamily="34" charset="0"/>
                <a:sym typeface="Aldrich"/>
              </a:rPr>
              <a:t>		Md Zeeshan Rasheed</a:t>
            </a:r>
            <a:endParaRPr kumimoji="0" lang="en-US" sz="2400" b="0" i="0" u="none" strike="noStrike" kern="0" cap="none" spc="0" normalizeH="0" baseline="0" noProof="0" dirty="0">
              <a:ln w="12700">
                <a:noFill/>
                <a:prstDash val="solid"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itchFamily="34" charset="0"/>
              <a:ea typeface="Aldrich"/>
              <a:cs typeface="Arial" pitchFamily="34" charset="0"/>
              <a:sym typeface="Aldrich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54428" y="2255689"/>
            <a:ext cx="5315904" cy="416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00"/>
                </a:solidFill>
                <a:latin typeface="Arial Black" pitchFamily="34" charset="0"/>
              </a:rPr>
              <a:t>Assignment: </a:t>
            </a:r>
            <a:r>
              <a:rPr lang="en-US" sz="2400" b="1" cap="none" spc="0" dirty="0">
                <a:ln w="6600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Capstone_Project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EBCEC-499D-593D-2B9B-0B9730579E57}"/>
              </a:ext>
            </a:extLst>
          </p:cNvPr>
          <p:cNvSpPr txBox="1"/>
          <p:nvPr/>
        </p:nvSpPr>
        <p:spPr>
          <a:xfrm>
            <a:off x="1146480" y="2610110"/>
            <a:ext cx="6480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Email Id</a:t>
            </a:r>
          </a:p>
          <a:p>
            <a:r>
              <a:rPr lang="en-IN" dirty="0">
                <a:solidFill>
                  <a:schemeClr val="bg1"/>
                </a:solidFill>
              </a:rPr>
              <a:t>mdhammadr@gmail.com</a:t>
            </a:r>
          </a:p>
          <a:p>
            <a:r>
              <a:rPr lang="en-IN" dirty="0">
                <a:solidFill>
                  <a:schemeClr val="bg1"/>
                </a:solidFill>
              </a:rPr>
              <a:t>mdzeeshanrasheed5@gmail.com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A9E36-6E23-AD45-2B7C-02968CFF42F6}"/>
              </a:ext>
            </a:extLst>
          </p:cNvPr>
          <p:cNvSpPr txBox="1"/>
          <p:nvPr/>
        </p:nvSpPr>
        <p:spPr>
          <a:xfrm>
            <a:off x="1146480" y="3332870"/>
            <a:ext cx="6480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Phone Number</a:t>
            </a:r>
          </a:p>
          <a:p>
            <a:r>
              <a:rPr lang="en-IN" sz="1200" dirty="0">
                <a:solidFill>
                  <a:schemeClr val="bg1"/>
                </a:solidFill>
              </a:rPr>
              <a:t>+91 8789322372</a:t>
            </a:r>
          </a:p>
          <a:p>
            <a:r>
              <a:rPr lang="en-IN" sz="1200" dirty="0">
                <a:solidFill>
                  <a:schemeClr val="bg1"/>
                </a:solidFill>
              </a:rPr>
              <a:t>+91 8863026181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791;p65"/>
          <p:cNvGrpSpPr/>
          <p:nvPr/>
        </p:nvGrpSpPr>
        <p:grpSpPr>
          <a:xfrm rot="10800000" flipH="1">
            <a:off x="5637513" y="373380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5436795" y="3669527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849;p65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0" name="Google Shape;2850;p65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itle 1"/>
          <p:cNvSpPr txBox="1">
            <a:spLocks/>
          </p:cNvSpPr>
          <p:nvPr/>
        </p:nvSpPr>
        <p:spPr>
          <a:xfrm>
            <a:off x="303046" y="472506"/>
            <a:ext cx="8124403" cy="6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Aldrich"/>
                <a:cs typeface="Aldrich"/>
                <a:sym typeface="Aldrich"/>
              </a:rPr>
              <a:t>Step 4: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Aldrich"/>
                <a:cs typeface="Aldrich"/>
                <a:sym typeface="Aldrich"/>
              </a:rPr>
              <a:t> 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Aldrich"/>
                <a:cs typeface="Aldrich"/>
                <a:sym typeface="Aldrich"/>
              </a:rPr>
              <a:t>Continue…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Aldrich"/>
              <a:cs typeface="Aldrich"/>
              <a:sym typeface="Aldrich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56391" y="1321980"/>
            <a:ext cx="642034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Matplotlib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Matplotlib is a cross-platform, data visualization and graphical plotting library 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(histograms, scatter plots, bar charts, etc) for Python and its numerical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extension NumPy. As such, it offers a viable open source alternative to MATLAB.</a:t>
            </a:r>
          </a:p>
          <a:p>
            <a:endParaRPr lang="en-US" sz="1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Seaborn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Seaborn is an amazing visualization library for statistical graphics plotting in Python.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 It provides beautiful default styles and color palettes to make 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statistical plots more attractive. It is built on top matplotlib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 library and is also closely integrated with the data structures from pandas.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/>
          <p:cNvSpPr/>
          <p:nvPr/>
        </p:nvSpPr>
        <p:spPr>
          <a:xfrm>
            <a:off x="2078238" y="2198608"/>
            <a:ext cx="589142" cy="610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3" name="Google Shape;2913;p66"/>
          <p:cNvSpPr/>
          <p:nvPr/>
        </p:nvSpPr>
        <p:spPr>
          <a:xfrm>
            <a:off x="7415285" y="25295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9" name="Google Shape;29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727" y="-514375"/>
            <a:ext cx="2527512" cy="26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83" y="2158311"/>
            <a:ext cx="661777" cy="661777"/>
          </a:xfrm>
          <a:prstGeom prst="ellipse">
            <a:avLst/>
          </a:prstGeom>
          <a:ln>
            <a:solidFill>
              <a:schemeClr val="accent2"/>
            </a:solidFill>
          </a:ln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83" y="3339317"/>
            <a:ext cx="588691" cy="583701"/>
          </a:xfrm>
          <a:prstGeom prst="ellipse">
            <a:avLst/>
          </a:prstGeom>
          <a:ln w="3175"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1148599" y="1036387"/>
            <a:ext cx="58922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Step 5: </a:t>
            </a:r>
            <a:r>
              <a:rPr lang="en-US" sz="2400" b="1" dirty="0">
                <a:solidFill>
                  <a:schemeClr val="bg1"/>
                </a:solidFill>
              </a:rPr>
              <a:t>Building a Streamlit web app</a:t>
            </a:r>
            <a:endParaRPr lang="en-US" sz="7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778670" y="2071561"/>
            <a:ext cx="419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GitHub Repository Link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65318" y="3217937"/>
            <a:ext cx="4877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Streamlit Web App</a:t>
            </a:r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02255" y="251102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0B0F0"/>
                </a:solidFill>
                <a:hlinkClick r:id="rId6"/>
              </a:rPr>
              <a:t>Click Here</a:t>
            </a:r>
            <a:endParaRPr lang="en-US" sz="1800" b="1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79395" y="36311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0B0F0"/>
                </a:solidFill>
                <a:hlinkClick r:id="rId7"/>
              </a:rPr>
              <a:t>Click Here</a:t>
            </a:r>
            <a:endParaRPr lang="en-US" sz="1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9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0924" y="1561766"/>
            <a:ext cx="7571526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 Black" pitchFamily="34" charset="0"/>
              </a:rPr>
              <a:t>Objective:</a:t>
            </a: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Based on dataset we have to build Machine</a:t>
            </a: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Learning model to Predict Selling Price of Car.</a:t>
            </a:r>
          </a:p>
          <a:p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924" y="941343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 Black" pitchFamily="34" charset="0"/>
              </a:rPr>
              <a:t>Dataset: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CAR_DETAILS.csv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106680" y="2030729"/>
            <a:ext cx="639486" cy="186050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Rectangle 65"/>
          <p:cNvSpPr/>
          <p:nvPr/>
        </p:nvSpPr>
        <p:spPr>
          <a:xfrm>
            <a:off x="766637" y="1276267"/>
            <a:ext cx="449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Dataset Preview: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lum bright="10000"/>
          </a:blip>
          <a:stretch>
            <a:fillRect/>
          </a:stretch>
        </p:blipFill>
        <p:spPr>
          <a:xfrm>
            <a:off x="614237" y="2242588"/>
            <a:ext cx="8232583" cy="1448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itle 1"/>
          <p:cNvSpPr txBox="1">
            <a:spLocks/>
          </p:cNvSpPr>
          <p:nvPr/>
        </p:nvSpPr>
        <p:spPr>
          <a:xfrm>
            <a:off x="501014" y="1012431"/>
            <a:ext cx="8755045" cy="83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Aldrich"/>
              <a:cs typeface="Aldrich"/>
              <a:sym typeface="Aldrich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590" y="1900607"/>
            <a:ext cx="8829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Important columns for predicting selling price is based on fuel, seller_type, transmission, owner and Brand.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Extracted Brand column in the dataset using Excel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7214" y="727663"/>
            <a:ext cx="6753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lt1"/>
              </a:buClr>
              <a:buSzPts val="3700"/>
              <a:defRPr/>
            </a:pPr>
            <a:r>
              <a:rPr lang="en-US" sz="2400" b="1" dirty="0">
                <a:solidFill>
                  <a:srgbClr val="FFFF00"/>
                </a:solidFill>
                <a:ea typeface="Aldrich"/>
                <a:cs typeface="Aldrich"/>
                <a:sym typeface="Aldrich"/>
              </a:rPr>
              <a:t>STEP-1:  </a:t>
            </a:r>
          </a:p>
          <a:p>
            <a:pPr lvl="0">
              <a:buClr>
                <a:schemeClr val="lt1"/>
              </a:buClr>
              <a:buSzPts val="3700"/>
              <a:defRPr/>
            </a:pPr>
            <a:r>
              <a:rPr lang="en-US" sz="1800" b="1" dirty="0">
                <a:solidFill>
                  <a:schemeClr val="bg1"/>
                </a:solidFill>
                <a:ea typeface="Aldrich"/>
                <a:cs typeface="Aldrich"/>
                <a:sym typeface="Aldrich"/>
              </a:rPr>
              <a:t>Analyzing Dataset and there are 8 columns and 4341 rows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8" name="Google Shape;2668;p61"/>
          <p:cNvGrpSpPr/>
          <p:nvPr/>
        </p:nvGrpSpPr>
        <p:grpSpPr>
          <a:xfrm>
            <a:off x="7635233" y="3899371"/>
            <a:ext cx="793256" cy="182899"/>
            <a:chOff x="2685575" y="2835950"/>
            <a:chExt cx="433000" cy="99825"/>
          </a:xfrm>
        </p:grpSpPr>
        <p:sp>
          <p:nvSpPr>
            <p:cNvPr id="2669" name="Google Shape;2669;p6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3" name="Google Shape;2673;p61"/>
          <p:cNvSpPr/>
          <p:nvPr/>
        </p:nvSpPr>
        <p:spPr>
          <a:xfrm rot="6816361">
            <a:off x="3903342" y="558971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1"/>
          <p:cNvSpPr/>
          <p:nvPr/>
        </p:nvSpPr>
        <p:spPr>
          <a:xfrm>
            <a:off x="486335" y="52198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5" name="Google Shape;26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427" y="-1358450"/>
            <a:ext cx="2527512" cy="26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lum bright="10000"/>
          </a:blip>
          <a:stretch>
            <a:fillRect/>
          </a:stretch>
        </p:blipFill>
        <p:spPr>
          <a:xfrm>
            <a:off x="653170" y="2236470"/>
            <a:ext cx="8330810" cy="964674"/>
          </a:xfrm>
          <a:prstGeom prst="rect">
            <a:avLst/>
          </a:prstGeom>
        </p:spPr>
      </p:pic>
      <p:sp>
        <p:nvSpPr>
          <p:cNvPr id="47" name="Title 1"/>
          <p:cNvSpPr txBox="1">
            <a:spLocks/>
          </p:cNvSpPr>
          <p:nvPr/>
        </p:nvSpPr>
        <p:spPr>
          <a:xfrm>
            <a:off x="510540" y="1594485"/>
            <a:ext cx="3916564" cy="545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00"/>
                </a:solidFill>
              </a:rPr>
              <a:t>Dataset Preview: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4734" y="3206335"/>
            <a:ext cx="7614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Saved the file in .csv format.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 found that the dataset have Brand is one of the most important part for selling price of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any car model with this number of columns is 9 and number of rows is 4341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5432" y="143419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FFFF00"/>
                </a:solidFill>
                <a:latin typeface="+mn-lt"/>
              </a:rPr>
              <a:t>Step 2: </a:t>
            </a:r>
            <a:b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</a:b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For selling price prediction , we have  7 most important 		       columns in our dataset.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179" y="1087913"/>
            <a:ext cx="2738045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539132" y="1219219"/>
            <a:ext cx="8505808" cy="302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Brand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		:  Tata, Maruti, Audi, Skoda, Fiat, Honda etc. 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Driven (KM)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Year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Transmission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 	:  Automatic, Manual.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Seller type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	:  Dealer, Individual, Trustmark Dealer.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Owner type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	:  First Owner, Second Owner, Third Owner, Fourth and 		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Aldrich"/>
                <a:ea typeface="Aldrich"/>
                <a:cs typeface="Aldrich"/>
                <a:sym typeface="Aldrich"/>
              </a:rPr>
              <a:t>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 Above Owner, Test Drive Car.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Fuel type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	: Petrol, Diesel, LPG, CNG, Electric.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7" name="Google Shape;2767;p64"/>
          <p:cNvGrpSpPr/>
          <p:nvPr/>
        </p:nvGrpSpPr>
        <p:grpSpPr>
          <a:xfrm flipH="1">
            <a:off x="2096670" y="771525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3" name="Google Shape;2773;p64"/>
          <p:cNvSpPr/>
          <p:nvPr/>
        </p:nvSpPr>
        <p:spPr>
          <a:xfrm flipH="1">
            <a:off x="8377751" y="325006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908371" y="1106955"/>
            <a:ext cx="10003971" cy="1325563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FFFF00"/>
                </a:solidFill>
                <a:latin typeface="+mn-lt"/>
              </a:rPr>
              <a:t>Step 3:</a:t>
            </a:r>
            <a:br>
              <a:rPr lang="en-US" sz="2800" b="1" dirty="0">
                <a:solidFill>
                  <a:srgbClr val="0070C0"/>
                </a:solidFill>
                <a:latin typeface="+mn-lt"/>
              </a:rPr>
            </a:b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Analyzing the data types of columns of dataset.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139440" y="2041919"/>
            <a:ext cx="3596640" cy="228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Brand  	: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Object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Driven (KM) 	: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Integer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Year 		: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Integer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Transmission 	: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Object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Seller type 	: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Object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Owner type 	: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Object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Fuel type 	: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Object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1" name="Google Shape;2791;p65"/>
          <p:cNvGrpSpPr/>
          <p:nvPr/>
        </p:nvGrpSpPr>
        <p:grpSpPr>
          <a:xfrm rot="10800000" flipH="1">
            <a:off x="5637513" y="373380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5848062" y="3990526"/>
            <a:ext cx="529977" cy="132716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65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0" name="Google Shape;2850;p65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itle 1"/>
          <p:cNvSpPr txBox="1">
            <a:spLocks/>
          </p:cNvSpPr>
          <p:nvPr/>
        </p:nvSpPr>
        <p:spPr>
          <a:xfrm>
            <a:off x="303046" y="472506"/>
            <a:ext cx="8124403" cy="6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Aldrich"/>
                <a:cs typeface="Aldrich"/>
                <a:sym typeface="Aldrich"/>
              </a:rPr>
              <a:t>Step 4: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Aldrich"/>
                <a:cs typeface="Aldrich"/>
                <a:sym typeface="Aldrich"/>
              </a:rPr>
              <a:t>Proceed with python programming.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Aldrich"/>
              <a:cs typeface="Aldrich"/>
              <a:sym typeface="Aldrich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96440" y="924481"/>
            <a:ext cx="69749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Libraries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(used to build the model):</a:t>
            </a: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Pandas is a Python library used for working with data sets.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It has functions for analyzing, cleaning, exploring, and manipulating data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NumPy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NumPy is a Python library used for working with arrays.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It also has functions for working in domain of linear algebra, fourier transform, and matrices.</a:t>
            </a:r>
          </a:p>
          <a:p>
            <a:endParaRPr lang="en-US" sz="1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Scikit-learn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Scikit-learn (Sklearn) is the most useful and robust library for machine learning in Python. 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It provides a selection of efficient tools for machine learning and statistical modeling 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including classification, regression, clustering and dimensionality reduction</a:t>
            </a:r>
          </a:p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via a consistence interface in Python.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540</Words>
  <Application>Microsoft Office PowerPoint</Application>
  <PresentationFormat>On-screen Show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Bai Jamjuree</vt:lpstr>
      <vt:lpstr>Arial Black</vt:lpstr>
      <vt:lpstr>Arial</vt:lpstr>
      <vt:lpstr>Wingdings</vt:lpstr>
      <vt:lpstr>Aldrich</vt:lpstr>
      <vt:lpstr>Data Science Project Proposal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2:  For selling price prediction , we have  7 most important          columns in our dataset.</vt:lpstr>
      <vt:lpstr>PowerPoint Presentation</vt:lpstr>
      <vt:lpstr>Step 3: Analyzing the data types of columns of dataset.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Zeeshan Rasheed</cp:lastModifiedBy>
  <cp:revision>17</cp:revision>
  <dcterms:modified xsi:type="dcterms:W3CDTF">2024-01-17T10:39:45Z</dcterms:modified>
</cp:coreProperties>
</file>