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6" r:id="rId7"/>
    <p:sldId id="260" r:id="rId8"/>
    <p:sldId id="262" r:id="rId9"/>
    <p:sldId id="263" r:id="rId10"/>
    <p:sldId id="267" r:id="rId11"/>
    <p:sldId id="264" r:id="rId12"/>
    <p:sldId id="270" r:id="rId13"/>
    <p:sldId id="269" r:id="rId14"/>
    <p:sldId id="268" r:id="rId15"/>
    <p:sldId id="273" r:id="rId16"/>
  </p:sldIdLst>
  <p:sldSz cx="9144000" cy="5143500" type="screen16x9"/>
  <p:notesSz cx="6858000" cy="9144000"/>
  <p:embeddedFontLst>
    <p:embeddedFont>
      <p:font typeface="Aldrich" panose="020B0604020202020204" charset="0"/>
      <p:regular r:id="rId18"/>
    </p:embeddedFont>
    <p:embeddedFont>
      <p:font typeface="Arial Black" panose="020B0A04020102020204" pitchFamily="34" charset="0"/>
      <p:bold r:id="rId19"/>
    </p:embeddedFont>
    <p:embeddedFont>
      <p:font typeface="Bai Jamjuree" panose="020B0604020202020204" charset="-34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57038-8EA7-4D50-B3A7-FBBDE9CA44C7}">
  <a:tblStyle styleId="{F0E57038-8EA7-4D50-B3A7-FBBDE9CA4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Objects="1">
      <p:cViewPr varScale="1">
        <p:scale>
          <a:sx n="96" d="100"/>
          <a:sy n="96" d="100"/>
        </p:scale>
        <p:origin x="160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03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3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27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632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rgbClr val="2632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78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8" r:id="rId9"/>
    <p:sldLayoutId id="2147483684" r:id="rId10"/>
    <p:sldLayoutId id="2147483697" r:id="rId11"/>
    <p:sldLayoutId id="2147483698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arpricepredictorgit-dzjktjwjujrfipwxuzxwtw.streamlit.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hrofficial/Car_Price_Predictor.git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8"/>
          <p:cNvSpPr/>
          <p:nvPr/>
        </p:nvSpPr>
        <p:spPr>
          <a:xfrm>
            <a:off x="266700" y="19524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63608" y="1134516"/>
            <a:ext cx="5400675" cy="87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 w="12700">
                  <a:noFill/>
                  <a:prstDash val="solid"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Group Members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 w="127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		Md Hammad Rasheed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 w="127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		Md Amash Shams</a:t>
            </a:r>
            <a:endParaRPr kumimoji="0" lang="en-US" sz="2400" b="0" i="0" u="none" strike="noStrike" kern="0" cap="none" spc="0" normalizeH="0" baseline="0" noProof="0" dirty="0">
              <a:ln w="12700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Aldrich"/>
              <a:cs typeface="Arial" pitchFamily="34" charset="0"/>
              <a:sym typeface="Aldrich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54428" y="2255689"/>
            <a:ext cx="5315904" cy="4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Arial Black" pitchFamily="34" charset="0"/>
              </a:rPr>
              <a:t>Assignment: </a:t>
            </a:r>
            <a:r>
              <a:rPr lang="en-US" sz="2400" b="1" cap="none" spc="0" dirty="0">
                <a:ln w="66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Capstone_Project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EBCEC-499D-593D-2B9B-0B9730579E57}"/>
              </a:ext>
            </a:extLst>
          </p:cNvPr>
          <p:cNvSpPr txBox="1"/>
          <p:nvPr/>
        </p:nvSpPr>
        <p:spPr>
          <a:xfrm>
            <a:off x="1146480" y="2610110"/>
            <a:ext cx="6480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Email Id</a:t>
            </a:r>
          </a:p>
          <a:p>
            <a:r>
              <a:rPr lang="en-IN" dirty="0">
                <a:solidFill>
                  <a:schemeClr val="bg1"/>
                </a:solidFill>
              </a:rPr>
              <a:t>mdhammadr@gmail.com</a:t>
            </a:r>
          </a:p>
          <a:p>
            <a:r>
              <a:rPr lang="en-IN" dirty="0">
                <a:solidFill>
                  <a:schemeClr val="bg1"/>
                </a:solidFill>
              </a:rPr>
              <a:t>amashshams48@gmail.com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A9E36-6E23-AD45-2B7C-02968CFF42F6}"/>
              </a:ext>
            </a:extLst>
          </p:cNvPr>
          <p:cNvSpPr txBox="1"/>
          <p:nvPr/>
        </p:nvSpPr>
        <p:spPr>
          <a:xfrm>
            <a:off x="1146480" y="3332870"/>
            <a:ext cx="6480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Phone Number</a:t>
            </a:r>
          </a:p>
          <a:p>
            <a:r>
              <a:rPr lang="en-IN" sz="1200" dirty="0">
                <a:solidFill>
                  <a:schemeClr val="bg1"/>
                </a:solidFill>
              </a:rPr>
              <a:t>+91 8789322372</a:t>
            </a:r>
          </a:p>
          <a:p>
            <a:r>
              <a:rPr lang="en-IN" sz="1200" dirty="0">
                <a:solidFill>
                  <a:schemeClr val="bg1"/>
                </a:solidFill>
              </a:rPr>
              <a:t>+91 9546444762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791;p65"/>
          <p:cNvGrpSpPr/>
          <p:nvPr/>
        </p:nvGrpSpPr>
        <p:grpSpPr>
          <a:xfrm rot="10800000" flipH="1">
            <a:off x="5637513" y="373380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5436795" y="3669527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303046" y="472506"/>
            <a:ext cx="8124403" cy="6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Step 4: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Continue…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56391" y="1321980"/>
            <a:ext cx="64203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Matplotlib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Matplotlib is a cross-platform, data visualization and graphical plotting library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(histograms, scatter plots, bar charts, etc) for Python and its numerical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extension NumPy. As such, it offers a viable open source alternative to MATLAB.</a:t>
            </a:r>
          </a:p>
          <a:p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Seaborn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Seaborn is an amazing visualization library for statistical graphics plotting in Python.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It provides beautiful default styles and color palettes to make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statistical plots more attractive. It is built on top matplotlib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library and is also closely integrated with the data structures from pandas.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9" name="Google Shape;2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0BF7EE-D970-7954-474A-F9FEDF9E0F7E}"/>
              </a:ext>
            </a:extLst>
          </p:cNvPr>
          <p:cNvSpPr txBox="1"/>
          <p:nvPr/>
        </p:nvSpPr>
        <p:spPr>
          <a:xfrm>
            <a:off x="2283587" y="1848475"/>
            <a:ext cx="43845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>
                <a:solidFill>
                  <a:srgbClr val="FFFF00"/>
                </a:solidFill>
                <a:latin typeface="Arial Black" panose="020B0A04020102020204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9" name="Google Shape;2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56C36-4783-E55D-DD3B-42AEA64F2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0" t="15000" r="3136" b="866"/>
          <a:stretch/>
        </p:blipFill>
        <p:spPr>
          <a:xfrm>
            <a:off x="325464" y="438313"/>
            <a:ext cx="8531817" cy="4327418"/>
          </a:xfrm>
          <a:prstGeom prst="rect">
            <a:avLst/>
          </a:prstGeom>
          <a:effectLst>
            <a:glow rad="228600">
              <a:schemeClr val="bg1">
                <a:lumMod val="9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80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9" name="Google Shape;2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A0180-6E14-6A0D-3768-DD0A0503EB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22" t="29981" r="17797" b="6290"/>
          <a:stretch/>
        </p:blipFill>
        <p:spPr>
          <a:xfrm>
            <a:off x="2115517" y="1108128"/>
            <a:ext cx="4835471" cy="3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2078238" y="2198608"/>
            <a:ext cx="589142" cy="610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83" y="2158311"/>
            <a:ext cx="661777" cy="661777"/>
          </a:xfrm>
          <a:prstGeom prst="ellipse">
            <a:avLst/>
          </a:prstGeom>
          <a:ln>
            <a:solidFill>
              <a:schemeClr val="accent2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83" y="3339317"/>
            <a:ext cx="588691" cy="583701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148599" y="1036387"/>
            <a:ext cx="58922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Step 5: </a:t>
            </a:r>
            <a:r>
              <a:rPr lang="en-US" sz="2400" b="1" dirty="0">
                <a:solidFill>
                  <a:schemeClr val="bg1"/>
                </a:solidFill>
              </a:rPr>
              <a:t>Building a Streamlit web app</a:t>
            </a:r>
            <a:endParaRPr lang="en-US" sz="7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78670" y="2071561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GitHub Repository Link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5318" y="3217937"/>
            <a:ext cx="487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Streamlit Web App</a:t>
            </a: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02255" y="251102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  <a:hlinkClick r:id="rId6"/>
              </a:rPr>
              <a:t>Click Here</a:t>
            </a:r>
            <a:endParaRPr lang="en-US" sz="18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79395" y="36311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  <a:hlinkClick r:id="rId7"/>
              </a:rPr>
              <a:t>Click Here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74973" y="784114"/>
            <a:ext cx="3790950" cy="3728720"/>
            <a:chOff x="374973" y="784114"/>
            <a:chExt cx="3790950" cy="3728720"/>
          </a:xfrm>
        </p:grpSpPr>
        <p:sp>
          <p:nvSpPr>
            <p:cNvPr id="5" name="object 5"/>
            <p:cNvSpPr/>
            <p:nvPr/>
          </p:nvSpPr>
          <p:spPr>
            <a:xfrm>
              <a:off x="546724" y="1045412"/>
              <a:ext cx="3457575" cy="131445"/>
            </a:xfrm>
            <a:custGeom>
              <a:avLst/>
              <a:gdLst/>
              <a:ahLst/>
              <a:cxnLst/>
              <a:rect l="l" t="t" r="r" b="b"/>
              <a:pathLst>
                <a:path w="3457575" h="131444">
                  <a:moveTo>
                    <a:pt x="3457500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3457500" y="131400"/>
                  </a:lnTo>
                  <a:lnTo>
                    <a:pt x="3457500" y="0"/>
                  </a:lnTo>
                  <a:close/>
                </a:path>
              </a:pathLst>
            </a:custGeom>
            <a:solidFill>
              <a:srgbClr val="FFC727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1763252" y="784114"/>
              <a:ext cx="383540" cy="494665"/>
            </a:xfrm>
            <a:custGeom>
              <a:avLst/>
              <a:gdLst/>
              <a:ahLst/>
              <a:cxnLst/>
              <a:rect l="l" t="t" r="r" b="b"/>
              <a:pathLst>
                <a:path w="383539" h="494665">
                  <a:moveTo>
                    <a:pt x="249152" y="0"/>
                  </a:moveTo>
                  <a:lnTo>
                    <a:pt x="208770" y="7038"/>
                  </a:lnTo>
                  <a:lnTo>
                    <a:pt x="164953" y="28868"/>
                  </a:lnTo>
                  <a:lnTo>
                    <a:pt x="129985" y="55873"/>
                  </a:lnTo>
                  <a:lnTo>
                    <a:pt x="97749" y="89199"/>
                  </a:lnTo>
                  <a:lnTo>
                    <a:pt x="68927" y="127563"/>
                  </a:lnTo>
                  <a:lnTo>
                    <a:pt x="44206" y="169684"/>
                  </a:lnTo>
                  <a:lnTo>
                    <a:pt x="24268" y="214279"/>
                  </a:lnTo>
                  <a:lnTo>
                    <a:pt x="9799" y="260066"/>
                  </a:lnTo>
                  <a:lnTo>
                    <a:pt x="1481" y="305762"/>
                  </a:lnTo>
                  <a:lnTo>
                    <a:pt x="0" y="350084"/>
                  </a:lnTo>
                  <a:lnTo>
                    <a:pt x="5502" y="389982"/>
                  </a:lnTo>
                  <a:lnTo>
                    <a:pt x="35289" y="447569"/>
                  </a:lnTo>
                  <a:lnTo>
                    <a:pt x="91780" y="484602"/>
                  </a:lnTo>
                  <a:lnTo>
                    <a:pt x="133840" y="494483"/>
                  </a:lnTo>
                  <a:lnTo>
                    <a:pt x="153560" y="492737"/>
                  </a:lnTo>
                  <a:lnTo>
                    <a:pt x="195938" y="478543"/>
                  </a:lnTo>
                  <a:lnTo>
                    <a:pt x="253180" y="438911"/>
                  </a:lnTo>
                  <a:lnTo>
                    <a:pt x="285417" y="405513"/>
                  </a:lnTo>
                  <a:lnTo>
                    <a:pt x="314238" y="367046"/>
                  </a:lnTo>
                  <a:lnTo>
                    <a:pt x="338960" y="324808"/>
                  </a:lnTo>
                  <a:lnTo>
                    <a:pt x="358897" y="280096"/>
                  </a:lnTo>
                  <a:lnTo>
                    <a:pt x="373367" y="234207"/>
                  </a:lnTo>
                  <a:lnTo>
                    <a:pt x="381685" y="188440"/>
                  </a:lnTo>
                  <a:lnTo>
                    <a:pt x="383166" y="144090"/>
                  </a:lnTo>
                  <a:lnTo>
                    <a:pt x="377654" y="104469"/>
                  </a:lnTo>
                  <a:lnTo>
                    <a:pt x="347609" y="46698"/>
                  </a:lnTo>
                  <a:lnTo>
                    <a:pt x="291386" y="9571"/>
                  </a:lnTo>
                  <a:lnTo>
                    <a:pt x="249152" y="0"/>
                  </a:lnTo>
                  <a:close/>
                </a:path>
              </a:pathLst>
            </a:custGeom>
            <a:solidFill>
              <a:srgbClr val="37474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62598" y="972625"/>
              <a:ext cx="90170" cy="294640"/>
            </a:xfrm>
            <a:custGeom>
              <a:avLst/>
              <a:gdLst/>
              <a:ahLst/>
              <a:cxnLst/>
              <a:rect l="l" t="t" r="r" b="b"/>
              <a:pathLst>
                <a:path w="90169" h="294640">
                  <a:moveTo>
                    <a:pt x="84314" y="290863"/>
                  </a:moveTo>
                  <a:lnTo>
                    <a:pt x="86122" y="292040"/>
                  </a:lnTo>
                  <a:lnTo>
                    <a:pt x="87970" y="293140"/>
                  </a:lnTo>
                  <a:lnTo>
                    <a:pt x="89855" y="294162"/>
                  </a:lnTo>
                  <a:lnTo>
                    <a:pt x="84314" y="290863"/>
                  </a:lnTo>
                  <a:close/>
                </a:path>
                <a:path w="90169" h="294640">
                  <a:moveTo>
                    <a:pt x="35307" y="0"/>
                  </a:moveTo>
                  <a:lnTo>
                    <a:pt x="19145" y="40268"/>
                  </a:lnTo>
                  <a:lnTo>
                    <a:pt x="7551" y="81264"/>
                  </a:lnTo>
                  <a:lnTo>
                    <a:pt x="1008" y="122021"/>
                  </a:lnTo>
                  <a:lnTo>
                    <a:pt x="0" y="161573"/>
                  </a:lnTo>
                  <a:lnTo>
                    <a:pt x="5788" y="201091"/>
                  </a:lnTo>
                  <a:lnTo>
                    <a:pt x="17894" y="233495"/>
                  </a:lnTo>
                  <a:lnTo>
                    <a:pt x="35656" y="258420"/>
                  </a:lnTo>
                  <a:lnTo>
                    <a:pt x="58416" y="275502"/>
                  </a:lnTo>
                  <a:lnTo>
                    <a:pt x="84314" y="290863"/>
                  </a:lnTo>
                  <a:lnTo>
                    <a:pt x="64571" y="273277"/>
                  </a:lnTo>
                  <a:lnTo>
                    <a:pt x="49209" y="248923"/>
                  </a:lnTo>
                  <a:lnTo>
                    <a:pt x="38824" y="218205"/>
                  </a:lnTo>
                  <a:lnTo>
                    <a:pt x="34018" y="181526"/>
                  </a:lnTo>
                  <a:lnTo>
                    <a:pt x="35014" y="142066"/>
                  </a:lnTo>
                  <a:lnTo>
                    <a:pt x="41483" y="101463"/>
                  </a:lnTo>
                  <a:lnTo>
                    <a:pt x="52888" y="60498"/>
                  </a:lnTo>
                  <a:lnTo>
                    <a:pt x="68690" y="19952"/>
                  </a:lnTo>
                  <a:lnTo>
                    <a:pt x="35307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1796616" y="803527"/>
              <a:ext cx="349885" cy="474980"/>
            </a:xfrm>
            <a:custGeom>
              <a:avLst/>
              <a:gdLst/>
              <a:ahLst/>
              <a:cxnLst/>
              <a:rect l="l" t="t" r="r" b="b"/>
              <a:pathLst>
                <a:path w="349885" h="474980">
                  <a:moveTo>
                    <a:pt x="249133" y="0"/>
                  </a:moveTo>
                  <a:lnTo>
                    <a:pt x="208471" y="7069"/>
                  </a:lnTo>
                  <a:lnTo>
                    <a:pt x="164318" y="28771"/>
                  </a:lnTo>
                  <a:lnTo>
                    <a:pt x="129378" y="55777"/>
                  </a:lnTo>
                  <a:lnTo>
                    <a:pt x="97213" y="89109"/>
                  </a:lnTo>
                  <a:lnTo>
                    <a:pt x="68493" y="127495"/>
                  </a:lnTo>
                  <a:lnTo>
                    <a:pt x="43888" y="169660"/>
                  </a:lnTo>
                  <a:lnTo>
                    <a:pt x="24067" y="214330"/>
                  </a:lnTo>
                  <a:lnTo>
                    <a:pt x="9699" y="260230"/>
                  </a:lnTo>
                  <a:lnTo>
                    <a:pt x="1454" y="306086"/>
                  </a:lnTo>
                  <a:lnTo>
                    <a:pt x="0" y="350624"/>
                  </a:lnTo>
                  <a:lnTo>
                    <a:pt x="9212" y="403423"/>
                  </a:lnTo>
                  <a:lnTo>
                    <a:pt x="30251" y="442349"/>
                  </a:lnTo>
                  <a:lnTo>
                    <a:pt x="61182" y="466423"/>
                  </a:lnTo>
                  <a:lnTo>
                    <a:pt x="100072" y="474665"/>
                  </a:lnTo>
                  <a:lnTo>
                    <a:pt x="119855" y="472912"/>
                  </a:lnTo>
                  <a:lnTo>
                    <a:pt x="162424" y="458619"/>
                  </a:lnTo>
                  <a:lnTo>
                    <a:pt x="219816" y="418887"/>
                  </a:lnTo>
                  <a:lnTo>
                    <a:pt x="252053" y="385552"/>
                  </a:lnTo>
                  <a:lnTo>
                    <a:pt x="280874" y="347164"/>
                  </a:lnTo>
                  <a:lnTo>
                    <a:pt x="305595" y="304997"/>
                  </a:lnTo>
                  <a:lnTo>
                    <a:pt x="325533" y="260326"/>
                  </a:lnTo>
                  <a:lnTo>
                    <a:pt x="340003" y="214426"/>
                  </a:lnTo>
                  <a:lnTo>
                    <a:pt x="348320" y="168573"/>
                  </a:lnTo>
                  <a:lnTo>
                    <a:pt x="349802" y="124040"/>
                  </a:lnTo>
                  <a:lnTo>
                    <a:pt x="340320" y="71240"/>
                  </a:lnTo>
                  <a:lnTo>
                    <a:pt x="319100" y="32314"/>
                  </a:lnTo>
                  <a:lnTo>
                    <a:pt x="288064" y="8241"/>
                  </a:lnTo>
                  <a:lnTo>
                    <a:pt x="249133" y="0"/>
                  </a:lnTo>
                  <a:close/>
                </a:path>
              </a:pathLst>
            </a:custGeom>
            <a:solidFill>
              <a:srgbClr val="455A6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1832559" y="840558"/>
              <a:ext cx="277495" cy="401320"/>
            </a:xfrm>
            <a:custGeom>
              <a:avLst/>
              <a:gdLst/>
              <a:ahLst/>
              <a:cxnLst/>
              <a:rect l="l" t="t" r="r" b="b"/>
              <a:pathLst>
                <a:path w="277494" h="401319">
                  <a:moveTo>
                    <a:pt x="213921" y="0"/>
                  </a:moveTo>
                  <a:lnTo>
                    <a:pt x="162321" y="13957"/>
                  </a:lnTo>
                  <a:lnTo>
                    <a:pt x="112941" y="50739"/>
                  </a:lnTo>
                  <a:lnTo>
                    <a:pt x="80757" y="86354"/>
                  </a:lnTo>
                  <a:lnTo>
                    <a:pt x="52660" y="127609"/>
                  </a:lnTo>
                  <a:lnTo>
                    <a:pt x="29594" y="172636"/>
                  </a:lnTo>
                  <a:lnTo>
                    <a:pt x="12500" y="219567"/>
                  </a:lnTo>
                  <a:lnTo>
                    <a:pt x="2321" y="266532"/>
                  </a:lnTo>
                  <a:lnTo>
                    <a:pt x="0" y="311664"/>
                  </a:lnTo>
                  <a:lnTo>
                    <a:pt x="3030" y="337100"/>
                  </a:lnTo>
                  <a:lnTo>
                    <a:pt x="12523" y="366607"/>
                  </a:lnTo>
                  <a:lnTo>
                    <a:pt x="31941" y="391026"/>
                  </a:lnTo>
                  <a:lnTo>
                    <a:pt x="64745" y="401201"/>
                  </a:lnTo>
                  <a:lnTo>
                    <a:pt x="68036" y="401124"/>
                  </a:lnTo>
                  <a:lnTo>
                    <a:pt x="114970" y="386647"/>
                  </a:lnTo>
                  <a:lnTo>
                    <a:pt x="164375" y="350051"/>
                  </a:lnTo>
                  <a:lnTo>
                    <a:pt x="196639" y="314518"/>
                  </a:lnTo>
                  <a:lnTo>
                    <a:pt x="224827" y="273252"/>
                  </a:lnTo>
                  <a:lnTo>
                    <a:pt x="247963" y="228158"/>
                  </a:lnTo>
                  <a:lnTo>
                    <a:pt x="265068" y="181139"/>
                  </a:lnTo>
                  <a:lnTo>
                    <a:pt x="275167" y="134098"/>
                  </a:lnTo>
                  <a:lnTo>
                    <a:pt x="277282" y="88939"/>
                  </a:lnTo>
                  <a:lnTo>
                    <a:pt x="274295" y="63645"/>
                  </a:lnTo>
                  <a:lnTo>
                    <a:pt x="264975" y="34338"/>
                  </a:lnTo>
                  <a:lnTo>
                    <a:pt x="245968" y="10097"/>
                  </a:lnTo>
                  <a:lnTo>
                    <a:pt x="21392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704" y="904257"/>
              <a:ext cx="92433" cy="2411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73" y="953734"/>
              <a:ext cx="3790451" cy="35585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37971" y="2077846"/>
              <a:ext cx="2026920" cy="1160145"/>
            </a:xfrm>
            <a:custGeom>
              <a:avLst/>
              <a:gdLst/>
              <a:ahLst/>
              <a:cxnLst/>
              <a:rect l="l" t="t" r="r" b="b"/>
              <a:pathLst>
                <a:path w="2026920" h="1160145">
                  <a:moveTo>
                    <a:pt x="2026577" y="373989"/>
                  </a:moveTo>
                  <a:lnTo>
                    <a:pt x="1379613" y="0"/>
                  </a:lnTo>
                  <a:lnTo>
                    <a:pt x="1369187" y="6045"/>
                  </a:lnTo>
                  <a:lnTo>
                    <a:pt x="1358747" y="0"/>
                  </a:lnTo>
                  <a:lnTo>
                    <a:pt x="0" y="786599"/>
                  </a:lnTo>
                  <a:lnTo>
                    <a:pt x="647623" y="1159929"/>
                  </a:lnTo>
                  <a:lnTo>
                    <a:pt x="658025" y="1153909"/>
                  </a:lnTo>
                  <a:lnTo>
                    <a:pt x="668489" y="1159929"/>
                  </a:lnTo>
                  <a:lnTo>
                    <a:pt x="2026577" y="373989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66" y="1819220"/>
              <a:ext cx="2443420" cy="24407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8754" y="1087365"/>
              <a:ext cx="668780" cy="60152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 flipV="1">
            <a:off x="4452859" y="2223057"/>
            <a:ext cx="3105150" cy="45719"/>
          </a:xfrm>
          <a:custGeom>
            <a:avLst/>
            <a:gdLst/>
            <a:ahLst/>
            <a:cxnLst/>
            <a:rect l="l" t="t" r="r" b="b"/>
            <a:pathLst>
              <a:path w="4209415">
                <a:moveTo>
                  <a:pt x="0" y="0"/>
                </a:moveTo>
                <a:lnTo>
                  <a:pt x="4209299" y="0"/>
                </a:lnTo>
              </a:path>
            </a:pathLst>
          </a:custGeom>
          <a:ln w="1904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800" dirty="0">
              <a:highlight>
                <a:srgbClr val="FFFF00"/>
              </a:highlight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58EE0A7-3792-A008-13FA-717ED3C4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1" y="1575198"/>
            <a:ext cx="3888469" cy="61555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Thank You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0924" y="1561766"/>
            <a:ext cx="7571526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Objective: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Based on dataset we have to build Machine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Learning model to Predict Selling Price of Car.</a:t>
            </a:r>
          </a:p>
          <a:p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24" y="941343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Dataset: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CAR_DETAILS.csv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106680" y="2030729"/>
            <a:ext cx="639486" cy="186050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Rectangle 65"/>
          <p:cNvSpPr/>
          <p:nvPr/>
        </p:nvSpPr>
        <p:spPr>
          <a:xfrm>
            <a:off x="766637" y="1276267"/>
            <a:ext cx="449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Dataset Preview: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614237" y="2242588"/>
            <a:ext cx="8232583" cy="1448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501014" y="1012431"/>
            <a:ext cx="8755045" cy="83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590" y="1900607"/>
            <a:ext cx="8829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Important columns for predicting selling price is based on fuel, seller_type, transmission, owner and Brand.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Extracted Brand column in the dataset using Excel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7214" y="727663"/>
            <a:ext cx="6753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ts val="3700"/>
              <a:defRPr/>
            </a:pPr>
            <a:r>
              <a:rPr lang="en-US" sz="2400" b="1" dirty="0">
                <a:solidFill>
                  <a:srgbClr val="FFFF00"/>
                </a:solidFill>
                <a:ea typeface="Aldrich"/>
                <a:cs typeface="Aldrich"/>
                <a:sym typeface="Aldrich"/>
              </a:rPr>
              <a:t>STEP-1:  </a:t>
            </a:r>
          </a:p>
          <a:p>
            <a:pPr lvl="0">
              <a:buClr>
                <a:schemeClr val="lt1"/>
              </a:buClr>
              <a:buSzPts val="3700"/>
              <a:defRPr/>
            </a:pPr>
            <a:r>
              <a:rPr lang="en-US" sz="1800" b="1" dirty="0">
                <a:solidFill>
                  <a:schemeClr val="bg1"/>
                </a:solidFill>
                <a:ea typeface="Aldrich"/>
                <a:cs typeface="Aldrich"/>
                <a:sym typeface="Aldrich"/>
              </a:rPr>
              <a:t>Analyzing Dataset and there are 8 columns and 4341 rows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 rot="6816361">
            <a:off x="3903342" y="558971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486335" y="52198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lum bright="10000"/>
          </a:blip>
          <a:stretch>
            <a:fillRect/>
          </a:stretch>
        </p:blipFill>
        <p:spPr>
          <a:xfrm>
            <a:off x="653170" y="2236470"/>
            <a:ext cx="8330810" cy="964674"/>
          </a:xfrm>
          <a:prstGeom prst="rect">
            <a:avLst/>
          </a:prstGeom>
        </p:spPr>
      </p:pic>
      <p:sp>
        <p:nvSpPr>
          <p:cNvPr id="47" name="Title 1"/>
          <p:cNvSpPr txBox="1">
            <a:spLocks/>
          </p:cNvSpPr>
          <p:nvPr/>
        </p:nvSpPr>
        <p:spPr>
          <a:xfrm>
            <a:off x="510540" y="1594485"/>
            <a:ext cx="3916564" cy="545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00"/>
                </a:solidFill>
              </a:rPr>
              <a:t>Dataset Preview: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734" y="3206335"/>
            <a:ext cx="7614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Saved the file in .csv format.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 found that the dataset have Brand is one of the most important part for selling price of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any car model with this number of columns is 9 and number of rows is 4341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432" y="143419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+mn-lt"/>
              </a:rPr>
              <a:t>Step 2: </a:t>
            </a:r>
            <a:b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For selling price prediction , we have  7 most important 		       columns in our dataset.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179" y="1087913"/>
            <a:ext cx="2738045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39132" y="1219219"/>
            <a:ext cx="8505808" cy="30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Brand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	:  Tata, Maruti, Audi, Skoda, Fiat, Honda etc.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Driven (KM)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Year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Transmission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	:  Automatic, Manual.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Seller type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 Dealer, Individual, Trustmark Dealer.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Owner type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 First Owner, Second Owner, Third Owner, Fourth and 		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drich"/>
                <a:ea typeface="Aldrich"/>
                <a:cs typeface="Aldrich"/>
                <a:sym typeface="Aldrich"/>
              </a:rPr>
              <a:t>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Above Owner, Test Drive Car.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Fuel type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Petrol, Diesel, LPG, CNG, Electric.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" name="Google Shape;2767;p64"/>
          <p:cNvGrpSpPr/>
          <p:nvPr/>
        </p:nvGrpSpPr>
        <p:grpSpPr>
          <a:xfrm flipH="1">
            <a:off x="2096670" y="771525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64"/>
          <p:cNvSpPr/>
          <p:nvPr/>
        </p:nvSpPr>
        <p:spPr>
          <a:xfrm flipH="1">
            <a:off x="8377751" y="325006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908371" y="1106955"/>
            <a:ext cx="10003971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+mn-lt"/>
              </a:rPr>
              <a:t>Step 3:</a:t>
            </a:r>
            <a:br>
              <a:rPr lang="en-US" sz="2800" b="1" dirty="0">
                <a:solidFill>
                  <a:srgbClr val="0070C0"/>
                </a:solidFill>
                <a:latin typeface="+mn-lt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Analyzing the data types of columns of dataset.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139440" y="2041919"/>
            <a:ext cx="3596640" cy="228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Brand 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Driven (KM)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Integer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Year 	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Integer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Transmission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Seller type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Owner type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Fuel type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1" name="Google Shape;2791;p65"/>
          <p:cNvGrpSpPr/>
          <p:nvPr/>
        </p:nvGrpSpPr>
        <p:grpSpPr>
          <a:xfrm rot="10800000" flipH="1">
            <a:off x="5637513" y="373380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5848062" y="3990526"/>
            <a:ext cx="529977" cy="132716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303046" y="472506"/>
            <a:ext cx="8124403" cy="6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Step 4: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Proceed with python programming.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96440" y="924481"/>
            <a:ext cx="69749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Libraries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(used to build the model):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Pandas is a Python library used for working with data sets.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It has functions for analyzing, cleaning, exploring, and manipulating data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NumPy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NumPy is a Python library used for working with arrays.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It also has functions for working in domain of linear algebra, fourier transform, and matrices.</a:t>
            </a:r>
          </a:p>
          <a:p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Scikit-learn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Scikit-learn (Sklearn) is the most useful and robust library for machine learning in Python.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It provides a selection of efficient tools for machine learning and statistical modeling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including classification, regression, clustering and dimensionality reduction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via a consistence interface in Python.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543</Words>
  <Application>Microsoft Office PowerPoint</Application>
  <PresentationFormat>On-screen Show (16:9)</PresentationFormat>
  <Paragraphs>73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Aldrich</vt:lpstr>
      <vt:lpstr>Trebuchet MS</vt:lpstr>
      <vt:lpstr>Arial Black</vt:lpstr>
      <vt:lpstr>Arial</vt:lpstr>
      <vt:lpstr>Wingdings</vt:lpstr>
      <vt:lpstr>Bai Jamjuree</vt:lpstr>
      <vt:lpstr>Data Science Project Proposal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  For selling price prediction , we have  7 most important          columns in our dataset.</vt:lpstr>
      <vt:lpstr>PowerPoint Presentation</vt:lpstr>
      <vt:lpstr>Step 3: Analyzing the data types of columns of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Zeeshan Rasheed</dc:creator>
  <cp:lastModifiedBy>Md Zeeshan Rasheed</cp:lastModifiedBy>
  <cp:revision>20</cp:revision>
  <dcterms:modified xsi:type="dcterms:W3CDTF">2024-01-21T06:54:39Z</dcterms:modified>
</cp:coreProperties>
</file>