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64" r:id="rId4"/>
    <p:sldId id="265" r:id="rId5"/>
    <p:sldId id="270" r:id="rId6"/>
    <p:sldId id="284"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62" r:id="rId20"/>
    <p:sldId id="285" r:id="rId21"/>
    <p:sldId id="261" r:id="rId22"/>
    <p:sldId id="287" r:id="rId23"/>
    <p:sldId id="288" r:id="rId24"/>
    <p:sldId id="286" r:id="rId25"/>
    <p:sldId id="257" r:id="rId26"/>
    <p:sldId id="283" r:id="rId27"/>
    <p:sldId id="258" r:id="rId28"/>
    <p:sldId id="269" r:id="rId29"/>
    <p:sldId id="267" r:id="rId30"/>
    <p:sldId id="289" r:id="rId31"/>
    <p:sldId id="260" r:id="rId32"/>
    <p:sldId id="268" r:id="rId33"/>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768" y="-205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mhrofficial/Car_Price_Predictor.git"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scikit-learn.org/stable/modules/classes.html" TargetMode="External"/><Relationship Id="rId2" Type="http://schemas.openxmlformats.org/officeDocument/2006/relationships/hyperlink" Target="https://www.kaggle.com/jpayne/852k-used-car-listings" TargetMode="External"/><Relationship Id="rId1" Type="http://schemas.openxmlformats.org/officeDocument/2006/relationships/slideLayout" Target="../slideLayouts/slideLayout5.xml"/><Relationship Id="rId4" Type="http://schemas.openxmlformats.org/officeDocument/2006/relationships/hyperlink" Target="http://jmlr.csail.mit.edu/papers/v12/pedregosa11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BF97F7-6753-CB3C-DBE3-D99757528775}"/>
              </a:ext>
            </a:extLst>
          </p:cNvPr>
          <p:cNvSpPr txBox="1"/>
          <p:nvPr/>
        </p:nvSpPr>
        <p:spPr>
          <a:xfrm>
            <a:off x="1563283" y="1311533"/>
            <a:ext cx="4753673" cy="3385542"/>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Delivery and Tracking application </a:t>
            </a:r>
          </a:p>
          <a:p>
            <a:pPr algn="ctr"/>
            <a:endParaRPr lang="en-US" sz="1600" b="1" i="1" dirty="0">
              <a:latin typeface="Times New Roman" panose="02020603050405020304" pitchFamily="18" charset="0"/>
              <a:cs typeface="Times New Roman" panose="02020603050405020304" pitchFamily="18" charset="0"/>
            </a:endParaRPr>
          </a:p>
          <a:p>
            <a:pPr algn="ctr"/>
            <a:r>
              <a:rPr lang="en-US" sz="1400" b="1" i="1" dirty="0">
                <a:latin typeface="Times New Roman" panose="02020603050405020304" pitchFamily="18" charset="0"/>
                <a:cs typeface="Times New Roman" panose="02020603050405020304" pitchFamily="18" charset="0"/>
              </a:rPr>
              <a:t>A report Submitted</a:t>
            </a:r>
          </a:p>
          <a:p>
            <a:pPr algn="ctr"/>
            <a:r>
              <a:rPr lang="en-US" sz="1400" b="1" i="1" dirty="0">
                <a:latin typeface="Times New Roman" panose="02020603050405020304" pitchFamily="18" charset="0"/>
                <a:cs typeface="Times New Roman" panose="02020603050405020304" pitchFamily="18" charset="0"/>
              </a:rPr>
              <a:t>For partial completion of the degree of</a:t>
            </a:r>
          </a:p>
          <a:p>
            <a:pPr algn="ctr"/>
            <a:r>
              <a:rPr lang="en-US" sz="1600" b="1" dirty="0">
                <a:latin typeface="Times New Roman" panose="02020603050405020304" pitchFamily="18" charset="0"/>
                <a:cs typeface="Times New Roman" panose="02020603050405020304" pitchFamily="18" charset="0"/>
              </a:rPr>
              <a:t>Bachelor of Engineering</a:t>
            </a:r>
          </a:p>
          <a:p>
            <a:pPr algn="ctr"/>
            <a:endParaRPr lang="en-US" sz="1600" dirty="0"/>
          </a:p>
          <a:p>
            <a:pPr algn="ctr"/>
            <a:r>
              <a:rPr lang="en-US" sz="1600" b="1" dirty="0">
                <a:latin typeface="Times New Roman" panose="02020603050405020304" pitchFamily="18" charset="0"/>
                <a:cs typeface="Times New Roman" panose="02020603050405020304" pitchFamily="18" charset="0"/>
              </a:rPr>
              <a:t>By</a:t>
            </a:r>
          </a:p>
          <a:p>
            <a:pPr algn="ctr"/>
            <a:endParaRPr lang="en-US" sz="1600"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Md Hammad Rasheed (211220200016)</a:t>
            </a:r>
            <a:endParaRPr lang="en-US" sz="1400"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Md Amash Shams(211220200001)</a:t>
            </a:r>
          </a:p>
          <a:p>
            <a:pPr algn="ctr"/>
            <a:endParaRPr lang="en-US" sz="1600" dirty="0"/>
          </a:p>
          <a:p>
            <a:pPr algn="ctr"/>
            <a:r>
              <a:rPr lang="en-US" sz="1200" b="1" dirty="0"/>
              <a:t>Under the supervision of </a:t>
            </a:r>
          </a:p>
          <a:p>
            <a:pPr algn="ctr"/>
            <a:r>
              <a:rPr lang="en-US" sz="1200" b="1" dirty="0"/>
              <a:t>Mr. Md Zeeshan Rasheed, Last Year Btech Student, Dept. of IT</a:t>
            </a:r>
          </a:p>
          <a:p>
            <a:pPr algn="ctr"/>
            <a:r>
              <a:rPr lang="en-US" sz="1200" b="1" dirty="0"/>
              <a:t>(Duration : 4</a:t>
            </a:r>
            <a:r>
              <a:rPr lang="en-US" sz="1200" b="1" baseline="30000" dirty="0"/>
              <a:t>th</a:t>
            </a:r>
            <a:r>
              <a:rPr lang="en-US" sz="1200" b="1" dirty="0"/>
              <a:t> May, 2023 to 3</a:t>
            </a:r>
            <a:r>
              <a:rPr lang="en-US" sz="1200" b="1" baseline="30000" dirty="0"/>
              <a:t>rd</a:t>
            </a:r>
            <a:r>
              <a:rPr lang="en-US" sz="1200" b="1" dirty="0"/>
              <a:t> June, 2023)</a:t>
            </a:r>
            <a:endParaRPr lang="en-IN" sz="1600" b="1" dirty="0"/>
          </a:p>
        </p:txBody>
      </p:sp>
      <p:sp>
        <p:nvSpPr>
          <p:cNvPr id="7" name="TextBox 6">
            <a:extLst>
              <a:ext uri="{FF2B5EF4-FFF2-40B4-BE49-F238E27FC236}">
                <a16:creationId xmlns:a16="http://schemas.microsoft.com/office/drawing/2014/main" id="{F336DF85-20A0-4CEA-C37A-05064C2F8C0A}"/>
              </a:ext>
            </a:extLst>
          </p:cNvPr>
          <p:cNvSpPr txBox="1"/>
          <p:nvPr/>
        </p:nvSpPr>
        <p:spPr>
          <a:xfrm>
            <a:off x="1085033" y="7551003"/>
            <a:ext cx="5624296" cy="584775"/>
          </a:xfrm>
          <a:prstGeom prst="rect">
            <a:avLst/>
          </a:prstGeom>
          <a:noFill/>
        </p:spPr>
        <p:txBody>
          <a:bodyPr wrap="none" rtlCol="0">
            <a:spAutoFit/>
          </a:bodyPr>
          <a:lstStyle/>
          <a:p>
            <a:pPr algn="ctr"/>
            <a:r>
              <a:rPr lang="en-US" sz="1600" b="1" dirty="0">
                <a:latin typeface="Times New Roman" panose="02020603050405020304" pitchFamily="18" charset="0"/>
                <a:cs typeface="Times New Roman" panose="02020603050405020304" pitchFamily="18" charset="0"/>
              </a:rPr>
              <a:t>IMARAT INSTITUTE OF COMPUTER &amp; ELECTRONICS, </a:t>
            </a:r>
          </a:p>
          <a:p>
            <a:pPr algn="ctr"/>
            <a:r>
              <a:rPr lang="en-US" sz="1600" b="1" dirty="0">
                <a:latin typeface="Times New Roman" panose="02020603050405020304" pitchFamily="18" charset="0"/>
                <a:cs typeface="Times New Roman" panose="02020603050405020304" pitchFamily="18" charset="0"/>
              </a:rPr>
              <a:t>PHUWARISHARIFF, PATNA, BIHAR, INDIA 2023</a:t>
            </a:r>
            <a:endParaRPr lang="en-IN" sz="1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C0A9C46-62BF-8C5B-AAFF-63F42FC04190}"/>
              </a:ext>
            </a:extLst>
          </p:cNvPr>
          <p:cNvSpPr txBox="1"/>
          <p:nvPr/>
        </p:nvSpPr>
        <p:spPr>
          <a:xfrm>
            <a:off x="7138383" y="9067800"/>
            <a:ext cx="256802" cy="261610"/>
          </a:xfrm>
          <a:prstGeom prst="rect">
            <a:avLst/>
          </a:prstGeom>
          <a:noFill/>
        </p:spPr>
        <p:txBody>
          <a:bodyPr wrap="none" rtlCol="0">
            <a:spAutoFit/>
          </a:bodyPr>
          <a:lstStyle/>
          <a:p>
            <a:r>
              <a:rPr lang="en-IN" sz="1050" b="1" dirty="0"/>
              <a:t>1</a:t>
            </a:r>
          </a:p>
        </p:txBody>
      </p:sp>
      <p:pic>
        <p:nvPicPr>
          <p:cNvPr id="4" name="Picture 3">
            <a:extLst>
              <a:ext uri="{FF2B5EF4-FFF2-40B4-BE49-F238E27FC236}">
                <a16:creationId xmlns:a16="http://schemas.microsoft.com/office/drawing/2014/main" id="{DC13CFAA-6596-D289-A6C5-3AAD5268C17A}"/>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19400" y="5065492"/>
            <a:ext cx="2133600" cy="20211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5878532"/>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Applying label encoder on all the required columns</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label_encode</a:t>
            </a:r>
            <a:r>
              <a:rPr lang="en-US" sz="1200" dirty="0">
                <a:latin typeface="Times New Roman" panose="02020603050405020304" pitchFamily="18" charset="0"/>
                <a:cs typeface="Times New Roman" panose="02020603050405020304" pitchFamily="18" charset="0"/>
              </a:rPr>
              <a:t>("Brand")</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label_encode</a:t>
            </a:r>
            <a:r>
              <a:rPr lang="en-US" sz="1200" dirty="0">
                <a:latin typeface="Times New Roman" panose="02020603050405020304" pitchFamily="18" charset="0"/>
                <a:cs typeface="Times New Roman" panose="02020603050405020304" pitchFamily="18" charset="0"/>
              </a:rPr>
              <a:t>("fuel")</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label_encode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seller_type</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label_encode</a:t>
            </a:r>
            <a:r>
              <a:rPr lang="en-US" sz="1200" dirty="0">
                <a:latin typeface="Times New Roman" panose="02020603050405020304" pitchFamily="18" charset="0"/>
                <a:cs typeface="Times New Roman" panose="02020603050405020304" pitchFamily="18" charset="0"/>
              </a:rPr>
              <a:t>("transmission")</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label_encode</a:t>
            </a:r>
            <a:r>
              <a:rPr lang="en-US" sz="1200" dirty="0">
                <a:latin typeface="Times New Roman" panose="02020603050405020304" pitchFamily="18" charset="0"/>
                <a:cs typeface="Times New Roman" panose="02020603050405020304" pitchFamily="18" charset="0"/>
              </a:rPr>
              <a:t>("owner")</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theKm_driven</a:t>
            </a:r>
            <a:r>
              <a:rPr lang="en-US" sz="1400" b="1" dirty="0">
                <a:latin typeface="Times New Roman" panose="02020603050405020304" pitchFamily="18" charset="0"/>
                <a:cs typeface="Times New Roman" panose="02020603050405020304" pitchFamily="18" charset="0"/>
              </a:rPr>
              <a:t> column of </a:t>
            </a:r>
            <a:r>
              <a:rPr lang="en-US" sz="1400" b="1" dirty="0" err="1">
                <a:latin typeface="Times New Roman" panose="02020603050405020304" pitchFamily="18" charset="0"/>
                <a:cs typeface="Times New Roman" panose="02020603050405020304" pitchFamily="18" charset="0"/>
              </a:rPr>
              <a:t>dataframe</a:t>
            </a:r>
            <a:r>
              <a:rPr lang="en-US" sz="1400" b="1"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km_driven</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Plotting the box plot for Km_driven column of </a:t>
            </a:r>
            <a:r>
              <a:rPr lang="en-US" sz="1400" b="1" dirty="0" err="1">
                <a:latin typeface="Times New Roman" panose="02020603050405020304" pitchFamily="18" charset="0"/>
                <a:cs typeface="Times New Roman" panose="02020603050405020304" pitchFamily="18" charset="0"/>
              </a:rPr>
              <a:t>dataframe</a:t>
            </a:r>
            <a:r>
              <a:rPr lang="en-US" sz="1400" b="1"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Plotting box plot</a:t>
            </a:r>
          </a:p>
          <a:p>
            <a:r>
              <a:rPr lang="en-US" sz="1200" dirty="0" err="1">
                <a:latin typeface="Times New Roman" panose="02020603050405020304" pitchFamily="18" charset="0"/>
                <a:cs typeface="Times New Roman" panose="02020603050405020304" pitchFamily="18" charset="0"/>
              </a:rPr>
              <a:t>plt.figure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figsize</a:t>
            </a:r>
            <a:r>
              <a:rPr lang="en-US" sz="1200" dirty="0">
                <a:latin typeface="Times New Roman" panose="02020603050405020304" pitchFamily="18" charset="0"/>
                <a:cs typeface="Times New Roman" panose="02020603050405020304" pitchFamily="18" charset="0"/>
              </a:rPr>
              <a:t>=(4,4))  # Set the figure size</a:t>
            </a:r>
          </a:p>
          <a:p>
            <a:r>
              <a:rPr lang="en-US" sz="1200" dirty="0" err="1">
                <a:latin typeface="Times New Roman" panose="02020603050405020304" pitchFamily="18" charset="0"/>
                <a:cs typeface="Times New Roman" panose="02020603050405020304" pitchFamily="18" charset="0"/>
              </a:rPr>
              <a:t>plt.boxplot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km_driven</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Adding title and labels</a:t>
            </a:r>
          </a:p>
          <a:p>
            <a:r>
              <a:rPr lang="en-US" sz="1200" dirty="0" err="1">
                <a:latin typeface="Times New Roman" panose="02020603050405020304" pitchFamily="18" charset="0"/>
                <a:cs typeface="Times New Roman" panose="02020603050405020304" pitchFamily="18" charset="0"/>
              </a:rPr>
              <a:t>plt.title</a:t>
            </a:r>
            <a:r>
              <a:rPr lang="en-US" sz="1200" dirty="0">
                <a:latin typeface="Times New Roman" panose="02020603050405020304" pitchFamily="18" charset="0"/>
                <a:cs typeface="Times New Roman" panose="02020603050405020304" pitchFamily="18" charset="0"/>
              </a:rPr>
              <a:t>('Box Plot of </a:t>
            </a:r>
            <a:r>
              <a:rPr lang="en-US" sz="1200" dirty="0" err="1">
                <a:latin typeface="Times New Roman" panose="02020603050405020304" pitchFamily="18" charset="0"/>
                <a:cs typeface="Times New Roman" panose="02020603050405020304" pitchFamily="18" charset="0"/>
              </a:rPr>
              <a:t>km_driven</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plt.xlabel</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km_driven</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plt.ylabel</a:t>
            </a:r>
            <a:r>
              <a:rPr lang="en-US" sz="1200" dirty="0">
                <a:latin typeface="Times New Roman" panose="02020603050405020304" pitchFamily="18" charset="0"/>
                <a:cs typeface="Times New Roman" panose="02020603050405020304" pitchFamily="18" charset="0"/>
              </a:rPr>
              <a:t>('Distance in Kilometers')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Display the plot</a:t>
            </a:r>
          </a:p>
          <a:p>
            <a:r>
              <a:rPr lang="en-US" sz="1200" dirty="0" err="1">
                <a:latin typeface="Times New Roman" panose="02020603050405020304" pitchFamily="18" charset="0"/>
                <a:cs typeface="Times New Roman" panose="02020603050405020304" pitchFamily="18" charset="0"/>
              </a:rPr>
              <a:t>plt.show</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9D06A5-12C9-98A4-7777-6D19BFB8D690}"/>
              </a:ext>
            </a:extLst>
          </p:cNvPr>
          <p:cNvSpPr txBox="1"/>
          <p:nvPr/>
        </p:nvSpPr>
        <p:spPr>
          <a:xfrm>
            <a:off x="7210798" y="9491990"/>
            <a:ext cx="322524" cy="253916"/>
          </a:xfrm>
          <a:prstGeom prst="rect">
            <a:avLst/>
          </a:prstGeom>
          <a:noFill/>
        </p:spPr>
        <p:txBody>
          <a:bodyPr wrap="none" rtlCol="0">
            <a:spAutoFit/>
          </a:bodyPr>
          <a:lstStyle/>
          <a:p>
            <a:r>
              <a:rPr lang="en-IN" sz="1050" b="1" dirty="0"/>
              <a:t>10</a:t>
            </a:r>
          </a:p>
        </p:txBody>
      </p:sp>
    </p:spTree>
    <p:extLst>
      <p:ext uri="{BB962C8B-B14F-4D97-AF65-F5344CB8AC3E}">
        <p14:creationId xmlns:p14="http://schemas.microsoft.com/office/powerpoint/2010/main" val="146447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818685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Building user defined function for removing Outliers from a column and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def </a:t>
            </a:r>
            <a:r>
              <a:rPr lang="en-US" sz="1200" dirty="0" err="1">
                <a:latin typeface="Times New Roman" panose="02020603050405020304" pitchFamily="18" charset="0"/>
                <a:cs typeface="Times New Roman" panose="02020603050405020304" pitchFamily="18" charset="0"/>
              </a:rPr>
              <a:t>Outlier_free</a:t>
            </a:r>
            <a:r>
              <a:rPr lang="en-US" sz="1200" dirty="0">
                <a:latin typeface="Times New Roman" panose="02020603050405020304" pitchFamily="18" charset="0"/>
                <a:cs typeface="Times New Roman" panose="02020603050405020304" pitchFamily="18" charset="0"/>
              </a:rPr>
              <a:t>(col):</a:t>
            </a:r>
          </a:p>
          <a:p>
            <a:r>
              <a:rPr lang="en-US" sz="1200" dirty="0">
                <a:latin typeface="Times New Roman" panose="02020603050405020304" pitchFamily="18" charset="0"/>
                <a:cs typeface="Times New Roman" panose="02020603050405020304" pitchFamily="18" charset="0"/>
              </a:rPr>
              <a:t>    Q3=</a:t>
            </a:r>
            <a:r>
              <a:rPr lang="en-US" sz="1200" dirty="0" err="1">
                <a:latin typeface="Times New Roman" panose="02020603050405020304" pitchFamily="18" charset="0"/>
                <a:cs typeface="Times New Roman" panose="02020603050405020304" pitchFamily="18" charset="0"/>
              </a:rPr>
              <a:t>np.quantile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[col],0.75)</a:t>
            </a:r>
          </a:p>
          <a:p>
            <a:r>
              <a:rPr lang="en-US" sz="1200" dirty="0">
                <a:latin typeface="Times New Roman" panose="02020603050405020304" pitchFamily="18" charset="0"/>
                <a:cs typeface="Times New Roman" panose="02020603050405020304" pitchFamily="18" charset="0"/>
              </a:rPr>
              <a:t>    Q1=</a:t>
            </a:r>
            <a:r>
              <a:rPr lang="en-US" sz="1200" dirty="0" err="1">
                <a:latin typeface="Times New Roman" panose="02020603050405020304" pitchFamily="18" charset="0"/>
                <a:cs typeface="Times New Roman" panose="02020603050405020304" pitchFamily="18" charset="0"/>
              </a:rPr>
              <a:t>np.quantile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[col],0.25)</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IQR = Q3 - Q1</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lower_limit</a:t>
            </a:r>
            <a:r>
              <a:rPr lang="en-US" sz="1200" dirty="0">
                <a:latin typeface="Times New Roman" panose="02020603050405020304" pitchFamily="18" charset="0"/>
                <a:cs typeface="Times New Roman" panose="02020603050405020304" pitchFamily="18" charset="0"/>
              </a:rPr>
              <a:t> = Q1 - 1.5*IQR</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upper_limit</a:t>
            </a:r>
            <a:r>
              <a:rPr lang="en-US" sz="1200" dirty="0">
                <a:latin typeface="Times New Roman" panose="02020603050405020304" pitchFamily="18" charset="0"/>
                <a:cs typeface="Times New Roman" panose="02020603050405020304" pitchFamily="18" charset="0"/>
              </a:rPr>
              <a:t> = Q3 + 1.5*IQR</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suri</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 &gt;= </a:t>
            </a:r>
            <a:r>
              <a:rPr lang="en-US" sz="1200" dirty="0" err="1">
                <a:latin typeface="Times New Roman" panose="02020603050405020304" pitchFamily="18" charset="0"/>
                <a:cs typeface="Times New Roman" panose="02020603050405020304" pitchFamily="18" charset="0"/>
              </a:rPr>
              <a:t>lower_limit</a:t>
            </a:r>
            <a:r>
              <a:rPr lang="en-US" sz="1200" dirty="0">
                <a:latin typeface="Times New Roman" panose="02020603050405020304" pitchFamily="18" charset="0"/>
                <a:cs typeface="Times New Roman" panose="02020603050405020304" pitchFamily="18" charset="0"/>
              </a:rPr>
              <a:t>) &amp; (</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 &lt;=</a:t>
            </a:r>
            <a:r>
              <a:rPr lang="en-US" sz="1200" dirty="0" err="1">
                <a:latin typeface="Times New Roman" panose="02020603050405020304" pitchFamily="18" charset="0"/>
                <a:cs typeface="Times New Roman" panose="02020603050405020304" pitchFamily="18" charset="0"/>
              </a:rPr>
              <a:t>upper_limit</a:t>
            </a:r>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 = </a:t>
            </a:r>
            <a:r>
              <a:rPr lang="en-US" sz="1200" dirty="0" err="1">
                <a:latin typeface="Times New Roman" panose="02020603050405020304" pitchFamily="18" charset="0"/>
                <a:cs typeface="Times New Roman" panose="02020603050405020304" pitchFamily="18" charset="0"/>
              </a:rPr>
              <a:t>np.where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 &gt;= </a:t>
            </a:r>
            <a:r>
              <a:rPr lang="en-US" sz="1200" dirty="0" err="1">
                <a:latin typeface="Times New Roman" panose="02020603050405020304" pitchFamily="18" charset="0"/>
                <a:cs typeface="Times New Roman" panose="02020603050405020304" pitchFamily="18" charset="0"/>
              </a:rPr>
              <a:t>upper_limit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upper_limit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np.where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 &lt;= </a:t>
            </a:r>
            <a:r>
              <a:rPr lang="en-US" sz="1200" dirty="0" err="1">
                <a:latin typeface="Times New Roman" panose="02020603050405020304" pitchFamily="18" charset="0"/>
                <a:cs typeface="Times New Roman" panose="02020603050405020304" pitchFamily="18" charset="0"/>
              </a:rPr>
              <a:t>lower_limit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lower_limit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plt.figure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figsize</a:t>
            </a:r>
            <a:r>
              <a:rPr lang="en-US" sz="1200" dirty="0">
                <a:latin typeface="Times New Roman" panose="02020603050405020304" pitchFamily="18" charset="0"/>
                <a:cs typeface="Times New Roman" panose="02020603050405020304" pitchFamily="18" charset="0"/>
              </a:rPr>
              <a:t>=(4,4))</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plt.boxplot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plt.xlabel</a:t>
            </a:r>
            <a:r>
              <a:rPr lang="en-US" sz="1200" dirty="0">
                <a:latin typeface="Times New Roman" panose="02020603050405020304" pitchFamily="18" charset="0"/>
                <a:cs typeface="Times New Roman" panose="02020603050405020304" pitchFamily="18" charset="0"/>
              </a:rPr>
              <a:t>(f"{col}")</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plt.title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f"Outlier_free</a:t>
            </a:r>
            <a:r>
              <a:rPr lang="en-US" sz="1200" dirty="0">
                <a:latin typeface="Times New Roman" panose="02020603050405020304" pitchFamily="18" charset="0"/>
                <a:cs typeface="Times New Roman" panose="02020603050405020304" pitchFamily="18" charset="0"/>
              </a:rPr>
              <a:t>_{col}")</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plt.show</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Removing outliers from </a:t>
            </a:r>
            <a:r>
              <a:rPr lang="en-US" sz="1400" b="1" dirty="0" err="1">
                <a:latin typeface="Times New Roman" panose="02020603050405020304" pitchFamily="18" charset="0"/>
                <a:cs typeface="Times New Roman" panose="02020603050405020304" pitchFamily="18" charset="0"/>
              </a:rPr>
              <a:t>Km_driven</a:t>
            </a:r>
            <a:r>
              <a:rPr lang="en-US" sz="1400" b="1" dirty="0">
                <a:latin typeface="Times New Roman" panose="02020603050405020304" pitchFamily="18" charset="0"/>
                <a:cs typeface="Times New Roman" panose="02020603050405020304" pitchFamily="18" charset="0"/>
              </a:rPr>
              <a:t> columns and Plotting box plot</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Outlier_free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km_driven</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Splitting data into Dependent y and Independent X variables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X= </a:t>
            </a:r>
            <a:r>
              <a:rPr lang="en-US" sz="1200" dirty="0" err="1">
                <a:latin typeface="Times New Roman" panose="02020603050405020304" pitchFamily="18" charset="0"/>
                <a:cs typeface="Times New Roman" panose="02020603050405020304" pitchFamily="18" charset="0"/>
              </a:rPr>
              <a:t>dataframe.drop</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selling_price','name</a:t>
            </a:r>
            <a:r>
              <a:rPr lang="en-US" sz="1200" dirty="0">
                <a:latin typeface="Times New Roman" panose="02020603050405020304" pitchFamily="18" charset="0"/>
                <a:cs typeface="Times New Roman" panose="02020603050405020304" pitchFamily="18" charset="0"/>
              </a:rPr>
              <a:t>'], axis=1)</a:t>
            </a:r>
          </a:p>
          <a:p>
            <a:r>
              <a:rPr lang="en-US" sz="1200" dirty="0">
                <a:latin typeface="Times New Roman" panose="02020603050405020304" pitchFamily="18" charset="0"/>
                <a:cs typeface="Times New Roman" panose="02020603050405020304" pitchFamily="18" charset="0"/>
              </a:rPr>
              <a:t>y= </a:t>
            </a:r>
            <a:r>
              <a:rPr lang="en-US" sz="1200" dirty="0" err="1">
                <a:latin typeface="Times New Roman" panose="02020603050405020304" pitchFamily="18" charset="0"/>
                <a:cs typeface="Times New Roman" panose="02020603050405020304" pitchFamily="18" charset="0"/>
              </a:rPr>
              <a:t>dataframe.selling_price</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print(</a:t>
            </a:r>
            <a:r>
              <a:rPr lang="en-US" sz="1200" dirty="0" err="1">
                <a:latin typeface="Times New Roman" panose="02020603050405020304" pitchFamily="18" charset="0"/>
                <a:cs typeface="Times New Roman" panose="02020603050405020304" pitchFamily="18" charset="0"/>
              </a:rPr>
              <a:t>X.shape</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print(</a:t>
            </a:r>
            <a:r>
              <a:rPr lang="en-US" sz="1200" dirty="0" err="1">
                <a:latin typeface="Times New Roman" panose="02020603050405020304" pitchFamily="18" charset="0"/>
                <a:cs typeface="Times New Roman" panose="02020603050405020304" pitchFamily="18" charset="0"/>
              </a:rPr>
              <a:t>y.shape</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independent variable columns</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X.columns</a:t>
            </a:r>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0D3C74-87A7-3EC8-DC8D-A34068900C7B}"/>
              </a:ext>
            </a:extLst>
          </p:cNvPr>
          <p:cNvSpPr txBox="1"/>
          <p:nvPr/>
        </p:nvSpPr>
        <p:spPr>
          <a:xfrm>
            <a:off x="7210798" y="9491990"/>
            <a:ext cx="322524" cy="253916"/>
          </a:xfrm>
          <a:prstGeom prst="rect">
            <a:avLst/>
          </a:prstGeom>
          <a:noFill/>
        </p:spPr>
        <p:txBody>
          <a:bodyPr wrap="none" rtlCol="0">
            <a:spAutoFit/>
          </a:bodyPr>
          <a:lstStyle/>
          <a:p>
            <a:r>
              <a:rPr lang="en-IN" sz="1050" b="1" dirty="0"/>
              <a:t>11</a:t>
            </a:r>
          </a:p>
        </p:txBody>
      </p:sp>
    </p:spTree>
    <p:extLst>
      <p:ext uri="{BB962C8B-B14F-4D97-AF65-F5344CB8AC3E}">
        <p14:creationId xmlns:p14="http://schemas.microsoft.com/office/powerpoint/2010/main" val="67395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7755969"/>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Plotting and Analyzing correlation table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corr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X.corr</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plt.figure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figsize</a:t>
            </a:r>
            <a:r>
              <a:rPr lang="en-US" sz="1200" dirty="0">
                <a:latin typeface="Times New Roman" panose="02020603050405020304" pitchFamily="18" charset="0"/>
                <a:cs typeface="Times New Roman" panose="02020603050405020304" pitchFamily="18" charset="0"/>
              </a:rPr>
              <a:t>=(7,7))</a:t>
            </a:r>
          </a:p>
          <a:p>
            <a:r>
              <a:rPr lang="en-US" sz="1200" dirty="0" err="1">
                <a:latin typeface="Times New Roman" panose="02020603050405020304" pitchFamily="18" charset="0"/>
                <a:cs typeface="Times New Roman" panose="02020603050405020304" pitchFamily="18" charset="0"/>
              </a:rPr>
              <a:t>sns.heatmap</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corr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annot</a:t>
            </a:r>
            <a:r>
              <a:rPr lang="en-US" sz="1200" dirty="0">
                <a:latin typeface="Times New Roman" panose="02020603050405020304" pitchFamily="18" charset="0"/>
                <a:cs typeface="Times New Roman" panose="02020603050405020304" pitchFamily="18" charset="0"/>
              </a:rPr>
              <a:t>=True, </a:t>
            </a:r>
            <a:r>
              <a:rPr lang="en-US" sz="1200" dirty="0" err="1">
                <a:latin typeface="Times New Roman" panose="02020603050405020304" pitchFamily="18" charset="0"/>
                <a:cs typeface="Times New Roman" panose="02020603050405020304" pitchFamily="18" charset="0"/>
              </a:rPr>
              <a:t>cmap</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coolwarm</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plt.show</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Filtering the correlation table</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Identify columns to drop</a:t>
            </a:r>
          </a:p>
          <a:p>
            <a:r>
              <a:rPr lang="en-US" sz="1200" dirty="0" err="1">
                <a:latin typeface="Times New Roman" panose="02020603050405020304" pitchFamily="18" charset="0"/>
                <a:cs typeface="Times New Roman" panose="02020603050405020304" pitchFamily="18" charset="0"/>
              </a:rPr>
              <a:t>columns_to_drop</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corr.columns</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corr.abs</a:t>
            </a:r>
            <a:r>
              <a:rPr lang="en-US" sz="1200" dirty="0">
                <a:latin typeface="Times New Roman" panose="02020603050405020304" pitchFamily="18" charset="0"/>
                <a:cs typeface="Times New Roman" panose="02020603050405020304" pitchFamily="18" charset="0"/>
              </a:rPr>
              <a:t>() &gt; 0.75) &amp; (</a:t>
            </a:r>
            <a:r>
              <a:rPr lang="en-US" sz="1200" dirty="0" err="1">
                <a:latin typeface="Times New Roman" panose="02020603050405020304" pitchFamily="18" charset="0"/>
                <a:cs typeface="Times New Roman" panose="02020603050405020304" pitchFamily="18" charset="0"/>
              </a:rPr>
              <a:t>corr.abs</a:t>
            </a:r>
            <a:r>
              <a:rPr lang="en-US" sz="1200" dirty="0">
                <a:latin typeface="Times New Roman" panose="02020603050405020304" pitchFamily="18" charset="0"/>
                <a:cs typeface="Times New Roman" panose="02020603050405020304" pitchFamily="18" charset="0"/>
              </a:rPr>
              <a:t>() &gt; -0.75)).any()]</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columns_to_drop</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 user defined function to filter</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def correlation(dataset, threshold1, threshold2):</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corr</a:t>
            </a:r>
            <a:r>
              <a:rPr lang="en-US" sz="1200" dirty="0">
                <a:latin typeface="Times New Roman" panose="02020603050405020304" pitchFamily="18" charset="0"/>
                <a:cs typeface="Times New Roman" panose="02020603050405020304" pitchFamily="18" charset="0"/>
              </a:rPr>
              <a:t>_= set()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corr</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dataset.corr</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for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in range(</a:t>
            </a:r>
            <a:r>
              <a:rPr lang="en-US" sz="1200" dirty="0" err="1">
                <a:latin typeface="Times New Roman" panose="02020603050405020304" pitchFamily="18" charset="0"/>
                <a:cs typeface="Times New Roman" panose="02020603050405020304" pitchFamily="18" charset="0"/>
              </a:rPr>
              <a:t>len</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corr.columns</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for j in range(</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if abs(((</a:t>
            </a:r>
            <a:r>
              <a:rPr lang="en-US" sz="1200" dirty="0" err="1">
                <a:latin typeface="Times New Roman" panose="02020603050405020304" pitchFamily="18" charset="0"/>
                <a:cs typeface="Times New Roman" panose="02020603050405020304" pitchFamily="18" charset="0"/>
              </a:rPr>
              <a:t>corr.iloc</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j]) &gt; threshold1) | ((</a:t>
            </a:r>
            <a:r>
              <a:rPr lang="en-US" sz="1200" dirty="0" err="1">
                <a:latin typeface="Times New Roman" panose="02020603050405020304" pitchFamily="18" charset="0"/>
                <a:cs typeface="Times New Roman" panose="02020603050405020304" pitchFamily="18" charset="0"/>
              </a:rPr>
              <a:t>corr.iloc</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 j]) &lt; threshold2)):</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colname_i</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corr.columns</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corr</a:t>
            </a:r>
            <a:r>
              <a:rPr lang="en-US" sz="1200" dirty="0">
                <a:latin typeface="Times New Roman" panose="02020603050405020304" pitchFamily="18" charset="0"/>
                <a:cs typeface="Times New Roman" panose="02020603050405020304" pitchFamily="18" charset="0"/>
              </a:rPr>
              <a:t>_.add(</a:t>
            </a:r>
            <a:r>
              <a:rPr lang="en-US" sz="1200" dirty="0" err="1">
                <a:latin typeface="Times New Roman" panose="02020603050405020304" pitchFamily="18" charset="0"/>
                <a:cs typeface="Times New Roman" panose="02020603050405020304" pitchFamily="18" charset="0"/>
              </a:rPr>
              <a:t>colname_i</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return </a:t>
            </a:r>
            <a:r>
              <a:rPr lang="en-US" sz="1200" dirty="0" err="1">
                <a:latin typeface="Times New Roman" panose="02020603050405020304" pitchFamily="18" charset="0"/>
                <a:cs typeface="Times New Roman" panose="02020603050405020304" pitchFamily="18" charset="0"/>
              </a:rPr>
              <a:t>corr</a:t>
            </a:r>
            <a:r>
              <a:rPr lang="en-US" sz="1200" dirty="0">
                <a:latin typeface="Times New Roman" panose="02020603050405020304" pitchFamily="18" charset="0"/>
                <a:cs typeface="Times New Roman" panose="02020603050405020304" pitchFamily="18" charset="0"/>
              </a:rPr>
              <a:t>_</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correlation(X, 0.75, -0.75)</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X.Shape</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cr</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X.corr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plt.figure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figsize</a:t>
            </a:r>
            <a:r>
              <a:rPr lang="en-US" sz="1200" dirty="0">
                <a:latin typeface="Times New Roman" panose="02020603050405020304" pitchFamily="18" charset="0"/>
                <a:cs typeface="Times New Roman" panose="02020603050405020304" pitchFamily="18" charset="0"/>
              </a:rPr>
              <a:t>=(7,7))</a:t>
            </a:r>
          </a:p>
          <a:p>
            <a:r>
              <a:rPr lang="en-US" sz="1200" dirty="0" err="1">
                <a:latin typeface="Times New Roman" panose="02020603050405020304" pitchFamily="18" charset="0"/>
                <a:cs typeface="Times New Roman" panose="02020603050405020304" pitchFamily="18" charset="0"/>
              </a:rPr>
              <a:t>sns.heatmap</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annot</a:t>
            </a:r>
            <a:r>
              <a:rPr lang="en-US" sz="1200" dirty="0">
                <a:latin typeface="Times New Roman" panose="02020603050405020304" pitchFamily="18" charset="0"/>
                <a:cs typeface="Times New Roman" panose="02020603050405020304" pitchFamily="18" charset="0"/>
              </a:rPr>
              <a:t>=True, </a:t>
            </a:r>
            <a:r>
              <a:rPr lang="en-US" sz="1200" dirty="0" err="1">
                <a:latin typeface="Times New Roman" panose="02020603050405020304" pitchFamily="18" charset="0"/>
                <a:cs typeface="Times New Roman" panose="02020603050405020304" pitchFamily="18" charset="0"/>
              </a:rPr>
              <a:t>cmap</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coolwarm</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plt.show</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6DBD8C1-CBB2-8E9E-52A3-3B6FCFAE9A94}"/>
              </a:ext>
            </a:extLst>
          </p:cNvPr>
          <p:cNvSpPr txBox="1"/>
          <p:nvPr/>
        </p:nvSpPr>
        <p:spPr>
          <a:xfrm>
            <a:off x="7210798" y="9491990"/>
            <a:ext cx="322524" cy="253916"/>
          </a:xfrm>
          <a:prstGeom prst="rect">
            <a:avLst/>
          </a:prstGeom>
          <a:noFill/>
        </p:spPr>
        <p:txBody>
          <a:bodyPr wrap="none" rtlCol="0">
            <a:spAutoFit/>
          </a:bodyPr>
          <a:lstStyle/>
          <a:p>
            <a:r>
              <a:rPr lang="en-IN" sz="1050" b="1" dirty="0"/>
              <a:t>12</a:t>
            </a:r>
          </a:p>
        </p:txBody>
      </p:sp>
    </p:spTree>
    <p:extLst>
      <p:ext uri="{BB962C8B-B14F-4D97-AF65-F5344CB8AC3E}">
        <p14:creationId xmlns:p14="http://schemas.microsoft.com/office/powerpoint/2010/main" val="332170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8556188"/>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Scaling the X variables and building Standard Scaler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sklearn.preprocessing import StandardScaler</a:t>
            </a:r>
          </a:p>
          <a:p>
            <a:r>
              <a:rPr lang="en-US" sz="1200" dirty="0">
                <a:latin typeface="Times New Roman" panose="02020603050405020304" pitchFamily="18" charset="0"/>
                <a:cs typeface="Times New Roman" panose="02020603050405020304" pitchFamily="18" charset="0"/>
              </a:rPr>
              <a:t>scale = StandardScaler()</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Fitting and transforming the data for scaling</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X_scaled</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scale.fit_transform</a:t>
            </a:r>
            <a:r>
              <a:rPr lang="en-US" sz="1200" dirty="0">
                <a:latin typeface="Times New Roman" panose="02020603050405020304" pitchFamily="18" charset="0"/>
                <a:cs typeface="Times New Roman" panose="02020603050405020304" pitchFamily="18" charset="0"/>
              </a:rPr>
              <a:t>(X)</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X_scaled</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Spliting</a:t>
            </a:r>
            <a:r>
              <a:rPr lang="en-US" sz="1400" b="1" dirty="0">
                <a:latin typeface="Times New Roman" panose="02020603050405020304" pitchFamily="18" charset="0"/>
                <a:cs typeface="Times New Roman" panose="02020603050405020304" pitchFamily="18" charset="0"/>
              </a:rPr>
              <a:t> data into train and test data</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sklearn.model_selection</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train_test_split</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x_train,x_test,y_train,y_test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train_test_split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X_scaled,y,test_size</a:t>
            </a:r>
            <a:r>
              <a:rPr lang="en-US" sz="1200" dirty="0">
                <a:latin typeface="Times New Roman" panose="02020603050405020304" pitchFamily="18" charset="0"/>
                <a:cs typeface="Times New Roman" panose="02020603050405020304" pitchFamily="18" charset="0"/>
              </a:rPr>
              <a:t>=.20,random_state=4)</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 user defined function for </a:t>
            </a:r>
            <a:r>
              <a:rPr lang="en-US" sz="1400" b="1" dirty="0" err="1">
                <a:latin typeface="Times New Roman" panose="02020603050405020304" pitchFamily="18" charset="0"/>
                <a:cs typeface="Times New Roman" panose="02020603050405020304" pitchFamily="18" charset="0"/>
              </a:rPr>
              <a:t>evaluationg</a:t>
            </a:r>
            <a:r>
              <a:rPr lang="en-US" sz="1400" b="1" dirty="0">
                <a:latin typeface="Times New Roman" panose="02020603050405020304" pitchFamily="18" charset="0"/>
                <a:cs typeface="Times New Roman" panose="02020603050405020304" pitchFamily="18" charset="0"/>
              </a:rPr>
              <a:t> the model test, train accuracy score</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def </a:t>
            </a:r>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(model):</a:t>
            </a:r>
          </a:p>
          <a:p>
            <a:r>
              <a:rPr lang="en-US" sz="1200" dirty="0">
                <a:latin typeface="Times New Roman" panose="02020603050405020304" pitchFamily="18" charset="0"/>
                <a:cs typeface="Times New Roman" panose="02020603050405020304" pitchFamily="18" charset="0"/>
              </a:rPr>
              <a:t>    from </a:t>
            </a:r>
            <a:r>
              <a:rPr lang="en-US" sz="1200" dirty="0" err="1">
                <a:latin typeface="Times New Roman" panose="02020603050405020304" pitchFamily="18" charset="0"/>
                <a:cs typeface="Times New Roman" panose="02020603050405020304" pitchFamily="18" charset="0"/>
              </a:rPr>
              <a:t>sklearn.metrics</a:t>
            </a:r>
            <a:r>
              <a:rPr lang="en-US" sz="1200" dirty="0">
                <a:latin typeface="Times New Roman" panose="02020603050405020304" pitchFamily="18" charset="0"/>
                <a:cs typeface="Times New Roman" panose="02020603050405020304" pitchFamily="18" charset="0"/>
              </a:rPr>
              <a:t> import r2_score, </a:t>
            </a:r>
            <a:r>
              <a:rPr lang="en-US" sz="1200" dirty="0" err="1">
                <a:latin typeface="Times New Roman" panose="02020603050405020304" pitchFamily="18" charset="0"/>
                <a:cs typeface="Times New Roman" panose="02020603050405020304" pitchFamily="18" charset="0"/>
              </a:rPr>
              <a:t>mean_absolute_error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mean_squared_error</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import math</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model.fit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x_train,y_train</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y_pred</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model.predict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x_test</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print(f"*---------------------------------------Score_{model}-------------------------------------*")</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rr</a:t>
            </a:r>
            <a:r>
              <a:rPr lang="en-US" sz="1200" dirty="0">
                <a:latin typeface="Times New Roman" panose="02020603050405020304" pitchFamily="18" charset="0"/>
                <a:cs typeface="Times New Roman" panose="02020603050405020304" pitchFamily="18" charset="0"/>
              </a:rPr>
              <a:t>= r2_score(</a:t>
            </a:r>
            <a:r>
              <a:rPr lang="en-US" sz="1200" dirty="0" err="1">
                <a:latin typeface="Times New Roman" panose="02020603050405020304" pitchFamily="18" charset="0"/>
                <a:cs typeface="Times New Roman" panose="02020603050405020304" pitchFamily="18" charset="0"/>
              </a:rPr>
              <a:t>y_test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y_pred</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print(</a:t>
            </a:r>
            <a:r>
              <a:rPr lang="en-US" sz="1200" dirty="0" err="1">
                <a:latin typeface="Times New Roman" panose="02020603050405020304" pitchFamily="18" charset="0"/>
                <a:cs typeface="Times New Roman" panose="02020603050405020304" pitchFamily="18" charset="0"/>
              </a:rPr>
              <a:t>f"The</a:t>
            </a:r>
            <a:r>
              <a:rPr lang="en-US" sz="1200" dirty="0">
                <a:latin typeface="Times New Roman" panose="02020603050405020304" pitchFamily="18" charset="0"/>
                <a:cs typeface="Times New Roman" panose="02020603050405020304" pitchFamily="18" charset="0"/>
              </a:rPr>
              <a:t> R2_Score is :- {</a:t>
            </a:r>
            <a:r>
              <a:rPr lang="en-US" sz="1200" dirty="0" err="1">
                <a:latin typeface="Times New Roman" panose="02020603050405020304" pitchFamily="18" charset="0"/>
                <a:cs typeface="Times New Roman" panose="02020603050405020304" pitchFamily="18" charset="0"/>
              </a:rPr>
              <a:t>rr</a:t>
            </a:r>
            <a:r>
              <a:rPr lang="en-US" sz="1200" dirty="0">
                <a:latin typeface="Times New Roman" panose="02020603050405020304" pitchFamily="18" charset="0"/>
                <a:cs typeface="Times New Roman" panose="02020603050405020304" pitchFamily="18" charset="0"/>
              </a:rPr>
              <a:t>} \n")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 Evaluate the model on the training data</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train_score</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model.score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x_train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y_train</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 Evaluate the model on the test data</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test_score</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model.score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x_test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y_test</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 Print the training and test scores</a:t>
            </a:r>
          </a:p>
          <a:p>
            <a:r>
              <a:rPr lang="en-US" sz="1200" dirty="0">
                <a:latin typeface="Times New Roman" panose="02020603050405020304" pitchFamily="18" charset="0"/>
                <a:cs typeface="Times New Roman" panose="02020603050405020304" pitchFamily="18" charset="0"/>
              </a:rPr>
              <a:t>    print(</a:t>
            </a:r>
            <a:r>
              <a:rPr lang="en-US" sz="1200" dirty="0" err="1">
                <a:latin typeface="Times New Roman" panose="02020603050405020304" pitchFamily="18" charset="0"/>
                <a:cs typeface="Times New Roman" panose="02020603050405020304" pitchFamily="18" charset="0"/>
              </a:rPr>
              <a:t>f"Training</a:t>
            </a:r>
            <a:r>
              <a:rPr lang="en-US" sz="1200" dirty="0">
                <a:latin typeface="Times New Roman" panose="02020603050405020304" pitchFamily="18" charset="0"/>
                <a:cs typeface="Times New Roman" panose="02020603050405020304" pitchFamily="18" charset="0"/>
              </a:rPr>
              <a:t> Score: {</a:t>
            </a:r>
            <a:r>
              <a:rPr lang="en-US" sz="1200" dirty="0" err="1">
                <a:latin typeface="Times New Roman" panose="02020603050405020304" pitchFamily="18" charset="0"/>
                <a:cs typeface="Times New Roman" panose="02020603050405020304" pitchFamily="18" charset="0"/>
              </a:rPr>
              <a:t>train_score</a:t>
            </a:r>
            <a:r>
              <a:rPr lang="en-US" sz="1200" dirty="0">
                <a:latin typeface="Times New Roman" panose="02020603050405020304" pitchFamily="18" charset="0"/>
                <a:cs typeface="Times New Roman" panose="02020603050405020304" pitchFamily="18" charset="0"/>
              </a:rPr>
              <a:t>} \n")</a:t>
            </a:r>
          </a:p>
          <a:p>
            <a:r>
              <a:rPr lang="en-US" sz="1200" dirty="0">
                <a:latin typeface="Times New Roman" panose="02020603050405020304" pitchFamily="18" charset="0"/>
                <a:cs typeface="Times New Roman" panose="02020603050405020304" pitchFamily="18" charset="0"/>
              </a:rPr>
              <a:t>    print(</a:t>
            </a:r>
            <a:r>
              <a:rPr lang="en-US" sz="1200" dirty="0" err="1">
                <a:latin typeface="Times New Roman" panose="02020603050405020304" pitchFamily="18" charset="0"/>
                <a:cs typeface="Times New Roman" panose="02020603050405020304" pitchFamily="18" charset="0"/>
              </a:rPr>
              <a:t>f"Test</a:t>
            </a:r>
            <a:r>
              <a:rPr lang="en-US" sz="1200" dirty="0">
                <a:latin typeface="Times New Roman" panose="02020603050405020304" pitchFamily="18" charset="0"/>
                <a:cs typeface="Times New Roman" panose="02020603050405020304" pitchFamily="18" charset="0"/>
              </a:rPr>
              <a:t> Score: {</a:t>
            </a:r>
            <a:r>
              <a:rPr lang="en-US" sz="1200" dirty="0" err="1">
                <a:latin typeface="Times New Roman" panose="02020603050405020304" pitchFamily="18" charset="0"/>
                <a:cs typeface="Times New Roman" panose="02020603050405020304" pitchFamily="18" charset="0"/>
              </a:rPr>
              <a:t>test_score</a:t>
            </a:r>
            <a:r>
              <a:rPr lang="en-US" sz="1200" dirty="0">
                <a:latin typeface="Times New Roman" panose="02020603050405020304" pitchFamily="18" charset="0"/>
                <a:cs typeface="Times New Roman" panose="02020603050405020304" pitchFamily="18" charset="0"/>
              </a:rPr>
              <a:t>} \n " )</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F1AD1C-2AC8-5532-8528-8F8AB300B1F4}"/>
              </a:ext>
            </a:extLst>
          </p:cNvPr>
          <p:cNvSpPr txBox="1"/>
          <p:nvPr/>
        </p:nvSpPr>
        <p:spPr>
          <a:xfrm>
            <a:off x="7210798" y="9491990"/>
            <a:ext cx="322524" cy="253916"/>
          </a:xfrm>
          <a:prstGeom prst="rect">
            <a:avLst/>
          </a:prstGeom>
          <a:noFill/>
        </p:spPr>
        <p:txBody>
          <a:bodyPr wrap="none" rtlCol="0">
            <a:spAutoFit/>
          </a:bodyPr>
          <a:lstStyle/>
          <a:p>
            <a:r>
              <a:rPr lang="en-IN" sz="1050" b="1" dirty="0"/>
              <a:t>13</a:t>
            </a:r>
          </a:p>
        </p:txBody>
      </p:sp>
    </p:spTree>
    <p:extLst>
      <p:ext uri="{BB962C8B-B14F-4D97-AF65-F5344CB8AC3E}">
        <p14:creationId xmlns:p14="http://schemas.microsoft.com/office/powerpoint/2010/main" val="1744832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6555641"/>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Applying various Machine Learning model</a:t>
            </a: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and fitting Linear Regression ML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sklearn.linear_model</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LinearRegression</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lr</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LinearRegression</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Analysing</a:t>
            </a:r>
            <a:r>
              <a:rPr lang="en-US" sz="1200"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lr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and fitting Random Forest Regressor ML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sklearn.ensemble</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RandomForestRegressor</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rfc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RandomForestRegressor</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n_estimators</a:t>
            </a:r>
            <a:r>
              <a:rPr lang="en-US" sz="1200" dirty="0">
                <a:latin typeface="Times New Roman" panose="02020603050405020304" pitchFamily="18" charset="0"/>
                <a:cs typeface="Times New Roman" panose="02020603050405020304" pitchFamily="18" charset="0"/>
              </a:rPr>
              <a:t>=300,criterion='</a:t>
            </a:r>
            <a:r>
              <a:rPr lang="en-US" sz="1200" dirty="0" err="1">
                <a:latin typeface="Times New Roman" panose="02020603050405020304" pitchFamily="18" charset="0"/>
                <a:cs typeface="Times New Roman" panose="02020603050405020304" pitchFamily="18" charset="0"/>
              </a:rPr>
              <a:t>poisson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max_depth</a:t>
            </a:r>
            <a:r>
              <a:rPr lang="en-US" sz="1200" dirty="0">
                <a:latin typeface="Times New Roman" panose="02020603050405020304" pitchFamily="18" charset="0"/>
                <a:cs typeface="Times New Roman" panose="02020603050405020304" pitchFamily="18" charset="0"/>
              </a:rPr>
              <a:t>= 10, </a:t>
            </a:r>
            <a:r>
              <a:rPr lang="en-US" sz="1200" dirty="0" err="1">
                <a:latin typeface="Times New Roman" panose="02020603050405020304" pitchFamily="18" charset="0"/>
                <a:cs typeface="Times New Roman" panose="02020603050405020304" pitchFamily="18" charset="0"/>
              </a:rPr>
              <a:t>max_samples</a:t>
            </a:r>
            <a:r>
              <a:rPr lang="en-US" sz="1200" dirty="0">
                <a:latin typeface="Times New Roman" panose="02020603050405020304" pitchFamily="18" charset="0"/>
                <a:cs typeface="Times New Roman" panose="02020603050405020304" pitchFamily="18" charset="0"/>
              </a:rPr>
              <a:t>=0.8)</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rfc</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and fitting Bagging Regression ML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sklearn.ensemble</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BaggingRegressor</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bg</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BaggingRegressor</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n_estimators</a:t>
            </a:r>
            <a:r>
              <a:rPr lang="en-US" sz="1200" dirty="0">
                <a:latin typeface="Times New Roman" panose="02020603050405020304" pitchFamily="18" charset="0"/>
                <a:cs typeface="Times New Roman" panose="02020603050405020304" pitchFamily="18" charset="0"/>
              </a:rPr>
              <a:t>=500, verbose= 1)</a:t>
            </a: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bg</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5154C3D-F9E2-2D8D-0C68-44F9BB40F181}"/>
              </a:ext>
            </a:extLst>
          </p:cNvPr>
          <p:cNvSpPr txBox="1"/>
          <p:nvPr/>
        </p:nvSpPr>
        <p:spPr>
          <a:xfrm>
            <a:off x="7210798" y="9491990"/>
            <a:ext cx="322524" cy="253916"/>
          </a:xfrm>
          <a:prstGeom prst="rect">
            <a:avLst/>
          </a:prstGeom>
          <a:noFill/>
        </p:spPr>
        <p:txBody>
          <a:bodyPr wrap="none" rtlCol="0">
            <a:spAutoFit/>
          </a:bodyPr>
          <a:lstStyle/>
          <a:p>
            <a:r>
              <a:rPr lang="en-IN" sz="1050" b="1" dirty="0"/>
              <a:t>14</a:t>
            </a:r>
          </a:p>
        </p:txBody>
      </p:sp>
    </p:spTree>
    <p:extLst>
      <p:ext uri="{BB962C8B-B14F-4D97-AF65-F5344CB8AC3E}">
        <p14:creationId xmlns:p14="http://schemas.microsoft.com/office/powerpoint/2010/main" val="144175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6063198"/>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Building and fitting Extra Tree Regressor ML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sklearn.ensemble</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ExtraTreesRegressor</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etr</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ExtraTreesRegressor</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n_estimators</a:t>
            </a:r>
            <a:r>
              <a:rPr lang="en-US" sz="1200" dirty="0">
                <a:latin typeface="Times New Roman" panose="02020603050405020304" pitchFamily="18" charset="0"/>
                <a:cs typeface="Times New Roman" panose="02020603050405020304" pitchFamily="18" charset="0"/>
              </a:rPr>
              <a:t>=5000, </a:t>
            </a:r>
            <a:r>
              <a:rPr lang="en-US" sz="1200" dirty="0" err="1">
                <a:latin typeface="Times New Roman" panose="02020603050405020304" pitchFamily="18" charset="0"/>
                <a:cs typeface="Times New Roman" panose="02020603050405020304" pitchFamily="18" charset="0"/>
              </a:rPr>
              <a:t>max_depth</a:t>
            </a:r>
            <a:r>
              <a:rPr lang="en-US" sz="1200" dirty="0">
                <a:latin typeface="Times New Roman" panose="02020603050405020304" pitchFamily="18" charset="0"/>
                <a:cs typeface="Times New Roman" panose="02020603050405020304" pitchFamily="18" charset="0"/>
              </a:rPr>
              <a:t>=5, criterion="</a:t>
            </a:r>
            <a:r>
              <a:rPr lang="en-US" sz="1200" dirty="0" err="1">
                <a:latin typeface="Times New Roman" panose="02020603050405020304" pitchFamily="18" charset="0"/>
                <a:cs typeface="Times New Roman" panose="02020603050405020304" pitchFamily="18" charset="0"/>
              </a:rPr>
              <a:t>absolute_error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etr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and fitting Polynomial </a:t>
            </a:r>
            <a:r>
              <a:rPr lang="en-US" sz="1400" b="1" dirty="0" err="1">
                <a:latin typeface="Times New Roman" panose="02020603050405020304" pitchFamily="18" charset="0"/>
                <a:cs typeface="Times New Roman" panose="02020603050405020304" pitchFamily="18" charset="0"/>
              </a:rPr>
              <a:t>RegressionML</a:t>
            </a:r>
            <a:r>
              <a:rPr lang="en-US" sz="1400" b="1" dirty="0">
                <a:latin typeface="Times New Roman" panose="02020603050405020304" pitchFamily="18" charset="0"/>
                <a:cs typeface="Times New Roman" panose="02020603050405020304" pitchFamily="18" charset="0"/>
              </a:rPr>
              <a:t>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sklearn.preprocessing</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PolynomialFeatures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Create polynomial features</a:t>
            </a:r>
          </a:p>
          <a:p>
            <a:r>
              <a:rPr lang="en-US" sz="1200" dirty="0" err="1">
                <a:latin typeface="Times New Roman" panose="02020603050405020304" pitchFamily="18" charset="0"/>
                <a:cs typeface="Times New Roman" panose="02020603050405020304" pitchFamily="18" charset="0"/>
              </a:rPr>
              <a:t>poly_features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PolynomialFeatures</a:t>
            </a:r>
            <a:r>
              <a:rPr lang="en-US" sz="1200" dirty="0">
                <a:latin typeface="Times New Roman" panose="02020603050405020304" pitchFamily="18" charset="0"/>
                <a:cs typeface="Times New Roman" panose="02020603050405020304" pitchFamily="18" charset="0"/>
              </a:rPr>
              <a:t>(degree=6)</a:t>
            </a:r>
          </a:p>
          <a:p>
            <a:r>
              <a:rPr lang="en-US" sz="1200" dirty="0" err="1">
                <a:latin typeface="Times New Roman" panose="02020603050405020304" pitchFamily="18" charset="0"/>
                <a:cs typeface="Times New Roman" panose="02020603050405020304" pitchFamily="18" charset="0"/>
              </a:rPr>
              <a:t>X_poly</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poly_features.fit_transform</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x_train</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Perform linear regression</a:t>
            </a:r>
          </a:p>
          <a:p>
            <a:r>
              <a:rPr lang="en-US" sz="1200" dirty="0">
                <a:latin typeface="Times New Roman" panose="02020603050405020304" pitchFamily="18" charset="0"/>
                <a:cs typeface="Times New Roman" panose="02020603050405020304" pitchFamily="18" charset="0"/>
              </a:rPr>
              <a:t>regressor = </a:t>
            </a:r>
            <a:r>
              <a:rPr lang="en-US" sz="1200" dirty="0" err="1">
                <a:latin typeface="Times New Roman" panose="02020603050405020304" pitchFamily="18" charset="0"/>
                <a:cs typeface="Times New Roman" panose="02020603050405020304" pitchFamily="18" charset="0"/>
              </a:rPr>
              <a:t>LinearRegression</a:t>
            </a:r>
            <a:r>
              <a:rPr lang="en-US" sz="1200" dirty="0">
                <a:latin typeface="Times New Roman" panose="02020603050405020304" pitchFamily="18" charset="0"/>
                <a:cs typeface="Times New Roman" panose="02020603050405020304" pitchFamily="18" charset="0"/>
              </a:rPr>
              <a:t>()</a:t>
            </a:r>
          </a:p>
          <a:p>
            <a:r>
              <a:rPr lang="en-US" sz="1200" dirty="0" err="1">
                <a:latin typeface="Times New Roman" panose="02020603050405020304" pitchFamily="18" charset="0"/>
                <a:cs typeface="Times New Roman" panose="02020603050405020304" pitchFamily="18" charset="0"/>
              </a:rPr>
              <a:t>regressor.fit</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X_poly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y_train</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sklearn.base</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RegressorMixin</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X_poly_test</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poly_features.transform</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x_test</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Evaluate the model on the training data</a:t>
            </a:r>
          </a:p>
          <a:p>
            <a:r>
              <a:rPr lang="en-US" sz="1200" dirty="0" err="1">
                <a:latin typeface="Times New Roman" panose="02020603050405020304" pitchFamily="18" charset="0"/>
                <a:cs typeface="Times New Roman" panose="02020603050405020304" pitchFamily="18" charset="0"/>
              </a:rPr>
              <a:t>train_score</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regressor.score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X_poly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y_train</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Evaluate the model on the test data</a:t>
            </a:r>
          </a:p>
          <a:p>
            <a:r>
              <a:rPr lang="en-US" sz="1200" dirty="0" err="1">
                <a:latin typeface="Times New Roman" panose="02020603050405020304" pitchFamily="18" charset="0"/>
                <a:cs typeface="Times New Roman" panose="02020603050405020304" pitchFamily="18" charset="0"/>
              </a:rPr>
              <a:t>test_score</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regressor.score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X_poly_test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y_test</a:t>
            </a:r>
            <a:r>
              <a:rPr lang="en-US" sz="12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6A180E17-AFB0-5B75-439C-77E19852F8D2}"/>
              </a:ext>
            </a:extLst>
          </p:cNvPr>
          <p:cNvSpPr txBox="1"/>
          <p:nvPr/>
        </p:nvSpPr>
        <p:spPr>
          <a:xfrm>
            <a:off x="7210798" y="9491990"/>
            <a:ext cx="322524" cy="253916"/>
          </a:xfrm>
          <a:prstGeom prst="rect">
            <a:avLst/>
          </a:prstGeom>
          <a:noFill/>
        </p:spPr>
        <p:txBody>
          <a:bodyPr wrap="none" rtlCol="0">
            <a:spAutoFit/>
          </a:bodyPr>
          <a:lstStyle/>
          <a:p>
            <a:r>
              <a:rPr lang="en-IN" sz="1050" b="1" dirty="0"/>
              <a:t>15</a:t>
            </a:r>
          </a:p>
        </p:txBody>
      </p:sp>
    </p:spTree>
    <p:extLst>
      <p:ext uri="{BB962C8B-B14F-4D97-AF65-F5344CB8AC3E}">
        <p14:creationId xmlns:p14="http://schemas.microsoft.com/office/powerpoint/2010/main" val="648649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6647974"/>
          </a:xfrm>
          <a:prstGeom prst="rect">
            <a:avLst/>
          </a:prstGeom>
          <a:noFill/>
        </p:spPr>
        <p:txBody>
          <a:bodyPr wrap="square" rtlCol="0">
            <a:spAutoFit/>
          </a:bodyPr>
          <a:lstStyle/>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print(</a:t>
            </a:r>
            <a:r>
              <a:rPr lang="en-US" sz="1200" dirty="0" err="1">
                <a:latin typeface="Times New Roman" panose="02020603050405020304" pitchFamily="18" charset="0"/>
                <a:cs typeface="Times New Roman" panose="02020603050405020304" pitchFamily="18" charset="0"/>
              </a:rPr>
              <a:t>f"Training</a:t>
            </a:r>
            <a:r>
              <a:rPr lang="en-US" sz="1200" dirty="0">
                <a:latin typeface="Times New Roman" panose="02020603050405020304" pitchFamily="18" charset="0"/>
                <a:cs typeface="Times New Roman" panose="02020603050405020304" pitchFamily="18" charset="0"/>
              </a:rPr>
              <a:t> Score: {</a:t>
            </a:r>
            <a:r>
              <a:rPr lang="en-US" sz="1200" dirty="0" err="1">
                <a:latin typeface="Times New Roman" panose="02020603050405020304" pitchFamily="18" charset="0"/>
                <a:cs typeface="Times New Roman" panose="02020603050405020304" pitchFamily="18" charset="0"/>
              </a:rPr>
              <a:t>train_score</a:t>
            </a:r>
            <a:r>
              <a:rPr lang="en-US" sz="1200" dirty="0">
                <a:latin typeface="Times New Roman" panose="02020603050405020304" pitchFamily="18" charset="0"/>
                <a:cs typeface="Times New Roman" panose="02020603050405020304" pitchFamily="18" charset="0"/>
              </a:rPr>
              <a:t>} \n")</a:t>
            </a:r>
          </a:p>
          <a:p>
            <a:r>
              <a:rPr lang="en-US" sz="1200" dirty="0">
                <a:latin typeface="Times New Roman" panose="02020603050405020304" pitchFamily="18" charset="0"/>
                <a:cs typeface="Times New Roman" panose="02020603050405020304" pitchFamily="18" charset="0"/>
              </a:rPr>
              <a:t>print(</a:t>
            </a:r>
            <a:r>
              <a:rPr lang="en-US" sz="1200" dirty="0" err="1">
                <a:latin typeface="Times New Roman" panose="02020603050405020304" pitchFamily="18" charset="0"/>
                <a:cs typeface="Times New Roman" panose="02020603050405020304" pitchFamily="18" charset="0"/>
              </a:rPr>
              <a:t>f"Test</a:t>
            </a:r>
            <a:r>
              <a:rPr lang="en-US" sz="1200" dirty="0">
                <a:latin typeface="Times New Roman" panose="02020603050405020304" pitchFamily="18" charset="0"/>
                <a:cs typeface="Times New Roman" panose="02020603050405020304" pitchFamily="18" charset="0"/>
              </a:rPr>
              <a:t> Score: {</a:t>
            </a:r>
            <a:r>
              <a:rPr lang="en-US" sz="1200" dirty="0" err="1">
                <a:latin typeface="Times New Roman" panose="02020603050405020304" pitchFamily="18" charset="0"/>
                <a:cs typeface="Times New Roman" panose="02020603050405020304" pitchFamily="18" charset="0"/>
              </a:rPr>
              <a:t>test_score</a:t>
            </a:r>
            <a:r>
              <a:rPr lang="en-US" sz="1200" dirty="0">
                <a:latin typeface="Times New Roman" panose="02020603050405020304" pitchFamily="18" charset="0"/>
                <a:cs typeface="Times New Roman" panose="02020603050405020304" pitchFamily="18" charset="0"/>
              </a:rPr>
              <a:t>} \n " )</a:t>
            </a: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and fitting Ada Boost Regression ML model</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sklearn.ensemble</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AdaBoostRegressor</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abr</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AdaBoostRegressor</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n_estimators</a:t>
            </a:r>
            <a:r>
              <a:rPr lang="en-US" sz="1200" dirty="0">
                <a:latin typeface="Times New Roman" panose="02020603050405020304" pitchFamily="18" charset="0"/>
                <a:cs typeface="Times New Roman" panose="02020603050405020304" pitchFamily="18" charset="0"/>
              </a:rPr>
              <a:t>=10000, </a:t>
            </a:r>
            <a:r>
              <a:rPr lang="en-US" sz="1200" dirty="0" err="1">
                <a:latin typeface="Times New Roman" panose="02020603050405020304" pitchFamily="18" charset="0"/>
                <a:cs typeface="Times New Roman" panose="02020603050405020304" pitchFamily="18" charset="0"/>
              </a:rPr>
              <a:t>learning_rate</a:t>
            </a:r>
            <a:r>
              <a:rPr lang="en-US" sz="1200" dirty="0">
                <a:latin typeface="Times New Roman" panose="02020603050405020304" pitchFamily="18" charset="0"/>
                <a:cs typeface="Times New Roman" panose="02020603050405020304" pitchFamily="18" charset="0"/>
              </a:rPr>
              <a:t>=1.15)</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abr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and fitting  Support Vector Regression ML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sklearn.svm</a:t>
            </a:r>
            <a:r>
              <a:rPr lang="en-US" sz="1200" dirty="0">
                <a:latin typeface="Times New Roman" panose="02020603050405020304" pitchFamily="18" charset="0"/>
                <a:cs typeface="Times New Roman" panose="02020603050405020304" pitchFamily="18" charset="0"/>
              </a:rPr>
              <a:t> import SVR</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svr</a:t>
            </a:r>
            <a:r>
              <a:rPr lang="en-US" sz="1200" dirty="0">
                <a:latin typeface="Times New Roman" panose="02020603050405020304" pitchFamily="18" charset="0"/>
                <a:cs typeface="Times New Roman" panose="02020603050405020304" pitchFamily="18" charset="0"/>
              </a:rPr>
              <a:t> = SVR(kernel='</a:t>
            </a:r>
            <a:r>
              <a:rPr lang="en-US" sz="1200" dirty="0" err="1">
                <a:latin typeface="Times New Roman" panose="02020603050405020304" pitchFamily="18" charset="0"/>
                <a:cs typeface="Times New Roman" panose="02020603050405020304" pitchFamily="18" charset="0"/>
              </a:rPr>
              <a:t>rbf</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degree=3,</a:t>
            </a:r>
          </a:p>
          <a:p>
            <a:r>
              <a:rPr lang="en-US" sz="1200" dirty="0">
                <a:latin typeface="Times New Roman" panose="02020603050405020304" pitchFamily="18" charset="0"/>
                <a:cs typeface="Times New Roman" panose="02020603050405020304" pitchFamily="18" charset="0"/>
              </a:rPr>
              <a:t>    gamma='scale',</a:t>
            </a:r>
          </a:p>
          <a:p>
            <a:r>
              <a:rPr lang="en-US" sz="1200" dirty="0">
                <a:latin typeface="Times New Roman" panose="02020603050405020304" pitchFamily="18" charset="0"/>
                <a:cs typeface="Times New Roman" panose="02020603050405020304" pitchFamily="18" charset="0"/>
              </a:rPr>
              <a:t>    coef0=0.0,</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tol</a:t>
            </a:r>
            <a:r>
              <a:rPr lang="en-US" sz="1200" dirty="0">
                <a:latin typeface="Times New Roman" panose="02020603050405020304" pitchFamily="18" charset="0"/>
                <a:cs typeface="Times New Roman" panose="02020603050405020304" pitchFamily="18" charset="0"/>
              </a:rPr>
              <a:t>=0.001,</a:t>
            </a:r>
          </a:p>
          <a:p>
            <a:r>
              <a:rPr lang="en-US" sz="1200" dirty="0">
                <a:latin typeface="Times New Roman" panose="02020603050405020304" pitchFamily="18" charset="0"/>
                <a:cs typeface="Times New Roman" panose="02020603050405020304" pitchFamily="18" charset="0"/>
              </a:rPr>
              <a:t>    C=1.0,</a:t>
            </a:r>
          </a:p>
          <a:p>
            <a:r>
              <a:rPr lang="en-US" sz="1200" dirty="0">
                <a:latin typeface="Times New Roman" panose="02020603050405020304" pitchFamily="18" charset="0"/>
                <a:cs typeface="Times New Roman" panose="02020603050405020304" pitchFamily="18" charset="0"/>
              </a:rPr>
              <a:t>    epsilon=0.1,</a:t>
            </a:r>
          </a:p>
          <a:p>
            <a:r>
              <a:rPr lang="en-US" sz="1200" dirty="0">
                <a:latin typeface="Times New Roman" panose="02020603050405020304" pitchFamily="18" charset="0"/>
                <a:cs typeface="Times New Roman" panose="02020603050405020304" pitchFamily="18" charset="0"/>
              </a:rPr>
              <a:t>    shrinking=True,</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cache_size</a:t>
            </a:r>
            <a:r>
              <a:rPr lang="en-US" sz="1200" dirty="0">
                <a:latin typeface="Times New Roman" panose="02020603050405020304" pitchFamily="18" charset="0"/>
                <a:cs typeface="Times New Roman" panose="02020603050405020304" pitchFamily="18" charset="0"/>
              </a:rPr>
              <a:t>=200,</a:t>
            </a:r>
          </a:p>
          <a:p>
            <a:r>
              <a:rPr lang="en-US" sz="1200" dirty="0">
                <a:latin typeface="Times New Roman" panose="02020603050405020304" pitchFamily="18" charset="0"/>
                <a:cs typeface="Times New Roman" panose="02020603050405020304" pitchFamily="18" charset="0"/>
              </a:rPr>
              <a:t>    verbose=False,</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max_iter</a:t>
            </a:r>
            <a:r>
              <a:rPr lang="en-US" sz="1200" dirty="0">
                <a:latin typeface="Times New Roman" panose="02020603050405020304" pitchFamily="18" charset="0"/>
                <a:cs typeface="Times New Roman" panose="02020603050405020304" pitchFamily="18" charset="0"/>
              </a:rPr>
              <a:t>=-1,)</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B9EA051-DA3C-8541-BFCB-D7C2D74CEB77}"/>
              </a:ext>
            </a:extLst>
          </p:cNvPr>
          <p:cNvSpPr txBox="1"/>
          <p:nvPr/>
        </p:nvSpPr>
        <p:spPr>
          <a:xfrm>
            <a:off x="7210798" y="9491990"/>
            <a:ext cx="322524" cy="253916"/>
          </a:xfrm>
          <a:prstGeom prst="rect">
            <a:avLst/>
          </a:prstGeom>
          <a:noFill/>
        </p:spPr>
        <p:txBody>
          <a:bodyPr wrap="none" rtlCol="0">
            <a:spAutoFit/>
          </a:bodyPr>
          <a:lstStyle/>
          <a:p>
            <a:r>
              <a:rPr lang="en-IN" sz="1050" b="1" dirty="0"/>
              <a:t>16</a:t>
            </a:r>
          </a:p>
        </p:txBody>
      </p:sp>
    </p:spTree>
    <p:extLst>
      <p:ext uri="{BB962C8B-B14F-4D97-AF65-F5344CB8AC3E}">
        <p14:creationId xmlns:p14="http://schemas.microsoft.com/office/powerpoint/2010/main" val="2262328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5755422"/>
          </a:xfrm>
          <a:prstGeom prst="rect">
            <a:avLst/>
          </a:prstGeom>
          <a:noFill/>
        </p:spPr>
        <p:txBody>
          <a:bodyPr wrap="square" rtlCol="0">
            <a:spAutoFit/>
          </a:bodyPr>
          <a:lstStyle/>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svr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and fitting Gradient Boosting Regression ML model</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sklearn.ensemble</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GradientBoostingRegressor</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gbr</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GradientBoostingRegressor</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n_estimators</a:t>
            </a:r>
            <a:r>
              <a:rPr lang="en-US" sz="1200" dirty="0">
                <a:latin typeface="Times New Roman" panose="02020603050405020304" pitchFamily="18" charset="0"/>
                <a:cs typeface="Times New Roman" panose="02020603050405020304" pitchFamily="18" charset="0"/>
              </a:rPr>
              <a:t>=800, </a:t>
            </a:r>
            <a:r>
              <a:rPr lang="en-US" sz="1200" dirty="0" err="1">
                <a:latin typeface="Times New Roman" panose="02020603050405020304" pitchFamily="18" charset="0"/>
                <a:cs typeface="Times New Roman" panose="02020603050405020304" pitchFamily="18" charset="0"/>
              </a:rPr>
              <a:t>learning_rate</a:t>
            </a:r>
            <a:r>
              <a:rPr lang="en-US" sz="1200" dirty="0">
                <a:latin typeface="Times New Roman" panose="02020603050405020304" pitchFamily="18" charset="0"/>
                <a:cs typeface="Times New Roman" panose="02020603050405020304" pitchFamily="18" charset="0"/>
              </a:rPr>
              <a:t>=0.2, </a:t>
            </a:r>
            <a:r>
              <a:rPr lang="en-US" sz="1200" dirty="0" err="1">
                <a:latin typeface="Times New Roman" panose="02020603050405020304" pitchFamily="18" charset="0"/>
                <a:cs typeface="Times New Roman" panose="02020603050405020304" pitchFamily="18" charset="0"/>
              </a:rPr>
              <a:t>random_state</a:t>
            </a:r>
            <a:r>
              <a:rPr lang="en-US" sz="1200" dirty="0">
                <a:latin typeface="Times New Roman" panose="02020603050405020304" pitchFamily="18" charset="0"/>
                <a:cs typeface="Times New Roman" panose="02020603050405020304" pitchFamily="18" charset="0"/>
              </a:rPr>
              <a:t>=45,max_features='auto’)</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gbr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Building and fitting Hist Gradient Boosting Regression ML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sklearn.ensemble</a:t>
            </a:r>
            <a:r>
              <a:rPr lang="en-US" sz="1200" dirty="0">
                <a:latin typeface="Times New Roman" panose="02020603050405020304" pitchFamily="18" charset="0"/>
                <a:cs typeface="Times New Roman" panose="02020603050405020304" pitchFamily="18" charset="0"/>
              </a:rPr>
              <a:t> import </a:t>
            </a:r>
            <a:r>
              <a:rPr lang="en-US" sz="1200" dirty="0" err="1">
                <a:latin typeface="Times New Roman" panose="02020603050405020304" pitchFamily="18" charset="0"/>
                <a:cs typeface="Times New Roman" panose="02020603050405020304" pitchFamily="18" charset="0"/>
              </a:rPr>
              <a:t>HistGradientBoostingRegressor</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hbr</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HistGradientBoostingRegressor</a:t>
            </a:r>
            <a:r>
              <a:rPr lang="en-US" sz="1200" dirty="0">
                <a:latin typeface="Times New Roman" panose="02020603050405020304" pitchFamily="18" charset="0"/>
                <a:cs typeface="Times New Roman" panose="02020603050405020304" pitchFamily="18" charset="0"/>
              </a:rPr>
              <a:t>(l2_regularization=0.8)</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evaluated score</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evaluate_score</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hbr</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E07E7C9-5C81-9623-A587-4F35ABAC5EDC}"/>
              </a:ext>
            </a:extLst>
          </p:cNvPr>
          <p:cNvSpPr txBox="1"/>
          <p:nvPr/>
        </p:nvSpPr>
        <p:spPr>
          <a:xfrm>
            <a:off x="7210798" y="9491990"/>
            <a:ext cx="322524" cy="253916"/>
          </a:xfrm>
          <a:prstGeom prst="rect">
            <a:avLst/>
          </a:prstGeom>
          <a:noFill/>
        </p:spPr>
        <p:txBody>
          <a:bodyPr wrap="none" rtlCol="0">
            <a:spAutoFit/>
          </a:bodyPr>
          <a:lstStyle/>
          <a:p>
            <a:r>
              <a:rPr lang="en-IN" sz="1050" b="1" dirty="0"/>
              <a:t>17</a:t>
            </a:r>
          </a:p>
        </p:txBody>
      </p:sp>
    </p:spTree>
    <p:extLst>
      <p:ext uri="{BB962C8B-B14F-4D97-AF65-F5344CB8AC3E}">
        <p14:creationId xmlns:p14="http://schemas.microsoft.com/office/powerpoint/2010/main" val="2124465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630942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Saving the best suitable model</a:t>
            </a: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We will continue with Random Forest regression ML Model. And saving that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import pickle</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model = </a:t>
            </a:r>
            <a:r>
              <a:rPr lang="en-US" sz="1200" dirty="0" err="1">
                <a:latin typeface="Times New Roman" panose="02020603050405020304" pitchFamily="18" charset="0"/>
                <a:cs typeface="Times New Roman" panose="02020603050405020304" pitchFamily="18" charset="0"/>
              </a:rPr>
              <a:t>rfc</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with open('</a:t>
            </a:r>
            <a:r>
              <a:rPr lang="en-US" sz="1200" dirty="0" err="1">
                <a:latin typeface="Times New Roman" panose="02020603050405020304" pitchFamily="18" charset="0"/>
                <a:cs typeface="Times New Roman" panose="02020603050405020304" pitchFamily="18" charset="0"/>
              </a:rPr>
              <a:t>final_model.pkl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wb</a:t>
            </a:r>
            <a:r>
              <a:rPr lang="en-US" sz="1200" dirty="0">
                <a:latin typeface="Times New Roman" panose="02020603050405020304" pitchFamily="18" charset="0"/>
                <a:cs typeface="Times New Roman" panose="02020603050405020304" pitchFamily="18" charset="0"/>
              </a:rPr>
              <a:t>') as f:</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pickle.dump</a:t>
            </a:r>
            <a:r>
              <a:rPr lang="en-US" sz="1200" dirty="0">
                <a:latin typeface="Times New Roman" panose="02020603050405020304" pitchFamily="18" charset="0"/>
                <a:cs typeface="Times New Roman" panose="02020603050405020304" pitchFamily="18" charset="0"/>
              </a:rPr>
              <a:t>(model, f)</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Loading that </a:t>
            </a:r>
            <a:r>
              <a:rPr lang="en-US" sz="1200" dirty="0" err="1">
                <a:latin typeface="Times New Roman" panose="02020603050405020304" pitchFamily="18" charset="0"/>
                <a:cs typeface="Times New Roman" panose="02020603050405020304" pitchFamily="18" charset="0"/>
              </a:rPr>
              <a:t>Ml</a:t>
            </a:r>
            <a:r>
              <a:rPr lang="en-US" sz="1200" dirty="0">
                <a:latin typeface="Times New Roman" panose="02020603050405020304" pitchFamily="18" charset="0"/>
                <a:cs typeface="Times New Roman" panose="02020603050405020304" pitchFamily="18" charset="0"/>
              </a:rPr>
              <a:t> Model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Assuming your pickle file is named '</a:t>
            </a:r>
            <a:r>
              <a:rPr lang="en-US" sz="1200" dirty="0" err="1">
                <a:latin typeface="Times New Roman" panose="02020603050405020304" pitchFamily="18" charset="0"/>
                <a:cs typeface="Times New Roman" panose="02020603050405020304" pitchFamily="18" charset="0"/>
              </a:rPr>
              <a:t>model.pkl</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with open('</a:t>
            </a:r>
            <a:r>
              <a:rPr lang="en-US" sz="1200" dirty="0" err="1">
                <a:latin typeface="Times New Roman" panose="02020603050405020304" pitchFamily="18" charset="0"/>
                <a:cs typeface="Times New Roman" panose="02020603050405020304" pitchFamily="18" charset="0"/>
              </a:rPr>
              <a:t>final_model.pkl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rb</a:t>
            </a:r>
            <a:r>
              <a:rPr lang="en-US" sz="1200" dirty="0">
                <a:latin typeface="Times New Roman" panose="02020603050405020304" pitchFamily="18" charset="0"/>
                <a:cs typeface="Times New Roman" panose="02020603050405020304" pitchFamily="18" charset="0"/>
              </a:rPr>
              <a:t>') as f:</a:t>
            </a:r>
          </a:p>
          <a:p>
            <a:r>
              <a:rPr lang="en-US" sz="1200" dirty="0">
                <a:latin typeface="Times New Roman" panose="02020603050405020304" pitchFamily="18" charset="0"/>
                <a:cs typeface="Times New Roman" panose="02020603050405020304" pitchFamily="18" charset="0"/>
              </a:rPr>
              <a:t>    model = </a:t>
            </a:r>
            <a:r>
              <a:rPr lang="en-US" sz="1200" dirty="0" err="1">
                <a:latin typeface="Times New Roman" panose="02020603050405020304" pitchFamily="18" charset="0"/>
                <a:cs typeface="Times New Roman" panose="02020603050405020304" pitchFamily="18" charset="0"/>
              </a:rPr>
              <a:t>pickle.load</a:t>
            </a:r>
            <a:r>
              <a:rPr lang="en-US" sz="1200" dirty="0">
                <a:latin typeface="Times New Roman" panose="02020603050405020304" pitchFamily="18" charset="0"/>
                <a:cs typeface="Times New Roman" panose="02020603050405020304" pitchFamily="18" charset="0"/>
              </a:rPr>
              <a:t>(f)</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Creating 20 random point table for the further test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data = </a:t>
            </a:r>
            <a:r>
              <a:rPr lang="en-US" sz="1200" dirty="0" err="1">
                <a:latin typeface="Times New Roman" panose="02020603050405020304" pitchFamily="18" charset="0"/>
                <a:cs typeface="Times New Roman" panose="02020603050405020304" pitchFamily="18" charset="0"/>
              </a:rPr>
              <a:t>dataframe.sample</a:t>
            </a:r>
            <a:r>
              <a:rPr lang="en-US" sz="1200" dirty="0">
                <a:latin typeface="Times New Roman" panose="02020603050405020304" pitchFamily="18" charset="0"/>
                <a:cs typeface="Times New Roman" panose="02020603050405020304" pitchFamily="18" charset="0"/>
              </a:rPr>
              <a:t>(20)</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Data</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Saving the random point in </a:t>
            </a:r>
            <a:r>
              <a:rPr lang="en-US" sz="1400" b="1" dirty="0" err="1">
                <a:latin typeface="Times New Roman" panose="02020603050405020304" pitchFamily="18" charset="0"/>
                <a:cs typeface="Times New Roman" panose="02020603050405020304" pitchFamily="18" charset="0"/>
              </a:rPr>
              <a:t>pkl</a:t>
            </a:r>
            <a:r>
              <a:rPr lang="en-US" sz="1400" b="1" dirty="0">
                <a:latin typeface="Times New Roman" panose="02020603050405020304" pitchFamily="18" charset="0"/>
                <a:cs typeface="Times New Roman" panose="02020603050405020304" pitchFamily="18" charset="0"/>
              </a:rPr>
              <a:t> format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model1 = data</a:t>
            </a:r>
          </a:p>
          <a:p>
            <a:r>
              <a:rPr lang="en-US" sz="1200" dirty="0">
                <a:latin typeface="Times New Roman" panose="02020603050405020304" pitchFamily="18" charset="0"/>
                <a:cs typeface="Times New Roman" panose="02020603050405020304" pitchFamily="18" charset="0"/>
              </a:rPr>
              <a:t>with open('</a:t>
            </a:r>
            <a:r>
              <a:rPr lang="en-US" sz="1200" dirty="0" err="1">
                <a:latin typeface="Times New Roman" panose="02020603050405020304" pitchFamily="18" charset="0"/>
                <a:cs typeface="Times New Roman" panose="02020603050405020304" pitchFamily="18" charset="0"/>
              </a:rPr>
              <a:t>data.pkl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wb</a:t>
            </a:r>
            <a:r>
              <a:rPr lang="en-US" sz="1200" dirty="0">
                <a:latin typeface="Times New Roman" panose="02020603050405020304" pitchFamily="18" charset="0"/>
                <a:cs typeface="Times New Roman" panose="02020603050405020304" pitchFamily="18" charset="0"/>
              </a:rPr>
              <a:t>') as f:</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pickle.dump</a:t>
            </a:r>
            <a:r>
              <a:rPr lang="en-US" sz="1200" dirty="0">
                <a:latin typeface="Times New Roman" panose="02020603050405020304" pitchFamily="18" charset="0"/>
                <a:cs typeface="Times New Roman" panose="02020603050405020304" pitchFamily="18" charset="0"/>
              </a:rPr>
              <a:t>(model1, f)</a:t>
            </a: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FD5B0E-CA05-85FF-BC35-ED1986D788D1}"/>
              </a:ext>
            </a:extLst>
          </p:cNvPr>
          <p:cNvSpPr txBox="1"/>
          <p:nvPr/>
        </p:nvSpPr>
        <p:spPr>
          <a:xfrm>
            <a:off x="7210798" y="9491990"/>
            <a:ext cx="322524" cy="253916"/>
          </a:xfrm>
          <a:prstGeom prst="rect">
            <a:avLst/>
          </a:prstGeom>
          <a:noFill/>
        </p:spPr>
        <p:txBody>
          <a:bodyPr wrap="none" rtlCol="0">
            <a:spAutoFit/>
          </a:bodyPr>
          <a:lstStyle/>
          <a:p>
            <a:r>
              <a:rPr lang="en-IN" sz="1050" b="1" dirty="0"/>
              <a:t>18</a:t>
            </a:r>
          </a:p>
        </p:txBody>
      </p:sp>
    </p:spTree>
    <p:extLst>
      <p:ext uri="{BB962C8B-B14F-4D97-AF65-F5344CB8AC3E}">
        <p14:creationId xmlns:p14="http://schemas.microsoft.com/office/powerpoint/2010/main" val="2950620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B6F0FD-CFA2-5FAF-9A09-E4DEE326ABC9}"/>
              </a:ext>
            </a:extLst>
          </p:cNvPr>
          <p:cNvSpPr txBox="1"/>
          <p:nvPr/>
        </p:nvSpPr>
        <p:spPr>
          <a:xfrm>
            <a:off x="2094010" y="561201"/>
            <a:ext cx="3584379"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Car Price Predictor Interface in Streamlit Web App</a:t>
            </a:r>
          </a:p>
        </p:txBody>
      </p:sp>
      <p:sp>
        <p:nvSpPr>
          <p:cNvPr id="3" name="TextBox 2">
            <a:extLst>
              <a:ext uri="{FF2B5EF4-FFF2-40B4-BE49-F238E27FC236}">
                <a16:creationId xmlns:a16="http://schemas.microsoft.com/office/drawing/2014/main" id="{F742733D-752C-2218-72DA-873629C69F8E}"/>
              </a:ext>
            </a:extLst>
          </p:cNvPr>
          <p:cNvSpPr txBox="1"/>
          <p:nvPr/>
        </p:nvSpPr>
        <p:spPr>
          <a:xfrm>
            <a:off x="7210798" y="9491990"/>
            <a:ext cx="322524" cy="253916"/>
          </a:xfrm>
          <a:prstGeom prst="rect">
            <a:avLst/>
          </a:prstGeom>
          <a:noFill/>
        </p:spPr>
        <p:txBody>
          <a:bodyPr wrap="none" rtlCol="0">
            <a:spAutoFit/>
          </a:bodyPr>
          <a:lstStyle/>
          <a:p>
            <a:r>
              <a:rPr lang="en-IN" sz="1050" b="1" dirty="0"/>
              <a:t>19</a:t>
            </a:r>
          </a:p>
        </p:txBody>
      </p:sp>
      <p:pic>
        <p:nvPicPr>
          <p:cNvPr id="9" name="Picture 8">
            <a:extLst>
              <a:ext uri="{FF2B5EF4-FFF2-40B4-BE49-F238E27FC236}">
                <a16:creationId xmlns:a16="http://schemas.microsoft.com/office/drawing/2014/main" id="{077CC4AF-2055-1C1E-0ECD-AE715C46C0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90" t="12889" r="2910" b="-36"/>
          <a:stretch/>
        </p:blipFill>
        <p:spPr>
          <a:xfrm>
            <a:off x="762000" y="1338023"/>
            <a:ext cx="6041136" cy="3081577"/>
          </a:xfrm>
          <a:prstGeom prst="rect">
            <a:avLst/>
          </a:prstGeom>
        </p:spPr>
      </p:pic>
      <p:pic>
        <p:nvPicPr>
          <p:cNvPr id="11" name="Picture 10">
            <a:extLst>
              <a:ext uri="{FF2B5EF4-FFF2-40B4-BE49-F238E27FC236}">
                <a16:creationId xmlns:a16="http://schemas.microsoft.com/office/drawing/2014/main" id="{FDC7E2EE-E7E7-81DA-3E97-31BF04D1DB2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333" t="30829" r="25490" b="7673"/>
          <a:stretch/>
        </p:blipFill>
        <p:spPr>
          <a:xfrm>
            <a:off x="2182368" y="4648200"/>
            <a:ext cx="3200400" cy="2688671"/>
          </a:xfrm>
          <a:prstGeom prst="rect">
            <a:avLst/>
          </a:prstGeom>
        </p:spPr>
      </p:pic>
    </p:spTree>
    <p:extLst>
      <p:ext uri="{BB962C8B-B14F-4D97-AF65-F5344CB8AC3E}">
        <p14:creationId xmlns:p14="http://schemas.microsoft.com/office/powerpoint/2010/main" val="204429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2930649" y="533400"/>
            <a:ext cx="1911101"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ACKNOWLEDGEMENT</a:t>
            </a:r>
          </a:p>
        </p:txBody>
      </p:sp>
      <p:sp>
        <p:nvSpPr>
          <p:cNvPr id="3" name="TextBox 2">
            <a:extLst>
              <a:ext uri="{FF2B5EF4-FFF2-40B4-BE49-F238E27FC236}">
                <a16:creationId xmlns:a16="http://schemas.microsoft.com/office/drawing/2014/main" id="{62BF1671-3324-0257-935D-8526E31D9BB6}"/>
              </a:ext>
            </a:extLst>
          </p:cNvPr>
          <p:cNvSpPr txBox="1"/>
          <p:nvPr/>
        </p:nvSpPr>
        <p:spPr>
          <a:xfrm>
            <a:off x="7210798" y="9491990"/>
            <a:ext cx="253596" cy="253916"/>
          </a:xfrm>
          <a:prstGeom prst="rect">
            <a:avLst/>
          </a:prstGeom>
          <a:noFill/>
        </p:spPr>
        <p:txBody>
          <a:bodyPr wrap="none" rtlCol="0">
            <a:spAutoFit/>
          </a:bodyPr>
          <a:lstStyle/>
          <a:p>
            <a:r>
              <a:rPr lang="en-IN" sz="1050" b="1" dirty="0"/>
              <a:t>2</a:t>
            </a:r>
          </a:p>
        </p:txBody>
      </p:sp>
      <p:sp>
        <p:nvSpPr>
          <p:cNvPr id="5" name="TextBox 4">
            <a:extLst>
              <a:ext uri="{FF2B5EF4-FFF2-40B4-BE49-F238E27FC236}">
                <a16:creationId xmlns:a16="http://schemas.microsoft.com/office/drawing/2014/main" id="{44514DA4-3673-B866-C09A-6112798EDE8F}"/>
              </a:ext>
            </a:extLst>
          </p:cNvPr>
          <p:cNvSpPr txBox="1"/>
          <p:nvPr/>
        </p:nvSpPr>
        <p:spPr>
          <a:xfrm>
            <a:off x="609600" y="990600"/>
            <a:ext cx="6601198" cy="1954381"/>
          </a:xfrm>
          <a:prstGeom prst="rect">
            <a:avLst/>
          </a:prstGeom>
          <a:noFill/>
        </p:spPr>
        <p:txBody>
          <a:bodyPr wrap="square">
            <a:spAutoFit/>
          </a:bodyPr>
          <a:lstStyle/>
          <a:p>
            <a:r>
              <a:rPr lang="en-IN" sz="1100" dirty="0"/>
              <a:t>We take this opportunity to thank all the people who have rendered their full support to our project work. We render our thanks to our mam and sir, Professor of our college who encouraged us to do the Project. We are grateful to Perveen Agarwal, CCO Textbook for facilitating all the amenities required for carrying out this project. We express our sincere gratitude to skill academy textbook faculties, Dean Academics for providing an excellent environment in the college. We  are also  thankful  to  Tamosa Mam, Ahana Guchait Mam and Pijus Bairi Sir,  faculties  of the  Department  for  providing us with both time and amenities to make this project a success within the given schedule. We  are  also  thankful  to  our  guide  Uttam Grade sir Skill Academy Placement Trainer,  for  hir valuable  guidance and encouragement given to us throughout the project work. We would  like  to  thank  the  entire  IT  Department  faculty and Skill Academy faculties,  who  helped  us directly and indirectly in the completion of the project. We sincerely thank our friends and family for their constant motivation during the project work.</a:t>
            </a:r>
          </a:p>
        </p:txBody>
      </p:sp>
    </p:spTree>
    <p:extLst>
      <p:ext uri="{BB962C8B-B14F-4D97-AF65-F5344CB8AC3E}">
        <p14:creationId xmlns:p14="http://schemas.microsoft.com/office/powerpoint/2010/main" val="166801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B6F0FD-CFA2-5FAF-9A09-E4DEE326ABC9}"/>
              </a:ext>
            </a:extLst>
          </p:cNvPr>
          <p:cNvSpPr txBox="1"/>
          <p:nvPr/>
        </p:nvSpPr>
        <p:spPr>
          <a:xfrm>
            <a:off x="2420093" y="609600"/>
            <a:ext cx="293221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Learning Objective/Internship Objectives</a:t>
            </a:r>
          </a:p>
        </p:txBody>
      </p:sp>
      <p:sp>
        <p:nvSpPr>
          <p:cNvPr id="3" name="TextBox 2">
            <a:extLst>
              <a:ext uri="{FF2B5EF4-FFF2-40B4-BE49-F238E27FC236}">
                <a16:creationId xmlns:a16="http://schemas.microsoft.com/office/drawing/2014/main" id="{F742733D-752C-2218-72DA-873629C69F8E}"/>
              </a:ext>
            </a:extLst>
          </p:cNvPr>
          <p:cNvSpPr txBox="1"/>
          <p:nvPr/>
        </p:nvSpPr>
        <p:spPr>
          <a:xfrm>
            <a:off x="7210798" y="9491990"/>
            <a:ext cx="322524" cy="253916"/>
          </a:xfrm>
          <a:prstGeom prst="rect">
            <a:avLst/>
          </a:prstGeom>
          <a:noFill/>
        </p:spPr>
        <p:txBody>
          <a:bodyPr wrap="none" rtlCol="0">
            <a:spAutoFit/>
          </a:bodyPr>
          <a:lstStyle/>
          <a:p>
            <a:r>
              <a:rPr lang="en-IN" sz="1050" b="1" dirty="0"/>
              <a:t>20</a:t>
            </a:r>
          </a:p>
        </p:txBody>
      </p:sp>
      <p:sp>
        <p:nvSpPr>
          <p:cNvPr id="5" name="TextBox 4">
            <a:extLst>
              <a:ext uri="{FF2B5EF4-FFF2-40B4-BE49-F238E27FC236}">
                <a16:creationId xmlns:a16="http://schemas.microsoft.com/office/drawing/2014/main" id="{3DA7031B-0B70-1A69-8C5C-5A08E1A71D3A}"/>
              </a:ext>
            </a:extLst>
          </p:cNvPr>
          <p:cNvSpPr txBox="1"/>
          <p:nvPr/>
        </p:nvSpPr>
        <p:spPr>
          <a:xfrm>
            <a:off x="838200" y="1143000"/>
            <a:ext cx="6172200" cy="2400657"/>
          </a:xfrm>
          <a:prstGeom prst="rect">
            <a:avLst/>
          </a:prstGeom>
          <a:noFill/>
        </p:spPr>
        <p:txBody>
          <a:bodyPr wrap="square">
            <a:spAutoFit/>
          </a:bodyPr>
          <a:lstStyle/>
          <a:p>
            <a:r>
              <a:rPr lang="en-IN" sz="1000" dirty="0"/>
              <a:t>Objective and Problem Statement:</a:t>
            </a:r>
          </a:p>
          <a:p>
            <a:r>
              <a:rPr lang="en-IN" sz="1000" dirty="0"/>
              <a:t>The main aim of this project is to predict the price of used cars using the various Machine Learning (ML) models. This can enable the customers to make decisions based on different inputs or factors namely</a:t>
            </a:r>
          </a:p>
          <a:p>
            <a:endParaRPr lang="en-IN" sz="1000" dirty="0"/>
          </a:p>
          <a:p>
            <a:r>
              <a:rPr lang="en-US" sz="1000" dirty="0">
                <a:latin typeface="Times New Roman" panose="02020603050405020304" pitchFamily="18" charset="0"/>
                <a:cs typeface="Times New Roman" panose="02020603050405020304" pitchFamily="18" charset="0"/>
              </a:rPr>
              <a:t>Brand</a:t>
            </a:r>
          </a:p>
          <a:p>
            <a:r>
              <a:rPr lang="en-US" sz="1000" dirty="0">
                <a:latin typeface="Times New Roman" panose="02020603050405020304" pitchFamily="18" charset="0"/>
                <a:cs typeface="Times New Roman" panose="02020603050405020304" pitchFamily="18" charset="0"/>
              </a:rPr>
              <a:t>Model </a:t>
            </a:r>
          </a:p>
          <a:p>
            <a:r>
              <a:rPr lang="en-US" sz="1000" dirty="0">
                <a:latin typeface="Times New Roman" panose="02020603050405020304" pitchFamily="18" charset="0"/>
                <a:cs typeface="Times New Roman" panose="02020603050405020304" pitchFamily="18" charset="0"/>
              </a:rPr>
              <a:t>Year of Purchase</a:t>
            </a:r>
          </a:p>
          <a:p>
            <a:r>
              <a:rPr lang="en-US" sz="1000" dirty="0">
                <a:latin typeface="Times New Roman" panose="02020603050405020304" pitchFamily="18" charset="0"/>
                <a:cs typeface="Times New Roman" panose="02020603050405020304" pitchFamily="18" charset="0"/>
              </a:rPr>
              <a:t>Driver</a:t>
            </a:r>
          </a:p>
          <a:p>
            <a:r>
              <a:rPr lang="en-US" sz="1000" dirty="0">
                <a:latin typeface="Times New Roman" panose="02020603050405020304" pitchFamily="18" charset="0"/>
                <a:cs typeface="Times New Roman" panose="02020603050405020304" pitchFamily="18" charset="0"/>
              </a:rPr>
              <a:t>Owner Type</a:t>
            </a:r>
          </a:p>
          <a:p>
            <a:r>
              <a:rPr lang="en-US" sz="1000" dirty="0">
                <a:latin typeface="Times New Roman" panose="02020603050405020304" pitchFamily="18" charset="0"/>
                <a:cs typeface="Times New Roman" panose="02020603050405020304" pitchFamily="18" charset="0"/>
              </a:rPr>
              <a:t>Engine </a:t>
            </a:r>
          </a:p>
          <a:p>
            <a:r>
              <a:rPr lang="en-US" sz="1000" dirty="0">
                <a:latin typeface="Times New Roman" panose="02020603050405020304" pitchFamily="18" charset="0"/>
                <a:cs typeface="Times New Roman" panose="02020603050405020304" pitchFamily="18" charset="0"/>
              </a:rPr>
              <a:t>Transmission etc.</a:t>
            </a:r>
            <a:endParaRPr lang="en-IN" sz="1000" dirty="0"/>
          </a:p>
          <a:p>
            <a:endParaRPr lang="en-IN" sz="1000" dirty="0"/>
          </a:p>
          <a:p>
            <a:r>
              <a:rPr lang="en-IN" sz="1000" dirty="0"/>
              <a:t>to name a few characteristic features required by the customer. The project Car Price Prediction deals with providing the solution to these problems. Through this project, we will get to know which of the factors are significant and tell us how they affect the car’s worth in the market.</a:t>
            </a:r>
          </a:p>
        </p:txBody>
      </p:sp>
    </p:spTree>
    <p:extLst>
      <p:ext uri="{BB962C8B-B14F-4D97-AF65-F5344CB8AC3E}">
        <p14:creationId xmlns:p14="http://schemas.microsoft.com/office/powerpoint/2010/main" val="68937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F4EDF8-B6E4-7CC6-614F-761CE7449A31}"/>
              </a:ext>
            </a:extLst>
          </p:cNvPr>
          <p:cNvSpPr txBox="1"/>
          <p:nvPr/>
        </p:nvSpPr>
        <p:spPr>
          <a:xfrm>
            <a:off x="685800" y="457200"/>
            <a:ext cx="6172200" cy="5001369"/>
          </a:xfrm>
          <a:prstGeom prst="rect">
            <a:avLst/>
          </a:prstGeom>
          <a:noFill/>
        </p:spPr>
        <p:txBody>
          <a:bodyPr wrap="square">
            <a:spAutoFit/>
          </a:bodyPr>
          <a:lstStyle/>
          <a:p>
            <a:pPr algn="just"/>
            <a:r>
              <a:rPr lang="en-IN" sz="1200" b="1" dirty="0">
                <a:latin typeface="Times New Roman" panose="02020603050405020304" pitchFamily="18" charset="0"/>
                <a:ea typeface="Yu Gothic Light" panose="020B0300000000000000" pitchFamily="34" charset="-128"/>
                <a:cs typeface="Times New Roman" panose="02020603050405020304" pitchFamily="18" charset="0"/>
              </a:rPr>
              <a:t>Exploratory Data Analysis (EDA)</a:t>
            </a:r>
          </a:p>
          <a:p>
            <a:pPr algn="just"/>
            <a:endParaRPr lang="en-IN" sz="1200" b="1" dirty="0">
              <a:latin typeface="Times New Roman" panose="02020603050405020304" pitchFamily="18" charset="0"/>
              <a:ea typeface="Yu Gothic Light" panose="020B0300000000000000" pitchFamily="34" charset="-128"/>
              <a:cs typeface="Times New Roman" panose="02020603050405020304" pitchFamily="18" charset="0"/>
            </a:endParaRPr>
          </a:p>
          <a:p>
            <a:pPr algn="just"/>
            <a:r>
              <a:rPr lang="en-IN" sz="1100" dirty="0"/>
              <a:t>It is a process used to analyse and summarize datasets, identifying characteristics, patterns, and relationships in the data before applying machine learning techniques.</a:t>
            </a:r>
          </a:p>
          <a:p>
            <a:pPr algn="just"/>
            <a:endParaRPr lang="en-IN" sz="1200" dirty="0"/>
          </a:p>
          <a:p>
            <a:pPr algn="just"/>
            <a:r>
              <a:rPr lang="en-US" sz="1200" b="1" dirty="0">
                <a:latin typeface="Times New Roman" panose="02020603050405020304" pitchFamily="18" charset="0"/>
                <a:cs typeface="Times New Roman" panose="02020603050405020304" pitchFamily="18" charset="0"/>
              </a:rPr>
              <a:t>Methods and techniques of EDA</a:t>
            </a:r>
          </a:p>
          <a:p>
            <a:pPr algn="just"/>
            <a:endParaRPr lang="en-US" sz="1200" b="1"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There are several techniques and methods for performing an EDA, such as scatter plots, histograms, box plots, and descriptive statistics. The choice of techniques depends on the nature of the data and the goal of the analysis.</a:t>
            </a:r>
          </a:p>
          <a:p>
            <a:pPr algn="just"/>
            <a:endParaRPr lang="en-US" sz="1100" dirty="0">
              <a:latin typeface="Times New Roman" panose="02020603050405020304" pitchFamily="18" charset="0"/>
              <a:cs typeface="Times New Roman" panose="02020603050405020304" pitchFamily="18" charset="0"/>
            </a:endParaRPr>
          </a:p>
          <a:p>
            <a:pPr algn="l"/>
            <a:r>
              <a:rPr lang="en-US" sz="1200" b="1" i="0" dirty="0">
                <a:solidFill>
                  <a:srgbClr val="242424"/>
                </a:solidFill>
                <a:effectLst/>
                <a:latin typeface="Times New Roman" panose="02020603050405020304" pitchFamily="18" charset="0"/>
                <a:cs typeface="Times New Roman" panose="02020603050405020304" pitchFamily="18" charset="0"/>
              </a:rPr>
              <a:t>Data visualization</a:t>
            </a:r>
          </a:p>
          <a:p>
            <a:pPr algn="l"/>
            <a:endParaRPr lang="en-US" sz="1200" b="1" i="0" dirty="0">
              <a:solidFill>
                <a:srgbClr val="242424"/>
              </a:solidFill>
              <a:effectLst/>
              <a:latin typeface="Times New Roman" panose="02020603050405020304" pitchFamily="18" charset="0"/>
              <a:cs typeface="Times New Roman" panose="02020603050405020304" pitchFamily="18" charset="0"/>
            </a:endParaRPr>
          </a:p>
          <a:p>
            <a:pPr algn="l"/>
            <a:r>
              <a:rPr lang="en-US" sz="1100" b="0" i="0" dirty="0">
                <a:solidFill>
                  <a:srgbClr val="242424"/>
                </a:solidFill>
                <a:effectLst/>
                <a:latin typeface="Times New Roman" panose="02020603050405020304" pitchFamily="18" charset="0"/>
                <a:cs typeface="Times New Roman" panose="02020603050405020304" pitchFamily="18" charset="0"/>
              </a:rPr>
              <a:t>Data visualization is a powerful tool for identifying trends and patterns in datasets. Charts such as lines, bars, scatter, and box plots facilitate the identification of relationships between variables, frequency distributions, and the presence of outliers.</a:t>
            </a:r>
            <a:endParaRPr lang="en-IN" sz="1100" b="0" i="0" dirty="0">
              <a:solidFill>
                <a:srgbClr val="242424"/>
              </a:solidFill>
              <a:effectLst/>
              <a:latin typeface="Times New Roman" panose="02020603050405020304" pitchFamily="18" charset="0"/>
              <a:cs typeface="Times New Roman" panose="02020603050405020304" pitchFamily="18" charset="0"/>
            </a:endParaRPr>
          </a:p>
          <a:p>
            <a:pPr algn="l"/>
            <a:endParaRPr lang="en-IN" sz="1100" dirty="0">
              <a:solidFill>
                <a:srgbClr val="242424"/>
              </a:solidFill>
              <a:latin typeface="Times New Roman" panose="02020603050405020304" pitchFamily="18" charset="0"/>
              <a:cs typeface="Times New Roman" panose="02020603050405020304" pitchFamily="18" charset="0"/>
            </a:endParaRPr>
          </a:p>
          <a:p>
            <a:pPr algn="l"/>
            <a:r>
              <a:rPr lang="en-US" sz="1200" b="1" i="0" dirty="0">
                <a:solidFill>
                  <a:srgbClr val="242424"/>
                </a:solidFill>
                <a:effectLst/>
                <a:latin typeface="Times New Roman" panose="02020603050405020304" pitchFamily="18" charset="0"/>
                <a:cs typeface="Times New Roman" panose="02020603050405020304" pitchFamily="18" charset="0"/>
              </a:rPr>
              <a:t>Descriptive statistics</a:t>
            </a:r>
          </a:p>
          <a:p>
            <a:pPr algn="l"/>
            <a:endParaRPr lang="en-US" sz="1200" b="1" i="0" dirty="0">
              <a:solidFill>
                <a:srgbClr val="242424"/>
              </a:solidFill>
              <a:effectLst/>
              <a:latin typeface="Times New Roman" panose="02020603050405020304" pitchFamily="18" charset="0"/>
              <a:cs typeface="Times New Roman" panose="02020603050405020304" pitchFamily="18" charset="0"/>
            </a:endParaRPr>
          </a:p>
          <a:p>
            <a:pPr algn="l"/>
            <a:r>
              <a:rPr lang="en-US" sz="1100" b="0" i="0" dirty="0">
                <a:solidFill>
                  <a:srgbClr val="242424"/>
                </a:solidFill>
                <a:effectLst/>
                <a:latin typeface="Times New Roman" panose="02020603050405020304" pitchFamily="18" charset="0"/>
                <a:cs typeface="Times New Roman" panose="02020603050405020304" pitchFamily="18" charset="0"/>
              </a:rPr>
              <a:t>Descriptive statistics summarize important information about the data, such as mean, median, mode, range, variance, and standard deviation. These measures can help identify central tendencies, dispersion, and skewness in the data.</a:t>
            </a:r>
          </a:p>
          <a:p>
            <a:pPr algn="l"/>
            <a:endParaRPr lang="en-US" sz="1100" dirty="0">
              <a:solidFill>
                <a:srgbClr val="242424"/>
              </a:solidFill>
              <a:latin typeface="Times New Roman" panose="02020603050405020304" pitchFamily="18" charset="0"/>
              <a:cs typeface="Times New Roman" panose="02020603050405020304" pitchFamily="18" charset="0"/>
            </a:endParaRPr>
          </a:p>
          <a:p>
            <a:pPr algn="l"/>
            <a:r>
              <a:rPr lang="en-US" sz="1200" b="1" i="0" dirty="0">
                <a:solidFill>
                  <a:srgbClr val="242424"/>
                </a:solidFill>
                <a:effectLst/>
                <a:latin typeface="Times New Roman" panose="02020603050405020304" pitchFamily="18" charset="0"/>
                <a:cs typeface="Times New Roman" panose="02020603050405020304" pitchFamily="18" charset="0"/>
              </a:rPr>
              <a:t>Trends and patterns</a:t>
            </a:r>
          </a:p>
          <a:p>
            <a:pPr algn="l"/>
            <a:endParaRPr lang="en-US" sz="1200" b="1" i="0" dirty="0">
              <a:solidFill>
                <a:srgbClr val="242424"/>
              </a:solidFill>
              <a:effectLst/>
              <a:latin typeface="Times New Roman" panose="02020603050405020304" pitchFamily="18" charset="0"/>
              <a:cs typeface="Times New Roman" panose="02020603050405020304" pitchFamily="18" charset="0"/>
            </a:endParaRPr>
          </a:p>
          <a:p>
            <a:pPr algn="l"/>
            <a:r>
              <a:rPr lang="en-US" sz="1100" b="0" i="0" dirty="0">
                <a:solidFill>
                  <a:srgbClr val="242424"/>
                </a:solidFill>
                <a:effectLst/>
                <a:latin typeface="Times New Roman" panose="02020603050405020304" pitchFamily="18" charset="0"/>
                <a:cs typeface="Times New Roman" panose="02020603050405020304" pitchFamily="18" charset="0"/>
              </a:rPr>
              <a:t>Recognizing trends and patterns in the data is crucial for building effective machine learning models. These patterns can reveal valuable information about the data and provide insights to enhance models and improve predictions.</a:t>
            </a:r>
          </a:p>
        </p:txBody>
      </p:sp>
    </p:spTree>
    <p:extLst>
      <p:ext uri="{BB962C8B-B14F-4D97-AF65-F5344CB8AC3E}">
        <p14:creationId xmlns:p14="http://schemas.microsoft.com/office/powerpoint/2010/main" val="1441060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F4EDF8-B6E4-7CC6-614F-761CE7449A31}"/>
              </a:ext>
            </a:extLst>
          </p:cNvPr>
          <p:cNvSpPr txBox="1"/>
          <p:nvPr/>
        </p:nvSpPr>
        <p:spPr>
          <a:xfrm>
            <a:off x="685800" y="457200"/>
            <a:ext cx="6172200" cy="4216539"/>
          </a:xfrm>
          <a:prstGeom prst="rect">
            <a:avLst/>
          </a:prstGeom>
          <a:noFill/>
        </p:spPr>
        <p:txBody>
          <a:bodyPr wrap="square">
            <a:spAutoFit/>
          </a:bodyPr>
          <a:lstStyle/>
          <a:p>
            <a:pPr algn="just"/>
            <a:r>
              <a:rPr lang="en-US" sz="1200" b="1" i="0" dirty="0">
                <a:solidFill>
                  <a:srgbClr val="242424"/>
                </a:solidFill>
                <a:effectLst/>
                <a:latin typeface="Times New Roman" panose="02020603050405020304" pitchFamily="18" charset="0"/>
                <a:cs typeface="Times New Roman" panose="02020603050405020304" pitchFamily="18" charset="0"/>
              </a:rPr>
              <a:t>Data preparation and cleaning</a:t>
            </a:r>
          </a:p>
          <a:p>
            <a:pPr algn="just"/>
            <a:endParaRPr lang="en-US" sz="1200" b="1" i="0" dirty="0">
              <a:solidFill>
                <a:srgbClr val="242424"/>
              </a:solidFill>
              <a:effectLst/>
              <a:latin typeface="Times New Roman" panose="02020603050405020304" pitchFamily="18" charset="0"/>
              <a:cs typeface="Times New Roman" panose="02020603050405020304" pitchFamily="18" charset="0"/>
            </a:endParaRPr>
          </a:p>
          <a:p>
            <a:pPr algn="just"/>
            <a:r>
              <a:rPr lang="en-US" sz="1100" b="1" i="0" dirty="0">
                <a:solidFill>
                  <a:srgbClr val="242424"/>
                </a:solidFill>
                <a:effectLst/>
                <a:latin typeface="Times New Roman" panose="02020603050405020304" pitchFamily="18" charset="0"/>
                <a:cs typeface="Times New Roman" panose="02020603050405020304" pitchFamily="18" charset="0"/>
              </a:rPr>
              <a:t>Identifying and handling missing values</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Missing values are common in datasets and can negatively impact the effectiveness of machine learning models. It is essential to identify and handle these values, either by filling them with appropriate information or removing them.</a:t>
            </a:r>
          </a:p>
          <a:p>
            <a:pPr algn="just"/>
            <a:endParaRPr lang="en-US" sz="1100" dirty="0">
              <a:solidFill>
                <a:srgbClr val="242424"/>
              </a:solidFill>
              <a:latin typeface="Times New Roman" panose="02020603050405020304" pitchFamily="18" charset="0"/>
              <a:cs typeface="Times New Roman" panose="02020603050405020304" pitchFamily="18" charset="0"/>
            </a:endParaRPr>
          </a:p>
          <a:p>
            <a:pPr algn="just"/>
            <a:r>
              <a:rPr lang="en-US" sz="1200" b="1" i="0" dirty="0">
                <a:solidFill>
                  <a:srgbClr val="242424"/>
                </a:solidFill>
                <a:effectLst/>
                <a:latin typeface="Times New Roman" panose="02020603050405020304" pitchFamily="18" charset="0"/>
                <a:cs typeface="Times New Roman" panose="02020603050405020304" pitchFamily="18" charset="0"/>
              </a:rPr>
              <a:t>Treating categorical and numerical data</a:t>
            </a:r>
          </a:p>
          <a:p>
            <a:pPr algn="just"/>
            <a:endParaRPr lang="en-US" sz="1200" b="1" i="0" dirty="0">
              <a:solidFill>
                <a:srgbClr val="242424"/>
              </a:solidFill>
              <a:effectLst/>
              <a:latin typeface="Times New Roman" panose="02020603050405020304" pitchFamily="18" charset="0"/>
              <a:cs typeface="Times New Roman" panose="02020603050405020304" pitchFamily="18" charset="0"/>
            </a:endParaRPr>
          </a:p>
          <a:p>
            <a:pPr algn="just"/>
            <a:r>
              <a:rPr lang="en-US" sz="1100" b="0" i="0" dirty="0">
                <a:solidFill>
                  <a:srgbClr val="242424"/>
                </a:solidFill>
                <a:effectLst/>
                <a:latin typeface="Times New Roman" panose="02020603050405020304" pitchFamily="18" charset="0"/>
                <a:cs typeface="Times New Roman" panose="02020603050405020304" pitchFamily="18" charset="0"/>
              </a:rPr>
              <a:t>Categorical and numerical data must be treated differently during data preparation. It is necessary to transform categorical data into numerical variables using techniques such as one-hot encoding, while numerical data can be normalized or standardized.</a:t>
            </a:r>
          </a:p>
          <a:p>
            <a:pPr algn="just"/>
            <a:endParaRPr lang="en-US" sz="1100" dirty="0">
              <a:solidFill>
                <a:srgbClr val="242424"/>
              </a:solidFill>
              <a:latin typeface="Times New Roman" panose="02020603050405020304" pitchFamily="18" charset="0"/>
              <a:cs typeface="Times New Roman" panose="02020603050405020304" pitchFamily="18" charset="0"/>
            </a:endParaRPr>
          </a:p>
          <a:p>
            <a:pPr algn="just"/>
            <a:r>
              <a:rPr lang="en-US" sz="1200" b="1" i="0" dirty="0">
                <a:solidFill>
                  <a:srgbClr val="242424"/>
                </a:solidFill>
                <a:effectLst/>
                <a:latin typeface="Times New Roman" panose="02020603050405020304" pitchFamily="18" charset="0"/>
                <a:cs typeface="Times New Roman" panose="02020603050405020304" pitchFamily="18" charset="0"/>
              </a:rPr>
              <a:t>Handling categorical data:</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LabelEncoder() is an object from the sklearn.preprocessing library that converts categorical data into numerical labels.</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A new DataFrame is created (data_label_encoded) as a copy of the preprocessed dataset.</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The categorical column is transformed into numerical labels using the fit_transform method, and the result is saved in the new DataFrame. b. One-hot encoding:</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OneHotEncoder() is an object from the sklearn.preprocessing library that creates new binary columns for each category in the original categorical column.</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pd.get_dummies() is a pandas function that performs one-hot encoding on the specified columns.</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The appropriate method for handling categorical data is chosen based on the specific dataset, and the result is saved as data_with_categorical_handled. In this example, one-hot encoding is used.</a:t>
            </a:r>
          </a:p>
        </p:txBody>
      </p:sp>
    </p:spTree>
    <p:extLst>
      <p:ext uri="{BB962C8B-B14F-4D97-AF65-F5344CB8AC3E}">
        <p14:creationId xmlns:p14="http://schemas.microsoft.com/office/powerpoint/2010/main" val="3136977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F4EDF8-B6E4-7CC6-614F-761CE7449A31}"/>
              </a:ext>
            </a:extLst>
          </p:cNvPr>
          <p:cNvSpPr txBox="1"/>
          <p:nvPr/>
        </p:nvSpPr>
        <p:spPr>
          <a:xfrm>
            <a:off x="685800" y="457200"/>
            <a:ext cx="6172200" cy="4524315"/>
          </a:xfrm>
          <a:prstGeom prst="rect">
            <a:avLst/>
          </a:prstGeom>
          <a:noFill/>
        </p:spPr>
        <p:txBody>
          <a:bodyPr wrap="square">
            <a:spAutoFit/>
          </a:bodyPr>
          <a:lstStyle/>
          <a:p>
            <a:pPr algn="just"/>
            <a:r>
              <a:rPr lang="en-US" sz="1200" b="1" i="0" dirty="0">
                <a:solidFill>
                  <a:srgbClr val="242424"/>
                </a:solidFill>
                <a:effectLst/>
                <a:latin typeface="Times New Roman" panose="02020603050405020304" pitchFamily="18" charset="0"/>
                <a:cs typeface="Times New Roman" panose="02020603050405020304" pitchFamily="18" charset="0"/>
              </a:rPr>
              <a:t>Handling numerical data:</a:t>
            </a:r>
          </a:p>
          <a:p>
            <a:pPr algn="just"/>
            <a:endParaRPr lang="en-US" sz="1200" b="1" i="0" dirty="0">
              <a:solidFill>
                <a:srgbClr val="242424"/>
              </a:solidFill>
              <a:effectLst/>
              <a:latin typeface="Times New Roman" panose="02020603050405020304" pitchFamily="18" charset="0"/>
              <a:cs typeface="Times New Roman" panose="02020603050405020304" pitchFamily="18" charset="0"/>
            </a:endParaRPr>
          </a:p>
          <a:p>
            <a:pPr algn="just"/>
            <a:r>
              <a:rPr lang="en-US" sz="1100" b="1" i="0" dirty="0">
                <a:solidFill>
                  <a:srgbClr val="242424"/>
                </a:solidFill>
                <a:effectLst/>
                <a:latin typeface="Times New Roman" panose="02020603050405020304" pitchFamily="18" charset="0"/>
                <a:cs typeface="Times New Roman" panose="02020603050405020304" pitchFamily="18" charset="0"/>
              </a:rPr>
              <a:t>a. Standard scaling:</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StandardScaler() is an object from the sklearn.preprocessing library that standardizes numerical data by transforming it to have a mean of 0 and a standard deviation of 1.</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A new DataFrame is created (</a:t>
            </a:r>
            <a:r>
              <a:rPr lang="en-US" sz="1100" b="0" i="0" dirty="0" err="1">
                <a:solidFill>
                  <a:srgbClr val="242424"/>
                </a:solidFill>
                <a:effectLst/>
                <a:latin typeface="Times New Roman" panose="02020603050405020304" pitchFamily="18" charset="0"/>
                <a:cs typeface="Times New Roman" panose="02020603050405020304" pitchFamily="18" charset="0"/>
              </a:rPr>
              <a:t>data_standard_scaled</a:t>
            </a:r>
            <a:r>
              <a:rPr lang="en-US" sz="1100" b="0" i="0" dirty="0">
                <a:solidFill>
                  <a:srgbClr val="242424"/>
                </a:solidFill>
                <a:effectLst/>
                <a:latin typeface="Times New Roman" panose="02020603050405020304" pitchFamily="18" charset="0"/>
                <a:cs typeface="Times New Roman" panose="02020603050405020304" pitchFamily="18" charset="0"/>
              </a:rPr>
              <a:t>) as a copy of the dataset with categorical data handled.</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The numerical column is standardized using the fit_transform method, and the result is saved in the new DataFrame.</a:t>
            </a:r>
          </a:p>
          <a:p>
            <a:pPr algn="just"/>
            <a:endParaRPr lang="en-US" sz="1100" b="0" i="0" dirty="0">
              <a:solidFill>
                <a:srgbClr val="242424"/>
              </a:solidFill>
              <a:effectLst/>
              <a:latin typeface="Times New Roman" panose="02020603050405020304" pitchFamily="18" charset="0"/>
              <a:cs typeface="Times New Roman" panose="02020603050405020304" pitchFamily="18" charset="0"/>
            </a:endParaRPr>
          </a:p>
          <a:p>
            <a:pPr algn="just"/>
            <a:r>
              <a:rPr lang="en-US" sz="1100" b="1" i="0" dirty="0">
                <a:solidFill>
                  <a:srgbClr val="242424"/>
                </a:solidFill>
                <a:effectLst/>
                <a:latin typeface="Times New Roman" panose="02020603050405020304" pitchFamily="18" charset="0"/>
                <a:cs typeface="Times New Roman" panose="02020603050405020304" pitchFamily="18" charset="0"/>
              </a:rPr>
              <a:t>b. Min-max scaling:</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MinMaxScaler() is an object from the sklearn.preprocessing library that scales numerical data to a specific range (default is [0, 1]).</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A new DataFrame is created (</a:t>
            </a:r>
            <a:r>
              <a:rPr lang="en-US" sz="1100" b="0" i="0" dirty="0" err="1">
                <a:solidFill>
                  <a:srgbClr val="242424"/>
                </a:solidFill>
                <a:effectLst/>
                <a:latin typeface="Times New Roman" panose="02020603050405020304" pitchFamily="18" charset="0"/>
                <a:cs typeface="Times New Roman" panose="02020603050405020304" pitchFamily="18" charset="0"/>
              </a:rPr>
              <a:t>data_min_max_scaled</a:t>
            </a:r>
            <a:r>
              <a:rPr lang="en-US" sz="1100" b="0" i="0" dirty="0">
                <a:solidFill>
                  <a:srgbClr val="242424"/>
                </a:solidFill>
                <a:effectLst/>
                <a:latin typeface="Times New Roman" panose="02020603050405020304" pitchFamily="18" charset="0"/>
                <a:cs typeface="Times New Roman" panose="02020603050405020304" pitchFamily="18" charset="0"/>
              </a:rPr>
              <a:t>) as a copy of the dataset with categorical data handled.</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The numerical column is scaled using the fit_transform method, and the result is saved in the new DataFrame.</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The appropriate method for handling numerical data is chosen based on the specific dataset, and the result is saved as data_with_numerical_handled. In this example, standard scaling is used.</a:t>
            </a:r>
          </a:p>
          <a:p>
            <a:pPr algn="just"/>
            <a:endParaRPr lang="en-US" sz="1100" b="0" i="0" dirty="0">
              <a:solidFill>
                <a:srgbClr val="242424"/>
              </a:solidFill>
              <a:effectLst/>
              <a:latin typeface="Times New Roman" panose="02020603050405020304" pitchFamily="18" charset="0"/>
              <a:cs typeface="Times New Roman" panose="02020603050405020304" pitchFamily="18" charset="0"/>
            </a:endParaRPr>
          </a:p>
          <a:p>
            <a:pPr algn="just"/>
            <a:r>
              <a:rPr lang="en-US" sz="1100" b="1" i="0" dirty="0">
                <a:solidFill>
                  <a:srgbClr val="242424"/>
                </a:solidFill>
                <a:effectLst/>
                <a:latin typeface="Times New Roman" panose="02020603050405020304" pitchFamily="18" charset="0"/>
                <a:cs typeface="Times New Roman" panose="02020603050405020304" pitchFamily="18" charset="0"/>
              </a:rPr>
              <a:t>Final preprocessed dataset:</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The final preprocessed dataset, data_final_preprocessed, is created by assigning the DataFrame with both categorical and numerical data handled. In this example, it is the DataFrame with one-hot encoding and standard scaling applied.</a:t>
            </a:r>
          </a:p>
          <a:p>
            <a:pPr algn="just"/>
            <a:endParaRPr lang="en-US" sz="1100" dirty="0">
              <a:solidFill>
                <a:srgbClr val="242424"/>
              </a:solidFill>
              <a:latin typeface="Times New Roman" panose="02020603050405020304" pitchFamily="18" charset="0"/>
              <a:cs typeface="Times New Roman" panose="02020603050405020304" pitchFamily="18" charset="0"/>
            </a:endParaRPr>
          </a:p>
          <a:p>
            <a:pPr algn="just"/>
            <a:r>
              <a:rPr lang="en-US" sz="1100" dirty="0">
                <a:solidFill>
                  <a:srgbClr val="242424"/>
                </a:solidFill>
                <a:latin typeface="Times New Roman" panose="02020603050405020304" pitchFamily="18" charset="0"/>
                <a:cs typeface="Times New Roman" panose="02020603050405020304" pitchFamily="18" charset="0"/>
              </a:rPr>
              <a:t>Note:</a:t>
            </a:r>
          </a:p>
          <a:p>
            <a:pPr algn="just"/>
            <a:r>
              <a:rPr lang="en-US" sz="1100" b="0" i="0" dirty="0">
                <a:solidFill>
                  <a:srgbClr val="242424"/>
                </a:solidFill>
                <a:effectLst/>
                <a:latin typeface="Times New Roman" panose="02020603050405020304" pitchFamily="18" charset="0"/>
                <a:cs typeface="Times New Roman" panose="02020603050405020304" pitchFamily="18" charset="0"/>
              </a:rPr>
              <a:t>We al</a:t>
            </a:r>
            <a:r>
              <a:rPr lang="en-US" sz="1100" dirty="0">
                <a:solidFill>
                  <a:srgbClr val="242424"/>
                </a:solidFill>
                <a:latin typeface="Times New Roman" panose="02020603050405020304" pitchFamily="18" charset="0"/>
                <a:cs typeface="Times New Roman" panose="02020603050405020304" pitchFamily="18" charset="0"/>
              </a:rPr>
              <a:t>ready discussed in previous pages with proper code (See the Page 8-18).</a:t>
            </a:r>
            <a:endParaRPr lang="en-US" sz="1100" b="0" i="0" dirty="0">
              <a:solidFill>
                <a:srgbClr val="2424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87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892175" y="685800"/>
            <a:ext cx="5965825" cy="3432991"/>
          </a:xfrm>
          <a:prstGeom prst="rect">
            <a:avLst/>
          </a:prstGeom>
        </p:spPr>
        <p:txBody>
          <a:bodyPr vert="horz" wrap="square" lIns="0" tIns="95885" rIns="0" bIns="0" rtlCol="0">
            <a:spAutoFit/>
          </a:bodyPr>
          <a:lstStyle/>
          <a:p>
            <a:pPr>
              <a:lnSpc>
                <a:spcPct val="100000"/>
              </a:lnSpc>
              <a:spcBef>
                <a:spcPts val="40"/>
              </a:spcBef>
            </a:pPr>
            <a:endParaRPr sz="1250" dirty="0">
              <a:latin typeface="Arial MT"/>
              <a:cs typeface="Arial MT"/>
            </a:endParaRPr>
          </a:p>
          <a:p>
            <a:pPr marL="12700">
              <a:lnSpc>
                <a:spcPct val="100000"/>
              </a:lnSpc>
            </a:pPr>
            <a:r>
              <a:rPr sz="1200" b="1" spc="-5" dirty="0">
                <a:latin typeface="Times New Roman" panose="02020603050405020304" pitchFamily="18" charset="0"/>
                <a:cs typeface="Times New Roman" panose="02020603050405020304" pitchFamily="18" charset="0"/>
              </a:rPr>
              <a:t>Motivation</a:t>
            </a:r>
            <a:endParaRPr sz="1200" b="1" dirty="0">
              <a:latin typeface="Times New Roman" panose="02020603050405020304" pitchFamily="18" charset="0"/>
              <a:cs typeface="Times New Roman" panose="02020603050405020304" pitchFamily="18" charset="0"/>
            </a:endParaRPr>
          </a:p>
          <a:p>
            <a:pPr>
              <a:lnSpc>
                <a:spcPct val="100000"/>
              </a:lnSpc>
              <a:spcBef>
                <a:spcPts val="25"/>
              </a:spcBef>
            </a:pPr>
            <a:endParaRPr sz="1200" dirty="0">
              <a:latin typeface="Arial"/>
              <a:cs typeface="Arial"/>
            </a:endParaRPr>
          </a:p>
          <a:p>
            <a:pPr marL="12700" marR="5080" algn="just">
              <a:lnSpc>
                <a:spcPct val="112500"/>
              </a:lnSpc>
            </a:pPr>
            <a:r>
              <a:rPr sz="1200" spc="-5" dirty="0">
                <a:latin typeface="Times New Roman" panose="02020603050405020304" pitchFamily="18" charset="0"/>
                <a:cs typeface="Times New Roman" panose="02020603050405020304" pitchFamily="18" charset="0"/>
              </a:rPr>
              <a:t>Deciding</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whether</a:t>
            </a:r>
            <a:r>
              <a:rPr sz="1200" dirty="0">
                <a:latin typeface="Times New Roman" panose="02020603050405020304" pitchFamily="18" charset="0"/>
                <a:cs typeface="Times New Roman" panose="02020603050405020304" pitchFamily="18" charset="0"/>
              </a:rPr>
              <a:t> a</a:t>
            </a:r>
            <a:r>
              <a:rPr sz="1200" spc="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used</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car</a:t>
            </a:r>
            <a:r>
              <a:rPr sz="1200" dirty="0">
                <a:latin typeface="Times New Roman" panose="02020603050405020304" pitchFamily="18" charset="0"/>
                <a:cs typeface="Times New Roman" panose="02020603050405020304" pitchFamily="18" charset="0"/>
              </a:rPr>
              <a:t> is</a:t>
            </a:r>
            <a:r>
              <a:rPr sz="1200" spc="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worth</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the</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posted</a:t>
            </a:r>
            <a:r>
              <a:rPr sz="1200" spc="26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price</a:t>
            </a:r>
            <a:r>
              <a:rPr sz="1200" spc="27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when you see listings online can be difficult. </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Several</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factors,</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including</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mileage,</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make,</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model,</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year,</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etc.</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can</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influence</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the</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actual</a:t>
            </a:r>
            <a:r>
              <a:rPr sz="1200" spc="75"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worth</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of</a:t>
            </a:r>
            <a:r>
              <a:rPr sz="1200" dirty="0">
                <a:latin typeface="Times New Roman" panose="02020603050405020304" pitchFamily="18" charset="0"/>
                <a:cs typeface="Times New Roman" panose="02020603050405020304" pitchFamily="18" charset="0"/>
              </a:rPr>
              <a:t> a </a:t>
            </a:r>
            <a:r>
              <a:rPr sz="1200" spc="-5" dirty="0">
                <a:latin typeface="Times New Roman" panose="02020603050405020304" pitchFamily="18" charset="0"/>
                <a:cs typeface="Times New Roman" panose="02020603050405020304" pitchFamily="18" charset="0"/>
              </a:rPr>
              <a:t>car.</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From </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the perspective of </a:t>
            </a:r>
            <a:r>
              <a:rPr sz="1200" dirty="0">
                <a:latin typeface="Times New Roman" panose="02020603050405020304" pitchFamily="18" charset="0"/>
                <a:cs typeface="Times New Roman" panose="02020603050405020304" pitchFamily="18" charset="0"/>
              </a:rPr>
              <a:t>a </a:t>
            </a:r>
            <a:r>
              <a:rPr sz="1200" spc="-5" dirty="0">
                <a:latin typeface="Times New Roman" panose="02020603050405020304" pitchFamily="18" charset="0"/>
                <a:cs typeface="Times New Roman" panose="02020603050405020304" pitchFamily="18" charset="0"/>
              </a:rPr>
              <a:t>seller, </a:t>
            </a:r>
            <a:r>
              <a:rPr sz="1200" dirty="0">
                <a:latin typeface="Times New Roman" panose="02020603050405020304" pitchFamily="18" charset="0"/>
                <a:cs typeface="Times New Roman" panose="02020603050405020304" pitchFamily="18" charset="0"/>
              </a:rPr>
              <a:t>it is </a:t>
            </a:r>
            <a:r>
              <a:rPr sz="1200" spc="-5" dirty="0">
                <a:latin typeface="Times New Roman" panose="02020603050405020304" pitchFamily="18" charset="0"/>
                <a:cs typeface="Times New Roman" panose="02020603050405020304" pitchFamily="18" charset="0"/>
              </a:rPr>
              <a:t>also </a:t>
            </a:r>
            <a:r>
              <a:rPr sz="1200" dirty="0">
                <a:latin typeface="Times New Roman" panose="02020603050405020304" pitchFamily="18" charset="0"/>
                <a:cs typeface="Times New Roman" panose="02020603050405020304" pitchFamily="18" charset="0"/>
              </a:rPr>
              <a:t>a </a:t>
            </a:r>
            <a:r>
              <a:rPr sz="1200" spc="-5" dirty="0">
                <a:latin typeface="Times New Roman" panose="02020603050405020304" pitchFamily="18" charset="0"/>
                <a:cs typeface="Times New Roman" panose="02020603050405020304" pitchFamily="18" charset="0"/>
              </a:rPr>
              <a:t>dilemma </a:t>
            </a:r>
            <a:r>
              <a:rPr sz="1200" dirty="0">
                <a:latin typeface="Times New Roman" panose="02020603050405020304" pitchFamily="18" charset="0"/>
                <a:cs typeface="Times New Roman" panose="02020603050405020304" pitchFamily="18" charset="0"/>
              </a:rPr>
              <a:t>to </a:t>
            </a:r>
            <a:r>
              <a:rPr sz="1200" spc="-5" dirty="0">
                <a:latin typeface="Times New Roman" panose="02020603050405020304" pitchFamily="18" charset="0"/>
                <a:cs typeface="Times New Roman" panose="02020603050405020304" pitchFamily="18" charset="0"/>
              </a:rPr>
              <a:t>price </a:t>
            </a:r>
            <a:r>
              <a:rPr sz="1200" dirty="0">
                <a:latin typeface="Times New Roman" panose="02020603050405020304" pitchFamily="18" charset="0"/>
                <a:cs typeface="Times New Roman" panose="02020603050405020304" pitchFamily="18" charset="0"/>
              </a:rPr>
              <a:t>a </a:t>
            </a:r>
            <a:r>
              <a:rPr sz="1200" spc="-5" dirty="0">
                <a:latin typeface="Times New Roman" panose="02020603050405020304" pitchFamily="18" charset="0"/>
                <a:cs typeface="Times New Roman" panose="02020603050405020304" pitchFamily="18" charset="0"/>
              </a:rPr>
              <a:t>used car appropriately[2-3]. Based on existing </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data, the</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aim </a:t>
            </a:r>
            <a:r>
              <a:rPr sz="1200" dirty="0">
                <a:latin typeface="Times New Roman" panose="02020603050405020304" pitchFamily="18" charset="0"/>
                <a:cs typeface="Times New Roman" panose="02020603050405020304" pitchFamily="18" charset="0"/>
              </a:rPr>
              <a:t>is to</a:t>
            </a:r>
            <a:r>
              <a:rPr sz="1200" spc="-5" dirty="0">
                <a:latin typeface="Times New Roman" panose="02020603050405020304" pitchFamily="18" charset="0"/>
                <a:cs typeface="Times New Roman" panose="02020603050405020304" pitchFamily="18" charset="0"/>
              </a:rPr>
              <a:t> use</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machine learning</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algorithms </a:t>
            </a:r>
            <a:r>
              <a:rPr sz="1200" dirty="0">
                <a:latin typeface="Times New Roman" panose="02020603050405020304" pitchFamily="18" charset="0"/>
                <a:cs typeface="Times New Roman" panose="02020603050405020304" pitchFamily="18" charset="0"/>
              </a:rPr>
              <a:t>to </a:t>
            </a:r>
            <a:r>
              <a:rPr sz="1200" spc="-5" dirty="0">
                <a:latin typeface="Times New Roman" panose="02020603050405020304" pitchFamily="18" charset="0"/>
                <a:cs typeface="Times New Roman" panose="02020603050405020304" pitchFamily="18" charset="0"/>
              </a:rPr>
              <a:t>develop models</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for</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predicting used</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car prices.</a:t>
            </a:r>
            <a:endParaRPr sz="1200" dirty="0">
              <a:latin typeface="Times New Roman" panose="02020603050405020304" pitchFamily="18" charset="0"/>
              <a:cs typeface="Times New Roman" panose="02020603050405020304" pitchFamily="18" charset="0"/>
            </a:endParaRPr>
          </a:p>
          <a:p>
            <a:pPr>
              <a:lnSpc>
                <a:spcPct val="100000"/>
              </a:lnSpc>
              <a:spcBef>
                <a:spcPts val="35"/>
              </a:spcBef>
            </a:pPr>
            <a:endParaRPr lang="en-IN" sz="1250" dirty="0">
              <a:latin typeface="Arial MT"/>
              <a:cs typeface="Arial MT"/>
            </a:endParaRPr>
          </a:p>
          <a:p>
            <a:pPr>
              <a:lnSpc>
                <a:spcPct val="100000"/>
              </a:lnSpc>
              <a:spcBef>
                <a:spcPts val="35"/>
              </a:spcBef>
            </a:pPr>
            <a:endParaRPr lang="en-IN" sz="1200" dirty="0">
              <a:latin typeface="Arial MT"/>
              <a:cs typeface="Arial MT"/>
            </a:endParaRPr>
          </a:p>
          <a:p>
            <a:pPr>
              <a:lnSpc>
                <a:spcPct val="100000"/>
              </a:lnSpc>
              <a:spcBef>
                <a:spcPts val="35"/>
              </a:spcBef>
            </a:pPr>
            <a:endParaRPr sz="1200" dirty="0">
              <a:latin typeface="Arial MT"/>
              <a:cs typeface="Arial MT"/>
            </a:endParaRPr>
          </a:p>
          <a:p>
            <a:pPr marL="12700">
              <a:lnSpc>
                <a:spcPct val="100000"/>
              </a:lnSpc>
            </a:pPr>
            <a:r>
              <a:rPr sz="1200" b="1" spc="-5" dirty="0">
                <a:latin typeface="Times New Roman" panose="02020603050405020304" pitchFamily="18" charset="0"/>
                <a:cs typeface="Times New Roman" panose="02020603050405020304" pitchFamily="18" charset="0"/>
              </a:rPr>
              <a:t>Dataset</a:t>
            </a:r>
            <a:endParaRPr lang="en-IN" sz="1200" b="1" spc="-5" dirty="0">
              <a:latin typeface="Times New Roman" panose="02020603050405020304" pitchFamily="18" charset="0"/>
              <a:cs typeface="Times New Roman" panose="02020603050405020304" pitchFamily="18" charset="0"/>
            </a:endParaRPr>
          </a:p>
          <a:p>
            <a:pPr marL="12700">
              <a:lnSpc>
                <a:spcPct val="100000"/>
              </a:lnSpc>
            </a:pPr>
            <a:endParaRPr sz="1600" dirty="0">
              <a:latin typeface="Times New Roman" panose="02020603050405020304" pitchFamily="18" charset="0"/>
              <a:cs typeface="Times New Roman" panose="02020603050405020304" pitchFamily="18" charset="0"/>
            </a:endParaRPr>
          </a:p>
          <a:p>
            <a:pPr>
              <a:spcBef>
                <a:spcPts val="25"/>
              </a:spcBef>
            </a:pPr>
            <a:r>
              <a:rPr lang="en-US" sz="1200" spc="-5" dirty="0">
                <a:latin typeface="Times New Roman" panose="02020603050405020304" pitchFamily="18" charset="0"/>
                <a:cs typeface="Times New Roman" panose="02020603050405020304" pitchFamily="18" charset="0"/>
              </a:rPr>
              <a:t>For this project, we are using the dataset on used car sales from all over the United States, available on </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Kaggle [1].</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The</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features</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available </a:t>
            </a:r>
            <a:r>
              <a:rPr lang="en-US" sz="1200" dirty="0">
                <a:latin typeface="Times New Roman" panose="02020603050405020304" pitchFamily="18" charset="0"/>
                <a:cs typeface="Times New Roman" panose="02020603050405020304" pitchFamily="18" charset="0"/>
              </a:rPr>
              <a:t>in </a:t>
            </a:r>
            <a:r>
              <a:rPr lang="en-US" sz="1200" spc="-5" dirty="0">
                <a:latin typeface="Times New Roman" panose="02020603050405020304" pitchFamily="18" charset="0"/>
                <a:cs typeface="Times New Roman" panose="02020603050405020304" pitchFamily="18" charset="0"/>
              </a:rPr>
              <a:t>this</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dataset</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are</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Mileage, VIN,</a:t>
            </a:r>
            <a:r>
              <a:rPr lang="en-US" sz="1200" spc="15"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Make,</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Model,</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Year,</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State and</a:t>
            </a:r>
            <a:r>
              <a:rPr lang="en-US" sz="1200" dirty="0">
                <a:latin typeface="Times New Roman" panose="02020603050405020304" pitchFamily="18" charset="0"/>
                <a:cs typeface="Times New Roman" panose="02020603050405020304" pitchFamily="18" charset="0"/>
              </a:rPr>
              <a:t> </a:t>
            </a:r>
            <a:r>
              <a:rPr lang="en-US" sz="1200" spc="-5" dirty="0">
                <a:latin typeface="Times New Roman" panose="02020603050405020304" pitchFamily="18" charset="0"/>
                <a:cs typeface="Times New Roman" panose="02020603050405020304" pitchFamily="18" charset="0"/>
              </a:rPr>
              <a:t>City.</a:t>
            </a:r>
            <a:endParaRPr lang="en-US" sz="1200" dirty="0">
              <a:latin typeface="Times New Roman" panose="02020603050405020304" pitchFamily="18" charset="0"/>
              <a:cs typeface="Times New Roman" panose="02020603050405020304" pitchFamily="18" charset="0"/>
            </a:endParaRPr>
          </a:p>
          <a:p>
            <a:pPr>
              <a:lnSpc>
                <a:spcPct val="100000"/>
              </a:lnSpc>
              <a:spcBef>
                <a:spcPts val="25"/>
              </a:spcBef>
            </a:pPr>
            <a:endParaRPr sz="1200" dirty="0">
              <a:latin typeface="Arial"/>
              <a:cs typeface="Arial"/>
            </a:endParaRPr>
          </a:p>
        </p:txBody>
      </p:sp>
      <p:sp>
        <p:nvSpPr>
          <p:cNvPr id="6" name="TextBox 5">
            <a:extLst>
              <a:ext uri="{FF2B5EF4-FFF2-40B4-BE49-F238E27FC236}">
                <a16:creationId xmlns:a16="http://schemas.microsoft.com/office/drawing/2014/main" id="{003F1EED-3ABD-48C5-47B0-53B150ABE240}"/>
              </a:ext>
            </a:extLst>
          </p:cNvPr>
          <p:cNvSpPr txBox="1"/>
          <p:nvPr/>
        </p:nvSpPr>
        <p:spPr>
          <a:xfrm>
            <a:off x="7210798" y="9491990"/>
            <a:ext cx="322524" cy="253916"/>
          </a:xfrm>
          <a:prstGeom prst="rect">
            <a:avLst/>
          </a:prstGeom>
          <a:noFill/>
        </p:spPr>
        <p:txBody>
          <a:bodyPr wrap="none" rtlCol="0">
            <a:spAutoFit/>
          </a:bodyPr>
          <a:lstStyle/>
          <a:p>
            <a:r>
              <a:rPr lang="en-IN" sz="1050" b="1" dirty="0"/>
              <a:t>21</a:t>
            </a:r>
          </a:p>
        </p:txBody>
      </p:sp>
      <p:pic>
        <p:nvPicPr>
          <p:cNvPr id="7" name="Picture 6">
            <a:extLst>
              <a:ext uri="{FF2B5EF4-FFF2-40B4-BE49-F238E27FC236}">
                <a16:creationId xmlns:a16="http://schemas.microsoft.com/office/drawing/2014/main" id="{A86617E6-6122-CE07-CC23-BD4C2DE0BF5B}"/>
              </a:ext>
            </a:extLst>
          </p:cNvPr>
          <p:cNvPicPr>
            <a:picLocks noChangeAspect="1"/>
          </p:cNvPicPr>
          <p:nvPr/>
        </p:nvPicPr>
        <p:blipFill>
          <a:blip r:embed="rId2" cstate="print">
            <a:lum bright="10000"/>
          </a:blip>
          <a:stretch>
            <a:fillRect/>
          </a:stretch>
        </p:blipFill>
        <p:spPr>
          <a:xfrm>
            <a:off x="255587" y="4800600"/>
            <a:ext cx="7239000" cy="1295400"/>
          </a:xfrm>
          <a:prstGeom prst="rect">
            <a:avLst/>
          </a:prstGeom>
        </p:spPr>
      </p:pic>
      <p:sp>
        <p:nvSpPr>
          <p:cNvPr id="9" name="TextBox 8">
            <a:extLst>
              <a:ext uri="{FF2B5EF4-FFF2-40B4-BE49-F238E27FC236}">
                <a16:creationId xmlns:a16="http://schemas.microsoft.com/office/drawing/2014/main" id="{30787498-5DD0-FB06-4066-2004CF8E98DC}"/>
              </a:ext>
            </a:extLst>
          </p:cNvPr>
          <p:cNvSpPr txBox="1"/>
          <p:nvPr/>
        </p:nvSpPr>
        <p:spPr>
          <a:xfrm>
            <a:off x="762000" y="4298336"/>
            <a:ext cx="1247906"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Dataset Preview</a:t>
            </a:r>
          </a:p>
        </p:txBody>
      </p:sp>
    </p:spTree>
    <p:extLst>
      <p:ext uri="{BB962C8B-B14F-4D97-AF65-F5344CB8AC3E}">
        <p14:creationId xmlns:p14="http://schemas.microsoft.com/office/powerpoint/2010/main" val="2960021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82B-7B6D-08A8-C54F-2B94F5EC19C2}"/>
              </a:ext>
            </a:extLst>
          </p:cNvPr>
          <p:cNvSpPr txBox="1"/>
          <p:nvPr/>
        </p:nvSpPr>
        <p:spPr>
          <a:xfrm>
            <a:off x="725315" y="457200"/>
            <a:ext cx="4456285" cy="307777"/>
          </a:xfrm>
          <a:prstGeom prst="rect">
            <a:avLst/>
          </a:prstGeom>
          <a:noFill/>
        </p:spPr>
        <p:txBody>
          <a:bodyPr wrap="none" rtlCol="0">
            <a:spAutoFit/>
          </a:bodyPr>
          <a:lstStyle/>
          <a:p>
            <a:r>
              <a:rPr lang="en-US" sz="1400" b="1" dirty="0"/>
              <a:t>Plotting the box plot for Km_driven column of </a:t>
            </a:r>
            <a:r>
              <a:rPr lang="en-US" sz="1400" b="1" dirty="0" err="1"/>
              <a:t>dataframe</a:t>
            </a:r>
            <a:r>
              <a:rPr lang="en-US" sz="1400" b="1" dirty="0"/>
              <a:t>:</a:t>
            </a:r>
            <a:endParaRPr lang="en-IN" sz="1400" b="1" dirty="0"/>
          </a:p>
        </p:txBody>
      </p:sp>
      <p:pic>
        <p:nvPicPr>
          <p:cNvPr id="9" name="Picture 8">
            <a:extLst>
              <a:ext uri="{FF2B5EF4-FFF2-40B4-BE49-F238E27FC236}">
                <a16:creationId xmlns:a16="http://schemas.microsoft.com/office/drawing/2014/main" id="{C05E6968-ECE9-D0D4-1073-B7C180B17D3D}"/>
              </a:ext>
            </a:extLst>
          </p:cNvPr>
          <p:cNvPicPr>
            <a:picLocks noChangeAspect="1"/>
          </p:cNvPicPr>
          <p:nvPr/>
        </p:nvPicPr>
        <p:blipFill>
          <a:blip r:embed="rId2"/>
          <a:stretch>
            <a:fillRect/>
          </a:stretch>
        </p:blipFill>
        <p:spPr>
          <a:xfrm>
            <a:off x="1828800" y="1757637"/>
            <a:ext cx="3431215" cy="3256323"/>
          </a:xfrm>
          <a:prstGeom prst="rect">
            <a:avLst/>
          </a:prstGeom>
        </p:spPr>
      </p:pic>
      <p:sp>
        <p:nvSpPr>
          <p:cNvPr id="10" name="TextBox 9">
            <a:extLst>
              <a:ext uri="{FF2B5EF4-FFF2-40B4-BE49-F238E27FC236}">
                <a16:creationId xmlns:a16="http://schemas.microsoft.com/office/drawing/2014/main" id="{EB1932CA-FB44-9F07-011C-465B8A88A920}"/>
              </a:ext>
            </a:extLst>
          </p:cNvPr>
          <p:cNvSpPr txBox="1"/>
          <p:nvPr/>
        </p:nvSpPr>
        <p:spPr>
          <a:xfrm>
            <a:off x="7210798" y="9491990"/>
            <a:ext cx="322524" cy="253916"/>
          </a:xfrm>
          <a:prstGeom prst="rect">
            <a:avLst/>
          </a:prstGeom>
          <a:noFill/>
        </p:spPr>
        <p:txBody>
          <a:bodyPr wrap="none" rtlCol="0">
            <a:spAutoFit/>
          </a:bodyPr>
          <a:lstStyle/>
          <a:p>
            <a:r>
              <a:rPr lang="en-IN" sz="1050" b="1" dirty="0"/>
              <a:t>23</a:t>
            </a:r>
          </a:p>
        </p:txBody>
      </p:sp>
      <p:sp>
        <p:nvSpPr>
          <p:cNvPr id="12" name="TextBox 11">
            <a:extLst>
              <a:ext uri="{FF2B5EF4-FFF2-40B4-BE49-F238E27FC236}">
                <a16:creationId xmlns:a16="http://schemas.microsoft.com/office/drawing/2014/main" id="{24F09402-9892-56FE-2872-5323D3293CC5}"/>
              </a:ext>
            </a:extLst>
          </p:cNvPr>
          <p:cNvSpPr txBox="1"/>
          <p:nvPr/>
        </p:nvSpPr>
        <p:spPr>
          <a:xfrm>
            <a:off x="725314" y="805213"/>
            <a:ext cx="6132685" cy="553998"/>
          </a:xfrm>
          <a:prstGeom prst="rect">
            <a:avLst/>
          </a:prstGeom>
          <a:noFill/>
        </p:spPr>
        <p:txBody>
          <a:bodyPr wrap="square">
            <a:spAutoFit/>
          </a:bodyPr>
          <a:lstStyle/>
          <a:p>
            <a:pPr algn="just"/>
            <a:r>
              <a:rPr lang="en-IN" sz="1000" dirty="0">
                <a:latin typeface="Times New Roman" panose="02020603050405020304" pitchFamily="18" charset="0"/>
                <a:cs typeface="Times New Roman" panose="02020603050405020304" pitchFamily="18" charset="0"/>
              </a:rPr>
              <a:t>Box plots provide a quick visual summary of the variability of values in a dataset. They show the median, upper and lower quartiles, minimum and maximum values, and any outliers in the dataset. Outliers can reveal mistakes or unusual occurrences in data.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E3AD1-B041-BE6C-6015-4B84E0DAF3B6}"/>
              </a:ext>
            </a:extLst>
          </p:cNvPr>
          <p:cNvSpPr txBox="1"/>
          <p:nvPr/>
        </p:nvSpPr>
        <p:spPr>
          <a:xfrm>
            <a:off x="914400" y="691515"/>
            <a:ext cx="6096000" cy="984885"/>
          </a:xfrm>
          <a:prstGeom prst="rect">
            <a:avLst/>
          </a:prstGeom>
          <a:noFill/>
        </p:spPr>
        <p:txBody>
          <a:bodyPr wrap="square">
            <a:spAutoFit/>
          </a:bodyPr>
          <a:lstStyle/>
          <a:p>
            <a:r>
              <a:rPr lang="en-US" sz="1400" b="1" dirty="0"/>
              <a:t>Removing outliers from Km_driven columns and Plotting box plot:</a:t>
            </a:r>
          </a:p>
          <a:p>
            <a:endParaRPr lang="en-US" sz="1400" b="1" dirty="0"/>
          </a:p>
          <a:p>
            <a:r>
              <a:rPr lang="en-US" sz="1000" dirty="0">
                <a:latin typeface="Times New Roman" panose="02020603050405020304" pitchFamily="18" charset="0"/>
                <a:cs typeface="Times New Roman" panose="02020603050405020304" pitchFamily="18" charset="0"/>
              </a:rPr>
              <a:t>an outlier is an extremely high or extremely low data point relative to the nearest data point and the rest of the neighboring co-existing values in a data graph or dataset you're working with. Outliers are extreme values that stand out greatly from the overall pattern of values in a dataset or graph.</a:t>
            </a:r>
            <a:endParaRPr lang="en-IN" sz="1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AC36251-087F-AA10-D495-C0DBE1B66E1F}"/>
              </a:ext>
            </a:extLst>
          </p:cNvPr>
          <p:cNvPicPr>
            <a:picLocks noChangeAspect="1"/>
          </p:cNvPicPr>
          <p:nvPr/>
        </p:nvPicPr>
        <p:blipFill>
          <a:blip r:embed="rId2"/>
          <a:stretch>
            <a:fillRect/>
          </a:stretch>
        </p:blipFill>
        <p:spPr>
          <a:xfrm>
            <a:off x="2621014" y="1819486"/>
            <a:ext cx="2530369" cy="2523914"/>
          </a:xfrm>
          <a:prstGeom prst="rect">
            <a:avLst/>
          </a:prstGeom>
        </p:spPr>
      </p:pic>
      <p:sp>
        <p:nvSpPr>
          <p:cNvPr id="12" name="TextBox 11">
            <a:extLst>
              <a:ext uri="{FF2B5EF4-FFF2-40B4-BE49-F238E27FC236}">
                <a16:creationId xmlns:a16="http://schemas.microsoft.com/office/drawing/2014/main" id="{EF03ED0C-6598-79BA-912A-A3E1325D010E}"/>
              </a:ext>
            </a:extLst>
          </p:cNvPr>
          <p:cNvSpPr txBox="1"/>
          <p:nvPr/>
        </p:nvSpPr>
        <p:spPr>
          <a:xfrm>
            <a:off x="914400" y="4730115"/>
            <a:ext cx="6096000" cy="984885"/>
          </a:xfrm>
          <a:prstGeom prst="rect">
            <a:avLst/>
          </a:prstGeom>
          <a:noFill/>
        </p:spPr>
        <p:txBody>
          <a:bodyPr wrap="square">
            <a:spAutoFit/>
          </a:bodyPr>
          <a:lstStyle/>
          <a:p>
            <a:r>
              <a:rPr lang="en-US" sz="1400" b="1" dirty="0"/>
              <a:t>Plotting and Analyzing correlation table:</a:t>
            </a:r>
          </a:p>
          <a:p>
            <a:endParaRPr lang="en-US" sz="1400" b="1" dirty="0"/>
          </a:p>
          <a:p>
            <a:r>
              <a:rPr lang="en-US" sz="1000" dirty="0">
                <a:latin typeface="Times New Roman" panose="02020603050405020304" pitchFamily="18" charset="0"/>
                <a:cs typeface="Times New Roman" panose="02020603050405020304" pitchFamily="18" charset="0"/>
              </a:rPr>
              <a:t>A correlation matrix is simply a table which displays the correlation coefficients for different variables. The matrix depicts the correlation between all the possible pairs of values in a table. It is a powerful tool to summarize a large dataset and to identify and visualize patterns in the given data.</a:t>
            </a:r>
            <a:endParaRPr lang="en-IN" sz="1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3E30DA7-9B70-7D58-A955-28C69C0E97B3}"/>
              </a:ext>
            </a:extLst>
          </p:cNvPr>
          <p:cNvPicPr>
            <a:picLocks noChangeAspect="1"/>
          </p:cNvPicPr>
          <p:nvPr/>
        </p:nvPicPr>
        <p:blipFill>
          <a:blip r:embed="rId3"/>
          <a:stretch>
            <a:fillRect/>
          </a:stretch>
        </p:blipFill>
        <p:spPr>
          <a:xfrm>
            <a:off x="2285998" y="5943600"/>
            <a:ext cx="3200400" cy="3264506"/>
          </a:xfrm>
          <a:prstGeom prst="rect">
            <a:avLst/>
          </a:prstGeom>
        </p:spPr>
      </p:pic>
      <p:sp>
        <p:nvSpPr>
          <p:cNvPr id="14" name="TextBox 13">
            <a:extLst>
              <a:ext uri="{FF2B5EF4-FFF2-40B4-BE49-F238E27FC236}">
                <a16:creationId xmlns:a16="http://schemas.microsoft.com/office/drawing/2014/main" id="{394E89B9-DC86-696B-4C86-B1F0475623F7}"/>
              </a:ext>
            </a:extLst>
          </p:cNvPr>
          <p:cNvSpPr txBox="1"/>
          <p:nvPr/>
        </p:nvSpPr>
        <p:spPr>
          <a:xfrm>
            <a:off x="7210798" y="9491990"/>
            <a:ext cx="322524" cy="253916"/>
          </a:xfrm>
          <a:prstGeom prst="rect">
            <a:avLst/>
          </a:prstGeom>
          <a:noFill/>
        </p:spPr>
        <p:txBody>
          <a:bodyPr wrap="none" rtlCol="0">
            <a:spAutoFit/>
          </a:bodyPr>
          <a:lstStyle/>
          <a:p>
            <a:r>
              <a:rPr lang="en-IN" sz="1050" b="1" dirty="0"/>
              <a:t>24</a:t>
            </a:r>
          </a:p>
        </p:txBody>
      </p:sp>
    </p:spTree>
    <p:extLst>
      <p:ext uri="{BB962C8B-B14F-4D97-AF65-F5344CB8AC3E}">
        <p14:creationId xmlns:p14="http://schemas.microsoft.com/office/powerpoint/2010/main" val="62326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85800" y="895413"/>
            <a:ext cx="6400800" cy="707495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panose="02020603050405020304" pitchFamily="18" charset="0"/>
                <a:cs typeface="Times New Roman" panose="02020603050405020304" pitchFamily="18" charset="0"/>
              </a:rPr>
              <a:t>Methodology</a:t>
            </a:r>
            <a:endParaRPr sz="1200" b="1" dirty="0">
              <a:latin typeface="Times New Roman" panose="02020603050405020304" pitchFamily="18" charset="0"/>
              <a:cs typeface="Times New Roman" panose="02020603050405020304" pitchFamily="18" charset="0"/>
            </a:endParaRPr>
          </a:p>
          <a:p>
            <a:pPr>
              <a:lnSpc>
                <a:spcPct val="100000"/>
              </a:lnSpc>
              <a:spcBef>
                <a:spcPts val="20"/>
              </a:spcBef>
            </a:pPr>
            <a:endParaRPr sz="1200" dirty="0">
              <a:latin typeface="Arial"/>
              <a:cs typeface="Arial"/>
            </a:endParaRPr>
          </a:p>
          <a:p>
            <a:pPr marL="12700" marR="8890" algn="just">
              <a:lnSpc>
                <a:spcPct val="112500"/>
              </a:lnSpc>
              <a:spcBef>
                <a:spcPts val="5"/>
              </a:spcBef>
            </a:pPr>
            <a:r>
              <a:rPr sz="1000" spc="-5" dirty="0">
                <a:latin typeface="Times New Roman" panose="02020603050405020304" pitchFamily="18" charset="0"/>
                <a:cs typeface="Times New Roman" panose="02020603050405020304" pitchFamily="18" charset="0"/>
              </a:rPr>
              <a:t>We utilized several classic and state-of-the-art methods, including ensemble learning techniques, with </a:t>
            </a:r>
            <a:r>
              <a:rPr sz="1000" dirty="0">
                <a:latin typeface="Times New Roman" panose="02020603050405020304" pitchFamily="18" charset="0"/>
                <a:cs typeface="Times New Roman" panose="02020603050405020304" pitchFamily="18" charset="0"/>
              </a:rPr>
              <a:t>a </a:t>
            </a:r>
            <a:r>
              <a:rPr sz="1000" spc="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90%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10% split for the training and test data. To reduce the time required for training, we used 500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thousand examples from our dataset. Linear Regression, Random Forest and Gradient Boost were our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baseline methods. For most of the model implementations, the open-source Scikit-Learn package [7] was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used.</a:t>
            </a:r>
            <a:endParaRPr sz="1000" dirty="0">
              <a:latin typeface="Times New Roman" panose="02020603050405020304" pitchFamily="18" charset="0"/>
              <a:cs typeface="Times New Roman" panose="02020603050405020304" pitchFamily="18" charset="0"/>
            </a:endParaRPr>
          </a:p>
          <a:p>
            <a:pPr>
              <a:lnSpc>
                <a:spcPct val="100000"/>
              </a:lnSpc>
            </a:pPr>
            <a:endParaRPr sz="1300" dirty="0">
              <a:latin typeface="Times New Roman" panose="02020603050405020304" pitchFamily="18" charset="0"/>
              <a:cs typeface="Times New Roman" panose="02020603050405020304" pitchFamily="18" charset="0"/>
            </a:endParaRPr>
          </a:p>
          <a:p>
            <a:pPr marL="469900" indent="-228600">
              <a:lnSpc>
                <a:spcPct val="100000"/>
              </a:lnSpc>
              <a:spcBef>
                <a:spcPts val="5"/>
              </a:spcBef>
              <a:buAutoNum type="arabicPeriod"/>
              <a:tabLst>
                <a:tab pos="469900" algn="l"/>
              </a:tabLst>
            </a:pPr>
            <a:r>
              <a:rPr sz="1000" b="1" spc="-5" dirty="0">
                <a:latin typeface="Times New Roman" panose="02020603050405020304" pitchFamily="18" charset="0"/>
                <a:cs typeface="Times New Roman" panose="02020603050405020304" pitchFamily="18" charset="0"/>
              </a:rPr>
              <a:t>Linear</a:t>
            </a:r>
            <a:r>
              <a:rPr sz="1000" b="1" spc="-40" dirty="0">
                <a:latin typeface="Times New Roman" panose="02020603050405020304" pitchFamily="18" charset="0"/>
                <a:cs typeface="Times New Roman" panose="02020603050405020304" pitchFamily="18" charset="0"/>
              </a:rPr>
              <a:t> </a:t>
            </a:r>
            <a:r>
              <a:rPr sz="1000" b="1" spc="-5" dirty="0">
                <a:latin typeface="Times New Roman" panose="02020603050405020304" pitchFamily="18" charset="0"/>
                <a:cs typeface="Times New Roman" panose="02020603050405020304" pitchFamily="18" charset="0"/>
              </a:rPr>
              <a:t>Regression</a:t>
            </a:r>
            <a:r>
              <a:rPr lang="en-IN" sz="1000" b="1" spc="-5" dirty="0">
                <a:latin typeface="Times New Roman" panose="02020603050405020304" pitchFamily="18" charset="0"/>
                <a:cs typeface="Times New Roman" panose="02020603050405020304" pitchFamily="18" charset="0"/>
              </a:rPr>
              <a:t> Model</a:t>
            </a:r>
            <a:endParaRPr sz="1000" b="1" dirty="0">
              <a:latin typeface="Times New Roman" panose="02020603050405020304" pitchFamily="18" charset="0"/>
              <a:cs typeface="Times New Roman" panose="02020603050405020304" pitchFamily="18" charset="0"/>
            </a:endParaRPr>
          </a:p>
          <a:p>
            <a:pPr>
              <a:lnSpc>
                <a:spcPct val="100000"/>
              </a:lnSpc>
              <a:spcBef>
                <a:spcPts val="25"/>
              </a:spcBef>
              <a:buFont typeface="Arial MT"/>
              <a:buAutoNum type="arabicPeriod"/>
            </a:pPr>
            <a:endParaRPr sz="1150" dirty="0">
              <a:latin typeface="Times New Roman" panose="02020603050405020304" pitchFamily="18" charset="0"/>
              <a:cs typeface="Times New Roman" panose="02020603050405020304" pitchFamily="18" charset="0"/>
            </a:endParaRPr>
          </a:p>
          <a:p>
            <a:pPr marL="298450" marR="7620" algn="just">
              <a:lnSpc>
                <a:spcPct val="112500"/>
              </a:lnSpc>
            </a:pPr>
            <a:r>
              <a:rPr sz="1000" spc="-5" dirty="0">
                <a:latin typeface="Times New Roman" panose="02020603050405020304" pitchFamily="18" charset="0"/>
                <a:cs typeface="Times New Roman" panose="02020603050405020304" pitchFamily="18" charset="0"/>
              </a:rPr>
              <a:t>Linear</a:t>
            </a:r>
            <a:r>
              <a:rPr sz="1000" spc="26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Regression</a:t>
            </a:r>
            <a:r>
              <a:rPr sz="1000" spc="27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was chosen as the first model due </a:t>
            </a:r>
            <a:r>
              <a:rPr sz="1000" dirty="0">
                <a:latin typeface="Times New Roman" panose="02020603050405020304" pitchFamily="18" charset="0"/>
                <a:cs typeface="Times New Roman" panose="02020603050405020304" pitchFamily="18" charset="0"/>
              </a:rPr>
              <a:t>to its </a:t>
            </a:r>
            <a:r>
              <a:rPr sz="1000" spc="-5" dirty="0">
                <a:latin typeface="Times New Roman" panose="02020603050405020304" pitchFamily="18" charset="0"/>
                <a:cs typeface="Times New Roman" panose="02020603050405020304" pitchFamily="18" charset="0"/>
              </a:rPr>
              <a:t>simplicity and comparatively small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training</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time.</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The</a:t>
            </a:r>
            <a:r>
              <a:rPr sz="1000" spc="8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features,</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without</a:t>
            </a:r>
            <a:r>
              <a:rPr sz="1000" spc="8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any</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feature</a:t>
            </a:r>
            <a:r>
              <a:rPr sz="1000" spc="8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mapping,</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were</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used</a:t>
            </a:r>
            <a:r>
              <a:rPr sz="1000" spc="8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directly</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as</a:t>
            </a:r>
            <a:r>
              <a:rPr sz="1000" spc="8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the</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feature</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vectors.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No regularization was used since the results</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clearly showed low variance.</a:t>
            </a:r>
            <a:endParaRPr sz="1000" dirty="0">
              <a:latin typeface="Times New Roman" panose="02020603050405020304" pitchFamily="18" charset="0"/>
              <a:cs typeface="Times New Roman" panose="02020603050405020304" pitchFamily="18" charset="0"/>
            </a:endParaRPr>
          </a:p>
          <a:p>
            <a:pPr>
              <a:lnSpc>
                <a:spcPct val="100000"/>
              </a:lnSpc>
              <a:spcBef>
                <a:spcPts val="5"/>
              </a:spcBef>
            </a:pPr>
            <a:endParaRPr sz="1300" dirty="0">
              <a:latin typeface="Times New Roman" panose="02020603050405020304" pitchFamily="18" charset="0"/>
              <a:cs typeface="Times New Roman" panose="02020603050405020304" pitchFamily="18" charset="0"/>
            </a:endParaRPr>
          </a:p>
          <a:p>
            <a:pPr marL="469900" indent="-228600">
              <a:lnSpc>
                <a:spcPct val="100000"/>
              </a:lnSpc>
              <a:buAutoNum type="arabicPeriod" startAt="2"/>
              <a:tabLst>
                <a:tab pos="469900" algn="l"/>
              </a:tabLst>
            </a:pPr>
            <a:r>
              <a:rPr sz="1000" b="1" spc="-5" dirty="0">
                <a:latin typeface="Times New Roman" panose="02020603050405020304" pitchFamily="18" charset="0"/>
                <a:cs typeface="Times New Roman" panose="02020603050405020304" pitchFamily="18" charset="0"/>
              </a:rPr>
              <a:t>Random</a:t>
            </a:r>
            <a:r>
              <a:rPr sz="1000" b="1" spc="-45" dirty="0">
                <a:latin typeface="Times New Roman" panose="02020603050405020304" pitchFamily="18" charset="0"/>
                <a:cs typeface="Times New Roman" panose="02020603050405020304" pitchFamily="18" charset="0"/>
              </a:rPr>
              <a:t> </a:t>
            </a:r>
            <a:r>
              <a:rPr sz="1000" b="1" spc="-5" dirty="0">
                <a:latin typeface="Times New Roman" panose="02020603050405020304" pitchFamily="18" charset="0"/>
                <a:cs typeface="Times New Roman" panose="02020603050405020304" pitchFamily="18" charset="0"/>
              </a:rPr>
              <a:t>Forest</a:t>
            </a:r>
            <a:r>
              <a:rPr lang="en-IN" sz="1000" b="1" spc="-5" dirty="0">
                <a:latin typeface="Times New Roman" panose="02020603050405020304" pitchFamily="18" charset="0"/>
                <a:cs typeface="Times New Roman" panose="02020603050405020304" pitchFamily="18" charset="0"/>
              </a:rPr>
              <a:t> Model</a:t>
            </a:r>
            <a:endParaRPr sz="1000" b="1" dirty="0">
              <a:latin typeface="Times New Roman" panose="02020603050405020304" pitchFamily="18" charset="0"/>
              <a:cs typeface="Times New Roman" panose="02020603050405020304" pitchFamily="18" charset="0"/>
            </a:endParaRPr>
          </a:p>
          <a:p>
            <a:pPr>
              <a:lnSpc>
                <a:spcPct val="100000"/>
              </a:lnSpc>
              <a:spcBef>
                <a:spcPts val="30"/>
              </a:spcBef>
              <a:buFont typeface="Arial MT"/>
              <a:buAutoNum type="arabicPeriod" startAt="2"/>
            </a:pPr>
            <a:endParaRPr sz="1150" dirty="0">
              <a:latin typeface="Times New Roman" panose="02020603050405020304" pitchFamily="18" charset="0"/>
              <a:cs typeface="Times New Roman" panose="02020603050405020304" pitchFamily="18" charset="0"/>
            </a:endParaRPr>
          </a:p>
          <a:p>
            <a:pPr marL="298450" marR="5715" algn="just">
              <a:lnSpc>
                <a:spcPct val="112500"/>
              </a:lnSpc>
            </a:pPr>
            <a:r>
              <a:rPr sz="1000" spc="-5" dirty="0">
                <a:latin typeface="Times New Roman" panose="02020603050405020304" pitchFamily="18" charset="0"/>
                <a:cs typeface="Times New Roman" panose="02020603050405020304" pitchFamily="18" charset="0"/>
              </a:rPr>
              <a:t>Random</a:t>
            </a:r>
            <a:r>
              <a:rPr sz="1000" spc="14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Forest</a:t>
            </a:r>
            <a:r>
              <a:rPr sz="1000" spc="150" dirty="0">
                <a:latin typeface="Times New Roman" panose="02020603050405020304" pitchFamily="18" charset="0"/>
                <a:cs typeface="Times New Roman" panose="02020603050405020304" pitchFamily="18" charset="0"/>
              </a:rPr>
              <a:t> </a:t>
            </a:r>
            <a:r>
              <a:rPr sz="1000" dirty="0">
                <a:latin typeface="Times New Roman" panose="02020603050405020304" pitchFamily="18" charset="0"/>
                <a:cs typeface="Times New Roman" panose="02020603050405020304" pitchFamily="18" charset="0"/>
              </a:rPr>
              <a:t>is</a:t>
            </a:r>
            <a:r>
              <a:rPr sz="1000" spc="15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an</a:t>
            </a:r>
            <a:r>
              <a:rPr sz="1000" spc="15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ensemble</a:t>
            </a:r>
            <a:r>
              <a:rPr sz="1000" spc="15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learning</a:t>
            </a:r>
            <a:r>
              <a:rPr sz="1000" spc="15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based</a:t>
            </a:r>
            <a:r>
              <a:rPr sz="1000" spc="15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regression</a:t>
            </a:r>
            <a:r>
              <a:rPr sz="1000" spc="15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model.</a:t>
            </a:r>
            <a:r>
              <a:rPr sz="1000" spc="70" dirty="0">
                <a:latin typeface="Times New Roman" panose="02020603050405020304" pitchFamily="18" charset="0"/>
                <a:cs typeface="Times New Roman" panose="02020603050405020304" pitchFamily="18" charset="0"/>
              </a:rPr>
              <a:t> </a:t>
            </a:r>
            <a:r>
              <a:rPr sz="1000" dirty="0">
                <a:latin typeface="Times New Roman" panose="02020603050405020304" pitchFamily="18" charset="0"/>
                <a:cs typeface="Times New Roman" panose="02020603050405020304" pitchFamily="18" charset="0"/>
              </a:rPr>
              <a:t>It</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uses</a:t>
            </a:r>
            <a:r>
              <a:rPr sz="1000" spc="70" dirty="0">
                <a:latin typeface="Times New Roman" panose="02020603050405020304" pitchFamily="18" charset="0"/>
                <a:cs typeface="Times New Roman" panose="02020603050405020304" pitchFamily="18" charset="0"/>
              </a:rPr>
              <a:t> </a:t>
            </a:r>
            <a:r>
              <a:rPr sz="1000" dirty="0">
                <a:latin typeface="Times New Roman" panose="02020603050405020304" pitchFamily="18" charset="0"/>
                <a:cs typeface="Times New Roman" panose="02020603050405020304" pitchFamily="18" charset="0"/>
              </a:rPr>
              <a:t>a</a:t>
            </a:r>
            <a:r>
              <a:rPr sz="1000" spc="7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model</a:t>
            </a:r>
            <a:r>
              <a:rPr sz="1000" spc="7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called</a:t>
            </a:r>
            <a:r>
              <a:rPr sz="1000" spc="7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decision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tree,</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specifically</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as</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the</a:t>
            </a:r>
            <a:r>
              <a:rPr sz="1000" spc="26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name suggests, multiple decision trees </a:t>
            </a:r>
            <a:r>
              <a:rPr sz="1000" dirty="0">
                <a:latin typeface="Times New Roman" panose="02020603050405020304" pitchFamily="18" charset="0"/>
                <a:cs typeface="Times New Roman" panose="02020603050405020304" pitchFamily="18" charset="0"/>
              </a:rPr>
              <a:t>to </a:t>
            </a:r>
            <a:r>
              <a:rPr sz="1000" spc="-5" dirty="0">
                <a:latin typeface="Times New Roman" panose="02020603050405020304" pitchFamily="18" charset="0"/>
                <a:cs typeface="Times New Roman" panose="02020603050405020304" pitchFamily="18" charset="0"/>
              </a:rPr>
              <a:t>generate the ensemble model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which collectively produces </a:t>
            </a:r>
            <a:r>
              <a:rPr sz="1000" dirty="0">
                <a:latin typeface="Times New Roman" panose="02020603050405020304" pitchFamily="18" charset="0"/>
                <a:cs typeface="Times New Roman" panose="02020603050405020304" pitchFamily="18" charset="0"/>
              </a:rPr>
              <a:t>a </a:t>
            </a:r>
            <a:r>
              <a:rPr sz="1000" spc="-5" dirty="0">
                <a:latin typeface="Times New Roman" panose="02020603050405020304" pitchFamily="18" charset="0"/>
                <a:cs typeface="Times New Roman" panose="02020603050405020304" pitchFamily="18" charset="0"/>
              </a:rPr>
              <a:t>prediction. The benefit of this model </a:t>
            </a:r>
            <a:r>
              <a:rPr sz="1000" dirty="0">
                <a:latin typeface="Times New Roman" panose="02020603050405020304" pitchFamily="18" charset="0"/>
                <a:cs typeface="Times New Roman" panose="02020603050405020304" pitchFamily="18" charset="0"/>
              </a:rPr>
              <a:t>is </a:t>
            </a:r>
            <a:r>
              <a:rPr sz="1000" spc="-5" dirty="0">
                <a:latin typeface="Times New Roman" panose="02020603050405020304" pitchFamily="18" charset="0"/>
                <a:cs typeface="Times New Roman" panose="02020603050405020304" pitchFamily="18" charset="0"/>
              </a:rPr>
              <a:t>that the trees are produced </a:t>
            </a:r>
            <a:r>
              <a:rPr sz="1000" dirty="0">
                <a:latin typeface="Times New Roman" panose="02020603050405020304" pitchFamily="18" charset="0"/>
                <a:cs typeface="Times New Roman" panose="02020603050405020304" pitchFamily="18" charset="0"/>
              </a:rPr>
              <a:t>in </a:t>
            </a:r>
            <a:r>
              <a:rPr sz="1000" spc="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parallel and are relatively uncorrelated, thus producing good results as each tree </a:t>
            </a:r>
            <a:r>
              <a:rPr sz="1000" dirty="0">
                <a:latin typeface="Times New Roman" panose="02020603050405020304" pitchFamily="18" charset="0"/>
                <a:cs typeface="Times New Roman" panose="02020603050405020304" pitchFamily="18" charset="0"/>
              </a:rPr>
              <a:t>is </a:t>
            </a:r>
            <a:r>
              <a:rPr sz="1000" spc="-5" dirty="0">
                <a:latin typeface="Times New Roman" panose="02020603050405020304" pitchFamily="18" charset="0"/>
                <a:cs typeface="Times New Roman" panose="02020603050405020304" pitchFamily="18" charset="0"/>
              </a:rPr>
              <a:t>not prone </a:t>
            </a:r>
            <a:r>
              <a:rPr sz="1000" dirty="0">
                <a:latin typeface="Times New Roman" panose="02020603050405020304" pitchFamily="18" charset="0"/>
                <a:cs typeface="Times New Roman" panose="02020603050405020304" pitchFamily="18" charset="0"/>
              </a:rPr>
              <a:t>to </a:t>
            </a:r>
            <a:r>
              <a:rPr sz="1000" spc="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individual errors of other trees. This uncorrelated behavior </a:t>
            </a:r>
            <a:r>
              <a:rPr sz="1000" dirty="0">
                <a:latin typeface="Times New Roman" panose="02020603050405020304" pitchFamily="18" charset="0"/>
                <a:cs typeface="Times New Roman" panose="02020603050405020304" pitchFamily="18" charset="0"/>
              </a:rPr>
              <a:t>is </a:t>
            </a:r>
            <a:r>
              <a:rPr sz="1000" spc="-5" dirty="0">
                <a:latin typeface="Times New Roman" panose="02020603050405020304" pitchFamily="18" charset="0"/>
                <a:cs typeface="Times New Roman" panose="02020603050405020304" pitchFamily="18" charset="0"/>
              </a:rPr>
              <a:t>partly ensured by the use of Bootstrap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Aggregation</a:t>
            </a:r>
            <a:r>
              <a:rPr sz="1000" spc="3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or</a:t>
            </a:r>
            <a:r>
              <a:rPr sz="1000" spc="22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bagging</a:t>
            </a:r>
            <a:r>
              <a:rPr sz="1000" spc="22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providing</a:t>
            </a:r>
            <a:r>
              <a:rPr sz="1000" spc="229"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the</a:t>
            </a:r>
            <a:r>
              <a:rPr sz="1000" spc="22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randomness</a:t>
            </a:r>
            <a:r>
              <a:rPr sz="1000" spc="22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required</a:t>
            </a:r>
            <a:r>
              <a:rPr sz="1000" spc="229" dirty="0">
                <a:latin typeface="Times New Roman" panose="02020603050405020304" pitchFamily="18" charset="0"/>
                <a:cs typeface="Times New Roman" panose="02020603050405020304" pitchFamily="18" charset="0"/>
              </a:rPr>
              <a:t> </a:t>
            </a:r>
            <a:r>
              <a:rPr sz="1000" dirty="0">
                <a:latin typeface="Times New Roman" panose="02020603050405020304" pitchFamily="18" charset="0"/>
                <a:cs typeface="Times New Roman" panose="02020603050405020304" pitchFamily="18" charset="0"/>
              </a:rPr>
              <a:t>to</a:t>
            </a:r>
            <a:r>
              <a:rPr sz="1000" spc="22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produce</a:t>
            </a:r>
            <a:r>
              <a:rPr sz="1000" spc="22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robust</a:t>
            </a:r>
            <a:r>
              <a:rPr sz="1000" spc="229"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and</a:t>
            </a:r>
            <a:r>
              <a:rPr sz="1000" spc="22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uncorrelated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trees. This model was hence chosen </a:t>
            </a:r>
            <a:r>
              <a:rPr sz="1000" dirty="0">
                <a:latin typeface="Times New Roman" panose="02020603050405020304" pitchFamily="18" charset="0"/>
                <a:cs typeface="Times New Roman" panose="02020603050405020304" pitchFamily="18" charset="0"/>
              </a:rPr>
              <a:t>to </a:t>
            </a:r>
            <a:r>
              <a:rPr sz="1000" spc="-5" dirty="0">
                <a:latin typeface="Times New Roman" panose="02020603050405020304" pitchFamily="18" charset="0"/>
                <a:cs typeface="Times New Roman" panose="02020603050405020304" pitchFamily="18" charset="0"/>
              </a:rPr>
              <a:t>account for the large number of features </a:t>
            </a:r>
            <a:r>
              <a:rPr sz="1000" dirty="0">
                <a:latin typeface="Times New Roman" panose="02020603050405020304" pitchFamily="18" charset="0"/>
                <a:cs typeface="Times New Roman" panose="02020603050405020304" pitchFamily="18" charset="0"/>
              </a:rPr>
              <a:t>in </a:t>
            </a:r>
            <a:r>
              <a:rPr sz="1000" spc="-5" dirty="0">
                <a:latin typeface="Times New Roman" panose="02020603050405020304" pitchFamily="18" charset="0"/>
                <a:cs typeface="Times New Roman" panose="02020603050405020304" pitchFamily="18" charset="0"/>
              </a:rPr>
              <a:t>the dataset and </a:t>
            </a:r>
            <a:r>
              <a:rPr sz="10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compare </a:t>
            </a:r>
            <a:r>
              <a:rPr sz="1000" dirty="0">
                <a:latin typeface="Times New Roman" panose="02020603050405020304" pitchFamily="18" charset="0"/>
                <a:cs typeface="Times New Roman" panose="02020603050405020304" pitchFamily="18" charset="0"/>
              </a:rPr>
              <a:t>a</a:t>
            </a:r>
            <a:r>
              <a:rPr sz="1000" spc="-5" dirty="0">
                <a:latin typeface="Times New Roman" panose="02020603050405020304" pitchFamily="18" charset="0"/>
                <a:cs typeface="Times New Roman" panose="02020603050405020304" pitchFamily="18" charset="0"/>
              </a:rPr>
              <a:t> bagging technique with the following gradient boosting methods.</a:t>
            </a:r>
            <a:endParaRPr sz="1000" dirty="0">
              <a:latin typeface="Times New Roman" panose="02020603050405020304" pitchFamily="18" charset="0"/>
              <a:cs typeface="Times New Roman" panose="02020603050405020304" pitchFamily="18" charset="0"/>
            </a:endParaRPr>
          </a:p>
          <a:p>
            <a:pPr>
              <a:lnSpc>
                <a:spcPct val="100000"/>
              </a:lnSpc>
              <a:spcBef>
                <a:spcPts val="5"/>
              </a:spcBef>
            </a:pPr>
            <a:endParaRPr sz="1300" dirty="0">
              <a:latin typeface="Times New Roman" panose="02020603050405020304" pitchFamily="18" charset="0"/>
              <a:cs typeface="Times New Roman" panose="02020603050405020304" pitchFamily="18" charset="0"/>
            </a:endParaRPr>
          </a:p>
          <a:p>
            <a:pPr marL="469900" indent="-228600">
              <a:lnSpc>
                <a:spcPct val="100000"/>
              </a:lnSpc>
              <a:buAutoNum type="arabicPeriod" startAt="3"/>
              <a:tabLst>
                <a:tab pos="469900" algn="l"/>
              </a:tabLst>
            </a:pPr>
            <a:r>
              <a:rPr lang="en-IN" sz="1000" b="1" spc="-5" dirty="0">
                <a:latin typeface="Times New Roman" panose="02020603050405020304" pitchFamily="18" charset="0"/>
                <a:cs typeface="Times New Roman" panose="02020603050405020304" pitchFamily="18" charset="0"/>
              </a:rPr>
              <a:t>Bagging Regression Model</a:t>
            </a:r>
            <a:endParaRPr sz="1000" b="1" dirty="0">
              <a:latin typeface="Times New Roman" panose="02020603050405020304" pitchFamily="18" charset="0"/>
              <a:cs typeface="Times New Roman" panose="02020603050405020304" pitchFamily="18" charset="0"/>
            </a:endParaRPr>
          </a:p>
          <a:p>
            <a:pPr>
              <a:lnSpc>
                <a:spcPct val="100000"/>
              </a:lnSpc>
              <a:spcBef>
                <a:spcPts val="25"/>
              </a:spcBef>
              <a:buFont typeface="Arial MT"/>
              <a:buAutoNum type="arabicPeriod" startAt="3"/>
            </a:pPr>
            <a:endParaRPr sz="1150" dirty="0">
              <a:latin typeface="Times New Roman" panose="02020603050405020304" pitchFamily="18" charset="0"/>
              <a:cs typeface="Times New Roman" panose="02020603050405020304" pitchFamily="18" charset="0"/>
            </a:endParaRPr>
          </a:p>
          <a:p>
            <a:pPr marL="298450" marR="5715" algn="just">
              <a:lnSpc>
                <a:spcPct val="112500"/>
              </a:lnSpc>
            </a:pPr>
            <a:r>
              <a:rPr lang="en-US" sz="1000" spc="-5" dirty="0">
                <a:latin typeface="Times New Roman" panose="02020603050405020304" pitchFamily="18" charset="0"/>
                <a:cs typeface="Times New Roman" panose="02020603050405020304" pitchFamily="18" charset="0"/>
              </a:rPr>
              <a:t>Bagging, also known as bootstrap aggregation, is the ensemble learning method that is commonly used to reduce variance within a noisy dataset. In bagging, a random sample of data in a training set is selected with replacement—meaning that the individual data points can be chosen more than once.</a:t>
            </a:r>
          </a:p>
          <a:p>
            <a:pPr marL="298450" marR="5715" algn="just">
              <a:lnSpc>
                <a:spcPct val="112500"/>
              </a:lnSpc>
            </a:pPr>
            <a:endParaRPr sz="1300" dirty="0">
              <a:latin typeface="Times New Roman" panose="02020603050405020304" pitchFamily="18" charset="0"/>
              <a:cs typeface="Times New Roman" panose="02020603050405020304" pitchFamily="18" charset="0"/>
            </a:endParaRPr>
          </a:p>
          <a:p>
            <a:pPr marL="469900" indent="-228600">
              <a:lnSpc>
                <a:spcPct val="100000"/>
              </a:lnSpc>
              <a:buAutoNum type="arabicPeriod" startAt="4"/>
              <a:tabLst>
                <a:tab pos="469900" algn="l"/>
              </a:tabLst>
            </a:pPr>
            <a:r>
              <a:rPr lang="en-IN" sz="1000" b="1" spc="-5" dirty="0">
                <a:latin typeface="Times New Roman" panose="02020603050405020304" pitchFamily="18" charset="0"/>
                <a:cs typeface="Times New Roman" panose="02020603050405020304" pitchFamily="18" charset="0"/>
              </a:rPr>
              <a:t>Tree Regression Model</a:t>
            </a:r>
            <a:endParaRPr sz="1000" b="1" dirty="0">
              <a:latin typeface="Times New Roman" panose="02020603050405020304" pitchFamily="18" charset="0"/>
              <a:cs typeface="Times New Roman" panose="02020603050405020304" pitchFamily="18" charset="0"/>
            </a:endParaRPr>
          </a:p>
          <a:p>
            <a:pPr>
              <a:lnSpc>
                <a:spcPct val="100000"/>
              </a:lnSpc>
              <a:spcBef>
                <a:spcPts val="30"/>
              </a:spcBef>
              <a:buFont typeface="Arial MT"/>
              <a:buAutoNum type="arabicPeriod" startAt="4"/>
            </a:pPr>
            <a:endParaRPr sz="1150" dirty="0">
              <a:latin typeface="Times New Roman" panose="02020603050405020304" pitchFamily="18" charset="0"/>
              <a:cs typeface="Times New Roman" panose="02020603050405020304" pitchFamily="18" charset="0"/>
            </a:endParaRPr>
          </a:p>
          <a:p>
            <a:pPr marL="298450" marR="9525" algn="just">
              <a:lnSpc>
                <a:spcPct val="112500"/>
              </a:lnSpc>
            </a:pPr>
            <a:r>
              <a:rPr lang="en-US" sz="1000" spc="-5" dirty="0">
                <a:latin typeface="Times New Roman" panose="02020603050405020304" pitchFamily="18" charset="0"/>
                <a:cs typeface="Times New Roman" panose="02020603050405020304" pitchFamily="18" charset="0"/>
              </a:rPr>
              <a:t>Tree-based regression models are known for their simplicity and efficiency when dealing with domains with large number of variables and cases. Regression trees are obtained using a fast divide and conquer greedy algorithm that recursively partitions the given training data into smaller subsets.</a:t>
            </a:r>
          </a:p>
          <a:p>
            <a:pPr marL="298450" marR="9525" algn="just">
              <a:lnSpc>
                <a:spcPct val="112500"/>
              </a:lnSpc>
            </a:pPr>
            <a:endParaRPr sz="1300" dirty="0">
              <a:latin typeface="Times New Roman" panose="02020603050405020304" pitchFamily="18" charset="0"/>
              <a:cs typeface="Times New Roman" panose="02020603050405020304" pitchFamily="18" charset="0"/>
            </a:endParaRPr>
          </a:p>
          <a:p>
            <a:pPr marL="469900" indent="-228600">
              <a:lnSpc>
                <a:spcPct val="100000"/>
              </a:lnSpc>
              <a:buAutoNum type="arabicPeriod" startAt="5"/>
              <a:tabLst>
                <a:tab pos="469900" algn="l"/>
              </a:tabLst>
            </a:pPr>
            <a:r>
              <a:rPr lang="en-IN" sz="1000" b="1" spc="-5" dirty="0">
                <a:latin typeface="Times New Roman" panose="02020603050405020304" pitchFamily="18" charset="0"/>
                <a:cs typeface="Times New Roman" panose="02020603050405020304" pitchFamily="18" charset="0"/>
              </a:rPr>
              <a:t>Polynomial Regression Model.</a:t>
            </a:r>
            <a:endParaRPr sz="1000" b="1" dirty="0">
              <a:latin typeface="Times New Roman" panose="02020603050405020304" pitchFamily="18" charset="0"/>
              <a:cs typeface="Times New Roman" panose="02020603050405020304" pitchFamily="18" charset="0"/>
            </a:endParaRPr>
          </a:p>
          <a:p>
            <a:pPr>
              <a:lnSpc>
                <a:spcPct val="100000"/>
              </a:lnSpc>
              <a:spcBef>
                <a:spcPts val="25"/>
              </a:spcBef>
            </a:pPr>
            <a:endParaRPr sz="1150" dirty="0">
              <a:latin typeface="Times New Roman" panose="02020603050405020304" pitchFamily="18" charset="0"/>
              <a:cs typeface="Times New Roman" panose="02020603050405020304" pitchFamily="18" charset="0"/>
            </a:endParaRPr>
          </a:p>
          <a:p>
            <a:pPr marL="298450" marR="5080" algn="just">
              <a:lnSpc>
                <a:spcPct val="112500"/>
              </a:lnSpc>
            </a:pPr>
            <a:r>
              <a:rPr lang="en-US" sz="1000" spc="-5" dirty="0">
                <a:latin typeface="Times New Roman" panose="02020603050405020304" pitchFamily="18" charset="0"/>
                <a:cs typeface="Times New Roman" panose="02020603050405020304" pitchFamily="18" charset="0"/>
              </a:rPr>
              <a:t>Polynomial regression is a kind of linear regression in which the relationship shared between the dependent and independent variables Y and X is modeled as the nth degree of the polynomial. This is done to look for the best way of drawing a line using data points.</a:t>
            </a:r>
            <a:endParaRPr sz="1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44EDABC-B4DB-ED98-6207-7FA14B1C119D}"/>
              </a:ext>
            </a:extLst>
          </p:cNvPr>
          <p:cNvSpPr txBox="1"/>
          <p:nvPr/>
        </p:nvSpPr>
        <p:spPr>
          <a:xfrm>
            <a:off x="7210798" y="9491990"/>
            <a:ext cx="322524" cy="253916"/>
          </a:xfrm>
          <a:prstGeom prst="rect">
            <a:avLst/>
          </a:prstGeom>
          <a:noFill/>
        </p:spPr>
        <p:txBody>
          <a:bodyPr wrap="none" rtlCol="0">
            <a:spAutoFit/>
          </a:bodyPr>
          <a:lstStyle/>
          <a:p>
            <a:r>
              <a:rPr lang="en-IN" sz="1050" b="1" dirty="0"/>
              <a:t>25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63600" y="879468"/>
            <a:ext cx="6040120" cy="1223925"/>
          </a:xfrm>
          <a:prstGeom prst="rect">
            <a:avLst/>
          </a:prstGeom>
        </p:spPr>
        <p:txBody>
          <a:bodyPr vert="horz" wrap="square" lIns="0" tIns="12700" rIns="0" bIns="0" rtlCol="0">
            <a:spAutoFit/>
          </a:bodyPr>
          <a:lstStyle/>
          <a:p>
            <a:pPr marL="508000" indent="-228600">
              <a:lnSpc>
                <a:spcPct val="100000"/>
              </a:lnSpc>
              <a:buAutoNum type="arabicPeriod" startAt="6"/>
              <a:tabLst>
                <a:tab pos="508000" algn="l"/>
              </a:tabLst>
            </a:pPr>
            <a:r>
              <a:rPr lang="en-IN" sz="1000" b="1" spc="-5" dirty="0">
                <a:latin typeface="Times New Roman" panose="02020603050405020304" pitchFamily="18" charset="0"/>
                <a:cs typeface="Times New Roman" panose="02020603050405020304" pitchFamily="18" charset="0"/>
              </a:rPr>
              <a:t>SVM</a:t>
            </a:r>
            <a:endParaRPr sz="1000" b="1" dirty="0">
              <a:latin typeface="Times New Roman" panose="02020603050405020304" pitchFamily="18" charset="0"/>
              <a:cs typeface="Times New Roman" panose="02020603050405020304" pitchFamily="18" charset="0"/>
            </a:endParaRPr>
          </a:p>
          <a:p>
            <a:pPr>
              <a:lnSpc>
                <a:spcPct val="100000"/>
              </a:lnSpc>
              <a:spcBef>
                <a:spcPts val="25"/>
              </a:spcBef>
              <a:buFont typeface="Arial MT"/>
              <a:buAutoNum type="arabicPeriod" startAt="6"/>
            </a:pPr>
            <a:endParaRPr sz="1150" dirty="0">
              <a:latin typeface="Times New Roman" panose="02020603050405020304" pitchFamily="18" charset="0"/>
              <a:cs typeface="Times New Roman" panose="02020603050405020304" pitchFamily="18" charset="0"/>
            </a:endParaRPr>
          </a:p>
          <a:p>
            <a:pPr marL="336550" marR="40640" algn="just">
              <a:lnSpc>
                <a:spcPct val="112500"/>
              </a:lnSpc>
            </a:pPr>
            <a:r>
              <a:rPr lang="en-US" sz="1000" dirty="0">
                <a:latin typeface="Times New Roman" panose="02020603050405020304" pitchFamily="18" charset="0"/>
                <a:cs typeface="Times New Roman" panose="02020603050405020304" pitchFamily="18" charset="0"/>
              </a:rPr>
              <a:t>What is SVM model in machine learning?</a:t>
            </a:r>
          </a:p>
          <a:p>
            <a:pPr marL="336550" marR="40640" algn="just">
              <a:lnSpc>
                <a:spcPct val="112500"/>
              </a:lnSpc>
            </a:pPr>
            <a:r>
              <a:rPr lang="en-US" sz="1000" dirty="0">
                <a:latin typeface="Times New Roman" panose="02020603050405020304" pitchFamily="18" charset="0"/>
                <a:cs typeface="Times New Roman" panose="02020603050405020304" pitchFamily="18" charset="0"/>
              </a:rPr>
              <a:t>A support vector machine (SVM) is a type of supervised learning algorithm used in machine learning to solve classification and regression tasks; SVMs are particularly good at solving binary classification problems, which require classifying the elements of a data set into two groups.</a:t>
            </a:r>
            <a:endParaRPr sz="1100" dirty="0">
              <a:latin typeface="Times New Roman" panose="02020603050405020304" pitchFamily="18" charset="0"/>
              <a:cs typeface="Times New Roman" panose="02020603050405020304" pitchFamily="18" charset="0"/>
            </a:endParaRPr>
          </a:p>
          <a:p>
            <a:pPr>
              <a:lnSpc>
                <a:spcPct val="100000"/>
              </a:lnSpc>
              <a:spcBef>
                <a:spcPts val="30"/>
              </a:spcBef>
            </a:pPr>
            <a:endParaRPr sz="1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90CDAB1-0E6F-F76F-0C3A-6A26764608F6}"/>
              </a:ext>
            </a:extLst>
          </p:cNvPr>
          <p:cNvSpPr txBox="1"/>
          <p:nvPr/>
        </p:nvSpPr>
        <p:spPr>
          <a:xfrm>
            <a:off x="7210798" y="9491990"/>
            <a:ext cx="322524" cy="253916"/>
          </a:xfrm>
          <a:prstGeom prst="rect">
            <a:avLst/>
          </a:prstGeom>
          <a:noFill/>
        </p:spPr>
        <p:txBody>
          <a:bodyPr wrap="none" rtlCol="0">
            <a:spAutoFit/>
          </a:bodyPr>
          <a:lstStyle/>
          <a:p>
            <a:r>
              <a:rPr lang="en-IN" sz="1050" b="1" dirty="0"/>
              <a:t>26</a:t>
            </a:r>
          </a:p>
        </p:txBody>
      </p:sp>
    </p:spTree>
    <p:extLst>
      <p:ext uri="{BB962C8B-B14F-4D97-AF65-F5344CB8AC3E}">
        <p14:creationId xmlns:p14="http://schemas.microsoft.com/office/powerpoint/2010/main" val="3914457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B79061-5DF2-D4B8-C037-58196EBB675F}"/>
              </a:ext>
            </a:extLst>
          </p:cNvPr>
          <p:cNvSpPr txBox="1"/>
          <p:nvPr/>
        </p:nvSpPr>
        <p:spPr>
          <a:xfrm>
            <a:off x="914400" y="533400"/>
            <a:ext cx="6553200" cy="276999"/>
          </a:xfrm>
          <a:prstGeom prst="rect">
            <a:avLst/>
          </a:prstGeom>
          <a:noFill/>
        </p:spPr>
        <p:txBody>
          <a:bodyPr wrap="square">
            <a:spAutoFit/>
          </a:bodyPr>
          <a:lstStyle/>
          <a:p>
            <a:r>
              <a:rPr lang="en-IN" sz="1200" b="1" dirty="0"/>
              <a:t>Creating 20 random point table for the further test</a:t>
            </a:r>
          </a:p>
        </p:txBody>
      </p:sp>
      <p:pic>
        <p:nvPicPr>
          <p:cNvPr id="8" name="Picture 7">
            <a:extLst>
              <a:ext uri="{FF2B5EF4-FFF2-40B4-BE49-F238E27FC236}">
                <a16:creationId xmlns:a16="http://schemas.microsoft.com/office/drawing/2014/main" id="{3A73C7B9-37F5-3CCB-6C0B-D555FC4F18C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41" t="15687" r="28432" b="7625"/>
          <a:stretch/>
        </p:blipFill>
        <p:spPr>
          <a:xfrm>
            <a:off x="1219200" y="990600"/>
            <a:ext cx="5334000" cy="3352800"/>
          </a:xfrm>
          <a:prstGeom prst="rect">
            <a:avLst/>
          </a:prstGeom>
        </p:spPr>
      </p:pic>
      <p:sp>
        <p:nvSpPr>
          <p:cNvPr id="9" name="TextBox 8">
            <a:extLst>
              <a:ext uri="{FF2B5EF4-FFF2-40B4-BE49-F238E27FC236}">
                <a16:creationId xmlns:a16="http://schemas.microsoft.com/office/drawing/2014/main" id="{6814BF68-6216-7525-E86A-8B48435FAA4F}"/>
              </a:ext>
            </a:extLst>
          </p:cNvPr>
          <p:cNvSpPr txBox="1"/>
          <p:nvPr/>
        </p:nvSpPr>
        <p:spPr>
          <a:xfrm>
            <a:off x="7210798" y="9491990"/>
            <a:ext cx="322524" cy="253916"/>
          </a:xfrm>
          <a:prstGeom prst="rect">
            <a:avLst/>
          </a:prstGeom>
          <a:noFill/>
        </p:spPr>
        <p:txBody>
          <a:bodyPr wrap="none" rtlCol="0">
            <a:spAutoFit/>
          </a:bodyPr>
          <a:lstStyle/>
          <a:p>
            <a:r>
              <a:rPr lang="en-IN" sz="1050" b="1" dirty="0"/>
              <a:t>28</a:t>
            </a:r>
          </a:p>
        </p:txBody>
      </p:sp>
    </p:spTree>
    <p:extLst>
      <p:ext uri="{BB962C8B-B14F-4D97-AF65-F5344CB8AC3E}">
        <p14:creationId xmlns:p14="http://schemas.microsoft.com/office/powerpoint/2010/main" val="2431036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376284" y="533400"/>
            <a:ext cx="1019831"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252B1418-ABC9-3577-1BED-73A32C54B9EF}"/>
              </a:ext>
            </a:extLst>
          </p:cNvPr>
          <p:cNvSpPr txBox="1"/>
          <p:nvPr/>
        </p:nvSpPr>
        <p:spPr>
          <a:xfrm>
            <a:off x="761999" y="1005675"/>
            <a:ext cx="6248400" cy="3547894"/>
          </a:xfrm>
          <a:prstGeom prst="rect">
            <a:avLst/>
          </a:prstGeom>
          <a:noFill/>
        </p:spPr>
        <p:txBody>
          <a:bodyPr wrap="square">
            <a:spAutoFit/>
          </a:bodyPr>
          <a:lstStyle/>
          <a:p>
            <a:pPr marL="12700" marR="5715" algn="just">
              <a:lnSpc>
                <a:spcPct val="112500"/>
              </a:lnSpc>
            </a:pPr>
            <a:r>
              <a:rPr lang="en-US" sz="1050" spc="-5" dirty="0">
                <a:latin typeface="Times New Roman" panose="02020603050405020304" pitchFamily="18" charset="0"/>
                <a:cs typeface="Times New Roman" panose="02020603050405020304" pitchFamily="18" charset="0"/>
              </a:rPr>
              <a:t> In  this  fast-moving  generation,  the  present  study  proposes  the  newer  concept  of predicting the prices of certain items. With an idea and motivation to help everyone we came  up  with  a  solution  to  get  an  appropriate  estimate  of  one’s  car  using  Machine Learning Techniques which will save a lot of time and money. A car price prediction has been a high interest research area,  as  it  requires noticeable effort  and  knowledge of  the field expert. Considerable number of distinct attributes is examined  for the reliable  and accurate  prediction.  The  production  of  cars  has  been  steadily  increasing  in  the  past decade, with  over 70 million  passenger cars being produced in  the  year  2016. This has given rise to the used car market, which on its own has become a booming industry. The recent  advent  of  online  portals  has  facilitated  the  need  for  both  the  customer  and  the seller to  be better  informed about  the trends  and patterns  that determine the  value of  a used  car  in  the  market.  To  build  a  model  for  predicting  the  price  of  used  cars  in,  we applied  one  of  the  machine  learning  techniques  i.e.,  Linear  Regression.  Using  linear regression,  there  are  multiple  independent  variables,  but  one  and  only  one  dependent variable whose actual and predicted values are compared to find precision of results. Our paper proposes a system where price is  dependent variable which is predicted,  and  this price is derived from factors like kilometers driven, car purchase year, Car Company, car model, and the fuel type. </a:t>
            </a:r>
          </a:p>
          <a:p>
            <a:pPr marL="12700" marR="5715" algn="just">
              <a:lnSpc>
                <a:spcPct val="112500"/>
              </a:lnSpc>
            </a:pPr>
            <a:endParaRPr lang="en-US" sz="1050" spc="-5" dirty="0">
              <a:latin typeface="Times New Roman" panose="02020603050405020304" pitchFamily="18" charset="0"/>
              <a:cs typeface="Times New Roman" panose="02020603050405020304" pitchFamily="18" charset="0"/>
            </a:endParaRPr>
          </a:p>
          <a:p>
            <a:pPr marL="12700" marR="5715" algn="just">
              <a:lnSpc>
                <a:spcPct val="112500"/>
              </a:lnSpc>
            </a:pPr>
            <a:endParaRPr lang="en-US" sz="1050" spc="-5" dirty="0">
              <a:latin typeface="Times New Roman" panose="02020603050405020304" pitchFamily="18" charset="0"/>
              <a:cs typeface="Times New Roman" panose="02020603050405020304" pitchFamily="18" charset="0"/>
            </a:endParaRPr>
          </a:p>
          <a:p>
            <a:pPr marL="12700" marR="5715" algn="just">
              <a:lnSpc>
                <a:spcPct val="112500"/>
              </a:lnSpc>
            </a:pPr>
            <a:endParaRPr lang="en-US" sz="1050" spc="-5" dirty="0">
              <a:latin typeface="Times New Roman" panose="02020603050405020304" pitchFamily="18" charset="0"/>
              <a:cs typeface="Times New Roman" panose="02020603050405020304" pitchFamily="18" charset="0"/>
            </a:endParaRPr>
          </a:p>
          <a:p>
            <a:pPr marL="12700" marR="5715" algn="just">
              <a:lnSpc>
                <a:spcPct val="112500"/>
              </a:lnSpc>
            </a:pPr>
            <a:r>
              <a:rPr lang="en-US" sz="1050" spc="-5" dirty="0">
                <a:latin typeface="Times New Roman" panose="02020603050405020304" pitchFamily="18" charset="0"/>
                <a:cs typeface="Times New Roman" panose="02020603050405020304" pitchFamily="18" charset="0"/>
              </a:rPr>
              <a:t>Keywords: </a:t>
            </a:r>
          </a:p>
          <a:p>
            <a:pPr marL="12700" marR="5715" algn="just">
              <a:lnSpc>
                <a:spcPct val="112500"/>
              </a:lnSpc>
            </a:pPr>
            <a:r>
              <a:rPr lang="en-US" sz="1050" spc="-5" dirty="0">
                <a:latin typeface="Times New Roman" panose="02020603050405020304" pitchFamily="18" charset="0"/>
                <a:cs typeface="Times New Roman" panose="02020603050405020304" pitchFamily="18" charset="0"/>
              </a:rPr>
              <a:t>Car Price Predictor, Machine Learning, Python, Linear Regression, Dependent variable, NumPy, Pandas etc.</a:t>
            </a:r>
            <a:endParaRPr lang="en-US" sz="105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D7762C8-E89B-DC67-DE1F-C3317B27396E}"/>
              </a:ext>
            </a:extLst>
          </p:cNvPr>
          <p:cNvSpPr txBox="1"/>
          <p:nvPr/>
        </p:nvSpPr>
        <p:spPr>
          <a:xfrm>
            <a:off x="7210798" y="9491990"/>
            <a:ext cx="253596" cy="253916"/>
          </a:xfrm>
          <a:prstGeom prst="rect">
            <a:avLst/>
          </a:prstGeom>
          <a:noFill/>
        </p:spPr>
        <p:txBody>
          <a:bodyPr wrap="none" rtlCol="0">
            <a:spAutoFit/>
          </a:bodyPr>
          <a:lstStyle/>
          <a:p>
            <a:r>
              <a:rPr lang="en-IN" sz="1050" b="1" dirty="0"/>
              <a:t>3</a:t>
            </a:r>
          </a:p>
        </p:txBody>
      </p:sp>
    </p:spTree>
    <p:extLst>
      <p:ext uri="{BB962C8B-B14F-4D97-AF65-F5344CB8AC3E}">
        <p14:creationId xmlns:p14="http://schemas.microsoft.com/office/powerpoint/2010/main" val="1041674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F1D124-60D4-7C89-1C14-DCFB31CBF95A}"/>
              </a:ext>
            </a:extLst>
          </p:cNvPr>
          <p:cNvSpPr txBox="1"/>
          <p:nvPr/>
        </p:nvSpPr>
        <p:spPr>
          <a:xfrm>
            <a:off x="574040" y="496669"/>
            <a:ext cx="6172200" cy="646331"/>
          </a:xfrm>
          <a:prstGeom prst="rect">
            <a:avLst/>
          </a:prstGeom>
          <a:noFill/>
        </p:spPr>
        <p:txBody>
          <a:bodyPr wrap="square">
            <a:spAutoFit/>
          </a:bodyPr>
          <a:lstStyle/>
          <a:p>
            <a:r>
              <a:rPr lang="en-IN" sz="1200" b="1" dirty="0"/>
              <a:t>Results</a:t>
            </a:r>
          </a:p>
          <a:p>
            <a:r>
              <a:rPr lang="en-IN" sz="1200" dirty="0"/>
              <a:t>The results of our tests were quantified in terms of the R</a:t>
            </a:r>
            <a:r>
              <a:rPr lang="en-IN" sz="1200" baseline="30000" dirty="0"/>
              <a:t>2</a:t>
            </a:r>
            <a:r>
              <a:rPr lang="en-IN" sz="1200" dirty="0"/>
              <a:t> score of our predictions. score is a statistical R</a:t>
            </a:r>
            <a:r>
              <a:rPr lang="en-IN" sz="1200" baseline="30000" dirty="0"/>
              <a:t>2</a:t>
            </a:r>
            <a:r>
              <a:rPr lang="en-IN" sz="1200" dirty="0"/>
              <a:t> measure of how close the data are to the fitted regression line.</a:t>
            </a:r>
          </a:p>
        </p:txBody>
      </p:sp>
      <p:pic>
        <p:nvPicPr>
          <p:cNvPr id="7" name="Picture 6">
            <a:extLst>
              <a:ext uri="{FF2B5EF4-FFF2-40B4-BE49-F238E27FC236}">
                <a16:creationId xmlns:a16="http://schemas.microsoft.com/office/drawing/2014/main" id="{D0BA924F-9803-F05A-2F20-BE10500016A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51" t="25134" r="3790" b="4684"/>
          <a:stretch/>
        </p:blipFill>
        <p:spPr>
          <a:xfrm>
            <a:off x="579120" y="1275080"/>
            <a:ext cx="6898640" cy="3068320"/>
          </a:xfrm>
          <a:prstGeom prst="rect">
            <a:avLst/>
          </a:prstGeom>
        </p:spPr>
      </p:pic>
      <p:sp>
        <p:nvSpPr>
          <p:cNvPr id="11" name="TextBox 10">
            <a:extLst>
              <a:ext uri="{FF2B5EF4-FFF2-40B4-BE49-F238E27FC236}">
                <a16:creationId xmlns:a16="http://schemas.microsoft.com/office/drawing/2014/main" id="{FEFFF913-5E3A-014D-1B60-90857165EEF3}"/>
              </a:ext>
            </a:extLst>
          </p:cNvPr>
          <p:cNvSpPr txBox="1"/>
          <p:nvPr/>
        </p:nvSpPr>
        <p:spPr>
          <a:xfrm>
            <a:off x="574040" y="4470737"/>
            <a:ext cx="6553200" cy="2308324"/>
          </a:xfrm>
          <a:prstGeom prst="rect">
            <a:avLst/>
          </a:prstGeom>
          <a:noFill/>
        </p:spPr>
        <p:txBody>
          <a:bodyPr wrap="square">
            <a:spAutoFit/>
          </a:bodyPr>
          <a:lstStyle/>
          <a:p>
            <a:pPr algn="just"/>
            <a:r>
              <a:rPr lang="en-IN" sz="1200" dirty="0"/>
              <a:t>Compared to Linear Regression, most Decision-Tree based methods did not perform comparably well.</a:t>
            </a:r>
          </a:p>
          <a:p>
            <a:pPr algn="just"/>
            <a:r>
              <a:rPr lang="en-IN" sz="1200" dirty="0"/>
              <a:t>This can be attributed to the apparent linearity of the dataset. We believe that It can also be attributed to the difficulty in tuning the hyperparameters for most gradient boost methods. The exception to this is the </a:t>
            </a:r>
            <a:r>
              <a:rPr lang="en-US" sz="1200" dirty="0"/>
              <a:t>Random Forest method which marginally outperforms Linear Regression. However Random Forests tend to overfit the dataset due to the tendency of growing longer trees. This was worked upon by restricting the depth of trees to different values and it was observed that beyond limiting depth to 36 resulted in negligible improvement in prediction performance but progressively increased overfitting. As expected lightGBM performed marginally better than XGBoost but had a significantly faster training time. Building up from the relatively good performance of Linear Regression, the KMeans + Linear Regression Ensemble Learning Method (with K = 3) produced the best R score on test data without high variance as 2 it fits linear relationships categorically. The deep neural network was converging to local minima due to small batch-sizes. </a:t>
            </a:r>
            <a:endParaRPr lang="en-IN" sz="1200" dirty="0"/>
          </a:p>
        </p:txBody>
      </p:sp>
    </p:spTree>
    <p:extLst>
      <p:ext uri="{BB962C8B-B14F-4D97-AF65-F5344CB8AC3E}">
        <p14:creationId xmlns:p14="http://schemas.microsoft.com/office/powerpoint/2010/main" val="1101346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00100" y="879468"/>
            <a:ext cx="6165850" cy="1064394"/>
          </a:xfrm>
          <a:prstGeom prst="rect">
            <a:avLst/>
          </a:prstGeom>
        </p:spPr>
        <p:txBody>
          <a:bodyPr vert="horz" wrap="square" lIns="0" tIns="12700" rIns="0" bIns="0" rtlCol="0">
            <a:spAutoFit/>
          </a:bodyPr>
          <a:lstStyle/>
          <a:p>
            <a:pPr marL="114300">
              <a:lnSpc>
                <a:spcPct val="100000"/>
              </a:lnSpc>
            </a:pPr>
            <a:r>
              <a:rPr sz="1200" b="1" spc="-5" dirty="0">
                <a:latin typeface="Times New Roman" panose="02020603050405020304" pitchFamily="18" charset="0"/>
                <a:cs typeface="Times New Roman" panose="02020603050405020304" pitchFamily="18" charset="0"/>
              </a:rPr>
              <a:t>Contributions</a:t>
            </a:r>
            <a:endParaRPr lang="en-IN" sz="1200" b="1" spc="-5" dirty="0">
              <a:latin typeface="Times New Roman" panose="02020603050405020304" pitchFamily="18" charset="0"/>
              <a:cs typeface="Times New Roman" panose="02020603050405020304" pitchFamily="18" charset="0"/>
            </a:endParaRPr>
          </a:p>
          <a:p>
            <a:pPr marL="114300">
              <a:lnSpc>
                <a:spcPct val="100000"/>
              </a:lnSpc>
            </a:pPr>
            <a:endParaRPr sz="1100" dirty="0">
              <a:latin typeface="Arial"/>
              <a:cs typeface="Arial"/>
            </a:endParaRPr>
          </a:p>
          <a:p>
            <a:pPr marL="114300" algn="just">
              <a:lnSpc>
                <a:spcPct val="100000"/>
              </a:lnSpc>
              <a:spcBef>
                <a:spcPts val="204"/>
              </a:spcBef>
            </a:pPr>
            <a:r>
              <a:rPr lang="en-IN" sz="1000" spc="-5" dirty="0">
                <a:latin typeface="Arial MT"/>
                <a:cs typeface="Arial MT"/>
              </a:rPr>
              <a:t>Both the</a:t>
            </a:r>
            <a:r>
              <a:rPr sz="1000" spc="-5" dirty="0">
                <a:latin typeface="Arial MT"/>
                <a:cs typeface="Arial MT"/>
              </a:rPr>
              <a:t> team members</a:t>
            </a:r>
            <a:r>
              <a:rPr sz="1000" dirty="0">
                <a:latin typeface="Arial MT"/>
                <a:cs typeface="Arial MT"/>
              </a:rPr>
              <a:t> </a:t>
            </a:r>
            <a:r>
              <a:rPr sz="1000" spc="-5" dirty="0">
                <a:latin typeface="Arial MT"/>
                <a:cs typeface="Arial MT"/>
              </a:rPr>
              <a:t>contributed equally</a:t>
            </a:r>
            <a:r>
              <a:rPr sz="1000" dirty="0">
                <a:latin typeface="Arial MT"/>
                <a:cs typeface="Arial MT"/>
              </a:rPr>
              <a:t> </a:t>
            </a:r>
            <a:r>
              <a:rPr sz="1000" spc="-5" dirty="0">
                <a:latin typeface="Arial MT"/>
                <a:cs typeface="Arial MT"/>
              </a:rPr>
              <a:t>towards this</a:t>
            </a:r>
            <a:r>
              <a:rPr sz="1000" dirty="0">
                <a:latin typeface="Arial MT"/>
                <a:cs typeface="Arial MT"/>
              </a:rPr>
              <a:t> </a:t>
            </a:r>
            <a:r>
              <a:rPr sz="1000" spc="-5" dirty="0">
                <a:latin typeface="Arial MT"/>
                <a:cs typeface="Arial MT"/>
              </a:rPr>
              <a:t>project.</a:t>
            </a:r>
            <a:endParaRPr sz="1000" dirty="0">
              <a:latin typeface="Arial MT"/>
              <a:cs typeface="Arial MT"/>
            </a:endParaRPr>
          </a:p>
          <a:p>
            <a:pPr marL="114300" algn="just">
              <a:lnSpc>
                <a:spcPct val="100000"/>
              </a:lnSpc>
              <a:spcBef>
                <a:spcPts val="150"/>
              </a:spcBef>
            </a:pPr>
            <a:r>
              <a:rPr sz="1000" spc="-5" dirty="0">
                <a:latin typeface="Arial MT"/>
                <a:cs typeface="Arial MT"/>
              </a:rPr>
              <a:t>Link</a:t>
            </a:r>
            <a:r>
              <a:rPr sz="1000" dirty="0">
                <a:latin typeface="Arial MT"/>
                <a:cs typeface="Arial MT"/>
              </a:rPr>
              <a:t> to </a:t>
            </a:r>
            <a:r>
              <a:rPr sz="1000" spc="-5" dirty="0">
                <a:latin typeface="Arial MT"/>
                <a:cs typeface="Arial MT"/>
              </a:rPr>
              <a:t>project</a:t>
            </a:r>
            <a:r>
              <a:rPr sz="1000" spc="5" dirty="0">
                <a:latin typeface="Arial MT"/>
                <a:cs typeface="Arial MT"/>
              </a:rPr>
              <a:t> </a:t>
            </a:r>
            <a:r>
              <a:rPr sz="1000" spc="-5" dirty="0">
                <a:latin typeface="Arial MT"/>
                <a:cs typeface="Arial MT"/>
              </a:rPr>
              <a:t>repository</a:t>
            </a:r>
            <a:r>
              <a:rPr sz="1000" dirty="0">
                <a:latin typeface="Arial MT"/>
                <a:cs typeface="Arial MT"/>
              </a:rPr>
              <a:t> :</a:t>
            </a:r>
            <a:r>
              <a:rPr lang="en-US" sz="1000" dirty="0">
                <a:latin typeface="Arial MT"/>
                <a:cs typeface="Arial MT"/>
              </a:rPr>
              <a:t> </a:t>
            </a:r>
            <a:r>
              <a:rPr lang="en-US" sz="1000" dirty="0">
                <a:latin typeface="Arial MT"/>
                <a:cs typeface="Arial MT"/>
                <a:hlinkClick r:id="rId2"/>
              </a:rPr>
              <a:t>Click Here</a:t>
            </a:r>
            <a:endParaRPr sz="1250" dirty="0">
              <a:latin typeface="Arial MT"/>
              <a:cs typeface="Arial MT"/>
            </a:endParaRPr>
          </a:p>
          <a:p>
            <a:pPr marL="114300">
              <a:lnSpc>
                <a:spcPct val="100000"/>
              </a:lnSpc>
            </a:pPr>
            <a:r>
              <a:rPr lang="en-IN" sz="1100" b="1" spc="-5" dirty="0">
                <a:latin typeface="Arial"/>
                <a:cs typeface="Arial"/>
              </a:rPr>
              <a:t>Link: (</a:t>
            </a:r>
            <a:r>
              <a:rPr lang="en-IN" sz="1100" b="1" spc="-5" dirty="0">
                <a:latin typeface="Arial"/>
                <a:cs typeface="Arial"/>
                <a:hlinkClick r:id="rId2"/>
              </a:rPr>
              <a:t>https://github.com/mhrofficial/Car_Price_Predictor.git</a:t>
            </a:r>
            <a:r>
              <a:rPr lang="en-IN" sz="1100" b="1" spc="-5" dirty="0">
                <a:latin typeface="Arial"/>
                <a:cs typeface="Arial"/>
              </a:rPr>
              <a:t>)</a:t>
            </a:r>
          </a:p>
          <a:p>
            <a:pPr marL="114300">
              <a:lnSpc>
                <a:spcPct val="100000"/>
              </a:lnSpc>
            </a:pPr>
            <a:endParaRPr lang="en-IN" sz="1100" b="1" spc="-5" dirty="0">
              <a:latin typeface="Arial"/>
              <a:cs typeface="Arial"/>
            </a:endParaRPr>
          </a:p>
        </p:txBody>
      </p:sp>
      <p:sp>
        <p:nvSpPr>
          <p:cNvPr id="2" name="TextBox 1">
            <a:extLst>
              <a:ext uri="{FF2B5EF4-FFF2-40B4-BE49-F238E27FC236}">
                <a16:creationId xmlns:a16="http://schemas.microsoft.com/office/drawing/2014/main" id="{4B9C3842-E535-20B4-845A-F53185BA45A4}"/>
              </a:ext>
            </a:extLst>
          </p:cNvPr>
          <p:cNvSpPr txBox="1"/>
          <p:nvPr/>
        </p:nvSpPr>
        <p:spPr>
          <a:xfrm>
            <a:off x="7210798" y="9491990"/>
            <a:ext cx="322524" cy="253916"/>
          </a:xfrm>
          <a:prstGeom prst="rect">
            <a:avLst/>
          </a:prstGeom>
          <a:noFill/>
        </p:spPr>
        <p:txBody>
          <a:bodyPr wrap="none" rtlCol="0">
            <a:spAutoFit/>
          </a:bodyPr>
          <a:lstStyle/>
          <a:p>
            <a:r>
              <a:rPr lang="en-IN" sz="1050" b="1" dirty="0"/>
              <a:t>29</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00100" y="879468"/>
            <a:ext cx="6165850" cy="3504036"/>
          </a:xfrm>
          <a:prstGeom prst="rect">
            <a:avLst/>
          </a:prstGeom>
        </p:spPr>
        <p:txBody>
          <a:bodyPr vert="horz" wrap="square" lIns="0" tIns="12700" rIns="0" bIns="0" rtlCol="0">
            <a:spAutoFit/>
          </a:bodyPr>
          <a:lstStyle/>
          <a:p>
            <a:pPr marL="114300">
              <a:lnSpc>
                <a:spcPct val="100000"/>
              </a:lnSpc>
            </a:pPr>
            <a:r>
              <a:rPr sz="1200" b="1" spc="-5" dirty="0">
                <a:latin typeface="Times New Roman" panose="02020603050405020304" pitchFamily="18" charset="0"/>
                <a:cs typeface="Times New Roman" panose="02020603050405020304" pitchFamily="18" charset="0"/>
              </a:rPr>
              <a:t>References</a:t>
            </a:r>
            <a:endParaRPr sz="1200" dirty="0">
              <a:latin typeface="Times New Roman" panose="02020603050405020304" pitchFamily="18" charset="0"/>
              <a:cs typeface="Times New Roman" panose="02020603050405020304" pitchFamily="18" charset="0"/>
            </a:endParaRPr>
          </a:p>
          <a:p>
            <a:pPr>
              <a:lnSpc>
                <a:spcPct val="100000"/>
              </a:lnSpc>
            </a:pPr>
            <a:endParaRPr sz="1200" dirty="0">
              <a:latin typeface="Times New Roman" panose="02020603050405020304" pitchFamily="18" charset="0"/>
              <a:cs typeface="Times New Roman" panose="02020603050405020304" pitchFamily="18" charset="0"/>
            </a:endParaRPr>
          </a:p>
          <a:p>
            <a:pPr marL="571500" indent="-228600" algn="just">
              <a:lnSpc>
                <a:spcPct val="100000"/>
              </a:lnSpc>
              <a:buClr>
                <a:srgbClr val="000000"/>
              </a:buClr>
              <a:buAutoNum type="arabicPeriod"/>
              <a:tabLst>
                <a:tab pos="571500" algn="l"/>
              </a:tabLst>
            </a:pPr>
            <a:r>
              <a:rPr sz="1200" u="sng" spc="-5" dirty="0">
                <a:solidFill>
                  <a:srgbClr val="1154CC"/>
                </a:solidFill>
                <a:uFill>
                  <a:solidFill>
                    <a:srgbClr val="1154CC"/>
                  </a:solidFill>
                </a:uFill>
                <a:latin typeface="Times New Roman" panose="02020603050405020304" pitchFamily="18" charset="0"/>
                <a:cs typeface="Times New Roman" panose="02020603050405020304" pitchFamily="18" charset="0"/>
                <a:hlinkClick r:id="rId2"/>
              </a:rPr>
              <a:t>https://www.kaggle.com/jpayne/852k-used-car-listings</a:t>
            </a:r>
            <a:endParaRPr sz="1200" dirty="0">
              <a:latin typeface="Times New Roman" panose="02020603050405020304" pitchFamily="18" charset="0"/>
              <a:cs typeface="Times New Roman" panose="02020603050405020304" pitchFamily="18" charset="0"/>
            </a:endParaRPr>
          </a:p>
          <a:p>
            <a:pPr marL="571500" marR="102870" indent="-228600" algn="just">
              <a:lnSpc>
                <a:spcPct val="112500"/>
              </a:lnSpc>
              <a:buAutoNum type="arabicPeriod"/>
              <a:tabLst>
                <a:tab pos="571500" algn="l"/>
              </a:tabLst>
            </a:pPr>
            <a:r>
              <a:rPr sz="1200" spc="-5" dirty="0">
                <a:latin typeface="Times New Roman" panose="02020603050405020304" pitchFamily="18" charset="0"/>
                <a:cs typeface="Times New Roman" panose="02020603050405020304" pitchFamily="18" charset="0"/>
              </a:rPr>
              <a:t>N.</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Monburinon,</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P.</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Chertchom,</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T.</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Kaewkiriya,</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S.</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Rungpheung,</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S.</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Buya</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and</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P.</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Boonpou, </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"Prediction of prices for used car by using regression models," </a:t>
            </a:r>
            <a:r>
              <a:rPr sz="1200" i="1" spc="-5" dirty="0">
                <a:latin typeface="Times New Roman" panose="02020603050405020304" pitchFamily="18" charset="0"/>
                <a:cs typeface="Times New Roman" panose="02020603050405020304" pitchFamily="18" charset="0"/>
              </a:rPr>
              <a:t>2018 5th International Conference </a:t>
            </a:r>
            <a:r>
              <a:rPr sz="1200" i="1" dirty="0">
                <a:latin typeface="Times New Roman" panose="02020603050405020304" pitchFamily="18" charset="0"/>
                <a:cs typeface="Times New Roman" panose="02020603050405020304" pitchFamily="18" charset="0"/>
              </a:rPr>
              <a:t> </a:t>
            </a:r>
            <a:r>
              <a:rPr sz="1200" i="1" spc="-5" dirty="0">
                <a:latin typeface="Times New Roman" panose="02020603050405020304" pitchFamily="18" charset="0"/>
                <a:cs typeface="Times New Roman" panose="02020603050405020304" pitchFamily="18" charset="0"/>
              </a:rPr>
              <a:t>on Business and Industrial Research (ICBIR)</a:t>
            </a:r>
            <a:r>
              <a:rPr sz="1200" spc="-5" dirty="0">
                <a:latin typeface="Times New Roman" panose="02020603050405020304" pitchFamily="18" charset="0"/>
                <a:cs typeface="Times New Roman" panose="02020603050405020304" pitchFamily="18" charset="0"/>
              </a:rPr>
              <a:t>, Bangkok, 2018, pp. 115-119.</a:t>
            </a:r>
            <a:endParaRPr sz="1200" dirty="0">
              <a:latin typeface="Times New Roman" panose="02020603050405020304" pitchFamily="18" charset="0"/>
              <a:cs typeface="Times New Roman" panose="02020603050405020304" pitchFamily="18" charset="0"/>
            </a:endParaRPr>
          </a:p>
          <a:p>
            <a:pPr marL="571500" marR="109220" indent="-228600" algn="just">
              <a:lnSpc>
                <a:spcPct val="112500"/>
              </a:lnSpc>
              <a:buAutoNum type="arabicPeriod"/>
              <a:tabLst>
                <a:tab pos="571500" algn="l"/>
              </a:tabLst>
            </a:pPr>
            <a:r>
              <a:rPr sz="1200" spc="-5" dirty="0">
                <a:latin typeface="Times New Roman" panose="02020603050405020304" pitchFamily="18" charset="0"/>
                <a:cs typeface="Times New Roman" panose="02020603050405020304" pitchFamily="18" charset="0"/>
              </a:rPr>
              <a:t>Listiani</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M.</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2009.</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Support</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Vector</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Regression Analysis for Price Prediction </a:t>
            </a:r>
            <a:r>
              <a:rPr sz="1200" dirty="0">
                <a:latin typeface="Times New Roman" panose="02020603050405020304" pitchFamily="18" charset="0"/>
                <a:cs typeface="Times New Roman" panose="02020603050405020304" pitchFamily="18" charset="0"/>
              </a:rPr>
              <a:t>in a </a:t>
            </a:r>
            <a:r>
              <a:rPr sz="1200" spc="-5" dirty="0">
                <a:latin typeface="Times New Roman" panose="02020603050405020304" pitchFamily="18" charset="0"/>
                <a:cs typeface="Times New Roman" panose="02020603050405020304" pitchFamily="18" charset="0"/>
              </a:rPr>
              <a:t>Car Leasing </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Application.</a:t>
            </a:r>
            <a:r>
              <a:rPr sz="1200" spc="-1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rPr>
              <a:t>Master Thesis. Hamburg University of Technology</a:t>
            </a:r>
            <a:endParaRPr sz="1200" dirty="0">
              <a:latin typeface="Times New Roman" panose="02020603050405020304" pitchFamily="18" charset="0"/>
              <a:cs typeface="Times New Roman" panose="02020603050405020304" pitchFamily="18" charset="0"/>
            </a:endParaRPr>
          </a:p>
          <a:p>
            <a:pPr marL="571500" marR="109220" indent="-228600" algn="just">
              <a:lnSpc>
                <a:spcPct val="112500"/>
              </a:lnSpc>
              <a:buAutoNum type="arabicPeriod"/>
              <a:tabLst>
                <a:tab pos="571500" algn="l"/>
              </a:tabLst>
            </a:pPr>
            <a:r>
              <a:rPr sz="1200" spc="-5" dirty="0">
                <a:solidFill>
                  <a:srgbClr val="212121"/>
                </a:solidFill>
                <a:latin typeface="Times New Roman" panose="02020603050405020304" pitchFamily="18" charset="0"/>
                <a:cs typeface="Times New Roman" panose="02020603050405020304" pitchFamily="18" charset="0"/>
              </a:rPr>
              <a:t>Chen,</a:t>
            </a:r>
            <a:r>
              <a:rPr sz="1200"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Tianqi,</a:t>
            </a:r>
            <a:r>
              <a:rPr sz="1200"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and</a:t>
            </a:r>
            <a:r>
              <a:rPr sz="1200"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Carlos</a:t>
            </a:r>
            <a:r>
              <a:rPr sz="1200" spc="26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Guestrin. "</a:t>
            </a:r>
            <a:r>
              <a:rPr sz="1200" spc="-5" dirty="0" err="1">
                <a:solidFill>
                  <a:srgbClr val="212121"/>
                </a:solidFill>
                <a:latin typeface="Times New Roman" panose="02020603050405020304" pitchFamily="18" charset="0"/>
                <a:cs typeface="Times New Roman" panose="02020603050405020304" pitchFamily="18" charset="0"/>
              </a:rPr>
              <a:t>Xgboost</a:t>
            </a:r>
            <a:r>
              <a:rPr sz="1200" spc="-5" dirty="0">
                <a:solidFill>
                  <a:srgbClr val="212121"/>
                </a:solidFill>
                <a:latin typeface="Times New Roman" panose="02020603050405020304" pitchFamily="18" charset="0"/>
                <a:cs typeface="Times New Roman" panose="02020603050405020304" pitchFamily="18" charset="0"/>
              </a:rPr>
              <a:t>: </a:t>
            </a:r>
            <a:r>
              <a:rPr sz="1200" dirty="0">
                <a:solidFill>
                  <a:srgbClr val="212121"/>
                </a:solidFill>
                <a:latin typeface="Times New Roman" panose="02020603050405020304" pitchFamily="18" charset="0"/>
                <a:cs typeface="Times New Roman" panose="02020603050405020304" pitchFamily="18" charset="0"/>
              </a:rPr>
              <a:t>A </a:t>
            </a:r>
            <a:r>
              <a:rPr sz="1200" spc="-5" dirty="0">
                <a:solidFill>
                  <a:srgbClr val="212121"/>
                </a:solidFill>
                <a:latin typeface="Times New Roman" panose="02020603050405020304" pitchFamily="18" charset="0"/>
                <a:cs typeface="Times New Roman" panose="02020603050405020304" pitchFamily="18" charset="0"/>
              </a:rPr>
              <a:t>scalable tree boosting system." </a:t>
            </a:r>
            <a:r>
              <a:rPr sz="1200" i="1" spc="-5" dirty="0">
                <a:solidFill>
                  <a:srgbClr val="212121"/>
                </a:solidFill>
                <a:latin typeface="Times New Roman" panose="02020603050405020304" pitchFamily="18" charset="0"/>
                <a:cs typeface="Times New Roman" panose="02020603050405020304" pitchFamily="18" charset="0"/>
              </a:rPr>
              <a:t>Proceedings of </a:t>
            </a:r>
            <a:r>
              <a:rPr sz="1200" i="1"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the 22nd acm sigkdd international conference on knowledge discovery and data mining</a:t>
            </a:r>
            <a:r>
              <a:rPr sz="1200" spc="-5" dirty="0">
                <a:solidFill>
                  <a:srgbClr val="212121"/>
                </a:solidFill>
                <a:latin typeface="Times New Roman" panose="02020603050405020304" pitchFamily="18" charset="0"/>
                <a:cs typeface="Times New Roman" panose="02020603050405020304" pitchFamily="18" charset="0"/>
              </a:rPr>
              <a:t>. ACM, </a:t>
            </a:r>
            <a:r>
              <a:rPr sz="1200"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2016.</a:t>
            </a:r>
            <a:endParaRPr sz="1200" dirty="0">
              <a:latin typeface="Times New Roman" panose="02020603050405020304" pitchFamily="18" charset="0"/>
              <a:cs typeface="Times New Roman" panose="02020603050405020304" pitchFamily="18" charset="0"/>
            </a:endParaRPr>
          </a:p>
          <a:p>
            <a:pPr marL="571500" marR="108585" indent="-228600">
              <a:lnSpc>
                <a:spcPct val="112500"/>
              </a:lnSpc>
              <a:buAutoNum type="arabicPeriod"/>
              <a:tabLst>
                <a:tab pos="571500" algn="l"/>
              </a:tabLst>
            </a:pPr>
            <a:r>
              <a:rPr sz="1200" spc="-5" dirty="0">
                <a:solidFill>
                  <a:srgbClr val="212121"/>
                </a:solidFill>
                <a:latin typeface="Times New Roman" panose="02020603050405020304" pitchFamily="18" charset="0"/>
                <a:cs typeface="Times New Roman" panose="02020603050405020304" pitchFamily="18" charset="0"/>
              </a:rPr>
              <a:t>Ke,</a:t>
            </a:r>
            <a:r>
              <a:rPr sz="1200" spc="22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Guolin,</a:t>
            </a:r>
            <a:r>
              <a:rPr sz="1200" spc="229"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et</a:t>
            </a:r>
            <a:r>
              <a:rPr sz="1200" spc="22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al.</a:t>
            </a:r>
            <a:r>
              <a:rPr sz="1200" spc="229"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a:t>
            </a:r>
            <a:r>
              <a:rPr sz="1200" spc="-5" dirty="0" err="1">
                <a:solidFill>
                  <a:srgbClr val="212121"/>
                </a:solidFill>
                <a:latin typeface="Times New Roman" panose="02020603050405020304" pitchFamily="18" charset="0"/>
                <a:cs typeface="Times New Roman" panose="02020603050405020304" pitchFamily="18" charset="0"/>
              </a:rPr>
              <a:t>Lightgbm</a:t>
            </a:r>
            <a:r>
              <a:rPr sz="1200" spc="-5" dirty="0">
                <a:solidFill>
                  <a:srgbClr val="212121"/>
                </a:solidFill>
                <a:latin typeface="Times New Roman" panose="02020603050405020304" pitchFamily="18" charset="0"/>
                <a:cs typeface="Times New Roman" panose="02020603050405020304" pitchFamily="18" charset="0"/>
              </a:rPr>
              <a:t>:</a:t>
            </a:r>
            <a:r>
              <a:rPr sz="1200" spc="225" dirty="0">
                <a:solidFill>
                  <a:srgbClr val="212121"/>
                </a:solidFill>
                <a:latin typeface="Times New Roman" panose="02020603050405020304" pitchFamily="18" charset="0"/>
                <a:cs typeface="Times New Roman" panose="02020603050405020304" pitchFamily="18" charset="0"/>
              </a:rPr>
              <a:t> </a:t>
            </a:r>
            <a:r>
              <a:rPr sz="1200" dirty="0">
                <a:solidFill>
                  <a:srgbClr val="212121"/>
                </a:solidFill>
                <a:latin typeface="Times New Roman" panose="02020603050405020304" pitchFamily="18" charset="0"/>
                <a:cs typeface="Times New Roman" panose="02020603050405020304" pitchFamily="18" charset="0"/>
              </a:rPr>
              <a:t>A</a:t>
            </a:r>
            <a:r>
              <a:rPr sz="1200" spc="229"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highly</a:t>
            </a:r>
            <a:r>
              <a:rPr sz="1200" spc="22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efficient</a:t>
            </a:r>
            <a:r>
              <a:rPr sz="1200" spc="229"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gradient</a:t>
            </a:r>
            <a:r>
              <a:rPr sz="1200" spc="22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boosting</a:t>
            </a:r>
            <a:r>
              <a:rPr sz="1200" spc="229"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decision</a:t>
            </a:r>
            <a:r>
              <a:rPr sz="1200" spc="22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tree."</a:t>
            </a:r>
            <a:r>
              <a:rPr sz="1200" spc="229"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Advances</a:t>
            </a:r>
            <a:r>
              <a:rPr sz="1200" i="1" spc="225" dirty="0">
                <a:solidFill>
                  <a:srgbClr val="212121"/>
                </a:solidFill>
                <a:latin typeface="Times New Roman" panose="02020603050405020304" pitchFamily="18" charset="0"/>
                <a:cs typeface="Times New Roman" panose="02020603050405020304" pitchFamily="18" charset="0"/>
              </a:rPr>
              <a:t> </a:t>
            </a:r>
            <a:r>
              <a:rPr sz="1200" i="1" dirty="0">
                <a:solidFill>
                  <a:srgbClr val="212121"/>
                </a:solidFill>
                <a:latin typeface="Times New Roman" panose="02020603050405020304" pitchFamily="18" charset="0"/>
                <a:cs typeface="Times New Roman" panose="02020603050405020304" pitchFamily="18" charset="0"/>
              </a:rPr>
              <a:t>in </a:t>
            </a:r>
            <a:r>
              <a:rPr sz="1200" i="1" spc="-260"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Neural</a:t>
            </a:r>
            <a:r>
              <a:rPr sz="1200" i="1" spc="-10"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Information Processing Systems</a:t>
            </a:r>
            <a:r>
              <a:rPr sz="1200" spc="-5" dirty="0">
                <a:solidFill>
                  <a:srgbClr val="212121"/>
                </a:solidFill>
                <a:latin typeface="Times New Roman" panose="02020603050405020304" pitchFamily="18" charset="0"/>
                <a:cs typeface="Times New Roman" panose="02020603050405020304" pitchFamily="18" charset="0"/>
              </a:rPr>
              <a:t>. 2017.</a:t>
            </a:r>
            <a:endParaRPr sz="1200" dirty="0">
              <a:latin typeface="Times New Roman" panose="02020603050405020304" pitchFamily="18" charset="0"/>
              <a:cs typeface="Times New Roman" panose="02020603050405020304" pitchFamily="18" charset="0"/>
            </a:endParaRPr>
          </a:p>
          <a:p>
            <a:pPr marL="571500" marR="102235" indent="-228600">
              <a:lnSpc>
                <a:spcPct val="112500"/>
              </a:lnSpc>
              <a:buAutoNum type="arabicPeriod"/>
              <a:tabLst>
                <a:tab pos="571500" algn="l"/>
              </a:tabLst>
            </a:pPr>
            <a:r>
              <a:rPr sz="1200" spc="-5" dirty="0">
                <a:solidFill>
                  <a:srgbClr val="212121"/>
                </a:solidFill>
                <a:latin typeface="Times New Roman" panose="02020603050405020304" pitchFamily="18" charset="0"/>
                <a:cs typeface="Times New Roman" panose="02020603050405020304" pitchFamily="18" charset="0"/>
              </a:rPr>
              <a:t>Fisher,</a:t>
            </a:r>
            <a:r>
              <a:rPr sz="1200" spc="150"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Walter</a:t>
            </a:r>
            <a:r>
              <a:rPr sz="1200" spc="15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D.</a:t>
            </a:r>
            <a:r>
              <a:rPr sz="1200" spc="15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"On</a:t>
            </a:r>
            <a:r>
              <a:rPr sz="1200" spc="150"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grouping</a:t>
            </a:r>
            <a:r>
              <a:rPr sz="1200" spc="15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for</a:t>
            </a:r>
            <a:r>
              <a:rPr sz="1200" spc="155"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maximum</a:t>
            </a:r>
            <a:r>
              <a:rPr sz="1200" spc="150"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homogeneity."</a:t>
            </a:r>
            <a:r>
              <a:rPr sz="1200" spc="155"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Journal</a:t>
            </a:r>
            <a:r>
              <a:rPr sz="1200" i="1" spc="155"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of</a:t>
            </a:r>
            <a:r>
              <a:rPr sz="1200" i="1" spc="155"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the</a:t>
            </a:r>
            <a:r>
              <a:rPr sz="1200" i="1" spc="75"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American</a:t>
            </a:r>
            <a:r>
              <a:rPr sz="1200" i="1" spc="75"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statistical </a:t>
            </a:r>
            <a:r>
              <a:rPr sz="1200" i="1" spc="-265" dirty="0">
                <a:solidFill>
                  <a:srgbClr val="212121"/>
                </a:solidFill>
                <a:latin typeface="Times New Roman" panose="02020603050405020304" pitchFamily="18" charset="0"/>
                <a:cs typeface="Times New Roman" panose="02020603050405020304" pitchFamily="18" charset="0"/>
              </a:rPr>
              <a:t> </a:t>
            </a:r>
            <a:r>
              <a:rPr sz="1200" i="1" spc="-5" dirty="0">
                <a:solidFill>
                  <a:srgbClr val="212121"/>
                </a:solidFill>
                <a:latin typeface="Times New Roman" panose="02020603050405020304" pitchFamily="18" charset="0"/>
                <a:cs typeface="Times New Roman" panose="02020603050405020304" pitchFamily="18" charset="0"/>
              </a:rPr>
              <a:t>Association</a:t>
            </a:r>
            <a:r>
              <a:rPr sz="1200" i="1" spc="-10" dirty="0">
                <a:solidFill>
                  <a:srgbClr val="212121"/>
                </a:solidFill>
                <a:latin typeface="Times New Roman" panose="02020603050405020304" pitchFamily="18" charset="0"/>
                <a:cs typeface="Times New Roman" panose="02020603050405020304" pitchFamily="18" charset="0"/>
              </a:rPr>
              <a:t> </a:t>
            </a:r>
            <a:r>
              <a:rPr sz="1200" spc="-5" dirty="0">
                <a:solidFill>
                  <a:srgbClr val="212121"/>
                </a:solidFill>
                <a:latin typeface="Times New Roman" panose="02020603050405020304" pitchFamily="18" charset="0"/>
                <a:cs typeface="Times New Roman" panose="02020603050405020304" pitchFamily="18" charset="0"/>
              </a:rPr>
              <a:t>53.284 (1958): 789-798.</a:t>
            </a:r>
            <a:endParaRPr sz="1200" dirty="0">
              <a:latin typeface="Times New Roman" panose="02020603050405020304" pitchFamily="18" charset="0"/>
              <a:cs typeface="Times New Roman" panose="02020603050405020304" pitchFamily="18" charset="0"/>
            </a:endParaRPr>
          </a:p>
          <a:p>
            <a:pPr marL="571500" marR="105410" indent="-228600">
              <a:lnSpc>
                <a:spcPts val="1430"/>
              </a:lnSpc>
              <a:spcBef>
                <a:spcPts val="85"/>
              </a:spcBef>
              <a:buClr>
                <a:srgbClr val="212121"/>
              </a:buClr>
              <a:buAutoNum type="arabicPeriod"/>
              <a:tabLst>
                <a:tab pos="571500" algn="l"/>
              </a:tabLst>
            </a:pPr>
            <a:r>
              <a:rPr sz="1200" u="sng" spc="-5" dirty="0">
                <a:solidFill>
                  <a:srgbClr val="1154CC"/>
                </a:solidFill>
                <a:uFill>
                  <a:solidFill>
                    <a:srgbClr val="1154CC"/>
                  </a:solidFill>
                </a:uFill>
                <a:latin typeface="Times New Roman" panose="02020603050405020304" pitchFamily="18" charset="0"/>
                <a:cs typeface="Times New Roman" panose="02020603050405020304" pitchFamily="18" charset="0"/>
                <a:hlinkClick r:id="rId3"/>
              </a:rPr>
              <a:t>https://scikit-learn.org/stable/modules/classes.htm</a:t>
            </a:r>
            <a:r>
              <a:rPr sz="1200" spc="-5" dirty="0">
                <a:solidFill>
                  <a:srgbClr val="1154CC"/>
                </a:solidFill>
                <a:latin typeface="Times New Roman" panose="02020603050405020304" pitchFamily="18" charset="0"/>
                <a:cs typeface="Times New Roman" panose="02020603050405020304" pitchFamily="18" charset="0"/>
                <a:hlinkClick r:id="rId3"/>
              </a:rPr>
              <a:t>l</a:t>
            </a:r>
            <a:r>
              <a:rPr sz="1200" spc="-5" dirty="0">
                <a:latin typeface="Times New Roman" panose="02020603050405020304" pitchFamily="18" charset="0"/>
                <a:cs typeface="Times New Roman" panose="02020603050405020304" pitchFamily="18" charset="0"/>
              </a:rPr>
              <a:t>:</a:t>
            </a:r>
            <a:r>
              <a:rPr sz="1200" dirty="0">
                <a:latin typeface="Times New Roman" panose="02020603050405020304" pitchFamily="18" charset="0"/>
                <a:cs typeface="Times New Roman" panose="02020603050405020304" pitchFamily="18" charset="0"/>
              </a:rPr>
              <a:t> </a:t>
            </a:r>
            <a:r>
              <a:rPr sz="1200" spc="-5" dirty="0">
                <a:latin typeface="Times New Roman" panose="02020603050405020304" pitchFamily="18" charset="0"/>
                <a:cs typeface="Times New Roman" panose="02020603050405020304" pitchFamily="18" charset="0"/>
                <a:hlinkClick r:id="rId4"/>
              </a:rPr>
              <a:t>Scikit-learn:</a:t>
            </a:r>
            <a:r>
              <a:rPr sz="1200" dirty="0">
                <a:latin typeface="Times New Roman" panose="02020603050405020304" pitchFamily="18" charset="0"/>
                <a:cs typeface="Times New Roman" panose="02020603050405020304" pitchFamily="18" charset="0"/>
                <a:hlinkClick r:id="rId4"/>
              </a:rPr>
              <a:t> </a:t>
            </a:r>
            <a:r>
              <a:rPr sz="1200" spc="-5" dirty="0">
                <a:latin typeface="Times New Roman" panose="02020603050405020304" pitchFamily="18" charset="0"/>
                <a:cs typeface="Times New Roman" panose="02020603050405020304" pitchFamily="18" charset="0"/>
                <a:hlinkClick r:id="rId4"/>
              </a:rPr>
              <a:t>Machine</a:t>
            </a:r>
            <a:r>
              <a:rPr sz="1200" dirty="0">
                <a:latin typeface="Times New Roman" panose="02020603050405020304" pitchFamily="18" charset="0"/>
                <a:cs typeface="Times New Roman" panose="02020603050405020304" pitchFamily="18" charset="0"/>
                <a:hlinkClick r:id="rId4"/>
              </a:rPr>
              <a:t> </a:t>
            </a:r>
            <a:r>
              <a:rPr sz="1200" spc="-5" dirty="0">
                <a:latin typeface="Times New Roman" panose="02020603050405020304" pitchFamily="18" charset="0"/>
                <a:cs typeface="Times New Roman" panose="02020603050405020304" pitchFamily="18" charset="0"/>
                <a:hlinkClick r:id="rId4"/>
              </a:rPr>
              <a:t>Learning</a:t>
            </a:r>
            <a:r>
              <a:rPr sz="1200" dirty="0">
                <a:latin typeface="Times New Roman" panose="02020603050405020304" pitchFamily="18" charset="0"/>
                <a:cs typeface="Times New Roman" panose="02020603050405020304" pitchFamily="18" charset="0"/>
                <a:hlinkClick r:id="rId4"/>
              </a:rPr>
              <a:t> in</a:t>
            </a:r>
            <a:r>
              <a:rPr sz="1200" spc="5" dirty="0">
                <a:latin typeface="Times New Roman" panose="02020603050405020304" pitchFamily="18" charset="0"/>
                <a:cs typeface="Times New Roman" panose="02020603050405020304" pitchFamily="18" charset="0"/>
                <a:hlinkClick r:id="rId4"/>
              </a:rPr>
              <a:t> </a:t>
            </a:r>
            <a:r>
              <a:rPr sz="1200" spc="-5" dirty="0">
                <a:latin typeface="Times New Roman" panose="02020603050405020304" pitchFamily="18" charset="0"/>
                <a:cs typeface="Times New Roman" panose="02020603050405020304" pitchFamily="18" charset="0"/>
                <a:hlinkClick r:id="rId4"/>
              </a:rPr>
              <a:t>Python</a:t>
            </a:r>
            <a:r>
              <a:rPr sz="1200" spc="-5" dirty="0">
                <a:solidFill>
                  <a:srgbClr val="202529"/>
                </a:solidFill>
                <a:latin typeface="Times New Roman" panose="02020603050405020304" pitchFamily="18" charset="0"/>
                <a:cs typeface="Times New Roman" panose="02020603050405020304" pitchFamily="18" charset="0"/>
              </a:rPr>
              <a:t>, </a:t>
            </a:r>
            <a:r>
              <a:rPr sz="1200" spc="-265" dirty="0">
                <a:solidFill>
                  <a:srgbClr val="202529"/>
                </a:solidFill>
                <a:latin typeface="Times New Roman" panose="02020603050405020304" pitchFamily="18" charset="0"/>
                <a:cs typeface="Times New Roman" panose="02020603050405020304" pitchFamily="18" charset="0"/>
              </a:rPr>
              <a:t> </a:t>
            </a:r>
            <a:r>
              <a:rPr sz="1200" spc="-5" dirty="0">
                <a:solidFill>
                  <a:srgbClr val="202529"/>
                </a:solidFill>
                <a:latin typeface="Times New Roman" panose="02020603050405020304" pitchFamily="18" charset="0"/>
                <a:cs typeface="Times New Roman" panose="02020603050405020304" pitchFamily="18" charset="0"/>
              </a:rPr>
              <a:t>Pedregosa</a:t>
            </a:r>
            <a:r>
              <a:rPr sz="1200" spc="-10" dirty="0">
                <a:solidFill>
                  <a:srgbClr val="202529"/>
                </a:solidFill>
                <a:latin typeface="Times New Roman" panose="02020603050405020304" pitchFamily="18" charset="0"/>
                <a:cs typeface="Times New Roman" panose="02020603050405020304" pitchFamily="18" charset="0"/>
              </a:rPr>
              <a:t> </a:t>
            </a:r>
            <a:r>
              <a:rPr sz="1200" i="1" spc="-5" dirty="0">
                <a:solidFill>
                  <a:srgbClr val="202529"/>
                </a:solidFill>
                <a:latin typeface="Times New Roman" panose="02020603050405020304" pitchFamily="18" charset="0"/>
                <a:cs typeface="Times New Roman" panose="02020603050405020304" pitchFamily="18" charset="0"/>
              </a:rPr>
              <a:t>et al.</a:t>
            </a:r>
            <a:r>
              <a:rPr sz="1200" spc="-5" dirty="0">
                <a:solidFill>
                  <a:srgbClr val="202529"/>
                </a:solidFill>
                <a:latin typeface="Times New Roman" panose="02020603050405020304" pitchFamily="18" charset="0"/>
                <a:cs typeface="Times New Roman" panose="02020603050405020304" pitchFamily="18" charset="0"/>
              </a:rPr>
              <a:t>, JMLR 12, pp. 2825-2830, 2011.</a:t>
            </a:r>
            <a:endParaRPr sz="1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A488BA-974E-3817-7CAB-431A130BB5C4}"/>
              </a:ext>
            </a:extLst>
          </p:cNvPr>
          <p:cNvSpPr txBox="1"/>
          <p:nvPr/>
        </p:nvSpPr>
        <p:spPr>
          <a:xfrm>
            <a:off x="7210798" y="9491990"/>
            <a:ext cx="322524" cy="253916"/>
          </a:xfrm>
          <a:prstGeom prst="rect">
            <a:avLst/>
          </a:prstGeom>
          <a:noFill/>
        </p:spPr>
        <p:txBody>
          <a:bodyPr wrap="none" rtlCol="0">
            <a:spAutoFit/>
          </a:bodyPr>
          <a:lstStyle/>
          <a:p>
            <a:r>
              <a:rPr lang="en-IN" sz="1050" b="1" dirty="0"/>
              <a:t>30</a:t>
            </a:r>
          </a:p>
        </p:txBody>
      </p:sp>
    </p:spTree>
    <p:extLst>
      <p:ext uri="{BB962C8B-B14F-4D97-AF65-F5344CB8AC3E}">
        <p14:creationId xmlns:p14="http://schemas.microsoft.com/office/powerpoint/2010/main" val="387902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464449" y="1018401"/>
            <a:ext cx="678391"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INDEX</a:t>
            </a:r>
            <a:endParaRPr lang="en-IN" sz="16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8448EA57-742E-1943-3E2C-34719F5D1269}"/>
              </a:ext>
            </a:extLst>
          </p:cNvPr>
          <p:cNvGraphicFramePr>
            <a:graphicFrameLocks noGrp="1"/>
          </p:cNvGraphicFramePr>
          <p:nvPr>
            <p:extLst>
              <p:ext uri="{D42A27DB-BD31-4B8C-83A1-F6EECF244321}">
                <p14:modId xmlns:p14="http://schemas.microsoft.com/office/powerpoint/2010/main" val="3530572368"/>
              </p:ext>
            </p:extLst>
          </p:nvPr>
        </p:nvGraphicFramePr>
        <p:xfrm>
          <a:off x="946144" y="1828801"/>
          <a:ext cx="5715000" cy="6095994"/>
        </p:xfrm>
        <a:graphic>
          <a:graphicData uri="http://schemas.openxmlformats.org/drawingml/2006/table">
            <a:tbl>
              <a:tblPr firstRow="1" bandRow="1">
                <a:tableStyleId>{2D5ABB26-0587-4C30-8999-92F81FD0307C}</a:tableStyleId>
              </a:tblPr>
              <a:tblGrid>
                <a:gridCol w="680357">
                  <a:extLst>
                    <a:ext uri="{9D8B030D-6E8A-4147-A177-3AD203B41FA5}">
                      <a16:colId xmlns:a16="http://schemas.microsoft.com/office/drawing/2014/main" val="596127728"/>
                    </a:ext>
                  </a:extLst>
                </a:gridCol>
                <a:gridCol w="3333750">
                  <a:extLst>
                    <a:ext uri="{9D8B030D-6E8A-4147-A177-3AD203B41FA5}">
                      <a16:colId xmlns:a16="http://schemas.microsoft.com/office/drawing/2014/main" val="2771060647"/>
                    </a:ext>
                  </a:extLst>
                </a:gridCol>
                <a:gridCol w="1700893">
                  <a:extLst>
                    <a:ext uri="{9D8B030D-6E8A-4147-A177-3AD203B41FA5}">
                      <a16:colId xmlns:a16="http://schemas.microsoft.com/office/drawing/2014/main" val="3742823443"/>
                    </a:ext>
                  </a:extLst>
                </a:gridCol>
              </a:tblGrid>
              <a:tr h="350408">
                <a:tc>
                  <a:txBody>
                    <a:bodyPr/>
                    <a:lstStyle/>
                    <a:p>
                      <a:pPr algn="ctr"/>
                      <a:r>
                        <a:rPr lang="en-IN" sz="1200" b="1" dirty="0"/>
                        <a:t>S No.</a:t>
                      </a:r>
                    </a:p>
                  </a:txBody>
                  <a:tcPr/>
                </a:tc>
                <a:tc>
                  <a:txBody>
                    <a:bodyPr/>
                    <a:lstStyle/>
                    <a:p>
                      <a:r>
                        <a:rPr lang="en-IN" sz="1200" b="1" dirty="0"/>
                        <a:t>CONTENTS</a:t>
                      </a:r>
                    </a:p>
                  </a:txBody>
                  <a:tcPr/>
                </a:tc>
                <a:tc>
                  <a:txBody>
                    <a:bodyPr/>
                    <a:lstStyle/>
                    <a:p>
                      <a:pPr algn="ctr"/>
                      <a:r>
                        <a:rPr lang="en-IN" sz="1200" b="1" dirty="0"/>
                        <a:t>PAGE No.</a:t>
                      </a:r>
                    </a:p>
                  </a:txBody>
                  <a:tcPr/>
                </a:tc>
                <a:extLst>
                  <a:ext uri="{0D108BD9-81ED-4DB2-BD59-A6C34878D82A}">
                    <a16:rowId xmlns:a16="http://schemas.microsoft.com/office/drawing/2014/main" val="4112083814"/>
                  </a:ext>
                </a:extLst>
              </a:tr>
              <a:tr h="350408">
                <a:tc>
                  <a:txBody>
                    <a:bodyPr/>
                    <a:lstStyle/>
                    <a:p>
                      <a:pPr algn="ctr"/>
                      <a:r>
                        <a:rPr lang="en-IN" sz="1000" dirty="0"/>
                        <a:t>1.</a:t>
                      </a:r>
                    </a:p>
                  </a:txBody>
                  <a:tcPr/>
                </a:tc>
                <a:tc>
                  <a:txBody>
                    <a:bodyPr/>
                    <a:lstStyle/>
                    <a:p>
                      <a:r>
                        <a:rPr lang="en-IN" sz="1000" dirty="0"/>
                        <a:t>Introduction  ………………………………………………………………</a:t>
                      </a:r>
                    </a:p>
                  </a:txBody>
                  <a:tcPr/>
                </a:tc>
                <a:tc>
                  <a:txBody>
                    <a:bodyPr/>
                    <a:lstStyle/>
                    <a:p>
                      <a:pPr algn="ctr"/>
                      <a:r>
                        <a:rPr lang="en-IN" sz="1000" dirty="0"/>
                        <a:t>5</a:t>
                      </a:r>
                    </a:p>
                  </a:txBody>
                  <a:tcPr/>
                </a:tc>
                <a:extLst>
                  <a:ext uri="{0D108BD9-81ED-4DB2-BD59-A6C34878D82A}">
                    <a16:rowId xmlns:a16="http://schemas.microsoft.com/office/drawing/2014/main" val="3768376841"/>
                  </a:ext>
                </a:extLst>
              </a:tr>
              <a:tr h="350408">
                <a:tc>
                  <a:txBody>
                    <a:bodyPr/>
                    <a:lstStyle/>
                    <a:p>
                      <a:pPr algn="ctr"/>
                      <a:r>
                        <a:rPr lang="en-IN" sz="1000" dirty="0"/>
                        <a:t>2.</a:t>
                      </a:r>
                    </a:p>
                  </a:txBody>
                  <a:tcPr/>
                </a:tc>
                <a:tc>
                  <a:txBody>
                    <a:bodyPr/>
                    <a:lstStyle/>
                    <a:p>
                      <a:r>
                        <a:rPr lang="en-IN" sz="1000" dirty="0"/>
                        <a:t>Software requirements  ………..…………………………………….</a:t>
                      </a:r>
                    </a:p>
                  </a:txBody>
                  <a:tcPr/>
                </a:tc>
                <a:tc>
                  <a:txBody>
                    <a:bodyPr/>
                    <a:lstStyle/>
                    <a:p>
                      <a:pPr algn="ctr"/>
                      <a:r>
                        <a:rPr lang="en-IN" sz="1000" dirty="0"/>
                        <a:t>6</a:t>
                      </a:r>
                    </a:p>
                  </a:txBody>
                  <a:tcPr/>
                </a:tc>
                <a:extLst>
                  <a:ext uri="{0D108BD9-81ED-4DB2-BD59-A6C34878D82A}">
                    <a16:rowId xmlns:a16="http://schemas.microsoft.com/office/drawing/2014/main" val="702040776"/>
                  </a:ext>
                </a:extLst>
              </a:tr>
              <a:tr h="350408">
                <a:tc>
                  <a:txBody>
                    <a:bodyPr/>
                    <a:lstStyle/>
                    <a:p>
                      <a:pPr algn="ctr"/>
                      <a:r>
                        <a:rPr lang="en-IN" sz="1000" dirty="0"/>
                        <a:t>3.</a:t>
                      </a:r>
                    </a:p>
                  </a:txBody>
                  <a:tcPr/>
                </a:tc>
                <a:tc>
                  <a:txBody>
                    <a:bodyPr/>
                    <a:lstStyle/>
                    <a:p>
                      <a:r>
                        <a:rPr lang="en-IN" sz="1000" dirty="0"/>
                        <a:t>Technology …………………………..……………………….…………….</a:t>
                      </a:r>
                    </a:p>
                  </a:txBody>
                  <a:tcPr/>
                </a:tc>
                <a:tc>
                  <a:txBody>
                    <a:bodyPr/>
                    <a:lstStyle/>
                    <a:p>
                      <a:pPr algn="ctr"/>
                      <a:r>
                        <a:rPr lang="en-IN" sz="1000" dirty="0"/>
                        <a:t>7</a:t>
                      </a:r>
                    </a:p>
                  </a:txBody>
                  <a:tcPr/>
                </a:tc>
                <a:extLst>
                  <a:ext uri="{0D108BD9-81ED-4DB2-BD59-A6C34878D82A}">
                    <a16:rowId xmlns:a16="http://schemas.microsoft.com/office/drawing/2014/main" val="888405994"/>
                  </a:ext>
                </a:extLst>
              </a:tr>
              <a:tr h="350408">
                <a:tc>
                  <a:txBody>
                    <a:bodyPr/>
                    <a:lstStyle/>
                    <a:p>
                      <a:pPr algn="ctr"/>
                      <a:endParaRPr lang="en-IN" sz="1000" dirty="0"/>
                    </a:p>
                  </a:txBody>
                  <a:tcPr/>
                </a:tc>
                <a:tc>
                  <a:txBody>
                    <a:bodyPr/>
                    <a:lstStyle/>
                    <a:p>
                      <a:r>
                        <a:rPr lang="en-IN" sz="1000" dirty="0"/>
                        <a:t>3.1 Python …..……………………………………………………………….</a:t>
                      </a:r>
                    </a:p>
                  </a:txBody>
                  <a:tcPr/>
                </a:tc>
                <a:tc>
                  <a:txBody>
                    <a:bodyPr/>
                    <a:lstStyle/>
                    <a:p>
                      <a:pPr algn="ctr"/>
                      <a:r>
                        <a:rPr lang="en-IN" sz="1000" dirty="0"/>
                        <a:t>7</a:t>
                      </a:r>
                    </a:p>
                  </a:txBody>
                  <a:tcPr/>
                </a:tc>
                <a:extLst>
                  <a:ext uri="{0D108BD9-81ED-4DB2-BD59-A6C34878D82A}">
                    <a16:rowId xmlns:a16="http://schemas.microsoft.com/office/drawing/2014/main" val="1438544688"/>
                  </a:ext>
                </a:extLst>
              </a:tr>
              <a:tr h="350408">
                <a:tc>
                  <a:txBody>
                    <a:bodyPr/>
                    <a:lstStyle/>
                    <a:p>
                      <a:pPr algn="ctr"/>
                      <a:endParaRPr lang="en-IN" sz="1000" dirty="0"/>
                    </a:p>
                  </a:txBody>
                  <a:tcPr/>
                </a:tc>
                <a:tc>
                  <a:txBody>
                    <a:bodyPr/>
                    <a:lstStyle/>
                    <a:p>
                      <a:r>
                        <a:rPr lang="en-IN" sz="1000" dirty="0"/>
                        <a:t>3.2 Machine Learning……………………………………..…………….</a:t>
                      </a:r>
                    </a:p>
                  </a:txBody>
                  <a:tcPr/>
                </a:tc>
                <a:tc>
                  <a:txBody>
                    <a:bodyPr/>
                    <a:lstStyle/>
                    <a:p>
                      <a:pPr algn="ctr"/>
                      <a:r>
                        <a:rPr lang="en-IN" sz="1000" dirty="0"/>
                        <a:t>7</a:t>
                      </a:r>
                    </a:p>
                  </a:txBody>
                  <a:tcPr/>
                </a:tc>
                <a:extLst>
                  <a:ext uri="{0D108BD9-81ED-4DB2-BD59-A6C34878D82A}">
                    <a16:rowId xmlns:a16="http://schemas.microsoft.com/office/drawing/2014/main" val="3985149749"/>
                  </a:ext>
                </a:extLst>
              </a:tr>
              <a:tr h="350408">
                <a:tc>
                  <a:txBody>
                    <a:bodyPr/>
                    <a:lstStyle/>
                    <a:p>
                      <a:pPr algn="ctr"/>
                      <a:endParaRPr lang="en-IN" sz="1000" dirty="0"/>
                    </a:p>
                  </a:txBody>
                  <a:tcPr/>
                </a:tc>
                <a:tc>
                  <a:txBody>
                    <a:bodyPr/>
                    <a:lstStyle/>
                    <a:p>
                      <a:r>
                        <a:rPr lang="en-IN" sz="1000" dirty="0"/>
                        <a:t>3.3 Streamlit …………………………………………………………………</a:t>
                      </a:r>
                    </a:p>
                  </a:txBody>
                  <a:tcPr/>
                </a:tc>
                <a:tc>
                  <a:txBody>
                    <a:bodyPr/>
                    <a:lstStyle/>
                    <a:p>
                      <a:pPr algn="ctr"/>
                      <a:r>
                        <a:rPr lang="en-IN" sz="1000" dirty="0"/>
                        <a:t>7</a:t>
                      </a:r>
                    </a:p>
                  </a:txBody>
                  <a:tcPr/>
                </a:tc>
                <a:extLst>
                  <a:ext uri="{0D108BD9-81ED-4DB2-BD59-A6C34878D82A}">
                    <a16:rowId xmlns:a16="http://schemas.microsoft.com/office/drawing/2014/main" val="2116350494"/>
                  </a:ext>
                </a:extLst>
              </a:tr>
              <a:tr h="350408">
                <a:tc>
                  <a:txBody>
                    <a:bodyPr/>
                    <a:lstStyle/>
                    <a:p>
                      <a:pPr algn="ctr"/>
                      <a:endParaRPr lang="en-IN" sz="1000" dirty="0"/>
                    </a:p>
                  </a:txBody>
                  <a:tcPr/>
                </a:tc>
                <a:tc>
                  <a:txBody>
                    <a:bodyPr/>
                    <a:lstStyle/>
                    <a:p>
                      <a:r>
                        <a:rPr lang="en-IN" sz="1000" dirty="0"/>
                        <a:t>3.4 Python Libraries………………………………………………………</a:t>
                      </a:r>
                    </a:p>
                  </a:txBody>
                  <a:tcPr/>
                </a:tc>
                <a:tc>
                  <a:txBody>
                    <a:bodyPr/>
                    <a:lstStyle/>
                    <a:p>
                      <a:pPr algn="ctr"/>
                      <a:r>
                        <a:rPr lang="en-IN" sz="1000" dirty="0"/>
                        <a:t>7</a:t>
                      </a:r>
                    </a:p>
                  </a:txBody>
                  <a:tcPr/>
                </a:tc>
                <a:extLst>
                  <a:ext uri="{0D108BD9-81ED-4DB2-BD59-A6C34878D82A}">
                    <a16:rowId xmlns:a16="http://schemas.microsoft.com/office/drawing/2014/main" val="1472935453"/>
                  </a:ext>
                </a:extLst>
              </a:tr>
              <a:tr h="350408">
                <a:tc>
                  <a:txBody>
                    <a:bodyPr/>
                    <a:lstStyle/>
                    <a:p>
                      <a:pPr algn="ctr"/>
                      <a:endParaRPr lang="en-IN" sz="1000" dirty="0"/>
                    </a:p>
                  </a:txBody>
                  <a:tcPr/>
                </a:tc>
                <a:tc>
                  <a:txBody>
                    <a:bodyPr/>
                    <a:lstStyle/>
                    <a:p>
                      <a:r>
                        <a:rPr lang="en-IN" sz="1000" dirty="0"/>
                        <a:t>3.5 SQL Database  …………….…………………………………………..</a:t>
                      </a:r>
                    </a:p>
                  </a:txBody>
                  <a:tcPr/>
                </a:tc>
                <a:tc>
                  <a:txBody>
                    <a:bodyPr/>
                    <a:lstStyle/>
                    <a:p>
                      <a:pPr algn="ctr"/>
                      <a:r>
                        <a:rPr lang="en-IN" sz="1000" dirty="0"/>
                        <a:t>7</a:t>
                      </a:r>
                    </a:p>
                  </a:txBody>
                  <a:tcPr/>
                </a:tc>
                <a:extLst>
                  <a:ext uri="{0D108BD9-81ED-4DB2-BD59-A6C34878D82A}">
                    <a16:rowId xmlns:a16="http://schemas.microsoft.com/office/drawing/2014/main" val="296499395"/>
                  </a:ext>
                </a:extLst>
              </a:tr>
              <a:tr h="419937">
                <a:tc>
                  <a:txBody>
                    <a:bodyPr/>
                    <a:lstStyle/>
                    <a:p>
                      <a:pPr algn="ctr"/>
                      <a:r>
                        <a:rPr lang="en-IN" sz="1000" dirty="0"/>
                        <a:t>4.</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000" dirty="0"/>
                        <a:t>Coding  ……………………………………………………….…………………</a:t>
                      </a:r>
                    </a:p>
                    <a:p>
                      <a:endParaRPr lang="en-IN" sz="1000" dirty="0"/>
                    </a:p>
                  </a:txBody>
                  <a:tcPr/>
                </a:tc>
                <a:tc>
                  <a:txBody>
                    <a:bodyPr/>
                    <a:lstStyle/>
                    <a:p>
                      <a:pPr algn="ctr"/>
                      <a:r>
                        <a:rPr lang="en-IN" sz="1000" dirty="0"/>
                        <a:t>8-18</a:t>
                      </a:r>
                    </a:p>
                  </a:txBody>
                  <a:tcPr/>
                </a:tc>
                <a:extLst>
                  <a:ext uri="{0D108BD9-81ED-4DB2-BD59-A6C34878D82A}">
                    <a16:rowId xmlns:a16="http://schemas.microsoft.com/office/drawing/2014/main" val="2114428066"/>
                  </a:ext>
                </a:extLst>
              </a:tr>
              <a:tr h="419937">
                <a:tc>
                  <a:txBody>
                    <a:bodyPr/>
                    <a:lstStyle/>
                    <a:p>
                      <a:pPr algn="ctr"/>
                      <a:r>
                        <a:rPr lang="en-IN" sz="1000" dirty="0"/>
                        <a:t>5.</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000" dirty="0"/>
                        <a:t>Screenshots  ……………….…………………………………………………</a:t>
                      </a:r>
                    </a:p>
                    <a:p>
                      <a:endParaRPr lang="en-IN" sz="1000" dirty="0"/>
                    </a:p>
                  </a:txBody>
                  <a:tcPr/>
                </a:tc>
                <a:tc>
                  <a:txBody>
                    <a:bodyPr/>
                    <a:lstStyle/>
                    <a:p>
                      <a:pPr algn="ctr"/>
                      <a:r>
                        <a:rPr lang="en-IN" sz="1000" dirty="0"/>
                        <a:t>19</a:t>
                      </a:r>
                    </a:p>
                  </a:txBody>
                  <a:tcPr/>
                </a:tc>
                <a:extLst>
                  <a:ext uri="{0D108BD9-81ED-4DB2-BD59-A6C34878D82A}">
                    <a16:rowId xmlns:a16="http://schemas.microsoft.com/office/drawing/2014/main" val="2018196927"/>
                  </a:ext>
                </a:extLst>
              </a:tr>
              <a:tr h="350408">
                <a:tc>
                  <a:txBody>
                    <a:bodyPr/>
                    <a:lstStyle/>
                    <a:p>
                      <a:pPr algn="ctr"/>
                      <a:r>
                        <a:rPr lang="en-IN" sz="1000" dirty="0"/>
                        <a:t>6.</a:t>
                      </a:r>
                    </a:p>
                  </a:txBody>
                  <a:tcPr/>
                </a:tc>
                <a:tc>
                  <a:txBody>
                    <a:bodyPr/>
                    <a:lstStyle/>
                    <a:p>
                      <a:r>
                        <a:rPr lang="en-IN" sz="1000" dirty="0"/>
                        <a:t>Learning Objective …………………………………………………………</a:t>
                      </a:r>
                    </a:p>
                  </a:txBody>
                  <a:tcPr/>
                </a:tc>
                <a:tc>
                  <a:txBody>
                    <a:bodyPr/>
                    <a:lstStyle/>
                    <a:p>
                      <a:pPr algn="ctr"/>
                      <a:r>
                        <a:rPr lang="en-IN" sz="1000" dirty="0"/>
                        <a:t>20</a:t>
                      </a:r>
                    </a:p>
                  </a:txBody>
                  <a:tcPr/>
                </a:tc>
                <a:extLst>
                  <a:ext uri="{0D108BD9-81ED-4DB2-BD59-A6C34878D82A}">
                    <a16:rowId xmlns:a16="http://schemas.microsoft.com/office/drawing/2014/main" val="223467859"/>
                  </a:ext>
                </a:extLst>
              </a:tr>
              <a:tr h="350408">
                <a:tc>
                  <a:txBody>
                    <a:bodyPr/>
                    <a:lstStyle/>
                    <a:p>
                      <a:pPr algn="ctr"/>
                      <a:r>
                        <a:rPr lang="en-IN" sz="1000" dirty="0"/>
                        <a:t>7.</a:t>
                      </a:r>
                    </a:p>
                  </a:txBody>
                  <a:tcPr/>
                </a:tc>
                <a:tc>
                  <a:txBody>
                    <a:bodyPr/>
                    <a:lstStyle/>
                    <a:p>
                      <a:r>
                        <a:rPr lang="en-IN" sz="1000" dirty="0"/>
                        <a:t>EDA and Data Pre-Processing  ……………………………………….</a:t>
                      </a:r>
                    </a:p>
                  </a:txBody>
                  <a:tcPr/>
                </a:tc>
                <a:tc>
                  <a:txBody>
                    <a:bodyPr/>
                    <a:lstStyle/>
                    <a:p>
                      <a:pPr algn="ctr"/>
                      <a:r>
                        <a:rPr lang="en-IN" sz="1000" dirty="0"/>
                        <a:t>21-23</a:t>
                      </a:r>
                    </a:p>
                  </a:txBody>
                  <a:tcPr/>
                </a:tc>
                <a:extLst>
                  <a:ext uri="{0D108BD9-81ED-4DB2-BD59-A6C34878D82A}">
                    <a16:rowId xmlns:a16="http://schemas.microsoft.com/office/drawing/2014/main" val="1868967564"/>
                  </a:ext>
                </a:extLst>
              </a:tr>
              <a:tr h="350408">
                <a:tc>
                  <a:txBody>
                    <a:bodyPr/>
                    <a:lstStyle/>
                    <a:p>
                      <a:pPr algn="ctr"/>
                      <a:r>
                        <a:rPr lang="en-IN" sz="1000" dirty="0"/>
                        <a:t>7.</a:t>
                      </a:r>
                    </a:p>
                  </a:txBody>
                  <a:tcPr/>
                </a:tc>
                <a:tc>
                  <a:txBody>
                    <a:bodyPr/>
                    <a:lstStyle/>
                    <a:p>
                      <a:r>
                        <a:rPr lang="en-IN" sz="1000" dirty="0"/>
                        <a:t>Methodology  ……………..…………………………………………………</a:t>
                      </a:r>
                    </a:p>
                  </a:txBody>
                  <a:tcPr/>
                </a:tc>
                <a:tc>
                  <a:txBody>
                    <a:bodyPr/>
                    <a:lstStyle/>
                    <a:p>
                      <a:pPr algn="ctr"/>
                      <a:r>
                        <a:rPr lang="en-IN" sz="1000" dirty="0"/>
                        <a:t>23-29</a:t>
                      </a:r>
                    </a:p>
                  </a:txBody>
                  <a:tcPr/>
                </a:tc>
                <a:extLst>
                  <a:ext uri="{0D108BD9-81ED-4DB2-BD59-A6C34878D82A}">
                    <a16:rowId xmlns:a16="http://schemas.microsoft.com/office/drawing/2014/main" val="2021639106"/>
                  </a:ext>
                </a:extLst>
              </a:tr>
              <a:tr h="350408">
                <a:tc>
                  <a:txBody>
                    <a:bodyPr/>
                    <a:lstStyle/>
                    <a:p>
                      <a:pPr algn="ctr"/>
                      <a:r>
                        <a:rPr lang="en-IN" sz="1000" dirty="0"/>
                        <a:t>8.</a:t>
                      </a:r>
                    </a:p>
                  </a:txBody>
                  <a:tcPr/>
                </a:tc>
                <a:tc>
                  <a:txBody>
                    <a:bodyPr/>
                    <a:lstStyle/>
                    <a:p>
                      <a:r>
                        <a:rPr lang="en-IN" sz="1000" dirty="0"/>
                        <a:t>Results ………….…………………………………………….…………………</a:t>
                      </a:r>
                    </a:p>
                  </a:txBody>
                  <a:tcPr/>
                </a:tc>
                <a:tc>
                  <a:txBody>
                    <a:bodyPr/>
                    <a:lstStyle/>
                    <a:p>
                      <a:pPr algn="ctr"/>
                      <a:r>
                        <a:rPr lang="en-IN" sz="1000" dirty="0"/>
                        <a:t>30</a:t>
                      </a:r>
                    </a:p>
                  </a:txBody>
                  <a:tcPr/>
                </a:tc>
                <a:extLst>
                  <a:ext uri="{0D108BD9-81ED-4DB2-BD59-A6C34878D82A}">
                    <a16:rowId xmlns:a16="http://schemas.microsoft.com/office/drawing/2014/main" val="2008948898"/>
                  </a:ext>
                </a:extLst>
              </a:tr>
              <a:tr h="350408">
                <a:tc>
                  <a:txBody>
                    <a:bodyPr/>
                    <a:lstStyle/>
                    <a:p>
                      <a:pPr algn="ctr"/>
                      <a:r>
                        <a:rPr lang="en-IN" sz="1000" dirty="0"/>
                        <a:t>9.</a:t>
                      </a:r>
                    </a:p>
                  </a:txBody>
                  <a:tcPr/>
                </a:tc>
                <a:tc>
                  <a:txBody>
                    <a:bodyPr/>
                    <a:lstStyle/>
                    <a:p>
                      <a:r>
                        <a:rPr lang="en-IN" sz="1000" dirty="0"/>
                        <a:t>Contributions</a:t>
                      </a:r>
                    </a:p>
                  </a:txBody>
                  <a:tcPr/>
                </a:tc>
                <a:tc>
                  <a:txBody>
                    <a:bodyPr/>
                    <a:lstStyle/>
                    <a:p>
                      <a:pPr algn="ctr"/>
                      <a:r>
                        <a:rPr lang="en-IN" sz="1000" dirty="0"/>
                        <a:t>31</a:t>
                      </a:r>
                    </a:p>
                  </a:txBody>
                  <a:tcPr/>
                </a:tc>
                <a:extLst>
                  <a:ext uri="{0D108BD9-81ED-4DB2-BD59-A6C34878D82A}">
                    <a16:rowId xmlns:a16="http://schemas.microsoft.com/office/drawing/2014/main" val="271794779"/>
                  </a:ext>
                </a:extLst>
              </a:tr>
              <a:tr h="350408">
                <a:tc>
                  <a:txBody>
                    <a:bodyPr/>
                    <a:lstStyle/>
                    <a:p>
                      <a:pPr algn="ctr"/>
                      <a:r>
                        <a:rPr lang="en-IN" sz="1000" dirty="0"/>
                        <a:t>10.</a:t>
                      </a:r>
                    </a:p>
                  </a:txBody>
                  <a:tcPr/>
                </a:tc>
                <a:tc>
                  <a:txBody>
                    <a:bodyPr/>
                    <a:lstStyle/>
                    <a:p>
                      <a:r>
                        <a:rPr lang="en-IN" sz="1000" dirty="0"/>
                        <a:t>References  ……………………………………………………………………</a:t>
                      </a:r>
                    </a:p>
                  </a:txBody>
                  <a:tcPr/>
                </a:tc>
                <a:tc>
                  <a:txBody>
                    <a:bodyPr/>
                    <a:lstStyle/>
                    <a:p>
                      <a:pPr algn="ctr"/>
                      <a:r>
                        <a:rPr lang="en-IN" sz="1000" dirty="0"/>
                        <a:t>32</a:t>
                      </a:r>
                    </a:p>
                  </a:txBody>
                  <a:tcPr/>
                </a:tc>
                <a:extLst>
                  <a:ext uri="{0D108BD9-81ED-4DB2-BD59-A6C34878D82A}">
                    <a16:rowId xmlns:a16="http://schemas.microsoft.com/office/drawing/2014/main" val="1268765449"/>
                  </a:ext>
                </a:extLst>
              </a:tr>
            </a:tbl>
          </a:graphicData>
        </a:graphic>
      </p:graphicFrame>
      <p:sp>
        <p:nvSpPr>
          <p:cNvPr id="5" name="TextBox 4">
            <a:extLst>
              <a:ext uri="{FF2B5EF4-FFF2-40B4-BE49-F238E27FC236}">
                <a16:creationId xmlns:a16="http://schemas.microsoft.com/office/drawing/2014/main" id="{B9763937-96B6-FDDA-BC5A-5BDCDB381C37}"/>
              </a:ext>
            </a:extLst>
          </p:cNvPr>
          <p:cNvSpPr txBox="1"/>
          <p:nvPr/>
        </p:nvSpPr>
        <p:spPr>
          <a:xfrm>
            <a:off x="7210798" y="9499684"/>
            <a:ext cx="253596" cy="253916"/>
          </a:xfrm>
          <a:prstGeom prst="rect">
            <a:avLst/>
          </a:prstGeom>
          <a:noFill/>
        </p:spPr>
        <p:txBody>
          <a:bodyPr wrap="none" rtlCol="0">
            <a:spAutoFit/>
          </a:bodyPr>
          <a:lstStyle/>
          <a:p>
            <a:r>
              <a:rPr lang="en-IN" sz="1050" b="1" dirty="0"/>
              <a:t>4</a:t>
            </a:r>
          </a:p>
        </p:txBody>
      </p:sp>
    </p:spTree>
    <p:extLst>
      <p:ext uri="{BB962C8B-B14F-4D97-AF65-F5344CB8AC3E}">
        <p14:creationId xmlns:p14="http://schemas.microsoft.com/office/powerpoint/2010/main" val="326526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18677"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Introduction</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18164" y="914400"/>
            <a:ext cx="5939836" cy="3416320"/>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One of the main areas of research in machine learning is the prediction of the price of cars. It is based on finance and the marketing domain. It is a major research topic in machine learning because the price of a car depends on many factors. Some of the factors that contribute a lot to the price of a car are:</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Brand</a:t>
            </a:r>
          </a:p>
          <a:p>
            <a:r>
              <a:rPr lang="en-US" sz="1200" dirty="0">
                <a:latin typeface="Times New Roman" panose="02020603050405020304" pitchFamily="18" charset="0"/>
                <a:cs typeface="Times New Roman" panose="02020603050405020304" pitchFamily="18" charset="0"/>
              </a:rPr>
              <a:t>Model </a:t>
            </a:r>
          </a:p>
          <a:p>
            <a:r>
              <a:rPr lang="en-US" sz="1200" dirty="0">
                <a:latin typeface="Times New Roman" panose="02020603050405020304" pitchFamily="18" charset="0"/>
                <a:cs typeface="Times New Roman" panose="02020603050405020304" pitchFamily="18" charset="0"/>
              </a:rPr>
              <a:t>Year of Purchase</a:t>
            </a:r>
          </a:p>
          <a:p>
            <a:r>
              <a:rPr lang="en-US" sz="1200" dirty="0">
                <a:latin typeface="Times New Roman" panose="02020603050405020304" pitchFamily="18" charset="0"/>
                <a:cs typeface="Times New Roman" panose="02020603050405020304" pitchFamily="18" charset="0"/>
              </a:rPr>
              <a:t>Driver</a:t>
            </a:r>
          </a:p>
          <a:p>
            <a:r>
              <a:rPr lang="en-US" sz="1200" dirty="0">
                <a:latin typeface="Times New Roman" panose="02020603050405020304" pitchFamily="18" charset="0"/>
                <a:cs typeface="Times New Roman" panose="02020603050405020304" pitchFamily="18" charset="0"/>
              </a:rPr>
              <a:t>Owner Type</a:t>
            </a:r>
          </a:p>
          <a:p>
            <a:r>
              <a:rPr lang="en-US" sz="1200" dirty="0">
                <a:latin typeface="Times New Roman" panose="02020603050405020304" pitchFamily="18" charset="0"/>
                <a:cs typeface="Times New Roman" panose="02020603050405020304" pitchFamily="18" charset="0"/>
              </a:rPr>
              <a:t>Engine </a:t>
            </a:r>
          </a:p>
          <a:p>
            <a:r>
              <a:rPr lang="en-US" sz="1200" dirty="0">
                <a:latin typeface="Times New Roman" panose="02020603050405020304" pitchFamily="18" charset="0"/>
                <a:cs typeface="Times New Roman" panose="02020603050405020304" pitchFamily="18" charset="0"/>
              </a:rPr>
              <a:t>Transmission etc.</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If one ignores the brand of the car, a car manufacturer primarily fixes the price of a car based on the features it can offer a customer. Later, the brand may raise the price depending on its goodwill, but the most important factors are what features a car gives you to add value to your life. So, in the section below, I will walk you through the task of training a car price prediction model with machine learning using the Python programming language.</a:t>
            </a:r>
          </a:p>
        </p:txBody>
      </p:sp>
      <p:sp>
        <p:nvSpPr>
          <p:cNvPr id="5" name="TextBox 4">
            <a:extLst>
              <a:ext uri="{FF2B5EF4-FFF2-40B4-BE49-F238E27FC236}">
                <a16:creationId xmlns:a16="http://schemas.microsoft.com/office/drawing/2014/main" id="{D6DE2860-91FE-CFB3-95AD-71E192D2A94E}"/>
              </a:ext>
            </a:extLst>
          </p:cNvPr>
          <p:cNvSpPr txBox="1"/>
          <p:nvPr/>
        </p:nvSpPr>
        <p:spPr>
          <a:xfrm>
            <a:off x="7210798" y="9491990"/>
            <a:ext cx="253596" cy="253916"/>
          </a:xfrm>
          <a:prstGeom prst="rect">
            <a:avLst/>
          </a:prstGeom>
          <a:noFill/>
        </p:spPr>
        <p:txBody>
          <a:bodyPr wrap="none" rtlCol="0">
            <a:spAutoFit/>
          </a:bodyPr>
          <a:lstStyle/>
          <a:p>
            <a:r>
              <a:rPr lang="en-IN" sz="1050" b="1" dirty="0"/>
              <a:t>5</a:t>
            </a:r>
          </a:p>
        </p:txBody>
      </p:sp>
    </p:spTree>
    <p:extLst>
      <p:ext uri="{BB962C8B-B14F-4D97-AF65-F5344CB8AC3E}">
        <p14:creationId xmlns:p14="http://schemas.microsoft.com/office/powerpoint/2010/main" val="136079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730858"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Software Requirements</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18164" y="914400"/>
            <a:ext cx="5939836" cy="3708708"/>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Software: (Anaconda/VS code)</a:t>
            </a:r>
          </a:p>
          <a:p>
            <a:endParaRPr lang="en-IN" sz="1200" b="1" dirty="0">
              <a:latin typeface="Times New Roman" panose="02020603050405020304" pitchFamily="18" charset="0"/>
              <a:cs typeface="Times New Roman" panose="02020603050405020304" pitchFamily="18" charset="0"/>
            </a:endParaRPr>
          </a:p>
          <a:p>
            <a:pPr algn="just"/>
            <a:r>
              <a:rPr lang="en-US" sz="1100" dirty="0">
                <a:latin typeface="Times New Roman" panose="02020603050405020304" pitchFamily="18" charset="0"/>
                <a:cs typeface="Times New Roman" panose="02020603050405020304" pitchFamily="18" charset="0"/>
              </a:rPr>
              <a:t>Visual Studio Code is a streamlined code editor with support for development operations like debugging, task running, and version control. It aims to provide just the tools a developer needs for a quick  code-build-debug cycle and leaves more complex workflows to fuller featured IDEs, such as Visual Studio IDE.</a:t>
            </a:r>
          </a:p>
          <a:p>
            <a:pPr algn="just"/>
            <a:endParaRPr lang="en-US" sz="1100" dirty="0"/>
          </a:p>
          <a:p>
            <a:pPr algn="just"/>
            <a:r>
              <a:rPr lang="en-IN" sz="1200" b="1" dirty="0">
                <a:latin typeface="Times New Roman" panose="02020603050405020304" pitchFamily="18" charset="0"/>
                <a:cs typeface="Times New Roman" panose="02020603050405020304" pitchFamily="18" charset="0"/>
              </a:rPr>
              <a:t>Web Brouwer:</a:t>
            </a:r>
          </a:p>
          <a:p>
            <a:pPr algn="just"/>
            <a:r>
              <a:rPr lang="en-IN" sz="1200" b="1" i="0" dirty="0">
                <a:solidFill>
                  <a:srgbClr val="4D5156"/>
                </a:solidFill>
                <a:effectLst/>
                <a:latin typeface="Times New Roman" panose="02020603050405020304" pitchFamily="18" charset="0"/>
                <a:cs typeface="Times New Roman" panose="02020603050405020304" pitchFamily="18" charset="0"/>
              </a:rPr>
              <a:t> (Google Chrome/ Mozilla Firefox/ Safari Web Browser / Microsoft Edge)</a:t>
            </a:r>
          </a:p>
          <a:p>
            <a:pPr algn="just"/>
            <a:endParaRPr lang="en-US" sz="1200" b="1"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A web browser takes you anywhere on the internet. It retrieves information from other parts of the web and displays it on your desktop or mobile device. The information is transferred using the Hypertext Transfer Protocol, which defines how text, images and video are transmitted on the web.</a:t>
            </a:r>
          </a:p>
          <a:p>
            <a:pPr algn="just"/>
            <a:endParaRPr lang="en-US" sz="1200"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GitHub:</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GitHub is a code hosting platform for version control and collaboration. It lets you and others work together on projects from anywhere. This tutorial teaches you GitHub essentials like repositories, branches, commits, and pull requests.</a:t>
            </a:r>
          </a:p>
        </p:txBody>
      </p:sp>
      <p:sp>
        <p:nvSpPr>
          <p:cNvPr id="5" name="TextBox 4">
            <a:extLst>
              <a:ext uri="{FF2B5EF4-FFF2-40B4-BE49-F238E27FC236}">
                <a16:creationId xmlns:a16="http://schemas.microsoft.com/office/drawing/2014/main" id="{D6DE2860-91FE-CFB3-95AD-71E192D2A94E}"/>
              </a:ext>
            </a:extLst>
          </p:cNvPr>
          <p:cNvSpPr txBox="1"/>
          <p:nvPr/>
        </p:nvSpPr>
        <p:spPr>
          <a:xfrm>
            <a:off x="7210798" y="9491990"/>
            <a:ext cx="253596" cy="253916"/>
          </a:xfrm>
          <a:prstGeom prst="rect">
            <a:avLst/>
          </a:prstGeom>
          <a:noFill/>
        </p:spPr>
        <p:txBody>
          <a:bodyPr wrap="none" rtlCol="0">
            <a:spAutoFit/>
          </a:bodyPr>
          <a:lstStyle/>
          <a:p>
            <a:r>
              <a:rPr lang="en-IN" sz="1050" b="1" dirty="0"/>
              <a:t>6</a:t>
            </a:r>
          </a:p>
        </p:txBody>
      </p:sp>
    </p:spTree>
    <p:extLst>
      <p:ext uri="{BB962C8B-B14F-4D97-AF65-F5344CB8AC3E}">
        <p14:creationId xmlns:p14="http://schemas.microsoft.com/office/powerpoint/2010/main" val="414639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677832"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Technologies Required</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18164" y="914400"/>
            <a:ext cx="5939836" cy="5655394"/>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NumPy:</a:t>
            </a:r>
          </a:p>
          <a:p>
            <a:endParaRPr lang="en-US" sz="120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NumPy is a Python library used for working with arrays. It also has functions for working in domain of linear algebra, fourier transform, and matrices. NumPy was created in 2005 by Travis Oliphant.</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Pandas:</a:t>
            </a:r>
          </a:p>
          <a:p>
            <a:endParaRPr lang="en-US" sz="1050" dirty="0">
              <a:latin typeface="Times New Roman" panose="02020603050405020304" pitchFamily="18" charset="0"/>
              <a:cs typeface="Times New Roman" panose="02020603050405020304" pitchFamily="18" charset="0"/>
            </a:endParaRPr>
          </a:p>
          <a:p>
            <a:r>
              <a:rPr lang="en-US" sz="1050" b="0" i="0" dirty="0">
                <a:solidFill>
                  <a:srgbClr val="4D5156"/>
                </a:solidFill>
                <a:effectLst/>
                <a:latin typeface="Times New Roman" panose="02020603050405020304" pitchFamily="18" charset="0"/>
                <a:cs typeface="Times New Roman" panose="02020603050405020304" pitchFamily="18" charset="0"/>
              </a:rPr>
              <a:t>Pandas is a Python library used for </a:t>
            </a:r>
            <a:r>
              <a:rPr lang="en-US" sz="1050" b="0" i="0" dirty="0">
                <a:solidFill>
                  <a:srgbClr val="040C28"/>
                </a:solidFill>
                <a:effectLst/>
                <a:latin typeface="Times New Roman" panose="02020603050405020304" pitchFamily="18" charset="0"/>
                <a:cs typeface="Times New Roman" panose="02020603050405020304" pitchFamily="18" charset="0"/>
              </a:rPr>
              <a:t>working with data sets</a:t>
            </a:r>
            <a:r>
              <a:rPr lang="en-US" sz="1050" b="0" i="0" dirty="0">
                <a:solidFill>
                  <a:srgbClr val="4D5156"/>
                </a:solidFill>
                <a:effectLst/>
                <a:latin typeface="Times New Roman" panose="02020603050405020304" pitchFamily="18" charset="0"/>
                <a:cs typeface="Times New Roman" panose="02020603050405020304" pitchFamily="18" charset="0"/>
              </a:rPr>
              <a:t>. It has functions for analyzing, cleaning, exploring, and manipulating data. The name "Pandas" has a reference to both "Panel Data", and "Python Data Analysis" and was created by Wes McKinney in 2008.</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Matplotlib:</a:t>
            </a:r>
          </a:p>
          <a:p>
            <a:endParaRPr lang="en-US" sz="120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Matplotlib is a comprehensive library for creating static, animated, and interactive visualizations in Python. Matplotlib makes easy things easy and hard things possible. Create publication quality plots.</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Seaborn:</a:t>
            </a:r>
          </a:p>
          <a:p>
            <a:endParaRPr lang="en-US" sz="120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Seaborn is a library for making statistical graphics in Python. It builds on top of matplotlib and integrates closely with pandas data structures. Seaborn helps you explore and understand your data.</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Scikit-Learn:</a:t>
            </a:r>
          </a:p>
          <a:p>
            <a:endParaRPr lang="en-US" sz="120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Scikit-Learn, also known as sklearn is a python library to implement machine learning models and statistical modelling. Through scikit-learn, we can implement various machine learning models for regression, classification, clustering, and statistical tools for analyzing these models.</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StreamLit:</a:t>
            </a:r>
          </a:p>
          <a:p>
            <a:endParaRPr lang="en-US" sz="120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Streamlit is an open-source Python library that makes it easy to create and share beautiful, custom web apps for machine learning and data science. In just a few minutes you can build and deploy powerful data apps.</a:t>
            </a: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A7670CA-C5AB-3B69-0FA9-157CDFCBD5FF}"/>
              </a:ext>
            </a:extLst>
          </p:cNvPr>
          <p:cNvSpPr txBox="1"/>
          <p:nvPr/>
        </p:nvSpPr>
        <p:spPr>
          <a:xfrm>
            <a:off x="7210798" y="9491990"/>
            <a:ext cx="253596" cy="253916"/>
          </a:xfrm>
          <a:prstGeom prst="rect">
            <a:avLst/>
          </a:prstGeom>
          <a:noFill/>
        </p:spPr>
        <p:txBody>
          <a:bodyPr wrap="none" rtlCol="0">
            <a:spAutoFit/>
          </a:bodyPr>
          <a:lstStyle/>
          <a:p>
            <a:r>
              <a:rPr lang="en-IN" sz="1050" b="1" dirty="0"/>
              <a:t>7</a:t>
            </a:r>
          </a:p>
        </p:txBody>
      </p:sp>
    </p:spTree>
    <p:extLst>
      <p:ext uri="{BB962C8B-B14F-4D97-AF65-F5344CB8AC3E}">
        <p14:creationId xmlns:p14="http://schemas.microsoft.com/office/powerpoint/2010/main" val="258815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5939836" cy="8894743"/>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Importing necessary libraries.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import </a:t>
            </a:r>
            <a:r>
              <a:rPr lang="en-US" sz="1200" dirty="0" err="1">
                <a:latin typeface="Times New Roman" panose="02020603050405020304" pitchFamily="18" charset="0"/>
                <a:cs typeface="Times New Roman" panose="02020603050405020304" pitchFamily="18" charset="0"/>
              </a:rPr>
              <a:t>numpy</a:t>
            </a:r>
            <a:r>
              <a:rPr lang="en-US" sz="1200" dirty="0">
                <a:latin typeface="Times New Roman" panose="02020603050405020304" pitchFamily="18" charset="0"/>
                <a:cs typeface="Times New Roman" panose="02020603050405020304" pitchFamily="18" charset="0"/>
              </a:rPr>
              <a:t> as np</a:t>
            </a:r>
          </a:p>
          <a:p>
            <a:r>
              <a:rPr lang="en-US" sz="1200" dirty="0">
                <a:latin typeface="Times New Roman" panose="02020603050405020304" pitchFamily="18" charset="0"/>
                <a:cs typeface="Times New Roman" panose="02020603050405020304" pitchFamily="18" charset="0"/>
              </a:rPr>
              <a:t>import pandas as pd</a:t>
            </a:r>
          </a:p>
          <a:p>
            <a:r>
              <a:rPr lang="en-US" sz="1200" dirty="0">
                <a:latin typeface="Times New Roman" panose="02020603050405020304" pitchFamily="18" charset="0"/>
                <a:cs typeface="Times New Roman" panose="02020603050405020304" pitchFamily="18" charset="0"/>
              </a:rPr>
              <a:t>import </a:t>
            </a:r>
            <a:r>
              <a:rPr lang="en-US" sz="1200" dirty="0" err="1">
                <a:latin typeface="Times New Roman" panose="02020603050405020304" pitchFamily="18" charset="0"/>
                <a:cs typeface="Times New Roman" panose="02020603050405020304" pitchFamily="18" charset="0"/>
              </a:rPr>
              <a:t>matplotlib.pyplot</a:t>
            </a:r>
            <a:r>
              <a:rPr lang="en-US" sz="1200" dirty="0">
                <a:latin typeface="Times New Roman" panose="02020603050405020304" pitchFamily="18" charset="0"/>
                <a:cs typeface="Times New Roman" panose="02020603050405020304" pitchFamily="18" charset="0"/>
              </a:rPr>
              <a:t> as </a:t>
            </a:r>
            <a:r>
              <a:rPr lang="en-US" sz="1200" dirty="0" err="1">
                <a:latin typeface="Times New Roman" panose="02020603050405020304" pitchFamily="18" charset="0"/>
                <a:cs typeface="Times New Roman" panose="02020603050405020304" pitchFamily="18" charset="0"/>
              </a:rPr>
              <a:t>plt</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import seaborn as </a:t>
            </a:r>
            <a:r>
              <a:rPr lang="en-US" sz="1200" dirty="0" err="1">
                <a:latin typeface="Times New Roman" panose="02020603050405020304" pitchFamily="18" charset="0"/>
                <a:cs typeface="Times New Roman" panose="02020603050405020304" pitchFamily="18" charset="0"/>
              </a:rPr>
              <a:t>sns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import warnings</a:t>
            </a:r>
          </a:p>
          <a:p>
            <a:r>
              <a:rPr lang="en-US" sz="1200" dirty="0" err="1">
                <a:latin typeface="Times New Roman" panose="02020603050405020304" pitchFamily="18" charset="0"/>
                <a:cs typeface="Times New Roman" panose="02020603050405020304" pitchFamily="18" charset="0"/>
              </a:rPr>
              <a:t>warnings.simplefilter</a:t>
            </a:r>
            <a:r>
              <a:rPr lang="en-US" sz="1200" dirty="0">
                <a:latin typeface="Times New Roman" panose="02020603050405020304" pitchFamily="18" charset="0"/>
                <a:cs typeface="Times New Roman" panose="02020603050405020304" pitchFamily="18" charset="0"/>
              </a:rPr>
              <a:t>("ignore")</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Importing the csv </a:t>
            </a:r>
            <a:r>
              <a:rPr lang="en-US" sz="1400" b="1" dirty="0" err="1">
                <a:latin typeface="Times New Roman" panose="02020603050405020304" pitchFamily="18" charset="0"/>
                <a:cs typeface="Times New Roman" panose="02020603050405020304" pitchFamily="18" charset="0"/>
              </a:rPr>
              <a:t>dataframe</a:t>
            </a:r>
            <a:r>
              <a:rPr lang="en-US" sz="1400" b="1" dirty="0">
                <a:latin typeface="Times New Roman" panose="02020603050405020304" pitchFamily="18" charset="0"/>
                <a:cs typeface="Times New Roman" panose="02020603050405020304" pitchFamily="18" charset="0"/>
              </a:rPr>
              <a:t> and </a:t>
            </a:r>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pd.read_csv</a:t>
            </a:r>
            <a:r>
              <a:rPr lang="en-US" sz="1200" dirty="0">
                <a:latin typeface="Times New Roman" panose="02020603050405020304" pitchFamily="18" charset="0"/>
                <a:cs typeface="Times New Roman" panose="02020603050405020304" pitchFamily="18" charset="0"/>
              </a:rPr>
              <a:t>("CAR DETAILS.csv")</a:t>
            </a:r>
          </a:p>
          <a:p>
            <a:r>
              <a:rPr lang="en-US" sz="1200" dirty="0" err="1">
                <a:latin typeface="Times New Roman" panose="02020603050405020304" pitchFamily="18" charset="0"/>
                <a:cs typeface="Times New Roman" panose="02020603050405020304" pitchFamily="18" charset="0"/>
              </a:rPr>
              <a:t>dataframe.head</a:t>
            </a:r>
            <a:r>
              <a:rPr lang="en-US" sz="1200" dirty="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datatypes of columns of the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dataframe.dtypes</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Storing a copy of a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df</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dataframe.copy</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Analysing</a:t>
            </a:r>
            <a:r>
              <a:rPr lang="en-US" sz="1200" dirty="0">
                <a:latin typeface="Times New Roman" panose="02020603050405020304" pitchFamily="18" charset="0"/>
                <a:cs typeface="Times New Roman" panose="02020603050405020304" pitchFamily="18" charset="0"/>
              </a:rPr>
              <a:t> the copied dataset</a:t>
            </a:r>
          </a:p>
          <a:p>
            <a:r>
              <a:rPr lang="en-US" sz="1200" dirty="0" err="1">
                <a:latin typeface="Times New Roman" panose="02020603050405020304" pitchFamily="18" charset="0"/>
                <a:cs typeface="Times New Roman" panose="02020603050405020304" pitchFamily="18" charset="0"/>
              </a:rPr>
              <a:t>df.head</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EDA (Exploratory Data Analysis)</a:t>
            </a: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info of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dataframe.info</a:t>
            </a: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description of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dataframe.describe</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null values of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dataframe.isnull</a:t>
            </a:r>
            <a:r>
              <a:rPr lang="en-US" sz="1200" dirty="0">
                <a:latin typeface="Times New Roman" panose="02020603050405020304" pitchFamily="18" charset="0"/>
                <a:cs typeface="Times New Roman" panose="02020603050405020304" pitchFamily="18" charset="0"/>
              </a:rPr>
              <a:t>().sum()</a:t>
            </a: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duplicated values of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dataframe.duplicated</a:t>
            </a:r>
            <a:r>
              <a:rPr lang="en-US" sz="1200" dirty="0">
                <a:latin typeface="Times New Roman" panose="02020603050405020304" pitchFamily="18" charset="0"/>
                <a:cs typeface="Times New Roman" panose="02020603050405020304" pitchFamily="18" charset="0"/>
              </a:rPr>
              <a:t>().sum()</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A22B910-DABB-170A-1CB2-DC67CBD06390}"/>
              </a:ext>
            </a:extLst>
          </p:cNvPr>
          <p:cNvSpPr txBox="1"/>
          <p:nvPr/>
        </p:nvSpPr>
        <p:spPr>
          <a:xfrm>
            <a:off x="7210798" y="9491990"/>
            <a:ext cx="253596" cy="253916"/>
          </a:xfrm>
          <a:prstGeom prst="rect">
            <a:avLst/>
          </a:prstGeom>
          <a:noFill/>
        </p:spPr>
        <p:txBody>
          <a:bodyPr wrap="none" rtlCol="0">
            <a:spAutoFit/>
          </a:bodyPr>
          <a:lstStyle/>
          <a:p>
            <a:r>
              <a:rPr lang="en-IN" sz="1050" b="1" dirty="0"/>
              <a:t>8</a:t>
            </a:r>
          </a:p>
        </p:txBody>
      </p:sp>
    </p:spTree>
    <p:extLst>
      <p:ext uri="{BB962C8B-B14F-4D97-AF65-F5344CB8AC3E}">
        <p14:creationId xmlns:p14="http://schemas.microsoft.com/office/powerpoint/2010/main" val="2655663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07D69-86C4-AA61-00E0-E35FB477D460}"/>
              </a:ext>
            </a:extLst>
          </p:cNvPr>
          <p:cNvSpPr txBox="1"/>
          <p:nvPr/>
        </p:nvSpPr>
        <p:spPr>
          <a:xfrm>
            <a:off x="3020771" y="533400"/>
            <a:ext cx="1053943" cy="276999"/>
          </a:xfrm>
          <a:prstGeom prst="rect">
            <a:avLst/>
          </a:prstGeom>
          <a:noFill/>
        </p:spPr>
        <p:txBody>
          <a:bodyPr wrap="none" rtlCol="0">
            <a:spAutoFit/>
          </a:bodyPr>
          <a:lstStyle/>
          <a:p>
            <a:r>
              <a:rPr lang="en-IN" sz="1200" b="1" dirty="0">
                <a:latin typeface="Times New Roman" panose="02020603050405020304" pitchFamily="18" charset="0"/>
                <a:cs typeface="Times New Roman" panose="02020603050405020304" pitchFamily="18" charset="0"/>
              </a:rPr>
              <a:t>Source  Code</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59192D-BFFA-8466-6DB1-CF0A298F04D4}"/>
              </a:ext>
            </a:extLst>
          </p:cNvPr>
          <p:cNvSpPr txBox="1"/>
          <p:nvPr/>
        </p:nvSpPr>
        <p:spPr>
          <a:xfrm>
            <a:off x="933154" y="914400"/>
            <a:ext cx="6458246" cy="7940635"/>
          </a:xfrm>
          <a:prstGeom prst="rect">
            <a:avLst/>
          </a:prstGeom>
          <a:noFill/>
        </p:spPr>
        <p:txBody>
          <a:bodyPr wrap="square" rtlCol="0">
            <a:spAutoFit/>
          </a:bodyPr>
          <a:lstStyle/>
          <a:p>
            <a:r>
              <a:rPr lang="en-US" sz="1400" b="1" dirty="0" err="1">
                <a:latin typeface="Times New Roman" panose="02020603050405020304" pitchFamily="18" charset="0"/>
                <a:cs typeface="Times New Roman" panose="02020603050405020304" pitchFamily="18" charset="0"/>
              </a:rPr>
              <a:t>Droping</a:t>
            </a:r>
            <a:r>
              <a:rPr lang="en-US" sz="1400" b="1" dirty="0">
                <a:latin typeface="Times New Roman" panose="02020603050405020304" pitchFamily="18" charset="0"/>
                <a:cs typeface="Times New Roman" panose="02020603050405020304" pitchFamily="18" charset="0"/>
              </a:rPr>
              <a:t> the duplicated values of </a:t>
            </a:r>
            <a:r>
              <a:rPr lang="en-US" sz="1400" b="1" dirty="0" err="1">
                <a:latin typeface="Times New Roman" panose="02020603050405020304" pitchFamily="18" charset="0"/>
                <a:cs typeface="Times New Roman" panose="02020603050405020304" pitchFamily="18" charset="0"/>
              </a:rPr>
              <a:t>dataframe</a:t>
            </a:r>
            <a:r>
              <a:rPr lang="en-US" sz="1400" b="1" dirty="0">
                <a:latin typeface="Times New Roman" panose="02020603050405020304" pitchFamily="18" charset="0"/>
                <a:cs typeface="Times New Roman" panose="02020603050405020304" pitchFamily="18" charset="0"/>
              </a:rPr>
              <a:t>. And </a:t>
            </a:r>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dataframe.drop_duplicates</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inplace</a:t>
            </a:r>
            <a:r>
              <a:rPr lang="en-US" sz="1200" dirty="0">
                <a:latin typeface="Times New Roman" panose="02020603050405020304" pitchFamily="18" charset="0"/>
                <a:cs typeface="Times New Roman" panose="02020603050405020304" pitchFamily="18" charset="0"/>
              </a:rPr>
              <a:t> = True)</a:t>
            </a:r>
          </a:p>
          <a:p>
            <a:r>
              <a:rPr lang="en-US" sz="1200" dirty="0" err="1">
                <a:latin typeface="Times New Roman" panose="02020603050405020304" pitchFamily="18" charset="0"/>
                <a:cs typeface="Times New Roman" panose="02020603050405020304" pitchFamily="18" charset="0"/>
              </a:rPr>
              <a:t>dataframe.duplicated</a:t>
            </a:r>
            <a:r>
              <a:rPr lang="en-US" sz="1200" dirty="0">
                <a:latin typeface="Times New Roman" panose="02020603050405020304" pitchFamily="18" charset="0"/>
                <a:cs typeface="Times New Roman" panose="02020603050405020304" pitchFamily="18" charset="0"/>
              </a:rPr>
              <a:t>().sum()</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Analysing</a:t>
            </a:r>
            <a:r>
              <a:rPr lang="en-US" sz="1200" dirty="0">
                <a:latin typeface="Times New Roman" panose="02020603050405020304" pitchFamily="18" charset="0"/>
                <a:cs typeface="Times New Roman" panose="02020603050405020304" pitchFamily="18" charset="0"/>
              </a:rPr>
              <a:t> the columns of </a:t>
            </a:r>
            <a:r>
              <a:rPr lang="en-US" sz="1200" dirty="0" err="1">
                <a:latin typeface="Times New Roman" panose="02020603050405020304" pitchFamily="18" charset="0"/>
                <a:cs typeface="Times New Roman" panose="02020603050405020304" pitchFamily="18" charset="0"/>
              </a:rPr>
              <a:t>dataframe</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columns=</a:t>
            </a:r>
            <a:r>
              <a:rPr lang="en-US" sz="1200" dirty="0" err="1">
                <a:latin typeface="Times New Roman" panose="02020603050405020304" pitchFamily="18" charset="0"/>
                <a:cs typeface="Times New Roman" panose="02020603050405020304" pitchFamily="18" charset="0"/>
              </a:rPr>
              <a:t>dataframe.columns</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Columns</a:t>
            </a: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unique values of the brand column of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['Brand'].unique()</a:t>
            </a:r>
          </a:p>
          <a:p>
            <a:endParaRPr lang="en-US" sz="1200" dirty="0">
              <a:latin typeface="Times New Roman" panose="02020603050405020304" pitchFamily="18" charset="0"/>
              <a:cs typeface="Times New Roman" panose="02020603050405020304" pitchFamily="18" charset="0"/>
            </a:endParaRPr>
          </a:p>
          <a:p>
            <a:r>
              <a:rPr lang="en-US" sz="1400" b="1" dirty="0" err="1">
                <a:latin typeface="Times New Roman" panose="02020603050405020304" pitchFamily="18" charset="0"/>
                <a:cs typeface="Times New Roman" panose="02020603050405020304" pitchFamily="18" charset="0"/>
              </a:rPr>
              <a:t>Analysing</a:t>
            </a:r>
            <a:r>
              <a:rPr lang="en-US" sz="1400" b="1" dirty="0">
                <a:latin typeface="Times New Roman" panose="02020603050405020304" pitchFamily="18" charset="0"/>
                <a:cs typeface="Times New Roman" panose="02020603050405020304" pitchFamily="18" charset="0"/>
              </a:rPr>
              <a:t> the unique value of all the columns of </a:t>
            </a:r>
            <a:r>
              <a:rPr lang="en-US" sz="1400" b="1" dirty="0" err="1">
                <a:latin typeface="Times New Roman" panose="02020603050405020304" pitchFamily="18" charset="0"/>
                <a:cs typeface="Times New Roman" panose="02020603050405020304" pitchFamily="18" charset="0"/>
              </a:rPr>
              <a:t>dataframe</a:t>
            </a:r>
            <a:endParaRPr lang="en-US" sz="1400" b="1"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for column in columns:</a:t>
            </a:r>
          </a:p>
          <a:p>
            <a:r>
              <a:rPr lang="en-US" sz="1200" dirty="0">
                <a:latin typeface="Times New Roman" panose="02020603050405020304" pitchFamily="18" charset="0"/>
                <a:cs typeface="Times New Roman" panose="02020603050405020304" pitchFamily="18" charset="0"/>
              </a:rPr>
              <a:t>    if column == "</a:t>
            </a:r>
            <a:r>
              <a:rPr lang="en-US" sz="1200" dirty="0" err="1">
                <a:latin typeface="Times New Roman" panose="02020603050405020304" pitchFamily="18" charset="0"/>
                <a:cs typeface="Times New Roman" panose="02020603050405020304" pitchFamily="18" charset="0"/>
              </a:rPr>
              <a:t>selling_price</a:t>
            </a:r>
            <a:r>
              <a:rPr lang="en-US" sz="1200" dirty="0">
                <a:latin typeface="Times New Roman" panose="02020603050405020304" pitchFamily="18" charset="0"/>
                <a:cs typeface="Times New Roman" panose="02020603050405020304" pitchFamily="18" charset="0"/>
              </a:rPr>
              <a:t>" or column == "</a:t>
            </a:r>
            <a:r>
              <a:rPr lang="en-US" sz="1200" dirty="0" err="1">
                <a:latin typeface="Times New Roman" panose="02020603050405020304" pitchFamily="18" charset="0"/>
                <a:cs typeface="Times New Roman" panose="02020603050405020304" pitchFamily="18" charset="0"/>
              </a:rPr>
              <a:t>km_driven</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pass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else:</a:t>
            </a:r>
          </a:p>
          <a:p>
            <a:r>
              <a:rPr lang="en-US" sz="1200" dirty="0">
                <a:latin typeface="Times New Roman" panose="02020603050405020304" pitchFamily="18" charset="0"/>
                <a:cs typeface="Times New Roman" panose="02020603050405020304" pitchFamily="18" charset="0"/>
              </a:rPr>
              <a:t>        print(f"{column} \n {</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[column].unique()}")</a:t>
            </a:r>
          </a:p>
          <a:p>
            <a:r>
              <a:rPr lang="en-US" sz="1200" dirty="0">
                <a:latin typeface="Times New Roman" panose="02020603050405020304" pitchFamily="18" charset="0"/>
                <a:cs typeface="Times New Roman" panose="02020603050405020304" pitchFamily="18" charset="0"/>
              </a:rPr>
              <a:t>        print("-------------------------------------------------------------------------------------------------------")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Data Pre-Processing</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from </a:t>
            </a:r>
            <a:r>
              <a:rPr lang="en-US" sz="1200" dirty="0" err="1">
                <a:latin typeface="Times New Roman" panose="02020603050405020304" pitchFamily="18" charset="0"/>
                <a:cs typeface="Times New Roman" panose="02020603050405020304" pitchFamily="18" charset="0"/>
              </a:rPr>
              <a:t>sklearn.preprocessing</a:t>
            </a:r>
            <a:r>
              <a:rPr lang="en-US" sz="1200" dirty="0">
                <a:latin typeface="Times New Roman" panose="02020603050405020304" pitchFamily="18" charset="0"/>
                <a:cs typeface="Times New Roman" panose="02020603050405020304" pitchFamily="18" charset="0"/>
              </a:rPr>
              <a:t> import LabelEncoder</a:t>
            </a:r>
          </a:p>
          <a:p>
            <a:endParaRPr lang="en-US" sz="12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Create an instance of the OneHotEncoder</a:t>
            </a:r>
          </a:p>
          <a:p>
            <a:r>
              <a:rPr lang="en-US" sz="1200" dirty="0" err="1">
                <a:latin typeface="Times New Roman" panose="02020603050405020304" pitchFamily="18" charset="0"/>
                <a:cs typeface="Times New Roman" panose="02020603050405020304" pitchFamily="18" charset="0"/>
              </a:rPr>
              <a:t>label_encoder</a:t>
            </a:r>
            <a:r>
              <a:rPr lang="en-US" sz="1200" dirty="0">
                <a:latin typeface="Times New Roman" panose="02020603050405020304" pitchFamily="18" charset="0"/>
                <a:cs typeface="Times New Roman" panose="02020603050405020304" pitchFamily="18" charset="0"/>
              </a:rPr>
              <a:t> = LabelEncoder()</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def </a:t>
            </a:r>
            <a:r>
              <a:rPr lang="en-US" sz="1200" dirty="0" err="1">
                <a:latin typeface="Times New Roman" panose="02020603050405020304" pitchFamily="18" charset="0"/>
                <a:cs typeface="Times New Roman" panose="02020603050405020304" pitchFamily="18" charset="0"/>
              </a:rPr>
              <a:t>label_encode</a:t>
            </a:r>
            <a:r>
              <a:rPr lang="en-US" sz="1200" dirty="0">
                <a:latin typeface="Times New Roman" panose="02020603050405020304" pitchFamily="18" charset="0"/>
                <a:cs typeface="Times New Roman" panose="02020603050405020304" pitchFamily="18" charset="0"/>
              </a:rPr>
              <a:t>(column):</a:t>
            </a:r>
          </a:p>
          <a:p>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 Fit and transform the column</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[column] = </a:t>
            </a:r>
            <a:r>
              <a:rPr lang="en-US" sz="1200" dirty="0" err="1">
                <a:latin typeface="Times New Roman" panose="02020603050405020304" pitchFamily="18" charset="0"/>
                <a:cs typeface="Times New Roman" panose="02020603050405020304" pitchFamily="18" charset="0"/>
              </a:rPr>
              <a:t>label_encoder.fit_transform</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dataframe</a:t>
            </a:r>
            <a:r>
              <a:rPr lang="en-US" sz="1200" dirty="0">
                <a:latin typeface="Times New Roman" panose="02020603050405020304" pitchFamily="18" charset="0"/>
                <a:cs typeface="Times New Roman" panose="02020603050405020304" pitchFamily="18" charset="0"/>
              </a:rPr>
              <a:t>[column])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 Print the encoded DataFrame</a:t>
            </a:r>
          </a:p>
          <a:p>
            <a:r>
              <a:rPr lang="en-US" sz="1200" dirty="0">
                <a:latin typeface="Times New Roman" panose="02020603050405020304" pitchFamily="18" charset="0"/>
                <a:cs typeface="Times New Roman" panose="02020603050405020304" pitchFamily="18" charset="0"/>
              </a:rPr>
              <a:t>    print(</a:t>
            </a:r>
            <a:r>
              <a:rPr lang="en-US" sz="1200" dirty="0" err="1">
                <a:latin typeface="Times New Roman" panose="02020603050405020304" pitchFamily="18" charset="0"/>
                <a:cs typeface="Times New Roman" panose="02020603050405020304" pitchFamily="18" charset="0"/>
              </a:rPr>
              <a:t>dataframe.head</a:t>
            </a:r>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68743AE-8B5D-3657-51C1-2A81F9F16FF0}"/>
              </a:ext>
            </a:extLst>
          </p:cNvPr>
          <p:cNvSpPr txBox="1"/>
          <p:nvPr/>
        </p:nvSpPr>
        <p:spPr>
          <a:xfrm>
            <a:off x="7210798" y="9491990"/>
            <a:ext cx="253596" cy="253916"/>
          </a:xfrm>
          <a:prstGeom prst="rect">
            <a:avLst/>
          </a:prstGeom>
          <a:noFill/>
        </p:spPr>
        <p:txBody>
          <a:bodyPr wrap="none" rtlCol="0">
            <a:spAutoFit/>
          </a:bodyPr>
          <a:lstStyle/>
          <a:p>
            <a:r>
              <a:rPr lang="en-IN" sz="1050" b="1" dirty="0"/>
              <a:t>9</a:t>
            </a:r>
          </a:p>
        </p:txBody>
      </p:sp>
    </p:spTree>
    <p:extLst>
      <p:ext uri="{BB962C8B-B14F-4D97-AF65-F5344CB8AC3E}">
        <p14:creationId xmlns:p14="http://schemas.microsoft.com/office/powerpoint/2010/main" val="1484191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TotalTime>
  <Words>5343</Words>
  <Application>Microsoft Office PowerPoint</Application>
  <PresentationFormat>Custom</PresentationFormat>
  <Paragraphs>684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 MT</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Zeeshan Rasheed</dc:creator>
  <cp:lastModifiedBy>Md Zeeshan Rasheed</cp:lastModifiedBy>
  <cp:revision>23</cp:revision>
  <dcterms:created xsi:type="dcterms:W3CDTF">2023-12-06T19:01:48Z</dcterms:created>
  <dcterms:modified xsi:type="dcterms:W3CDTF">2024-01-21T06:56:19Z</dcterms:modified>
</cp:coreProperties>
</file>