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5" r:id="rId12"/>
    <p:sldId id="396" r:id="rId1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7" autoAdjust="0"/>
  </p:normalViewPr>
  <p:slideViewPr>
    <p:cSldViewPr>
      <p:cViewPr varScale="1">
        <p:scale>
          <a:sx n="73" d="100"/>
          <a:sy n="73" d="100"/>
        </p:scale>
        <p:origin x="1212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/>
            <a:r>
              <a:rPr lang="en-US" dirty="0" smtClean="0"/>
              <a:t>Generally speaking, a model (in the statistical sense of course) is a mathematical representation of a process. </a:t>
            </a:r>
          </a:p>
          <a:p>
            <a:pPr fontAlgn="base"/>
            <a:r>
              <a:rPr lang="en-US" dirty="0" smtClean="0"/>
              <a:t>Almost always models are an approximation of the process. 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statistician guy once said: 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All models are wrong, but some are useful.</a:t>
            </a:r>
          </a:p>
          <a:p>
            <a:pPr marL="0" indent="0" fontAlgn="base">
              <a:buNone/>
            </a:pPr>
            <a:endParaRPr lang="en-US" i="1" dirty="0" smtClean="0"/>
          </a:p>
          <a:p>
            <a:pPr fontAlgn="base"/>
            <a:r>
              <a:rPr lang="en-US" dirty="0" smtClean="0"/>
              <a:t>What it does?: it describes how the modelled process (human language) creates data. 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Bag</a:t>
            </a:r>
            <a:r>
              <a:rPr lang="en-US" baseline="0" dirty="0" smtClean="0"/>
              <a:t> of words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Try to predict</a:t>
            </a:r>
            <a:r>
              <a:rPr lang="en-US" baseline="0" dirty="0" smtClean="0"/>
              <a:t> crashed</a:t>
            </a:r>
          </a:p>
          <a:p>
            <a:pPr eaLnBrk="1" hangingPunct="1"/>
            <a:r>
              <a:rPr lang="en-US" baseline="0" dirty="0" smtClean="0"/>
              <a:t>It depends on computer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</a:t>
            </a:r>
            <a:r>
              <a:rPr kumimoji="1" lang="en-US" sz="1200" b="1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minuets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: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 slow, stately ballroom dance for two in triple time, popular especially in the 18th century.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7761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792670"/>
            <a:ext cx="807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thrift, did, eighty, said, hard, 'm, </a:t>
            </a:r>
            <a:r>
              <a:rPr lang="en-US" sz="2000" dirty="0" err="1" smtClean="0">
                <a:latin typeface="Courier"/>
                <a:cs typeface="Courier"/>
              </a:rPr>
              <a:t>july</a:t>
            </a:r>
            <a:r>
              <a:rPr lang="en-US" sz="2000" dirty="0" smtClean="0">
                <a:latin typeface="Courier"/>
                <a:cs typeface="Courier"/>
              </a:rPr>
              <a:t>, bullish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247840"/>
            <a:ext cx="683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04186"/>
              </p:ext>
            </p:extLst>
          </p:nvPr>
        </p:nvGraphicFramePr>
        <p:xfrm>
          <a:off x="1752600" y="1143000"/>
          <a:ext cx="46482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5" imgW="1587240" imgH="342720" progId="Equation.3">
                  <p:embed/>
                </p:oleObj>
              </mc:Choice>
              <mc:Fallback>
                <p:oleObj name="Equation" r:id="rId5" imgW="15872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4648200" cy="100965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0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12573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r>
              <a:rPr lang="en-US" sz="2400" dirty="0">
                <a:latin typeface="Calibri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77802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ourier"/>
                <a:cs typeface="Courier"/>
              </a:rPr>
              <a:t>texaco</a:t>
            </a:r>
            <a:r>
              <a:rPr lang="en-US" sz="1800" dirty="0" smtClean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1800" dirty="0" err="1" smtClean="0">
                <a:latin typeface="Courier"/>
                <a:cs typeface="Courier"/>
              </a:rPr>
              <a:t>mr.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gurria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mexico</a:t>
            </a:r>
            <a:r>
              <a:rPr lang="en-US" sz="1800" dirty="0" smtClean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this, would, be, a, record, </a:t>
            </a:r>
            <a:r>
              <a:rPr lang="en-US" sz="1800" dirty="0" err="1" smtClean="0">
                <a:latin typeface="Courier"/>
                <a:cs typeface="Courier"/>
              </a:rPr>
              <a:t>november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16303"/>
              </p:ext>
            </p:extLst>
          </p:nvPr>
        </p:nvGraphicFramePr>
        <p:xfrm>
          <a:off x="825500" y="1800225"/>
          <a:ext cx="66182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5" imgW="1981080" imgH="228600" progId="Equation.3">
                  <p:embed/>
                </p:oleObj>
              </mc:Choice>
              <mc:Fallback>
                <p:oleObj name="Equation" r:id="rId5" imgW="1981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800225"/>
                        <a:ext cx="6618288" cy="768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/>
              <a:t>We can extend to trigrams, 4-grams, 5-grams</a:t>
            </a:r>
          </a:p>
          <a:p>
            <a:r>
              <a:rPr lang="en-US" sz="2800" dirty="0" smtClean="0"/>
              <a:t>In general this is an insufficient model of language</a:t>
            </a:r>
          </a:p>
          <a:p>
            <a:pPr lvl="1"/>
            <a:r>
              <a:rPr lang="en-US" sz="2400" dirty="0" smtClean="0"/>
              <a:t>because language has </a:t>
            </a:r>
            <a:r>
              <a:rPr lang="en-US" sz="2400" b="1" dirty="0" smtClean="0">
                <a:solidFill>
                  <a:srgbClr val="008000"/>
                </a:solidFill>
              </a:rPr>
              <a:t>long-distance dependencies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400" dirty="0" smtClean="0"/>
              <a:t>“The computer which I had just put into the machine room on the fifth floor crashed.”</a:t>
            </a:r>
          </a:p>
          <a:p>
            <a:pPr lvl="1"/>
            <a:endParaRPr lang="en-US" sz="800" dirty="0" smtClean="0"/>
          </a:p>
          <a:p>
            <a:r>
              <a:rPr lang="en-US" sz="2800" dirty="0" smtClean="0"/>
              <a:t>But we can often get away with N-gram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49" y="1352550"/>
            <a:ext cx="8534400" cy="3790950"/>
          </a:xfrm>
        </p:spPr>
        <p:txBody>
          <a:bodyPr/>
          <a:lstStyle/>
          <a:p>
            <a:r>
              <a:rPr lang="en-US" sz="2800" dirty="0"/>
              <a:t>Today’s goal: assign a probability to a sentence</a:t>
            </a:r>
          </a:p>
          <a:p>
            <a:pPr lvl="3"/>
            <a:r>
              <a:rPr lang="en-US" sz="2400" dirty="0" smtClean="0"/>
              <a:t>Machine </a:t>
            </a:r>
            <a:r>
              <a:rPr lang="en-US" sz="2400" dirty="0"/>
              <a:t>Translation:</a:t>
            </a:r>
          </a:p>
          <a:p>
            <a:pPr lvl="4"/>
            <a:r>
              <a:rPr lang="en-US" sz="2000" dirty="0"/>
              <a:t>P</a:t>
            </a:r>
            <a:r>
              <a:rPr lang="en-US" sz="2000" dirty="0" smtClean="0"/>
              <a:t>(</a:t>
            </a:r>
            <a:r>
              <a:rPr lang="en-US" sz="2000" b="1" dirty="0" smtClean="0"/>
              <a:t>high </a:t>
            </a:r>
            <a:r>
              <a:rPr lang="en-US" sz="2000" dirty="0" smtClean="0"/>
              <a:t>winds tonight) </a:t>
            </a:r>
            <a:r>
              <a:rPr lang="en-US" sz="2000" dirty="0"/>
              <a:t>&gt; P</a:t>
            </a:r>
            <a:r>
              <a:rPr lang="en-US" sz="2000" dirty="0" smtClean="0"/>
              <a:t>(</a:t>
            </a:r>
            <a:r>
              <a:rPr lang="en-US" sz="2000" b="1" dirty="0" smtClean="0"/>
              <a:t>large</a:t>
            </a:r>
            <a:r>
              <a:rPr lang="en-US" sz="2000" dirty="0" smtClean="0"/>
              <a:t> winds tonight)</a:t>
            </a:r>
            <a:endParaRPr lang="en-US" sz="2000" dirty="0"/>
          </a:p>
          <a:p>
            <a:pPr lvl="3"/>
            <a:r>
              <a:rPr lang="en-US" sz="2400" dirty="0" smtClean="0"/>
              <a:t>Spell </a:t>
            </a:r>
            <a:r>
              <a:rPr lang="en-US" sz="2400" dirty="0"/>
              <a:t>Correction</a:t>
            </a:r>
          </a:p>
          <a:p>
            <a:pPr lvl="4"/>
            <a:r>
              <a:rPr lang="en-US" sz="2000" dirty="0"/>
              <a:t>The office is about fifteen </a:t>
            </a:r>
            <a:r>
              <a:rPr lang="en-US" sz="2000" b="1" dirty="0"/>
              <a:t>minuets</a:t>
            </a:r>
            <a:r>
              <a:rPr lang="en-US" sz="2000" dirty="0"/>
              <a:t> from my </a:t>
            </a:r>
            <a:r>
              <a:rPr lang="en-US" sz="2000" dirty="0" smtClean="0"/>
              <a:t>house</a:t>
            </a:r>
          </a:p>
          <a:p>
            <a:pPr lvl="5"/>
            <a:r>
              <a:rPr lang="en-US" sz="1800" dirty="0" smtClean="0"/>
              <a:t>P(about fifteen </a:t>
            </a:r>
            <a:r>
              <a:rPr lang="en-US" sz="1800" b="1" dirty="0" smtClean="0"/>
              <a:t>minutes</a:t>
            </a:r>
            <a:r>
              <a:rPr lang="en-US" sz="1800" dirty="0" smtClean="0"/>
              <a:t> from) &gt; P(about fifteen </a:t>
            </a:r>
            <a:r>
              <a:rPr lang="en-US" sz="1800" b="1" dirty="0" smtClean="0"/>
              <a:t>minuets</a:t>
            </a:r>
            <a:r>
              <a:rPr lang="en-US" sz="1800" dirty="0" smtClean="0"/>
              <a:t> from)</a:t>
            </a:r>
            <a:endParaRPr lang="en-US" sz="2000" dirty="0"/>
          </a:p>
          <a:p>
            <a:pPr lvl="3"/>
            <a:r>
              <a:rPr lang="en-US" sz="2400" dirty="0"/>
              <a:t>Speech Recognition</a:t>
            </a:r>
          </a:p>
          <a:p>
            <a:pPr lvl="4"/>
            <a:r>
              <a:rPr lang="en-US" sz="2000" dirty="0"/>
              <a:t>P(I saw a van) &gt;&gt; P(eyes awe of an</a:t>
            </a:r>
            <a:r>
              <a:rPr lang="en-US" sz="2000" dirty="0" smtClean="0"/>
              <a:t>)</a:t>
            </a:r>
          </a:p>
          <a:p>
            <a:pPr lvl="3"/>
            <a:r>
              <a:rPr lang="en-US" sz="2400" dirty="0" smtClean="0"/>
              <a:t>+ Summarization, question-answering, etc., etc.!!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800350"/>
            <a:ext cx="102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Why?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1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 smtClean="0">
                <a:latin typeface="Calibri" charset="0"/>
              </a:rPr>
              <a:t>)         </a:t>
            </a:r>
            <a:r>
              <a:rPr lang="en-US" sz="2400" dirty="0" smtClean="0">
                <a:latin typeface="Calibri" charset="0"/>
              </a:rPr>
              <a:t> is </a:t>
            </a:r>
            <a:r>
              <a:rPr lang="en-US" sz="2400" dirty="0">
                <a:latin typeface="Calibri" charset="0"/>
              </a:rPr>
              <a:t>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Better: </a:t>
            </a:r>
            <a:r>
              <a:rPr lang="en-US" sz="2400" b="1" dirty="0" smtClean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 smtClean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val="2586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9062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352550"/>
                <a:ext cx="8534400" cy="3657600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 smtClean="0">
                    <a:latin typeface="Calibri" charset="0"/>
                  </a:rPr>
                  <a:t>Recall the definition of conditional probabilities</a:t>
                </a:r>
                <a:endParaRPr lang="en-US" sz="3600" dirty="0">
                  <a:latin typeface="Calibri" charset="0"/>
                </a:endParaRPr>
              </a:p>
              <a:p>
                <a:pPr marL="457200" lvl="1" indent="0">
                  <a:buNone/>
                </a:pPr>
                <a:r>
                  <a:rPr lang="en-US" sz="3600" dirty="0">
                    <a:latin typeface="Calibri" charset="0"/>
                  </a:rPr>
                  <a:t>	</a:t>
                </a:r>
                <a:r>
                  <a:rPr lang="en-US" sz="3600" dirty="0" smtClean="0">
                    <a:latin typeface="Calibri" charset="0"/>
                  </a:rPr>
                  <a:t>		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>
                  <a:latin typeface="Calibri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libri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 smtClean="0">
                  <a:latin typeface="Calibri" charset="0"/>
                </a:endParaRPr>
              </a:p>
              <a:p>
                <a:r>
                  <a:rPr lang="en-US" sz="2800" dirty="0" smtClean="0">
                    <a:latin typeface="Calibri" charset="0"/>
                  </a:rPr>
                  <a:t>More variables:</a:t>
                </a:r>
              </a:p>
              <a:p>
                <a:pPr marL="457200" lvl="1" indent="0">
                  <a:buNone/>
                </a:pPr>
                <a:r>
                  <a:rPr lang="en-US" sz="2400" dirty="0" smtClean="0">
                    <a:latin typeface="Calibri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Calibri" charset="0"/>
                </a:endParaRPr>
              </a:p>
              <a:p>
                <a:pPr eaLnBrk="1" hangingPunct="1"/>
                <a:r>
                  <a:rPr lang="en-US" sz="2800" dirty="0">
                    <a:latin typeface="Calibri" charset="0"/>
                  </a:rPr>
                  <a:t>The Chain Rule in General</a:t>
                </a:r>
              </a:p>
              <a:p>
                <a:pPr eaLnBrk="1" hangingPunct="1">
                  <a:buNone/>
                </a:pPr>
                <a:r>
                  <a:rPr lang="en-US" sz="2800" dirty="0">
                    <a:latin typeface="Calibri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libri" charset="0"/>
                </a:endParaRPr>
              </a:p>
              <a:p>
                <a:pPr eaLnBrk="1" hangingPunct="1">
                  <a:buFont typeface="Wingdings" charset="2"/>
                  <a:buNone/>
                </a:pPr>
                <a:endParaRPr lang="en-US" dirty="0">
                  <a:latin typeface="Calibri" charset="0"/>
                  <a:sym typeface="Symbol" charset="2"/>
                </a:endParaRPr>
              </a:p>
            </p:txBody>
          </p:sp>
        </mc:Choice>
        <mc:Fallback xmlns="">
          <p:sp>
            <p:nvSpPr>
              <p:cNvPr id="675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52550"/>
                <a:ext cx="8534400" cy="3657600"/>
              </a:xfrm>
              <a:blipFill>
                <a:blip r:embed="rId3"/>
                <a:stretch>
                  <a:fillRect l="-128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1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29327"/>
              </p:ext>
            </p:extLst>
          </p:nvPr>
        </p:nvGraphicFramePr>
        <p:xfrm>
          <a:off x="1330325" y="1827213"/>
          <a:ext cx="64833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4" imgW="2361960" imgH="342720" progId="Equation.3">
                  <p:embed/>
                </p:oleObj>
              </mc:Choice>
              <mc:Fallback>
                <p:oleObj name="Equation" r:id="rId4" imgW="23619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1827213"/>
                        <a:ext cx="6483350" cy="9445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6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0049"/>
              </p:ext>
            </p:extLst>
          </p:nvPr>
        </p:nvGraphicFramePr>
        <p:xfrm>
          <a:off x="762001" y="2209800"/>
          <a:ext cx="6019800" cy="199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4" imgW="2578100" imgH="850900" progId="Equation.3">
                  <p:embed/>
                </p:oleObj>
              </mc:Choice>
              <mc:Fallback>
                <p:oleObj name="Equation" r:id="rId4" imgW="25781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209800"/>
                        <a:ext cx="6019800" cy="199444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57444"/>
              </p:ext>
            </p:extLst>
          </p:nvPr>
        </p:nvGraphicFramePr>
        <p:xfrm>
          <a:off x="457200" y="2471251"/>
          <a:ext cx="7696200" cy="101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Equation" r:id="rId4" imgW="3187700" imgH="419100" progId="Equation.3">
                  <p:embed/>
                </p:oleObj>
              </mc:Choice>
              <mc:Fallback>
                <p:oleObj name="Equation" r:id="rId4" imgW="3187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71251"/>
                        <a:ext cx="7696200" cy="101489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4689"/>
              </p:ext>
            </p:extLst>
          </p:nvPr>
        </p:nvGraphicFramePr>
        <p:xfrm>
          <a:off x="228600" y="4182281"/>
          <a:ext cx="8915400" cy="96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Equation" r:id="rId6" imgW="3898900" imgH="419100" progId="Equation.3">
                  <p:embed/>
                </p:oleObj>
              </mc:Choice>
              <mc:Fallback>
                <p:oleObj name="Equation" r:id="rId6" imgW="3898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82281"/>
                        <a:ext cx="8915400" cy="9612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33350"/>
            <a:ext cx="1475075" cy="1920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9180" y="1928396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Andrei Markov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697522"/>
              </p:ext>
            </p:extLst>
          </p:nvPr>
        </p:nvGraphicFramePr>
        <p:xfrm>
          <a:off x="876300" y="1447800"/>
          <a:ext cx="70278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" name="Equation" r:id="rId4" imgW="2311200" imgH="342720" progId="Equation.3">
                  <p:embed/>
                </p:oleObj>
              </mc:Choice>
              <mc:Fallback>
                <p:oleObj name="Equation" r:id="rId4" imgW="2311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447800"/>
                        <a:ext cx="7027863" cy="1047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28395"/>
              </p:ext>
            </p:extLst>
          </p:nvPr>
        </p:nvGraphicFramePr>
        <p:xfrm>
          <a:off x="606425" y="3700463"/>
          <a:ext cx="84693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6" imgW="2400120" imgH="228600" progId="Equation.3">
                  <p:embed/>
                </p:oleObj>
              </mc:Choice>
              <mc:Fallback>
                <p:oleObj name="Equation" r:id="rId6" imgW="240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3700463"/>
                        <a:ext cx="8469313" cy="8112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10109</TotalTime>
  <Words>527</Words>
  <Application>Microsoft Office PowerPoint</Application>
  <PresentationFormat>On-screen Show (16:9)</PresentationFormat>
  <Paragraphs>114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Courier</vt:lpstr>
      <vt:lpstr>Lucida Sans</vt:lpstr>
      <vt:lpstr>Symbol</vt:lpstr>
      <vt:lpstr>Tahoma</vt:lpstr>
      <vt:lpstr>Times</vt:lpstr>
      <vt:lpstr>Wingdings</vt:lpstr>
      <vt:lpstr>NLP-jurafsky</vt:lpstr>
      <vt:lpstr>Equation</vt:lpstr>
      <vt:lpstr> Language Modeling</vt:lpstr>
      <vt:lpstr>Probabilistic Language Models</vt:lpstr>
      <vt:lpstr>Probabilistic 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Bigram model</vt:lpstr>
      <vt:lpstr>N-gram models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iteng.dallal@gmail.com</cp:lastModifiedBy>
  <cp:revision>196</cp:revision>
  <cp:lastPrinted>2009-04-20T16:46:08Z</cp:lastPrinted>
  <dcterms:created xsi:type="dcterms:W3CDTF">2010-04-19T15:31:24Z</dcterms:created>
  <dcterms:modified xsi:type="dcterms:W3CDTF">2019-10-30T21:11:55Z</dcterms:modified>
</cp:coreProperties>
</file>