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90C6F2-00F4-47DA-8299-7133876649EC}">
  <a:tblStyle styleId="{BE90C6F2-00F4-47DA-8299-7133876649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2627823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2627823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2627823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2627823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2627823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2627823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PC1 </a:t>
            </a:r>
            <a:r>
              <a:rPr lang="en"/>
              <a:t>showing</a:t>
            </a:r>
            <a:r>
              <a:rPr lang="en"/>
              <a:t> so much of our variance clearly indicates some underlying correlations and potential for reduction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summarizing a singular emphasized underlying factor </a:t>
            </a:r>
            <a:r>
              <a:rPr lang="en"/>
              <a:t>beneath each of these PC’s may require domain knowledge, we think as sport’s fan’s we can make some assumptions haha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PC1: strong positive links to position on the the field(</a:t>
            </a:r>
            <a:r>
              <a:rPr i="1" lang="en"/>
              <a:t>absoluteYardlineNumber</a:t>
            </a:r>
            <a:r>
              <a:rPr lang="en"/>
              <a:t>), and negative associations with the </a:t>
            </a:r>
            <a:r>
              <a:rPr i="1" lang="en"/>
              <a:t>preSnapHomeScore </a:t>
            </a:r>
            <a:r>
              <a:rPr lang="en"/>
              <a:t>gives some feel that this PC heavily weighs context of the play (position on the field)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PC2: positively linking </a:t>
            </a:r>
            <a:r>
              <a:rPr i="1" lang="en"/>
              <a:t>ballCarrierAge</a:t>
            </a:r>
            <a:r>
              <a:rPr lang="en"/>
              <a:t>, </a:t>
            </a:r>
            <a:r>
              <a:rPr i="1" lang="en"/>
              <a:t>absoluteYardLineNumber</a:t>
            </a:r>
            <a:r>
              <a:rPr lang="en"/>
              <a:t>, </a:t>
            </a:r>
            <a:r>
              <a:rPr i="1" lang="en"/>
              <a:t>preSnapHomeScore</a:t>
            </a:r>
            <a:r>
              <a:rPr lang="en"/>
              <a:t>, and the </a:t>
            </a:r>
            <a:r>
              <a:rPr i="1" lang="en"/>
              <a:t>down</a:t>
            </a:r>
            <a:r>
              <a:rPr lang="en"/>
              <a:t> while negatively associating with the </a:t>
            </a:r>
            <a:r>
              <a:rPr i="1" lang="en"/>
              <a:t>defensiveTeamQt, positionQt </a:t>
            </a:r>
            <a:r>
              <a:rPr lang="en"/>
              <a:t>and </a:t>
            </a:r>
            <a:r>
              <a:rPr i="1" lang="en"/>
              <a:t>defendersInTheBox </a:t>
            </a:r>
            <a:r>
              <a:rPr lang="en"/>
              <a:t>(hard to exactly interpret as this PC tends to span several topical areas)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PC3: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2627823b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2627823b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1d41a953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1d41a953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eafa13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2eafa13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2627823b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2627823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 can see the results are very much in line with our expectations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1d41a953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1d41a953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2627823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2627823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1d41a953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1d41a953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2627823b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2627823b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1d41a953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1d41a953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1d41a953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1d41a953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2627823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2627823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2627823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2627823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2627823b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2627823b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Correlations: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</a:t>
            </a:r>
            <a:r>
              <a:rPr lang="en"/>
              <a:t>uarter and passPlay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</a:t>
            </a:r>
            <a:r>
              <a:rPr lang="en"/>
              <a:t>uarter and offensiveFormationQt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passPlay and offensiveFormationQt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we might have expected to see but did not observe: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</a:t>
            </a:r>
            <a:r>
              <a:rPr lang="en"/>
              <a:t>ffensiveFormationQt and defendersInTheBox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2627823b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2627823b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yardage gained on a play in the NFL with SGD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Harris and Rahul Chamarthi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Approaches: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Vanilla GD with LASSO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SGD with LASSO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PCA Regression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Lasso with Vanilla GD and SGD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SGD and how is it different from Gradient Descent?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Model Updates:</a:t>
            </a:r>
            <a:r>
              <a:rPr lang="en"/>
              <a:t> SGD updates globally after one data point (or a mini batch)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Faster Iterations:</a:t>
            </a:r>
            <a:r>
              <a:rPr lang="en"/>
              <a:t> More random and frequent updates.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Erratic convergence: </a:t>
            </a:r>
            <a:r>
              <a:rPr lang="en"/>
              <a:t>Faster but oscillates around the minimum unlike GD which smoothly converges to a minimum.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were some of the challenges we faced in implementation?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Discussion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implemented PCA analysis to attempt to observe correlation between our features and to see if there was merit in dimensionality reduction (we’ll discuss this later)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idea supported in the Scree Plot and Heatmap below; showing support for some underlying correlation in our </a:t>
            </a:r>
            <a:r>
              <a:rPr lang="en" sz="1600"/>
              <a:t>input features</a:t>
            </a:r>
            <a:endParaRPr sz="160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49450"/>
            <a:ext cx="3000374" cy="23554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525" y="2349450"/>
            <a:ext cx="2932224" cy="2199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Vanilla GD: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0" y="4621425"/>
            <a:ext cx="57120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NOTE: All of these graph are standardized (mean is zero and standard deviation is one)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2908926" cy="2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7991" y="1170200"/>
            <a:ext cx="2761546" cy="20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1937" y="1170200"/>
            <a:ext cx="3049664" cy="22669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p26"/>
          <p:cNvGraphicFramePr/>
          <p:nvPr/>
        </p:nvGraphicFramePr>
        <p:xfrm>
          <a:off x="2978088" y="315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{BE90C6F2-00F4-47DA-8299-7133876649EC}</a:tableStyleId>
              </a:tblPr>
              <a:tblGrid>
                <a:gridCol w="911275"/>
                <a:gridCol w="911275"/>
                <a:gridCol w="911275"/>
              </a:tblGrid>
              <a:tr h="31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/>
                        <a:t>Vanilla GD: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/>
                        <a:t>SGD:</a:t>
                      </a:r>
                      <a:endParaRPr b="1" i="1" sz="700"/>
                    </a:p>
                  </a:txBody>
                  <a:tcPr marT="91425" marB="91425" marR="91425" marL="91425"/>
                </a:tc>
              </a:tr>
              <a:tr h="2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/>
                        <a:t>MSE:</a:t>
                      </a:r>
                      <a:endParaRPr b="1"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0.8849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1.0976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/>
                        <a:t>Y_STD:</a:t>
                      </a:r>
                      <a:endParaRPr b="1"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9.1851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9.1851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/>
                        <a:t>RSE:</a:t>
                      </a:r>
                      <a:endParaRPr b="1"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8.6972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9.6487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/>
                        <a:t>TIME:</a:t>
                      </a:r>
                      <a:endParaRPr b="1"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3.8191(s)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0.1024(s)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SGD:</a:t>
            </a:r>
            <a:endParaRPr/>
          </a:p>
        </p:txBody>
      </p:sp>
      <p:graphicFrame>
        <p:nvGraphicFramePr>
          <p:cNvPr id="176" name="Google Shape;176;p27"/>
          <p:cNvGraphicFramePr/>
          <p:nvPr/>
        </p:nvGraphicFramePr>
        <p:xfrm>
          <a:off x="2978088" y="315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{BE90C6F2-00F4-47DA-8299-7133876649EC}</a:tableStyleId>
              </a:tblPr>
              <a:tblGrid>
                <a:gridCol w="911275"/>
                <a:gridCol w="911275"/>
                <a:gridCol w="911275"/>
              </a:tblGrid>
              <a:tr h="31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/>
                        <a:t>Vanilla GD: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/>
                        <a:t>SGD:</a:t>
                      </a:r>
                      <a:endParaRPr b="1" i="1" sz="700"/>
                    </a:p>
                  </a:txBody>
                  <a:tcPr marT="91425" marB="91425" marR="91425" marL="91425"/>
                </a:tc>
              </a:tr>
              <a:tr h="2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/>
                        <a:t>MSE:</a:t>
                      </a:r>
                      <a:endParaRPr b="1"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0.8849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1.0976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/>
                        <a:t>Y_STD:</a:t>
                      </a:r>
                      <a:endParaRPr b="1"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9.1851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9.1851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/>
                        <a:t>RSE:</a:t>
                      </a:r>
                      <a:endParaRPr b="1"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8.6972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9.6487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700"/>
                        <a:t>TIME:</a:t>
                      </a:r>
                      <a:endParaRPr b="1"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3.8191(s)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0.1024(s)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2978100" cy="221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450" y="1017800"/>
            <a:ext cx="2978100" cy="221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7991" y="1017801"/>
            <a:ext cx="2870573" cy="213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0" y="4582050"/>
            <a:ext cx="57120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NOTE: All of these graph are standardized (mean is zero and standard deviation is one)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Regression Results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9354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Following the dual implementation of our Lasso Algorithm </a:t>
            </a:r>
            <a:r>
              <a:rPr lang="en" sz="1600"/>
              <a:t>we</a:t>
            </a:r>
            <a:r>
              <a:rPr lang="en" sz="1600"/>
              <a:t> wanted to test the merit of dimensionality reduction we mentioned earlier; fitting a linear regression model using the PC’s to define input. 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top 4 PCs that explained ~90% of variance were used as the input features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Multiplying the PCs by the training data to map the data to a lower dimension,  and then using the closed form solution for Linear Regression to obtain predicted y_values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below table contains our initial </a:t>
            </a:r>
            <a:r>
              <a:rPr lang="en" sz="1200"/>
              <a:t>results (pre - K Cross Validation) : 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28"/>
          <p:cNvGraphicFramePr/>
          <p:nvPr/>
        </p:nvGraphicFramePr>
        <p:xfrm>
          <a:off x="3625075" y="29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{BE90C6F2-00F4-47DA-8299-7133876649EC}</a:tableStyleId>
              </a:tblPr>
              <a:tblGrid>
                <a:gridCol w="946925"/>
                <a:gridCol w="946925"/>
              </a:tblGrid>
              <a:tr h="34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800"/>
                        <a:t>PCA Regression</a:t>
                      </a:r>
                      <a:endParaRPr b="1" i="1" sz="800"/>
                    </a:p>
                  </a:txBody>
                  <a:tcPr marT="91425" marB="91425" marR="91425" marL="91425"/>
                </a:tc>
              </a:tr>
              <a:tr h="37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800"/>
                        <a:t>MSE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0.9141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7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800"/>
                        <a:t>Y_STD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9.1851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7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800"/>
                        <a:t>RSE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8.8039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Analysis Discussion: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were some issues with our approach?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were the inherent issues with predicting non-stationary events?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could have performed better?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might we go about improving performance?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Abstract: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Goal:</a:t>
            </a:r>
            <a:r>
              <a:rPr lang="en"/>
              <a:t> Predict the resulting yardage of a play given game context and players-based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Application:</a:t>
            </a:r>
            <a:r>
              <a:rPr lang="en"/>
              <a:t> Aid an offensive coordinator in optimal decision making.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Methodology: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Feature Selection: </a:t>
            </a:r>
            <a:r>
              <a:rPr lang="en"/>
              <a:t>Focusing on relevant game data and player attributes.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Data Prep: </a:t>
            </a:r>
            <a:r>
              <a:rPr lang="en"/>
              <a:t>Handling NaNs, infinite values, normalizing data, categorical variables, and creation of derived features.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Model Development: </a:t>
            </a:r>
            <a:r>
              <a:rPr lang="en"/>
              <a:t>V</a:t>
            </a:r>
            <a:r>
              <a:rPr lang="en"/>
              <a:t>anilla GD with LASSO, SGD with LASSO, and PCA Regression.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Evaluation: </a:t>
            </a:r>
            <a:r>
              <a:rPr lang="en"/>
              <a:t>Comparing the models and </a:t>
            </a:r>
            <a:r>
              <a:rPr lang="en"/>
              <a:t>assessing</a:t>
            </a:r>
            <a:r>
              <a:rPr lang="en"/>
              <a:t> the weaknesses of the model and this approach.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Selection: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given to us by the NFL 2023 Big Data Bowl (2022 NFL Season) was exhaustive (near 60 features </a:t>
            </a:r>
            <a:r>
              <a:rPr lang="en"/>
              <a:t>split</a:t>
            </a:r>
            <a:r>
              <a:rPr lang="en"/>
              <a:t> across the 3 individual datasets mentioned below).</a:t>
            </a:r>
            <a:r>
              <a:rPr lang="en"/>
              <a:t> In an effort to reduce the complexity of the dataset we decided to focus 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Game Data: </a:t>
            </a:r>
            <a:r>
              <a:rPr i="1" lang="en"/>
              <a:t>signedScoreDiff</a:t>
            </a:r>
            <a:r>
              <a:rPr lang="en"/>
              <a:t> and </a:t>
            </a:r>
            <a:r>
              <a:rPr i="1" lang="en"/>
              <a:t>ballCarrierAge</a:t>
            </a:r>
            <a:r>
              <a:rPr lang="en"/>
              <a:t> (both needed info from the other datasets as they were derived)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Play Data: </a:t>
            </a:r>
            <a:r>
              <a:rPr i="1" lang="en"/>
              <a:t>quarter</a:t>
            </a:r>
            <a:r>
              <a:rPr lang="en"/>
              <a:t>, </a:t>
            </a:r>
            <a:r>
              <a:rPr i="1" lang="en"/>
              <a:t>down</a:t>
            </a:r>
            <a:r>
              <a:rPr lang="en"/>
              <a:t>, </a:t>
            </a:r>
            <a:r>
              <a:rPr i="1" lang="en"/>
              <a:t>yardsToGo</a:t>
            </a:r>
            <a:r>
              <a:rPr lang="en"/>
              <a:t>, </a:t>
            </a:r>
            <a:r>
              <a:rPr i="1" lang="en"/>
              <a:t>defensiveTeamQt</a:t>
            </a:r>
            <a:r>
              <a:rPr lang="en"/>
              <a:t>, </a:t>
            </a:r>
            <a:r>
              <a:rPr i="1" lang="en"/>
              <a:t>gameClockinSeconds</a:t>
            </a:r>
            <a:r>
              <a:rPr lang="en"/>
              <a:t>, </a:t>
            </a:r>
            <a:r>
              <a:rPr i="1" lang="en"/>
              <a:t>preSnapHomeScore</a:t>
            </a:r>
            <a:r>
              <a:rPr lang="en"/>
              <a:t>, </a:t>
            </a:r>
            <a:r>
              <a:rPr i="1" lang="en"/>
              <a:t>preSnapVisitorScore</a:t>
            </a:r>
            <a:r>
              <a:rPr lang="en"/>
              <a:t>, </a:t>
            </a:r>
            <a:r>
              <a:rPr i="1" lang="en"/>
              <a:t>playResult(y)</a:t>
            </a:r>
            <a:r>
              <a:rPr lang="en"/>
              <a:t>, </a:t>
            </a:r>
            <a:r>
              <a:rPr i="1" lang="en"/>
              <a:t>absoluteYardlineNumber</a:t>
            </a:r>
            <a:r>
              <a:rPr lang="en"/>
              <a:t>, </a:t>
            </a:r>
            <a:r>
              <a:rPr i="1" lang="en"/>
              <a:t>passPlay</a:t>
            </a:r>
            <a:r>
              <a:rPr lang="en"/>
              <a:t>, </a:t>
            </a:r>
            <a:r>
              <a:rPr i="1" lang="en"/>
              <a:t>offenseFormationQt</a:t>
            </a:r>
            <a:r>
              <a:rPr lang="en"/>
              <a:t>, </a:t>
            </a:r>
            <a:r>
              <a:rPr i="1" lang="en"/>
              <a:t>defendersInTheBox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Player Data: </a:t>
            </a:r>
            <a:r>
              <a:rPr i="1" lang="en"/>
              <a:t>heightInCm</a:t>
            </a:r>
            <a:r>
              <a:rPr lang="en"/>
              <a:t>, </a:t>
            </a:r>
            <a:r>
              <a:rPr i="1" lang="en"/>
              <a:t>weightInKg</a:t>
            </a:r>
            <a:r>
              <a:rPr lang="en"/>
              <a:t>, </a:t>
            </a:r>
            <a:r>
              <a:rPr i="1" lang="en"/>
              <a:t>positionQt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Prep: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9433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deciding on the features, we needed to change their value within context of the rest of the data (feature engineering) in order for them to be usable.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included: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Factorization</a:t>
            </a:r>
            <a:r>
              <a:rPr lang="en"/>
              <a:t> </a:t>
            </a:r>
            <a:r>
              <a:rPr b="1" lang="en"/>
              <a:t>of our categorical features</a:t>
            </a:r>
            <a:r>
              <a:rPr lang="en"/>
              <a:t> </a:t>
            </a:r>
            <a:r>
              <a:rPr i="1" lang="en"/>
              <a:t>offensiveFormation</a:t>
            </a:r>
            <a:r>
              <a:rPr lang="en"/>
              <a:t>, </a:t>
            </a:r>
            <a:r>
              <a:rPr i="1" lang="en"/>
              <a:t>defensiveTeam </a:t>
            </a:r>
            <a:r>
              <a:rPr lang="en"/>
              <a:t>and </a:t>
            </a:r>
            <a:r>
              <a:rPr i="1" lang="en"/>
              <a:t>position</a:t>
            </a:r>
            <a:endParaRPr i="1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Conversion</a:t>
            </a:r>
            <a:r>
              <a:rPr lang="en"/>
              <a:t> </a:t>
            </a:r>
            <a:r>
              <a:rPr b="1" lang="en"/>
              <a:t>of certain features</a:t>
            </a:r>
            <a:r>
              <a:rPr lang="en"/>
              <a:t> </a:t>
            </a:r>
            <a:r>
              <a:rPr b="1" lang="en"/>
              <a:t>to more standardized units</a:t>
            </a:r>
            <a:r>
              <a:rPr lang="en"/>
              <a:t> such as; </a:t>
            </a:r>
            <a:r>
              <a:rPr i="1" lang="en"/>
              <a:t>height</a:t>
            </a:r>
            <a:r>
              <a:rPr lang="en"/>
              <a:t>, </a:t>
            </a:r>
            <a:r>
              <a:rPr i="1" lang="en"/>
              <a:t>weight</a:t>
            </a:r>
            <a:r>
              <a:rPr lang="en"/>
              <a:t> and </a:t>
            </a:r>
            <a:r>
              <a:rPr i="1" lang="en"/>
              <a:t>gameClock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Creation of derived features</a:t>
            </a:r>
            <a:r>
              <a:rPr lang="en"/>
              <a:t> from the base features that we were provided in the dataset such as; </a:t>
            </a:r>
            <a:r>
              <a:rPr i="1" lang="en"/>
              <a:t>passPlay, ballCarrierAge, and signedScoreDiff </a:t>
            </a:r>
            <a:r>
              <a:rPr lang="en"/>
              <a:t>(we’ll go into more detail on these later)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Cleansing of </a:t>
            </a:r>
            <a:r>
              <a:rPr b="1" lang="en"/>
              <a:t>NaN and Inf Values </a:t>
            </a:r>
            <a:r>
              <a:rPr lang="en"/>
              <a:t>from</a:t>
            </a:r>
            <a:r>
              <a:rPr b="1" lang="en"/>
              <a:t> </a:t>
            </a:r>
            <a:r>
              <a:rPr lang="en"/>
              <a:t>data</a:t>
            </a:r>
            <a:r>
              <a:rPr lang="en"/>
              <a:t> that was not correctly filled out or left blank.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Normalization of the Data </a:t>
            </a:r>
            <a:r>
              <a:rPr lang="en"/>
              <a:t>considering</a:t>
            </a:r>
            <a:r>
              <a:rPr b="1" lang="en"/>
              <a:t> </a:t>
            </a:r>
            <a:r>
              <a:rPr lang="en"/>
              <a:t>most of the models/algorithms we employed such as; PCA, SGD, and Lasso Regression recommend data that have a standard scale of variance </a:t>
            </a:r>
            <a:r>
              <a:rPr lang="en" sz="1350"/>
              <a:t>(which required normalization of continuous values like </a:t>
            </a:r>
            <a:r>
              <a:rPr i="1" lang="en" sz="1350"/>
              <a:t>yardsToGo</a:t>
            </a:r>
            <a:r>
              <a:rPr lang="en" sz="1350"/>
              <a:t>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Highlighted Examples of Transformed Features 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971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Factorization: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p</a:t>
            </a:r>
            <a:r>
              <a:rPr i="1" lang="en"/>
              <a:t>osition </a:t>
            </a:r>
            <a:r>
              <a:rPr lang="en"/>
              <a:t>into </a:t>
            </a:r>
            <a:r>
              <a:rPr i="1" lang="en"/>
              <a:t>positionQt</a:t>
            </a:r>
            <a:r>
              <a:rPr lang="en"/>
              <a:t>: </a:t>
            </a:r>
            <a:r>
              <a:rPr lang="en" sz="1300">
                <a:solidFill>
                  <a:srgbClr val="000000"/>
                </a:solidFill>
              </a:rPr>
              <a:t>TE = 1, WR = 2, RB = 3, QB = 4, FB = 5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Conversion: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gameClock </a:t>
            </a:r>
            <a:r>
              <a:rPr lang="en"/>
              <a:t>into </a:t>
            </a:r>
            <a:r>
              <a:rPr i="1" lang="en"/>
              <a:t>gameClockInSeconds</a:t>
            </a:r>
            <a:r>
              <a:rPr lang="en"/>
              <a:t>: </a:t>
            </a:r>
            <a:r>
              <a:rPr lang="en" sz="1300">
                <a:solidFill>
                  <a:srgbClr val="000000"/>
                </a:solidFill>
              </a:rPr>
              <a:t>7:52 (min:seconds) = 472 seconds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Derived Features: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ballCarrierAge</a:t>
            </a:r>
            <a:r>
              <a:rPr lang="en"/>
              <a:t>: </a:t>
            </a:r>
            <a:r>
              <a:rPr i="1" lang="en"/>
              <a:t>gameDate </a:t>
            </a:r>
            <a:r>
              <a:rPr lang="en"/>
              <a:t>(from Game Data) - </a:t>
            </a:r>
            <a:r>
              <a:rPr i="1" lang="en"/>
              <a:t>birthDate </a:t>
            </a:r>
            <a:r>
              <a:rPr lang="en"/>
              <a:t>(from Players Data), and player identified (from Plays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Cleansing: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Elimination: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defendersInTheBox </a:t>
            </a:r>
            <a:r>
              <a:rPr lang="en"/>
              <a:t>only</a:t>
            </a:r>
            <a:r>
              <a:rPr lang="en"/>
              <a:t> 5/12487 rows contained nulls so we dropped those rows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ballCarrierAge </a:t>
            </a:r>
            <a:r>
              <a:rPr lang="en"/>
              <a:t>resulted in 3017/12487 rows containing nulls; considering our already small dataset we decided to fill the nulls with the mean of the feature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Working Dataset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12482 rows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16 features: </a:t>
            </a:r>
            <a:r>
              <a:rPr i="1" lang="en"/>
              <a:t>quarter</a:t>
            </a:r>
            <a:r>
              <a:rPr lang="en"/>
              <a:t>, </a:t>
            </a:r>
            <a:r>
              <a:rPr i="1" lang="en"/>
              <a:t>down</a:t>
            </a:r>
            <a:r>
              <a:rPr lang="en"/>
              <a:t>, </a:t>
            </a:r>
            <a:r>
              <a:rPr i="1" lang="en"/>
              <a:t>yardsToGo</a:t>
            </a:r>
            <a:r>
              <a:rPr lang="en"/>
              <a:t>, </a:t>
            </a:r>
            <a:r>
              <a:rPr i="1" lang="en"/>
              <a:t>defensiveTeamQt</a:t>
            </a:r>
            <a:r>
              <a:rPr lang="en"/>
              <a:t>, </a:t>
            </a:r>
            <a:r>
              <a:rPr i="1" lang="en"/>
              <a:t>gameClockinSeconds</a:t>
            </a:r>
            <a:r>
              <a:rPr lang="en"/>
              <a:t>, </a:t>
            </a:r>
            <a:r>
              <a:rPr i="1" lang="en"/>
              <a:t>preSnapHomeScore</a:t>
            </a:r>
            <a:r>
              <a:rPr lang="en"/>
              <a:t>, </a:t>
            </a:r>
            <a:r>
              <a:rPr i="1" lang="en"/>
              <a:t>preSnapVisitorScore</a:t>
            </a:r>
            <a:r>
              <a:rPr lang="en"/>
              <a:t>, </a:t>
            </a:r>
            <a:r>
              <a:rPr i="1" lang="en"/>
              <a:t>absoluteYardlineNumber</a:t>
            </a:r>
            <a:r>
              <a:rPr lang="en"/>
              <a:t>, </a:t>
            </a:r>
            <a:r>
              <a:rPr i="1" lang="en"/>
              <a:t>passPlay</a:t>
            </a:r>
            <a:r>
              <a:rPr lang="en"/>
              <a:t>, </a:t>
            </a:r>
            <a:r>
              <a:rPr i="1" lang="en"/>
              <a:t>offenseFormationQt</a:t>
            </a:r>
            <a:r>
              <a:rPr lang="en"/>
              <a:t>, </a:t>
            </a:r>
            <a:r>
              <a:rPr i="1" lang="en"/>
              <a:t>defendersInTheBox, signedScoreDiff, ballCarrierAge, heightInCm</a:t>
            </a:r>
            <a:r>
              <a:rPr lang="en"/>
              <a:t>, </a:t>
            </a:r>
            <a:r>
              <a:rPr i="1" lang="en"/>
              <a:t>weightInKg</a:t>
            </a:r>
            <a:r>
              <a:rPr lang="en"/>
              <a:t>, and </a:t>
            </a:r>
            <a:r>
              <a:rPr i="1" lang="en"/>
              <a:t>positionQt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y label: </a:t>
            </a:r>
            <a:r>
              <a:rPr i="1" lang="en"/>
              <a:t>playResult</a:t>
            </a:r>
            <a:r>
              <a:rPr lang="en"/>
              <a:t> (in yards)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Dataset Analysis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975" y="1201750"/>
            <a:ext cx="3060450" cy="2295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75" y="989950"/>
            <a:ext cx="5739822" cy="33183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0"/>
          <p:cNvSpPr txBox="1"/>
          <p:nvPr/>
        </p:nvSpPr>
        <p:spPr>
          <a:xfrm>
            <a:off x="1523188" y="4308275"/>
            <a:ext cx="2986200" cy="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visualizing the binary correlations between input features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647400" y="3497100"/>
            <a:ext cx="2184900" cy="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lotting distribution of our input features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