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89cb5cdb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389cb5cd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f4da95acf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f4da95ac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f8e3c633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2f8e3c633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f894d003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2f894d003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f8e3c633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f8e3c633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f8e3c633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2f8e3c633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f8e3c63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f8e3c63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f8e3c6331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f8e3c633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f894d003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f894d00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f894d0031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f894d003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f894d003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f894d003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3775abfcd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3775abfc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f894d0031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f894d003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Skull-stripping Quality Tool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03 - Michael Harris, Joey Binz, and Jacob Schechter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04.17.2023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47950" y="575950"/>
            <a:ext cx="8373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Overview:</a:t>
            </a:r>
            <a:endParaRPr/>
          </a:p>
        </p:txBody>
      </p:sp>
      <p:sp>
        <p:nvSpPr>
          <p:cNvPr id="138" name="Google Shape;138;p22"/>
          <p:cNvSpPr txBox="1"/>
          <p:nvPr>
            <p:ph idx="2" type="body"/>
          </p:nvPr>
        </p:nvSpPr>
        <p:spPr>
          <a:xfrm>
            <a:off x="347949" y="1306750"/>
            <a:ext cx="83739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Model </a:t>
            </a:r>
            <a:r>
              <a:rPr b="1" lang="en" sz="2100">
                <a:solidFill>
                  <a:schemeClr val="dk1"/>
                </a:solidFill>
              </a:rPr>
              <a:t>2:</a:t>
            </a:r>
            <a:endParaRPr b="1" sz="21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Goal: Pass brain scans through a 3D CNN to classify an image as being stripped or not and to determine whether there is any brain loss. </a:t>
            </a:r>
            <a:endParaRPr sz="10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3-layer </a:t>
            </a:r>
            <a:r>
              <a:rPr lang="en" sz="1000"/>
              <a:t>3D CNN that uses Leaky Relu and max pooling after each convolution.</a:t>
            </a:r>
            <a:endParaRPr sz="1000"/>
          </a:p>
          <a:p>
            <a:pPr indent="-292100" lvl="1" marL="914400" rtl="0" algn="l">
              <a:spcBef>
                <a:spcPts val="120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Kernel size of 3, and padding of 1</a:t>
            </a:r>
            <a:endParaRPr sz="1000"/>
          </a:p>
          <a:p>
            <a:pPr indent="-292100" lvl="1" marL="914400" rtl="0" algn="l">
              <a:spcBef>
                <a:spcPts val="120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Max pooling layers used after each convolution &amp; relu activation function</a:t>
            </a:r>
            <a:endParaRPr sz="1000"/>
          </a:p>
          <a:p>
            <a:pPr indent="-292100" lvl="1" marL="914400" rtl="0" algn="l">
              <a:spcBef>
                <a:spcPts val="120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Fully connected output layer 2 levels deep</a:t>
            </a:r>
            <a:endParaRPr sz="1000"/>
          </a:p>
          <a:p>
            <a:pPr indent="-292100" lvl="1" marL="914400" rtl="0" algn="l">
              <a:spcBef>
                <a:spcPts val="120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Dropout layer at p = 0.5 to help with generalization</a:t>
            </a:r>
            <a:endParaRPr sz="1000"/>
          </a:p>
          <a:p>
            <a:pPr indent="-292100" lvl="0" marL="457200" rtl="0" algn="l">
              <a:spcBef>
                <a:spcPts val="1200"/>
              </a:spcBef>
              <a:spcAft>
                <a:spcPts val="1200"/>
              </a:spcAft>
              <a:buSzPts val="1000"/>
              <a:buChar char="●"/>
            </a:pPr>
            <a:r>
              <a:rPr lang="en" sz="1000"/>
              <a:t>Outputs a 3 dimensional prediction array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47950" y="575950"/>
            <a:ext cx="8373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Overview:</a:t>
            </a:r>
            <a:endParaRPr/>
          </a:p>
        </p:txBody>
      </p:sp>
      <p:sp>
        <p:nvSpPr>
          <p:cNvPr id="144" name="Google Shape;144;p23"/>
          <p:cNvSpPr txBox="1"/>
          <p:nvPr>
            <p:ph idx="2" type="body"/>
          </p:nvPr>
        </p:nvSpPr>
        <p:spPr>
          <a:xfrm>
            <a:off x="347949" y="1211350"/>
            <a:ext cx="83739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Model 2: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550" y="1691425"/>
            <a:ext cx="7758899" cy="29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Preprocessing:</a:t>
            </a:r>
            <a:endParaRPr/>
          </a:p>
        </p:txBody>
      </p:sp>
      <p:sp>
        <p:nvSpPr>
          <p:cNvPr id="151" name="Google Shape;151;p24"/>
          <p:cNvSpPr txBox="1"/>
          <p:nvPr>
            <p:ph idx="2" type="body"/>
          </p:nvPr>
        </p:nvSpPr>
        <p:spPr>
          <a:xfrm>
            <a:off x="2488550" y="1321400"/>
            <a:ext cx="6233400" cy="3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Model </a:t>
            </a:r>
            <a:r>
              <a:rPr b="1" lang="en" sz="2100">
                <a:solidFill>
                  <a:schemeClr val="dk1"/>
                </a:solidFill>
              </a:rPr>
              <a:t>2:</a:t>
            </a:r>
            <a:endParaRPr b="1" sz="21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Trained on a mixed dataset of BSE_BET data and from a third-party dataset that had a total of 350 scans of perfectly stripped brains.</a:t>
            </a:r>
            <a:endParaRPr sz="10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Before each scan was added to the data loader, it was normalized and resized to be 64x128x128.</a:t>
            </a:r>
            <a:endParaRPr sz="10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The data was comprised of three different classes: stripped w/ brain loss, not-stripped w/ no brain loss, and stripped w/ no brain loss.</a:t>
            </a:r>
            <a:endParaRPr sz="1000"/>
          </a:p>
          <a:p>
            <a:pPr indent="-292100" lvl="0" marL="457200" rtl="0" algn="l">
              <a:spcBef>
                <a:spcPts val="1200"/>
              </a:spcBef>
              <a:spcAft>
                <a:spcPts val="1200"/>
              </a:spcAft>
              <a:buSzPts val="1000"/>
              <a:buChar char="●"/>
            </a:pPr>
            <a:r>
              <a:rPr lang="en" sz="1000"/>
              <a:t>Used around 750 different scans in the training set  and packed them into a Pytorch data loader with a </a:t>
            </a:r>
            <a:r>
              <a:rPr lang="en" sz="1000"/>
              <a:t>batch size of 2. The other 300 scans were put into the validation set with the same parameters.</a:t>
            </a:r>
            <a:endParaRPr sz="1000"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00" y="2841800"/>
            <a:ext cx="1225850" cy="209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788" y="575950"/>
            <a:ext cx="1627969" cy="217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737400" y="4914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59" name="Google Shape;159;p25"/>
          <p:cNvSpPr txBox="1"/>
          <p:nvPr>
            <p:ph idx="2" type="body"/>
          </p:nvPr>
        </p:nvSpPr>
        <p:spPr>
          <a:xfrm>
            <a:off x="781500" y="1126800"/>
            <a:ext cx="6233400" cy="3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Model 2:</a:t>
            </a:r>
            <a:endParaRPr b="1" sz="21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Accuracy varied between  97.6% and 33%  after 20 epochs in the amp_fit training function.</a:t>
            </a:r>
            <a:endParaRPr sz="1000"/>
          </a:p>
          <a:p>
            <a:pPr indent="-292100" lvl="1" marL="914400" rtl="0" algn="l">
              <a:spcBef>
                <a:spcPts val="120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Note: This result varied between every training session. I believe that this might have been due to a need for weight initialization. </a:t>
            </a:r>
            <a:endParaRPr sz="1000"/>
          </a:p>
          <a:p>
            <a:pPr indent="-292100" lvl="0" marL="457200" rtl="0" algn="l">
              <a:spcBef>
                <a:spcPts val="1200"/>
              </a:spcBef>
              <a:spcAft>
                <a:spcPts val="1200"/>
              </a:spcAft>
              <a:buSzPts val="1000"/>
              <a:buChar char="●"/>
            </a:pPr>
            <a:r>
              <a:rPr lang="en" sz="1000"/>
              <a:t>After adding weight initialization using the xavier_uniform, the accuracy of the model consistently tested higher than before. </a:t>
            </a:r>
            <a:endParaRPr sz="1000"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0213" y="2881776"/>
            <a:ext cx="2625775" cy="206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692525" y="5336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Strategies: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1089778" y="1546300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fit(model):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Simplified training loop using Adam optimizer and cross entropy loss.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Constant learning rate of 0.001</a:t>
            </a:r>
            <a:endParaRPr sz="1600"/>
          </a:p>
        </p:txBody>
      </p:sp>
      <p:sp>
        <p:nvSpPr>
          <p:cNvPr id="167" name="Google Shape;167;p26"/>
          <p:cNvSpPr txBox="1"/>
          <p:nvPr>
            <p:ph idx="2" type="body"/>
          </p:nvPr>
        </p:nvSpPr>
        <p:spPr>
          <a:xfrm>
            <a:off x="4571997" y="1546300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amp_fit(model):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This training loop used automatic mixed precision and linear learning rate decay to help the model converge more efficiently and effectively.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723325" y="6080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1411212" y="124345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Small Dataset - results in poor approximation and will result in a high variability in estimation of model performance (i.e. poor training)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High Computational Complexity - 3D CNN’s are inherently resource intensive with regard to processing power and memory usage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Limited Prior Experience - limited exposure and experience working with deep learning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723325" y="6080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1411212" y="124345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Building a larger dataset to train &amp; test 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Particularly having an even amount of perfect/data loss/facial feature scans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Adding further optimizations to the training loop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Slightly rotating the nii models each run to improve generalization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Improving the model’s design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Batch Normalization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Experimenting more with hyper parameters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Other advanced techniques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643775" y="575950"/>
            <a:ext cx="8088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643772" y="1595775"/>
            <a:ext cx="80880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[1] S. Sara, B. Samir, H. Ahmed and C. Bouchaib, "A robust comparative study of five brain extraction algorithms (BET; BSE; McStrip; SPM2; TMBE)," 2014 Second World Conference on Complex Systems (WCCS), Agadir, Morocco, 2014, pp. 632-636, doi: 10.1109/ICoCS.2014.7060986.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[2] </a:t>
            </a:r>
            <a:r>
              <a:rPr lang="en" sz="1400"/>
              <a:t>Linxia Zhang, Edmund Y. Lam, and Jun Ke, "Temporal compressive imaging reconstruction based on a 3D-CNN network," Opt. Express 30, 3577-3591 (2022)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406425" y="7400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Background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3D CNN Model Overviews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Data Preprocessing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Training Strategies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Results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Limitations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Future Improvements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Questions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11800" y="575950"/>
            <a:ext cx="8510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- 3D CNN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CNN (Convolutional Neural Network) - capable of reducing an image to key features for easier classification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3D CNN - utilizes a 3-dimensional filter for convolutions enabling the kernel to slide in 3 directions for volumetric data (i.e. 3D MRI scans)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Provides scalability within the spatial direction without the need for additional preprocessing or hyperparameter adjustment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Capable of capturing adjacent voxels which allows for more effective analysis of spatial patterns within the 3D structure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689250" y="3798450"/>
            <a:ext cx="1216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[2] - 3D CNN v.s. 2D CNN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50" y="1513250"/>
            <a:ext cx="2471400" cy="229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55500" y="575950"/>
            <a:ext cx="8366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- 3D CNN Layers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287421" y="1214775"/>
            <a:ext cx="8444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Model </a:t>
            </a:r>
            <a:r>
              <a:rPr lang="en" sz="1600"/>
              <a:t>Layers: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Input - </a:t>
            </a:r>
            <a:r>
              <a:rPr lang="en"/>
              <a:t>receives</a:t>
            </a:r>
            <a:r>
              <a:rPr lang="en"/>
              <a:t> the volumetric data (i.e. 3D MRI scans)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Convolutional - applies a 3D kernel to the input data for performing operations on spatial locations, producing a 3D feature map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 </a:t>
            </a:r>
            <a:r>
              <a:rPr lang="en"/>
              <a:t>Pooling - reduces the </a:t>
            </a:r>
            <a:r>
              <a:rPr lang="en"/>
              <a:t>dimensionality</a:t>
            </a:r>
            <a:r>
              <a:rPr lang="en"/>
              <a:t> of </a:t>
            </a:r>
            <a:r>
              <a:rPr lang="en"/>
              <a:t>the </a:t>
            </a:r>
            <a:r>
              <a:rPr lang="en"/>
              <a:t>feature map </a:t>
            </a:r>
            <a:r>
              <a:rPr lang="en"/>
              <a:t>of by combining each local cluster of neurons in the feature map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ReLU (Rectified Linear Unit) - activation function applied to the feature map to introduce non-linearity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Leaky ReLU - prevents “dying ReLU”</a:t>
            </a:r>
            <a:r>
              <a:rPr lang="en"/>
              <a:t> by</a:t>
            </a:r>
            <a:r>
              <a:rPr lang="en"/>
              <a:t> allowing for small negative values when       (input &lt; 0)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Dropout - prevents overfitting by randomly setting input units to 0 at an established frequency rate at each step in </a:t>
            </a:r>
            <a:r>
              <a:rPr lang="en"/>
              <a:t>training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Fully Connected Output - produces the final classification output through combining learned features from previous layers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95150" y="575950"/>
            <a:ext cx="8426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Overview:</a:t>
            </a:r>
            <a:endParaRPr/>
          </a:p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294999" y="1211350"/>
            <a:ext cx="84267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Model 1:</a:t>
            </a:r>
            <a:endParaRPr b="1" sz="21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Goal: Pass brain scans through a 3D CNN to classify an image as being stripped or not and to determine whether there is any brain loss. </a:t>
            </a:r>
            <a:endParaRPr sz="10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Simplified bare bones 3D CNN which uses 3 convolutional layers of increasing depth</a:t>
            </a:r>
            <a:endParaRPr sz="1000"/>
          </a:p>
          <a:p>
            <a:pPr indent="-292100" lvl="1" marL="914400" rtl="0" algn="l">
              <a:spcBef>
                <a:spcPts val="120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Kernel size of 3, and padding of 1</a:t>
            </a:r>
            <a:endParaRPr sz="1000"/>
          </a:p>
          <a:p>
            <a:pPr indent="-292100" lvl="1" marL="914400" rtl="0" algn="l">
              <a:spcBef>
                <a:spcPts val="120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Max pooling layers used after each convolution &amp; relu activation function</a:t>
            </a:r>
            <a:endParaRPr sz="1000"/>
          </a:p>
          <a:p>
            <a:pPr indent="-292100" lvl="1" marL="914400" rtl="0" algn="l">
              <a:spcBef>
                <a:spcPts val="120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Fully connected output layer 2 levels deep</a:t>
            </a:r>
            <a:endParaRPr sz="1000"/>
          </a:p>
          <a:p>
            <a:pPr indent="-292100" lvl="1" marL="914400" rtl="0" algn="l">
              <a:spcBef>
                <a:spcPts val="120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Dropout layer at p = 0.5 to help with generalization</a:t>
            </a:r>
            <a:endParaRPr sz="10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Outputs a 3 dimensional prediction array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08550" y="575950"/>
            <a:ext cx="83133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Overview:</a:t>
            </a:r>
            <a:endParaRPr/>
          </a:p>
        </p:txBody>
      </p:sp>
      <p:sp>
        <p:nvSpPr>
          <p:cNvPr id="105" name="Google Shape;105;p18"/>
          <p:cNvSpPr txBox="1"/>
          <p:nvPr>
            <p:ph idx="2" type="body"/>
          </p:nvPr>
        </p:nvSpPr>
        <p:spPr>
          <a:xfrm>
            <a:off x="408449" y="1211350"/>
            <a:ext cx="83133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Model 1: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000"/>
              <a:t>Pytorch Model Summary:</a:t>
            </a:r>
            <a:endParaRPr i="1"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000"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18775"/>
            <a:ext cx="9143999" cy="198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476525" y="575950"/>
            <a:ext cx="8245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Preprocessing:</a:t>
            </a:r>
            <a:endParaRPr/>
          </a:p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408450" y="1321400"/>
            <a:ext cx="3918000" cy="3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Model 1:</a:t>
            </a:r>
            <a:endParaRPr b="1" sz="21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Trained on a nifti dataset of 2,185 labeled brain scans</a:t>
            </a:r>
            <a:endParaRPr sz="1000"/>
          </a:p>
          <a:p>
            <a:pPr indent="-292100" lvl="1" marL="914400" rtl="0" algn="l">
              <a:spcBef>
                <a:spcPts val="120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1,332 missing data, 713 with recognizable facial features, and 140 perfect scans</a:t>
            </a:r>
            <a:endParaRPr sz="1000"/>
          </a:p>
          <a:p>
            <a:pPr indent="-292100" lvl="1" marL="914400" rtl="0" algn="l">
              <a:spcBef>
                <a:spcPts val="120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Pulled nifti data from BSE_BET_IXI data and a publicly available dataset of perfect brain scans with no facial features or data loss compiled from various computational neuroimaging labs</a:t>
            </a:r>
            <a:endParaRPr sz="1000"/>
          </a:p>
          <a:p>
            <a:pPr indent="-292100" lvl="1" marL="914400" rtl="0" algn="l">
              <a:spcBef>
                <a:spcPts val="120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An additional 125 perfect brain scans were added from a publicly available dataset created by the Kline Institute for Psychiatric Research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1569" y="542909"/>
            <a:ext cx="1576400" cy="2028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8575" y="2508450"/>
            <a:ext cx="3523138" cy="263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Preprocessing:</a:t>
            </a:r>
            <a:endParaRPr/>
          </a:p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2488550" y="1321400"/>
            <a:ext cx="6233400" cy="3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Model 1:</a:t>
            </a:r>
            <a:endParaRPr sz="1000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Before each file was added to the DataLoader, it was normalized and resized to be 64x128x128.</a:t>
            </a:r>
            <a:endParaRPr sz="10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The data was comprised of three different classes: stripped w/ brain loss, not-stripped w/ no brain loss, and stripped w/ no brain loss.</a:t>
            </a:r>
            <a:endParaRPr sz="10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Processed with a batch size of 4, with a 70/30 train/test split</a:t>
            </a:r>
            <a:endParaRPr sz="1000"/>
          </a:p>
          <a:p>
            <a:pPr indent="-292100" lvl="1" marL="914400" rtl="0" algn="l">
              <a:spcBef>
                <a:spcPts val="1200"/>
              </a:spcBef>
              <a:spcAft>
                <a:spcPts val="1200"/>
              </a:spcAft>
              <a:buSzPts val="1000"/>
              <a:buChar char="○"/>
            </a:pPr>
            <a:r>
              <a:rPr lang="en" sz="1000"/>
              <a:t>70% (or 30% for testing data) of each type of label was taken to keep data as even as possible</a:t>
            </a:r>
            <a:endParaRPr sz="1000"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00" y="2841800"/>
            <a:ext cx="1225850" cy="209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788" y="575950"/>
            <a:ext cx="1627969" cy="217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32800" y="575950"/>
            <a:ext cx="8389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332825" y="1321400"/>
            <a:ext cx="4848600" cy="3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Model 1:</a:t>
            </a:r>
            <a:endParaRPr sz="1000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Cross-Validated Accuracy of 98% test &amp; 99% training trained over 25 epochs (likely relatively overfit to the small dataset)</a:t>
            </a:r>
            <a:endParaRPr sz="1000"/>
          </a:p>
          <a:p>
            <a:pPr indent="-292100" lvl="1" marL="914400" rtl="0" algn="l">
              <a:spcBef>
                <a:spcPts val="120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Less patterns for the model to learn</a:t>
            </a:r>
            <a:endParaRPr sz="10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Cross-Validated Accuracy of 89% test (90% training) when trained over 5 epochs to help reduce overfitting</a:t>
            </a:r>
            <a:endParaRPr sz="10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Occasionally reported accuracy of 60% after 20 epoch training</a:t>
            </a:r>
            <a:endParaRPr sz="1000"/>
          </a:p>
          <a:p>
            <a:pPr indent="-292100" lvl="1" marL="914400" rtl="0" algn="l">
              <a:spcBef>
                <a:spcPts val="120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Due to bad initial weights of the model, weight initialization fixed this issue</a:t>
            </a:r>
            <a:endParaRPr sz="1000"/>
          </a:p>
          <a:p>
            <a:pPr indent="-292100" lvl="0" marL="457200" rtl="0" algn="l">
              <a:spcBef>
                <a:spcPts val="1200"/>
              </a:spcBef>
              <a:spcAft>
                <a:spcPts val="1200"/>
              </a:spcAft>
              <a:buSzPts val="1000"/>
              <a:buChar char="●"/>
            </a:pPr>
            <a:r>
              <a:rPr lang="en" sz="1000"/>
              <a:t>Mostly mis-classifying cases of recognizable facial</a:t>
            </a:r>
            <a:br>
              <a:rPr lang="en" sz="1000"/>
            </a:br>
            <a:r>
              <a:rPr lang="en" sz="1000"/>
              <a:t>Features as data loss</a:t>
            </a:r>
            <a:endParaRPr sz="1000"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7825" y="2647400"/>
            <a:ext cx="3241400" cy="249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1150" y="83200"/>
            <a:ext cx="3028075" cy="236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/>
        </p:nvSpPr>
        <p:spPr>
          <a:xfrm>
            <a:off x="7344600" y="385775"/>
            <a:ext cx="18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98% accuracy run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7344600" y="3252500"/>
            <a:ext cx="2153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60% accuracy run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(before weight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initialization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