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6" r:id="rId6"/>
    <p:sldId id="261" r:id="rId7"/>
    <p:sldId id="271" r:id="rId8"/>
    <p:sldId id="272" r:id="rId9"/>
    <p:sldId id="269" r:id="rId10"/>
    <p:sldId id="267" r:id="rId11"/>
    <p:sldId id="264" r:id="rId12"/>
    <p:sldId id="270" r:id="rId13"/>
    <p:sldId id="285" r:id="rId14"/>
    <p:sldId id="286" r:id="rId15"/>
    <p:sldId id="287" r:id="rId16"/>
    <p:sldId id="284" r:id="rId17"/>
    <p:sldId id="273" r:id="rId18"/>
    <p:sldId id="274" r:id="rId19"/>
    <p:sldId id="275" r:id="rId20"/>
    <p:sldId id="277" r:id="rId21"/>
    <p:sldId id="278" r:id="rId22"/>
    <p:sldId id="280" r:id="rId23"/>
    <p:sldId id="281" r:id="rId24"/>
    <p:sldId id="282" r:id="rId25"/>
    <p:sldId id="283" r:id="rId26"/>
    <p:sldId id="265" r:id="rId27"/>
    <p:sldId id="268" r:id="rId28"/>
    <p:sldId id="276"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famJug+I3leOlu7rjnZ+bWSJ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09027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62393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387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a8ac06cf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a8ac06cf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22a8ac06cf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401120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2a8ac06cff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2a8ac06cff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2a8ac06cff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2668202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0521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122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8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khojnu.com/" TargetMode="External"/><Relationship Id="rId2" Type="http://schemas.openxmlformats.org/officeDocument/2006/relationships/hyperlink" Target="https://app.diagrams.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l="16886" t="43568" r="16823" b="38029"/>
          <a:stretch/>
        </p:blipFill>
        <p:spPr>
          <a:xfrm>
            <a:off x="7645757" y="5595871"/>
            <a:ext cx="4546243" cy="1262129"/>
          </a:xfrm>
          <a:prstGeom prst="rect">
            <a:avLst/>
          </a:prstGeom>
          <a:noFill/>
          <a:ln>
            <a:noFill/>
          </a:ln>
        </p:spPr>
      </p:pic>
      <p:pic>
        <p:nvPicPr>
          <p:cNvPr id="90" name="Google Shape;90;p1"/>
          <p:cNvPicPr preferRelativeResize="0"/>
          <p:nvPr/>
        </p:nvPicPr>
        <p:blipFill rotWithShape="1">
          <a:blip r:embed="rId3">
            <a:alphaModFix/>
          </a:blip>
          <a:srcRect l="16886" t="43568" r="16823" b="38029"/>
          <a:stretch/>
        </p:blipFill>
        <p:spPr>
          <a:xfrm rot="10800000">
            <a:off x="0" y="-1"/>
            <a:ext cx="4546243" cy="1262129"/>
          </a:xfrm>
          <a:prstGeom prst="rect">
            <a:avLst/>
          </a:prstGeom>
          <a:noFill/>
          <a:ln>
            <a:noFill/>
          </a:ln>
        </p:spPr>
      </p:pic>
      <p:sp>
        <p:nvSpPr>
          <p:cNvPr id="91" name="Google Shape;91;p1"/>
          <p:cNvSpPr txBox="1">
            <a:spLocks noGrp="1"/>
          </p:cNvSpPr>
          <p:nvPr>
            <p:ph type="subTitle" idx="1"/>
          </p:nvPr>
        </p:nvSpPr>
        <p:spPr>
          <a:xfrm>
            <a:off x="368300" y="571500"/>
            <a:ext cx="11506200" cy="60325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ct val="100000"/>
              <a:buNone/>
            </a:pPr>
            <a:endParaRPr sz="4000" dirty="0"/>
          </a:p>
          <a:p>
            <a:pPr marL="0" lvl="0" indent="0" algn="ctr" rtl="0">
              <a:lnSpc>
                <a:spcPct val="90000"/>
              </a:lnSpc>
              <a:spcBef>
                <a:spcPts val="1000"/>
              </a:spcBef>
              <a:spcAft>
                <a:spcPts val="0"/>
              </a:spcAft>
              <a:buClr>
                <a:schemeClr val="dk1"/>
              </a:buClr>
              <a:buSzPct val="100000"/>
              <a:buNone/>
            </a:pPr>
            <a:endParaRPr sz="5400" dirty="0"/>
          </a:p>
          <a:p>
            <a:pPr marL="0" lvl="0" indent="0" algn="ctr" rtl="0">
              <a:lnSpc>
                <a:spcPct val="90000"/>
              </a:lnSpc>
              <a:spcBef>
                <a:spcPts val="1000"/>
              </a:spcBef>
              <a:spcAft>
                <a:spcPts val="0"/>
              </a:spcAft>
              <a:buClr>
                <a:schemeClr val="dk1"/>
              </a:buClr>
              <a:buSzPct val="100000"/>
              <a:buNone/>
            </a:pPr>
            <a:r>
              <a:rPr lang="en-US" sz="5400" b="1" dirty="0"/>
              <a:t>Project </a:t>
            </a:r>
            <a:r>
              <a:rPr lang="en-US" sz="5400" b="1" dirty="0" smtClean="0"/>
              <a:t>III </a:t>
            </a:r>
            <a:r>
              <a:rPr lang="en-US" sz="5400" b="1" dirty="0"/>
              <a:t>- </a:t>
            </a:r>
            <a:r>
              <a:rPr lang="en-US" sz="5400" b="1" dirty="0" smtClean="0"/>
              <a:t>Final </a:t>
            </a:r>
            <a:r>
              <a:rPr lang="en-US" sz="5400" b="1" dirty="0"/>
              <a:t>Defense </a:t>
            </a:r>
            <a:endParaRPr dirty="0"/>
          </a:p>
          <a:p>
            <a:pPr marL="0" lvl="0" indent="0" algn="ctr" rtl="0">
              <a:lnSpc>
                <a:spcPct val="90000"/>
              </a:lnSpc>
              <a:spcBef>
                <a:spcPts val="1000"/>
              </a:spcBef>
              <a:spcAft>
                <a:spcPts val="0"/>
              </a:spcAft>
              <a:buClr>
                <a:schemeClr val="dk1"/>
              </a:buClr>
              <a:buSzPct val="100000"/>
              <a:buNone/>
            </a:pPr>
            <a:endParaRPr sz="1900" dirty="0"/>
          </a:p>
          <a:p>
            <a:pPr marL="0" lvl="0" indent="0" algn="ctr" rtl="0">
              <a:lnSpc>
                <a:spcPct val="90000"/>
              </a:lnSpc>
              <a:spcBef>
                <a:spcPts val="1000"/>
              </a:spcBef>
              <a:spcAft>
                <a:spcPts val="0"/>
              </a:spcAft>
              <a:buClr>
                <a:schemeClr val="dk1"/>
              </a:buClr>
              <a:buSzPct val="100000"/>
              <a:buNone/>
            </a:pPr>
            <a:r>
              <a:rPr lang="en-US" b="1" dirty="0"/>
              <a:t>On</a:t>
            </a:r>
            <a:endParaRPr dirty="0"/>
          </a:p>
          <a:p>
            <a:pPr marL="0" lvl="0" indent="0" algn="ctr" rtl="0">
              <a:lnSpc>
                <a:spcPct val="90000"/>
              </a:lnSpc>
              <a:spcBef>
                <a:spcPts val="1000"/>
              </a:spcBef>
              <a:spcAft>
                <a:spcPts val="0"/>
              </a:spcAft>
              <a:buClr>
                <a:schemeClr val="dk1"/>
              </a:buClr>
              <a:buSzPct val="100000"/>
              <a:buNone/>
            </a:pPr>
            <a:endParaRPr sz="1900" dirty="0"/>
          </a:p>
          <a:p>
            <a:pPr marL="0" lvl="0" indent="0" algn="ctr" rtl="0">
              <a:lnSpc>
                <a:spcPct val="90000"/>
              </a:lnSpc>
              <a:spcBef>
                <a:spcPts val="1000"/>
              </a:spcBef>
              <a:spcAft>
                <a:spcPts val="0"/>
              </a:spcAft>
              <a:buClr>
                <a:schemeClr val="dk1"/>
              </a:buClr>
              <a:buSzPct val="100000"/>
              <a:buNone/>
            </a:pPr>
            <a:r>
              <a:rPr lang="en-US" sz="4400" b="1" dirty="0"/>
              <a:t>Car Rental Portal</a:t>
            </a:r>
            <a:endParaRPr dirty="0"/>
          </a:p>
          <a:p>
            <a:pPr marL="0" lvl="0" indent="0" algn="ctr" rtl="0">
              <a:lnSpc>
                <a:spcPct val="90000"/>
              </a:lnSpc>
              <a:spcBef>
                <a:spcPts val="1000"/>
              </a:spcBef>
              <a:spcAft>
                <a:spcPts val="0"/>
              </a:spcAft>
              <a:buClr>
                <a:schemeClr val="dk1"/>
              </a:buClr>
              <a:buSzPct val="100000"/>
              <a:buNone/>
            </a:pPr>
            <a:endParaRPr sz="1900" dirty="0"/>
          </a:p>
          <a:p>
            <a:pPr marL="0" lvl="0" indent="0" algn="l" rtl="0">
              <a:lnSpc>
                <a:spcPct val="90000"/>
              </a:lnSpc>
              <a:spcBef>
                <a:spcPts val="1000"/>
              </a:spcBef>
              <a:spcAft>
                <a:spcPts val="0"/>
              </a:spcAft>
              <a:buClr>
                <a:schemeClr val="dk1"/>
              </a:buClr>
              <a:buSzPct val="120833"/>
              <a:buNone/>
            </a:pPr>
            <a:endParaRPr dirty="0"/>
          </a:p>
          <a:p>
            <a:pPr marL="0" lvl="0" indent="0" algn="l" rtl="0">
              <a:lnSpc>
                <a:spcPct val="90000"/>
              </a:lnSpc>
              <a:spcBef>
                <a:spcPts val="1000"/>
              </a:spcBef>
              <a:spcAft>
                <a:spcPts val="0"/>
              </a:spcAft>
              <a:buClr>
                <a:schemeClr val="dk1"/>
              </a:buClr>
              <a:buSzPct val="100000"/>
              <a:buNone/>
            </a:pPr>
            <a:r>
              <a:rPr lang="en-US" b="1" dirty="0"/>
              <a:t>Presented By:</a:t>
            </a:r>
            <a:endParaRPr b="1" dirty="0"/>
          </a:p>
          <a:p>
            <a:pPr marL="0" lvl="0" indent="0" algn="l" rtl="0">
              <a:lnSpc>
                <a:spcPct val="90000"/>
              </a:lnSpc>
              <a:spcBef>
                <a:spcPts val="1000"/>
              </a:spcBef>
              <a:spcAft>
                <a:spcPts val="0"/>
              </a:spcAft>
              <a:buClr>
                <a:schemeClr val="dk1"/>
              </a:buClr>
              <a:buSzPct val="100000"/>
              <a:buNone/>
            </a:pPr>
            <a:r>
              <a:rPr lang="en-US" b="1" dirty="0" err="1"/>
              <a:t>Shova</a:t>
            </a:r>
            <a:r>
              <a:rPr lang="en-US" b="1" dirty="0"/>
              <a:t> </a:t>
            </a:r>
            <a:r>
              <a:rPr lang="en-US" b="1" dirty="0" err="1"/>
              <a:t>Maharjan</a:t>
            </a:r>
            <a:r>
              <a:rPr lang="en-US" b="1" dirty="0"/>
              <a:t>(6-2-920-14-2019)</a:t>
            </a:r>
            <a:endParaRPr b="1" dirty="0"/>
          </a:p>
          <a:p>
            <a:pPr marL="0" lvl="0" indent="0" algn="l" rtl="0">
              <a:lnSpc>
                <a:spcPct val="90000"/>
              </a:lnSpc>
              <a:spcBef>
                <a:spcPts val="1000"/>
              </a:spcBef>
              <a:spcAft>
                <a:spcPts val="0"/>
              </a:spcAft>
              <a:buClr>
                <a:schemeClr val="dk1"/>
              </a:buClr>
              <a:buSzPct val="100000"/>
              <a:buNone/>
            </a:pPr>
            <a:endParaRPr b="1" dirty="0"/>
          </a:p>
          <a:p>
            <a:pPr marL="0" lvl="0" indent="0" algn="ctr" rtl="0">
              <a:lnSpc>
                <a:spcPct val="90000"/>
              </a:lnSpc>
              <a:spcBef>
                <a:spcPts val="1000"/>
              </a:spcBef>
              <a:spcAft>
                <a:spcPts val="0"/>
              </a:spcAft>
              <a:buClr>
                <a:schemeClr val="dk1"/>
              </a:buClr>
              <a:buSzPct val="100000"/>
              <a:buFont typeface="Arial"/>
              <a:buNone/>
            </a:pPr>
            <a:endParaRPr dirty="0" smtClean="0"/>
          </a:p>
          <a:p>
            <a:pPr marL="0" lvl="0" indent="0" algn="ctr" rtl="0">
              <a:lnSpc>
                <a:spcPct val="90000"/>
              </a:lnSpc>
              <a:spcBef>
                <a:spcPts val="1000"/>
              </a:spcBef>
              <a:spcAft>
                <a:spcPts val="0"/>
              </a:spcAft>
              <a:buClr>
                <a:schemeClr val="dk1"/>
              </a:buClr>
              <a:buSzPct val="82758"/>
              <a:buNone/>
            </a:pPr>
            <a:r>
              <a:rPr lang="en-US" sz="2900" b="1" dirty="0" smtClean="0"/>
              <a:t>November, 2024</a:t>
            </a:r>
            <a:endParaRPr dirty="0"/>
          </a:p>
        </p:txBody>
      </p:sp>
      <p:pic>
        <p:nvPicPr>
          <p:cNvPr id="92" name="Google Shape;92;p1"/>
          <p:cNvPicPr preferRelativeResize="0"/>
          <p:nvPr/>
        </p:nvPicPr>
        <p:blipFill rotWithShape="1">
          <a:blip r:embed="rId4">
            <a:alphaModFix/>
          </a:blip>
          <a:srcRect/>
          <a:stretch/>
        </p:blipFill>
        <p:spPr>
          <a:xfrm>
            <a:off x="8062850" y="254000"/>
            <a:ext cx="3811650" cy="104064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90355" cy="313301"/>
          </a:xfrm>
        </p:spPr>
        <p:txBody>
          <a:bodyPr>
            <a:noAutofit/>
          </a:bodyPr>
          <a:lstStyle/>
          <a:p>
            <a:pPr marL="236538" indent="-176213">
              <a:buFont typeface="Arial" panose="020B0604020202020204" pitchFamily="34" charset="0"/>
              <a:buChar char="•"/>
              <a:tabLst>
                <a:tab pos="339725" algn="l"/>
              </a:tabLst>
            </a:pPr>
            <a:r>
              <a:rPr lang="en-US" sz="2800" dirty="0" smtClean="0"/>
              <a:t>State Diagram</a:t>
            </a:r>
            <a:endParaRPr lang="en-US" sz="2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397" y="678426"/>
            <a:ext cx="2000186" cy="6105832"/>
          </a:xfrm>
          <a:prstGeom prst="rect">
            <a:avLst/>
          </a:prstGeom>
        </p:spPr>
      </p:pic>
    </p:spTree>
    <p:extLst>
      <p:ext uri="{BB962C8B-B14F-4D97-AF65-F5344CB8AC3E}">
        <p14:creationId xmlns:p14="http://schemas.microsoft.com/office/powerpoint/2010/main" val="109623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7"/>
          <p:cNvSpPr txBox="1">
            <a:spLocks noGrp="1"/>
          </p:cNvSpPr>
          <p:nvPr>
            <p:ph type="body" idx="1"/>
          </p:nvPr>
        </p:nvSpPr>
        <p:spPr>
          <a:xfrm>
            <a:off x="838200" y="505828"/>
            <a:ext cx="10515600" cy="5850522"/>
          </a:xfrm>
          <a:prstGeom prst="rect">
            <a:avLst/>
          </a:prstGeom>
          <a:noFill/>
          <a:ln>
            <a:noFill/>
          </a:ln>
        </p:spPr>
        <p:txBody>
          <a:bodyPr spcFirstLastPara="1" wrap="square" lIns="91425" tIns="45700" rIns="91425" bIns="45700" anchor="t" anchorCtr="0">
            <a:normAutofit/>
          </a:bodyPr>
          <a:lstStyle/>
          <a:p>
            <a:pPr marL="288925" indent="-288925">
              <a:buSzPts val="2800"/>
            </a:pPr>
            <a:r>
              <a:rPr lang="en-US" dirty="0" smtClean="0"/>
              <a:t>Sequence Diagram</a:t>
            </a:r>
          </a:p>
          <a:p>
            <a:pPr marL="0" indent="0">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080" y="1532260"/>
            <a:ext cx="8265838" cy="48240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5029"/>
          </a:xfrm>
        </p:spPr>
        <p:txBody>
          <a:bodyPr>
            <a:normAutofit/>
          </a:bodyPr>
          <a:lstStyle/>
          <a:p>
            <a:pPr marL="280988" indent="-220663">
              <a:buFont typeface="Arial" panose="020B0604020202020204" pitchFamily="34" charset="0"/>
              <a:buChar char="•"/>
            </a:pPr>
            <a:r>
              <a:rPr lang="en-US" sz="2800" dirty="0" smtClean="0"/>
              <a:t>Activity Diagram</a:t>
            </a:r>
            <a:endParaRPr lang="en-US" sz="2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338" y="875531"/>
            <a:ext cx="4787361" cy="5805488"/>
          </a:xfrm>
          <a:prstGeom prst="rect">
            <a:avLst/>
          </a:prstGeom>
        </p:spPr>
      </p:pic>
    </p:spTree>
    <p:extLst>
      <p:ext uri="{BB962C8B-B14F-4D97-AF65-F5344CB8AC3E}">
        <p14:creationId xmlns:p14="http://schemas.microsoft.com/office/powerpoint/2010/main" val="55294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Details</a:t>
            </a:r>
            <a:endParaRPr lang="en-US" dirty="0"/>
          </a:p>
        </p:txBody>
      </p:sp>
      <p:sp>
        <p:nvSpPr>
          <p:cNvPr id="3" name="Text Placeholder 2"/>
          <p:cNvSpPr>
            <a:spLocks noGrp="1"/>
          </p:cNvSpPr>
          <p:nvPr>
            <p:ph type="body" idx="1"/>
          </p:nvPr>
        </p:nvSpPr>
        <p:spPr/>
        <p:txBody>
          <a:bodyPr/>
          <a:lstStyle/>
          <a:p>
            <a:r>
              <a:rPr lang="en-US" dirty="0" smtClean="0"/>
              <a:t>Rating Algorithm</a:t>
            </a:r>
          </a:p>
          <a:p>
            <a:pPr marL="114300" indent="0">
              <a:buNone/>
            </a:pPr>
            <a:r>
              <a:rPr lang="en-US" dirty="0" smtClean="0"/>
              <a:t>The </a:t>
            </a:r>
            <a:r>
              <a:rPr lang="en-US" dirty="0"/>
              <a:t>Car Rental Portal makes the use of Rating Algorithm (RA) for vehicle recommendation. Rating is a technique that uses to rank the vehicle in the proposed system.</a:t>
            </a:r>
            <a:r>
              <a:rPr lang="en-US" b="1" dirty="0"/>
              <a:t> </a:t>
            </a:r>
            <a:r>
              <a:rPr lang="en-US" dirty="0"/>
              <a:t>This technique is used in to show the popularity of vehicle among the customers.</a:t>
            </a:r>
            <a:endParaRPr lang="en-US" b="1" dirty="0"/>
          </a:p>
          <a:p>
            <a:pPr marL="114300" indent="0">
              <a:buNone/>
            </a:pPr>
            <a:r>
              <a:rPr lang="en-US" dirty="0"/>
              <a:t>Rating Algorithm (RA) shows the most rated vehicle which can be rated by the customer on the scale of five. Customers are given rights to rate vehicle according to their choice, and then every time different customers choose to rate a vehicle and then average rating is generated and shown in the vehicle.</a:t>
            </a:r>
            <a:endParaRPr lang="en-US" b="1"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26574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Details</a:t>
            </a:r>
            <a:endParaRPr lang="en-US" dirty="0"/>
          </a:p>
        </p:txBody>
      </p:sp>
      <p:sp>
        <p:nvSpPr>
          <p:cNvPr id="3" name="Text Placeholder 2"/>
          <p:cNvSpPr>
            <a:spLocks noGrp="1"/>
          </p:cNvSpPr>
          <p:nvPr>
            <p:ph type="body" idx="1"/>
          </p:nvPr>
        </p:nvSpPr>
        <p:spPr/>
        <p:txBody>
          <a:bodyPr/>
          <a:lstStyle/>
          <a:p>
            <a:r>
              <a:rPr lang="en-US" dirty="0" smtClean="0"/>
              <a:t>Payment Algorithm</a:t>
            </a:r>
          </a:p>
          <a:p>
            <a:pPr marL="114300" indent="0">
              <a:buNone/>
            </a:pPr>
            <a:r>
              <a:rPr lang="en-US" dirty="0"/>
              <a:t>The Payment Algorithm (PA) in the Car Rental Portal manages each step of the payment process, from calculating the total rental cost to verifying payments. The algorithm factors in several key variables to determine the final amount, such as rental duration, vehicle type, applicable discounts, additional fees (like insurance or late return charges), and tax. It ensures that payments are handled securely, with accuracy and efficiency.</a:t>
            </a:r>
            <a:endParaRPr lang="en-US" b="1"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763622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Details</a:t>
            </a:r>
            <a:endParaRPr lang="en-US" dirty="0"/>
          </a:p>
        </p:txBody>
      </p:sp>
      <p:sp>
        <p:nvSpPr>
          <p:cNvPr id="3" name="Text Placeholder 2"/>
          <p:cNvSpPr>
            <a:spLocks noGrp="1"/>
          </p:cNvSpPr>
          <p:nvPr>
            <p:ph type="body" idx="1"/>
          </p:nvPr>
        </p:nvSpPr>
        <p:spPr/>
        <p:txBody>
          <a:bodyPr/>
          <a:lstStyle/>
          <a:p>
            <a:r>
              <a:rPr lang="en-US" dirty="0" smtClean="0"/>
              <a:t>Searching Algorithm</a:t>
            </a:r>
          </a:p>
          <a:p>
            <a:pPr marL="114300" indent="0">
              <a:buNone/>
            </a:pPr>
            <a:r>
              <a:rPr lang="en-US" dirty="0"/>
              <a:t>The Searching Algorithm (SA) enables users to search for vehicles based on factors such as vehicle name, location, availability, vehicle type, price range, customer ratings, and additional preferences (e.g., fuel type, transmission type). The algorithm processes these inputs and ranks the results based on relevance, allowing customers to find the most suitable vehicle with minimal effort.</a:t>
            </a:r>
            <a:endParaRPr lang="en-US" b="1"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860455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8771"/>
          </a:xfrm>
        </p:spPr>
        <p:txBody>
          <a:bodyPr>
            <a:normAutofit fontScale="90000"/>
          </a:bodyPr>
          <a:lstStyle/>
          <a:p>
            <a:r>
              <a:rPr lang="en-US" sz="4000" b="1" dirty="0"/>
              <a:t>Methodology of </a:t>
            </a:r>
            <a:r>
              <a:rPr lang="en-US" sz="4000" b="1" dirty="0" smtClean="0"/>
              <a:t>System</a:t>
            </a:r>
            <a:endParaRPr lang="en-US" sz="4000" b="1" dirty="0"/>
          </a:p>
        </p:txBody>
      </p:sp>
      <p:sp>
        <p:nvSpPr>
          <p:cNvPr id="3" name="Text Placeholder 2"/>
          <p:cNvSpPr>
            <a:spLocks noGrp="1"/>
          </p:cNvSpPr>
          <p:nvPr>
            <p:ph type="body" idx="1"/>
          </p:nvPr>
        </p:nvSpPr>
        <p:spPr>
          <a:xfrm>
            <a:off x="838200" y="943897"/>
            <a:ext cx="10515600" cy="4351338"/>
          </a:xfrm>
        </p:spPr>
        <p:txBody>
          <a:bodyPr/>
          <a:lstStyle/>
          <a:p>
            <a:pPr>
              <a:lnSpc>
                <a:spcPct val="150000"/>
              </a:lnSpc>
            </a:pPr>
            <a:r>
              <a:rPr lang="en-US" sz="2600" dirty="0" smtClean="0"/>
              <a:t>Waterfall Model</a:t>
            </a:r>
          </a:p>
          <a:p>
            <a:pPr>
              <a:lnSpc>
                <a:spcPct val="150000"/>
              </a:lnSpc>
            </a:pPr>
            <a:r>
              <a:rPr lang="en-US" sz="2600" dirty="0"/>
              <a:t>sequential development process that flows like a waterfall through all phases of a project </a:t>
            </a:r>
            <a:r>
              <a:rPr lang="en-US" sz="2600" dirty="0" smtClean="0"/>
              <a:t>(</a:t>
            </a:r>
            <a:r>
              <a:rPr lang="en-US" sz="2600" dirty="0"/>
              <a:t>for example </a:t>
            </a:r>
            <a:r>
              <a:rPr lang="en-US" sz="2600" dirty="0" smtClean="0"/>
              <a:t>analysis</a:t>
            </a:r>
            <a:r>
              <a:rPr lang="en-US" sz="2600" dirty="0"/>
              <a:t>, design, development, and </a:t>
            </a:r>
            <a:r>
              <a:rPr lang="en-US" sz="2600" dirty="0" smtClean="0"/>
              <a:t>testing), </a:t>
            </a:r>
            <a:r>
              <a:rPr lang="en-US" sz="2600" dirty="0"/>
              <a:t>with each phase completely wrapping up before the next phase begins</a:t>
            </a:r>
            <a:r>
              <a:rPr lang="en-US" sz="2600" dirty="0" smtClean="0"/>
              <a:t>.</a:t>
            </a:r>
          </a:p>
          <a:p>
            <a:pPr>
              <a:lnSpc>
                <a:spcPct val="150000"/>
              </a:lnSpc>
            </a:pPr>
            <a:r>
              <a:rPr lang="en-US" sz="2600" dirty="0"/>
              <a:t>Simple and easy to understand and </a:t>
            </a:r>
            <a:r>
              <a:rPr lang="en-US" sz="2600" dirty="0" smtClean="0"/>
              <a:t>use</a:t>
            </a:r>
          </a:p>
          <a:p>
            <a:pPr>
              <a:lnSpc>
                <a:spcPct val="100000"/>
              </a:lnSpc>
            </a:pPr>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75112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0092" y="442452"/>
            <a:ext cx="11091816" cy="5913898"/>
          </a:xfrm>
        </p:spPr>
        <p:txBody>
          <a:bodyPr>
            <a:normAutofit/>
          </a:bodyPr>
          <a:lstStyle/>
          <a:p>
            <a:r>
              <a:rPr lang="en-US" dirty="0" smtClean="0"/>
              <a:t>Home page</a:t>
            </a:r>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9" r="-139"/>
          <a:stretch/>
        </p:blipFill>
        <p:spPr>
          <a:xfrm>
            <a:off x="791497" y="1183614"/>
            <a:ext cx="10609006" cy="4964907"/>
          </a:xfrm>
          <a:prstGeom prst="rect">
            <a:avLst/>
          </a:prstGeom>
        </p:spPr>
      </p:pic>
    </p:spTree>
    <p:extLst>
      <p:ext uri="{BB962C8B-B14F-4D97-AF65-F5344CB8AC3E}">
        <p14:creationId xmlns:p14="http://schemas.microsoft.com/office/powerpoint/2010/main" val="775054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0439" y="442452"/>
            <a:ext cx="10880612" cy="5734511"/>
          </a:xfrm>
        </p:spPr>
        <p:txBody>
          <a:bodyPr/>
          <a:lstStyle/>
          <a:p>
            <a:r>
              <a:rPr lang="en-US" dirty="0" err="1" smtClean="0"/>
              <a:t>Signin</a:t>
            </a:r>
            <a:r>
              <a:rPr lang="en-US" dirty="0" smtClean="0"/>
              <a:t> page</a:t>
            </a:r>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879" r="6879"/>
          <a:stretch/>
        </p:blipFill>
        <p:spPr>
          <a:xfrm>
            <a:off x="1102431" y="1177620"/>
            <a:ext cx="9383672" cy="4795115"/>
          </a:xfrm>
          <a:prstGeom prst="rect">
            <a:avLst/>
          </a:prstGeom>
        </p:spPr>
      </p:pic>
    </p:spTree>
    <p:extLst>
      <p:ext uri="{BB962C8B-B14F-4D97-AF65-F5344CB8AC3E}">
        <p14:creationId xmlns:p14="http://schemas.microsoft.com/office/powerpoint/2010/main" val="1117363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442452"/>
            <a:ext cx="10712246" cy="5734511"/>
          </a:xfrm>
        </p:spPr>
        <p:txBody>
          <a:bodyPr/>
          <a:lstStyle/>
          <a:p>
            <a:r>
              <a:rPr lang="en-US" dirty="0" smtClean="0"/>
              <a:t>Signup page</a:t>
            </a:r>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240" r="13240"/>
          <a:stretch/>
        </p:blipFill>
        <p:spPr>
          <a:xfrm>
            <a:off x="1371601" y="1221729"/>
            <a:ext cx="7875638" cy="4500086"/>
          </a:xfrm>
          <a:prstGeom prst="rect">
            <a:avLst/>
          </a:prstGeom>
        </p:spPr>
      </p:pic>
    </p:spTree>
    <p:extLst>
      <p:ext uri="{BB962C8B-B14F-4D97-AF65-F5344CB8AC3E}">
        <p14:creationId xmlns:p14="http://schemas.microsoft.com/office/powerpoint/2010/main" val="1810772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t>Table of contents</a:t>
            </a:r>
            <a:endParaRPr dirty="0"/>
          </a:p>
        </p:txBody>
      </p:sp>
      <p:sp>
        <p:nvSpPr>
          <p:cNvPr id="98" name="Google Shape;98;p2"/>
          <p:cNvSpPr txBox="1">
            <a:spLocks noGrp="1"/>
          </p:cNvSpPr>
          <p:nvPr>
            <p:ph type="body" idx="1"/>
          </p:nvPr>
        </p:nvSpPr>
        <p:spPr>
          <a:xfrm>
            <a:off x="838200" y="1825625"/>
            <a:ext cx="4696800" cy="4351200"/>
          </a:xfrm>
          <a:prstGeom prst="rect">
            <a:avLst/>
          </a:prstGeom>
          <a:noFill/>
          <a:ln>
            <a:noFill/>
          </a:ln>
        </p:spPr>
        <p:txBody>
          <a:bodyPr spcFirstLastPara="1" wrap="square" lIns="91425" tIns="45700" rIns="91425" bIns="45700" anchor="t" anchorCtr="0">
            <a:normAutofit/>
          </a:bodyPr>
          <a:lstStyle/>
          <a:p>
            <a:pPr marL="457200" lvl="0" indent="-406400" algn="l" rtl="0">
              <a:spcBef>
                <a:spcPts val="0"/>
              </a:spcBef>
              <a:spcAft>
                <a:spcPts val="0"/>
              </a:spcAft>
              <a:buSzPts val="2800"/>
              <a:buFont typeface="Calibri"/>
              <a:buChar char="•"/>
            </a:pPr>
            <a:r>
              <a:rPr lang="en-US" dirty="0"/>
              <a:t>Introduction </a:t>
            </a:r>
            <a:endParaRPr dirty="0"/>
          </a:p>
          <a:p>
            <a:pPr marL="457200" lvl="0" indent="-406400" algn="l" rtl="0">
              <a:spcBef>
                <a:spcPts val="1000"/>
              </a:spcBef>
              <a:spcAft>
                <a:spcPts val="0"/>
              </a:spcAft>
              <a:buSzPts val="2800"/>
              <a:buFont typeface="Calibri"/>
              <a:buChar char="•"/>
            </a:pPr>
            <a:r>
              <a:rPr lang="en-US" dirty="0"/>
              <a:t>Problem Statement</a:t>
            </a:r>
            <a:endParaRPr dirty="0"/>
          </a:p>
          <a:p>
            <a:pPr marL="457200" lvl="0" indent="-406400" algn="l" rtl="0">
              <a:spcBef>
                <a:spcPts val="1000"/>
              </a:spcBef>
              <a:spcAft>
                <a:spcPts val="0"/>
              </a:spcAft>
              <a:buSzPts val="2800"/>
              <a:buFont typeface="Calibri"/>
              <a:buChar char="•"/>
            </a:pPr>
            <a:r>
              <a:rPr lang="en-US" dirty="0"/>
              <a:t>Objectives</a:t>
            </a:r>
            <a:endParaRPr dirty="0"/>
          </a:p>
          <a:p>
            <a:pPr marL="457200" lvl="0" indent="-406400" algn="l" rtl="0">
              <a:spcBef>
                <a:spcPts val="1000"/>
              </a:spcBef>
              <a:spcAft>
                <a:spcPts val="0"/>
              </a:spcAft>
              <a:buSzPts val="2800"/>
              <a:buFont typeface="Calibri"/>
              <a:buChar char="•"/>
            </a:pPr>
            <a:r>
              <a:rPr lang="en-US" dirty="0" smtClean="0"/>
              <a:t>Methodology</a:t>
            </a:r>
          </a:p>
          <a:p>
            <a:pPr marL="457200" lvl="0" indent="-406400" algn="l" rtl="0">
              <a:spcBef>
                <a:spcPts val="1000"/>
              </a:spcBef>
              <a:spcAft>
                <a:spcPts val="0"/>
              </a:spcAft>
              <a:buSzPts val="2800"/>
              <a:buFont typeface="Calibri"/>
              <a:buChar char="•"/>
            </a:pPr>
            <a:r>
              <a:rPr lang="en-US" dirty="0" smtClean="0"/>
              <a:t>Scheduling</a:t>
            </a:r>
          </a:p>
          <a:p>
            <a:pPr marL="457200" lvl="0" indent="-406400" algn="l" rtl="0">
              <a:spcBef>
                <a:spcPts val="1000"/>
              </a:spcBef>
              <a:spcAft>
                <a:spcPts val="0"/>
              </a:spcAft>
              <a:buSzPts val="2800"/>
              <a:buFont typeface="Calibri"/>
              <a:buChar char="•"/>
            </a:pPr>
            <a:r>
              <a:rPr lang="en-US" dirty="0" smtClean="0"/>
              <a:t>Algorithm Details</a:t>
            </a:r>
            <a:endParaRPr dirty="0"/>
          </a:p>
          <a:p>
            <a:pPr marL="457200" lvl="0" indent="-406400" algn="l" rtl="0">
              <a:spcBef>
                <a:spcPts val="1000"/>
              </a:spcBef>
              <a:spcAft>
                <a:spcPts val="0"/>
              </a:spcAft>
              <a:buSzPts val="2800"/>
              <a:buFont typeface="Calibri"/>
              <a:buChar char="•"/>
            </a:pPr>
            <a:r>
              <a:rPr lang="en-US" dirty="0" smtClean="0"/>
              <a:t>Conclusion</a:t>
            </a:r>
            <a:endParaRPr dirty="0"/>
          </a:p>
          <a:p>
            <a:pPr marL="457200" lvl="0" indent="-406400" algn="l" rtl="0">
              <a:spcBef>
                <a:spcPts val="1000"/>
              </a:spcBef>
              <a:spcAft>
                <a:spcPts val="0"/>
              </a:spcAft>
              <a:buSzPts val="2800"/>
              <a:buFont typeface="Calibri"/>
              <a:buChar char="•"/>
            </a:pPr>
            <a:r>
              <a:rPr lang="en-US" dirty="0"/>
              <a:t>References</a:t>
            </a:r>
            <a:endParaRPr dirty="0"/>
          </a:p>
          <a:p>
            <a:pPr marL="457200" lvl="0" indent="0" algn="l" rtl="0">
              <a:spcBef>
                <a:spcPts val="1000"/>
              </a:spcBef>
              <a:spcAft>
                <a:spcPts val="0"/>
              </a:spcAft>
              <a:buNone/>
            </a:pPr>
            <a:endParaRPr dirty="0">
              <a:latin typeface="Times New Roman"/>
              <a:ea typeface="Times New Roman"/>
              <a:cs typeface="Times New Roman"/>
              <a:sym typeface="Times New Roman"/>
            </a:endParaRPr>
          </a:p>
          <a:p>
            <a:pPr marL="457200" lvl="0" indent="0" algn="l" rtl="0">
              <a:spcBef>
                <a:spcPts val="1000"/>
              </a:spcBef>
              <a:spcAft>
                <a:spcPts val="0"/>
              </a:spcAft>
              <a:buNone/>
            </a:pPr>
            <a:endParaRPr dirty="0">
              <a:latin typeface="Times New Roman"/>
              <a:ea typeface="Times New Roman"/>
              <a:cs typeface="Times New Roman"/>
              <a:sym typeface="Times New Roman"/>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100" name="Google Shape;100;p2"/>
          <p:cNvPicPr preferRelativeResize="0"/>
          <p:nvPr/>
        </p:nvPicPr>
        <p:blipFill rotWithShape="1">
          <a:blip r:embed="rId3">
            <a:alphaModFix/>
          </a:blip>
          <a:srcRect l="-4241" t="-8630" r="-4230" b="-8630"/>
          <a:stretch/>
        </p:blipFill>
        <p:spPr>
          <a:xfrm>
            <a:off x="5848250" y="-14748"/>
            <a:ext cx="6343750" cy="685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5752"/>
          </a:xfrm>
        </p:spPr>
        <p:txBody>
          <a:bodyPr>
            <a:normAutofit/>
          </a:bodyPr>
          <a:lstStyle/>
          <a:p>
            <a:pPr marL="457200" indent="-457200">
              <a:buFont typeface="Arial" panose="020B0604020202020204" pitchFamily="34" charset="0"/>
              <a:buChar char="•"/>
            </a:pPr>
            <a:r>
              <a:rPr lang="en-US" sz="2800" dirty="0" smtClean="0"/>
              <a:t>Service page</a:t>
            </a:r>
            <a:endParaRPr lang="en-US" sz="2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p:cNvPicPr/>
          <p:nvPr/>
        </p:nvPicPr>
        <p:blipFill>
          <a:blip r:embed="rId2"/>
          <a:stretch>
            <a:fillRect/>
          </a:stretch>
        </p:blipFill>
        <p:spPr>
          <a:xfrm>
            <a:off x="1299814" y="1120878"/>
            <a:ext cx="9857234" cy="4354769"/>
          </a:xfrm>
          <a:prstGeom prst="rect">
            <a:avLst/>
          </a:prstGeom>
        </p:spPr>
      </p:pic>
    </p:spTree>
    <p:extLst>
      <p:ext uri="{BB962C8B-B14F-4D97-AF65-F5344CB8AC3E}">
        <p14:creationId xmlns:p14="http://schemas.microsoft.com/office/powerpoint/2010/main" val="1489982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35"/>
            <a:ext cx="10515600" cy="696759"/>
          </a:xfrm>
        </p:spPr>
        <p:txBody>
          <a:bodyPr>
            <a:normAutofit/>
          </a:bodyPr>
          <a:lstStyle/>
          <a:p>
            <a:pPr marL="571500" indent="-571500">
              <a:buFont typeface="Arial" panose="020B0604020202020204" pitchFamily="34" charset="0"/>
              <a:buChar char="•"/>
            </a:pPr>
            <a:r>
              <a:rPr lang="en-US" sz="2800" dirty="0" smtClean="0"/>
              <a:t>Rent page</a:t>
            </a:r>
            <a:endParaRPr lang="en-US" sz="2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3" y="847927"/>
            <a:ext cx="7551174" cy="335546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103" y="4203391"/>
            <a:ext cx="7551174" cy="2606796"/>
          </a:xfrm>
          <a:prstGeom prst="rect">
            <a:avLst/>
          </a:prstGeom>
        </p:spPr>
      </p:pic>
    </p:spTree>
    <p:extLst>
      <p:ext uri="{BB962C8B-B14F-4D97-AF65-F5344CB8AC3E}">
        <p14:creationId xmlns:p14="http://schemas.microsoft.com/office/powerpoint/2010/main" val="1170969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7765"/>
          </a:xfrm>
        </p:spPr>
        <p:txBody>
          <a:bodyPr>
            <a:normAutofit/>
          </a:bodyPr>
          <a:lstStyle/>
          <a:p>
            <a:pPr marL="457200" indent="-457200">
              <a:buFont typeface="Arial" panose="020B0604020202020204" pitchFamily="34" charset="0"/>
              <a:buChar char="•"/>
            </a:pPr>
            <a:r>
              <a:rPr lang="en-US" sz="2800" dirty="0" smtClean="0"/>
              <a:t>Rate page</a:t>
            </a:r>
            <a:endParaRPr lang="en-US" sz="2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852" y="905322"/>
            <a:ext cx="7846142" cy="31488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852" y="4058228"/>
            <a:ext cx="7846144" cy="2268626"/>
          </a:xfrm>
          <a:prstGeom prst="rect">
            <a:avLst/>
          </a:prstGeom>
        </p:spPr>
      </p:pic>
    </p:spTree>
    <p:extLst>
      <p:ext uri="{BB962C8B-B14F-4D97-AF65-F5344CB8AC3E}">
        <p14:creationId xmlns:p14="http://schemas.microsoft.com/office/powerpoint/2010/main" val="3208508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7765"/>
          </a:xfrm>
        </p:spPr>
        <p:txBody>
          <a:bodyPr>
            <a:normAutofit/>
          </a:bodyPr>
          <a:lstStyle/>
          <a:p>
            <a:pPr marL="457200" indent="-457200">
              <a:buFont typeface="Arial" panose="020B0604020202020204" pitchFamily="34" charset="0"/>
              <a:buChar char="•"/>
            </a:pPr>
            <a:r>
              <a:rPr lang="en-US" sz="2800" dirty="0" smtClean="0"/>
              <a:t>Admin dashboard Page</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02890"/>
            <a:ext cx="10058400" cy="4506399"/>
          </a:xfrm>
          <a:prstGeom prst="rect">
            <a:avLst/>
          </a:prstGeom>
        </p:spPr>
      </p:pic>
    </p:spTree>
    <p:extLst>
      <p:ext uri="{BB962C8B-B14F-4D97-AF65-F5344CB8AC3E}">
        <p14:creationId xmlns:p14="http://schemas.microsoft.com/office/powerpoint/2010/main" val="694598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7765"/>
          </a:xfrm>
        </p:spPr>
        <p:txBody>
          <a:bodyPr>
            <a:normAutofit/>
          </a:bodyPr>
          <a:lstStyle/>
          <a:p>
            <a:pPr marL="457200" indent="-457200">
              <a:buFont typeface="Arial" panose="020B0604020202020204" pitchFamily="34" charset="0"/>
              <a:buChar char="•"/>
            </a:pPr>
            <a:r>
              <a:rPr lang="en-US" sz="2800" dirty="0" smtClean="0"/>
              <a:t>Manage vehicle page</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02890"/>
            <a:ext cx="10058400" cy="4491672"/>
          </a:xfrm>
          <a:prstGeom prst="rect">
            <a:avLst/>
          </a:prstGeom>
        </p:spPr>
      </p:pic>
    </p:spTree>
    <p:extLst>
      <p:ext uri="{BB962C8B-B14F-4D97-AF65-F5344CB8AC3E}">
        <p14:creationId xmlns:p14="http://schemas.microsoft.com/office/powerpoint/2010/main" val="3545109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39" y="854258"/>
            <a:ext cx="10058400" cy="4491672"/>
          </a:xfrm>
          <a:prstGeom prst="rect">
            <a:avLst/>
          </a:prstGeom>
        </p:spPr>
      </p:pic>
    </p:spTree>
    <p:extLst>
      <p:ext uri="{BB962C8B-B14F-4D97-AF65-F5344CB8AC3E}">
        <p14:creationId xmlns:p14="http://schemas.microsoft.com/office/powerpoint/2010/main" val="3145992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838200" y="365126"/>
            <a:ext cx="10515600" cy="5751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2800" b="1" dirty="0"/>
              <a:t>Conclusion </a:t>
            </a:r>
            <a:endParaRPr sz="2800" dirty="0"/>
          </a:p>
        </p:txBody>
      </p:sp>
      <p:sp>
        <p:nvSpPr>
          <p:cNvPr id="159" name="Google Shape;159;p8"/>
          <p:cNvSpPr txBox="1">
            <a:spLocks noGrp="1"/>
          </p:cNvSpPr>
          <p:nvPr>
            <p:ph type="body" idx="1"/>
          </p:nvPr>
        </p:nvSpPr>
        <p:spPr>
          <a:xfrm>
            <a:off x="838200" y="940254"/>
            <a:ext cx="10515600" cy="4342946"/>
          </a:xfrm>
          <a:prstGeom prst="rect">
            <a:avLst/>
          </a:prstGeom>
          <a:noFill/>
          <a:ln>
            <a:noFill/>
          </a:ln>
        </p:spPr>
        <p:txBody>
          <a:bodyPr spcFirstLastPara="1" wrap="square" lIns="91425" tIns="45700" rIns="91425" bIns="45700" anchor="t" anchorCtr="0">
            <a:normAutofit/>
          </a:bodyPr>
          <a:lstStyle/>
          <a:p>
            <a:pPr marL="287338" indent="-287338">
              <a:lnSpc>
                <a:spcPct val="150000"/>
              </a:lnSpc>
              <a:buSzPts val="2800"/>
            </a:pPr>
            <a:r>
              <a:rPr lang="en-US" sz="2600" dirty="0" smtClean="0"/>
              <a:t>A car </a:t>
            </a:r>
            <a:r>
              <a:rPr lang="en-US" sz="2600" dirty="0"/>
              <a:t>rental portal </a:t>
            </a:r>
            <a:r>
              <a:rPr lang="en-US" sz="2600" dirty="0" smtClean="0"/>
              <a:t>will provide </a:t>
            </a:r>
            <a:r>
              <a:rPr lang="en-US" sz="2600" dirty="0"/>
              <a:t>a convenient and efficient way for users to book vehicles for their travel needs</a:t>
            </a:r>
            <a:r>
              <a:rPr lang="en-US" sz="2600" dirty="0" smtClean="0"/>
              <a:t>.</a:t>
            </a:r>
          </a:p>
          <a:p>
            <a:pPr marL="287338" indent="-287338">
              <a:lnSpc>
                <a:spcPct val="150000"/>
              </a:lnSpc>
              <a:buSzPts val="2800"/>
            </a:pPr>
            <a:r>
              <a:rPr lang="en-US" sz="2600" dirty="0" smtClean="0"/>
              <a:t>The portal will be user-friendly that </a:t>
            </a:r>
            <a:r>
              <a:rPr lang="en-US" sz="2600" dirty="0"/>
              <a:t>allows users to easily search for available vehicles, make bookings, and </a:t>
            </a:r>
            <a:r>
              <a:rPr lang="en-US" sz="2600" dirty="0" smtClean="0"/>
              <a:t>share their </a:t>
            </a:r>
            <a:r>
              <a:rPr lang="en-US" sz="2600" dirty="0"/>
              <a:t>rental experience. </a:t>
            </a:r>
            <a:endParaRPr lang="en-US" sz="2600" dirty="0" smtClean="0"/>
          </a:p>
          <a:p>
            <a:pPr marL="287338" indent="-287338">
              <a:buSzPts val="2800"/>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60" name="Google Shape;1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0245"/>
          </a:xfrm>
        </p:spPr>
        <p:txBody>
          <a:bodyPr>
            <a:normAutofit/>
          </a:bodyPr>
          <a:lstStyle/>
          <a:p>
            <a:r>
              <a:rPr lang="en-US" sz="2800" b="1" dirty="0" smtClean="0"/>
              <a:t>References</a:t>
            </a:r>
            <a:endParaRPr lang="en-US" sz="2800" b="1" dirty="0"/>
          </a:p>
        </p:txBody>
      </p:sp>
      <p:sp>
        <p:nvSpPr>
          <p:cNvPr id="3" name="Text Placeholder 2"/>
          <p:cNvSpPr>
            <a:spLocks noGrp="1"/>
          </p:cNvSpPr>
          <p:nvPr>
            <p:ph type="body" idx="1"/>
          </p:nvPr>
        </p:nvSpPr>
        <p:spPr>
          <a:xfrm>
            <a:off x="838200" y="1012825"/>
            <a:ext cx="11252200" cy="6055632"/>
          </a:xfrm>
        </p:spPr>
        <p:txBody>
          <a:bodyPr>
            <a:normAutofit/>
          </a:bodyPr>
          <a:lstStyle/>
          <a:p>
            <a:r>
              <a:rPr lang="en-US" sz="2400" dirty="0"/>
              <a:t>Somerville, Software Engineering, 10th ed. London: Pearson Education Limited, 2016.</a:t>
            </a:r>
          </a:p>
          <a:p>
            <a:r>
              <a:rPr lang="en-US" sz="2400" dirty="0" err="1" smtClean="0"/>
              <a:t>Silberschatz</a:t>
            </a:r>
            <a:r>
              <a:rPr lang="en-US" sz="2400" dirty="0"/>
              <a:t>, H. </a:t>
            </a:r>
            <a:r>
              <a:rPr lang="en-US" sz="2400" dirty="0" err="1"/>
              <a:t>Korth</a:t>
            </a:r>
            <a:r>
              <a:rPr lang="en-US" sz="2400" dirty="0"/>
              <a:t> and S. </a:t>
            </a:r>
            <a:r>
              <a:rPr lang="en-US" sz="2400" dirty="0" err="1"/>
              <a:t>Sudarshan</a:t>
            </a:r>
            <a:r>
              <a:rPr lang="en-US" sz="2400" dirty="0"/>
              <a:t>, DATABASE SYSTEM CONCEPTS, 6th ed. New </a:t>
            </a:r>
            <a:r>
              <a:rPr lang="en-US" sz="2400" dirty="0" smtClean="0"/>
              <a:t>York: McGraw-Hill</a:t>
            </a:r>
            <a:r>
              <a:rPr lang="en-US" sz="2400" dirty="0"/>
              <a:t>, 2011, pp. 39-55, 259-321.</a:t>
            </a:r>
          </a:p>
          <a:p>
            <a:r>
              <a:rPr lang="en-US" sz="2400" dirty="0" smtClean="0"/>
              <a:t> </a:t>
            </a:r>
            <a:r>
              <a:rPr lang="en-US" sz="2400" dirty="0"/>
              <a:t>P. </a:t>
            </a:r>
            <a:r>
              <a:rPr lang="en-US" sz="2400" dirty="0" err="1"/>
              <a:t>Deitel</a:t>
            </a:r>
            <a:r>
              <a:rPr lang="en-US" sz="2400" dirty="0"/>
              <a:t> and H. </a:t>
            </a:r>
            <a:r>
              <a:rPr lang="en-US" sz="2400" dirty="0" err="1"/>
              <a:t>Deitel</a:t>
            </a:r>
            <a:r>
              <a:rPr lang="en-US" sz="2400" dirty="0"/>
              <a:t>, Internet &amp; </a:t>
            </a:r>
            <a:r>
              <a:rPr lang="en-US" sz="2400" dirty="0" err="1"/>
              <a:t>WorldWideWeb</a:t>
            </a:r>
            <a:r>
              <a:rPr lang="en-US" sz="2400" dirty="0"/>
              <a:t> HOW TO PROGRAM, 4th ed. New </a:t>
            </a:r>
            <a:r>
              <a:rPr lang="en-US" sz="2400" dirty="0" smtClean="0"/>
              <a:t>Jersey: Pearson </a:t>
            </a:r>
            <a:r>
              <a:rPr lang="en-US" sz="2400" dirty="0"/>
              <a:t>Education, Inc., 2008.</a:t>
            </a:r>
          </a:p>
          <a:p>
            <a:r>
              <a:rPr lang="en-US" sz="2400" dirty="0" smtClean="0"/>
              <a:t>Draw.io</a:t>
            </a:r>
            <a:r>
              <a:rPr lang="en-US" sz="2400" dirty="0"/>
              <a:t>, “Flowchart Maker &amp; Online Diagram Software,” app.diagrams.net, </a:t>
            </a:r>
            <a:r>
              <a:rPr lang="en-US" sz="2400" dirty="0" smtClean="0"/>
              <a:t>2023</a:t>
            </a:r>
            <a:r>
              <a:rPr lang="en-US" sz="2400" dirty="0"/>
              <a:t>. </a:t>
            </a:r>
            <a:r>
              <a:rPr lang="en-US" sz="2400" dirty="0">
                <a:hlinkClick r:id="rId2"/>
              </a:rPr>
              <a:t>https://app.diagrams.net</a:t>
            </a:r>
            <a:r>
              <a:rPr lang="en-US" sz="2400" dirty="0" smtClean="0">
                <a:hlinkClick r:id="rId2"/>
              </a:rPr>
              <a:t>/</a:t>
            </a:r>
            <a:endParaRPr lang="en-US" sz="2400" dirty="0" smtClean="0"/>
          </a:p>
          <a:p>
            <a:r>
              <a:rPr lang="en-US" sz="2400" dirty="0" err="1" smtClean="0"/>
              <a:t>Khojnu</a:t>
            </a:r>
            <a:r>
              <a:rPr lang="en-US" sz="2400" dirty="0" smtClean="0"/>
              <a:t> search. Available at: </a:t>
            </a:r>
            <a:r>
              <a:rPr lang="en-US" sz="2400" dirty="0" smtClean="0">
                <a:hlinkClick r:id="rId3"/>
              </a:rPr>
              <a:t>https://www.khojnu.com/</a:t>
            </a:r>
            <a:endParaRPr lang="en-US" sz="2400" dirty="0" smtClean="0"/>
          </a:p>
          <a:p>
            <a:r>
              <a:rPr lang="en-US" sz="2400" dirty="0"/>
              <a:t>"Project Report </a:t>
            </a:r>
            <a:r>
              <a:rPr lang="en-US" sz="2400" dirty="0" smtClean="0"/>
              <a:t>on </a:t>
            </a:r>
            <a:r>
              <a:rPr lang="en-US" sz="2400" dirty="0"/>
              <a:t>Car Rental System," [Online]. Available:  </a:t>
            </a:r>
            <a:r>
              <a:rPr lang="en-US" sz="2400" dirty="0" smtClean="0"/>
              <a:t>https</a:t>
            </a:r>
            <a:r>
              <a:rPr lang="en-US" sz="2400" dirty="0"/>
              <a:t>://www.freeprojectz.com/project-report/1743. </a:t>
            </a:r>
            <a:endParaRPr lang="en-US" sz="2400" dirty="0" smtClean="0"/>
          </a:p>
          <a:p>
            <a:r>
              <a:rPr lang="en-US" sz="2400" dirty="0"/>
              <a:t>"Car Rental Management System," [Online]. </a:t>
            </a:r>
            <a:r>
              <a:rPr lang="en-US" sz="2400" dirty="0" smtClean="0"/>
              <a:t>Available: https</a:t>
            </a:r>
            <a:r>
              <a:rPr lang="en-US" sz="2400" dirty="0"/>
              <a:t>://www.researchgate.net/publication/353174644_Car_Rental_System</a:t>
            </a:r>
          </a:p>
          <a:p>
            <a:pPr marL="114300" indent="0">
              <a:buNone/>
            </a:pPr>
            <a:endParaRPr lang="en-US" sz="2400" dirty="0"/>
          </a:p>
          <a:p>
            <a:pPr marL="114300" indent="0">
              <a:buNone/>
            </a:pPr>
            <a:endParaRPr lang="en-US" sz="2400" dirty="0" smtClean="0"/>
          </a:p>
          <a:p>
            <a:endParaRPr lang="en-US"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45962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852230"/>
            <a:ext cx="10515600" cy="5504119"/>
          </a:xfrm>
        </p:spPr>
        <p:txBody>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lgn="ctr">
              <a:buNone/>
            </a:pPr>
            <a:r>
              <a:rPr lang="en-US" sz="6000" b="1" dirty="0" smtClean="0"/>
              <a:t>Thank You!</a:t>
            </a:r>
          </a:p>
          <a:p>
            <a:pPr marL="114300" indent="0" algn="ctr">
              <a:buNone/>
            </a:pPr>
            <a:r>
              <a:rPr lang="en-US" sz="4000" b="1" smtClean="0"/>
              <a:t>Any Query?</a:t>
            </a:r>
            <a:endParaRPr lang="en-US" sz="4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3018066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2a8ac06cff_0_0"/>
          <p:cNvSpPr txBox="1">
            <a:spLocks noGrp="1"/>
          </p:cNvSpPr>
          <p:nvPr>
            <p:ph type="title"/>
          </p:nvPr>
        </p:nvSpPr>
        <p:spPr>
          <a:xfrm>
            <a:off x="838200" y="365125"/>
            <a:ext cx="10515600" cy="3651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40909"/>
              <a:buFont typeface="Arial"/>
              <a:buNone/>
            </a:pPr>
            <a:r>
              <a:rPr lang="en-US" dirty="0"/>
              <a:t>Introduction</a:t>
            </a:r>
            <a:endParaRPr dirty="0"/>
          </a:p>
        </p:txBody>
      </p:sp>
      <p:sp>
        <p:nvSpPr>
          <p:cNvPr id="107" name="Google Shape;107;g22a8ac06cff_0_0"/>
          <p:cNvSpPr txBox="1">
            <a:spLocks noGrp="1"/>
          </p:cNvSpPr>
          <p:nvPr>
            <p:ph type="body" idx="1"/>
          </p:nvPr>
        </p:nvSpPr>
        <p:spPr>
          <a:xfrm>
            <a:off x="838200" y="1009800"/>
            <a:ext cx="6485700" cy="5848200"/>
          </a:xfrm>
          <a:prstGeom prst="rect">
            <a:avLst/>
          </a:prstGeom>
        </p:spPr>
        <p:txBody>
          <a:bodyPr spcFirstLastPara="1" wrap="square" lIns="91425" tIns="45700" rIns="91425" bIns="45700" anchor="t" anchorCtr="0">
            <a:normAutofit/>
          </a:bodyPr>
          <a:lstStyle/>
          <a:p>
            <a:pPr marL="584200" lvl="0" indent="-457200" algn="l" rtl="0">
              <a:lnSpc>
                <a:spcPct val="115000"/>
              </a:lnSpc>
              <a:spcBef>
                <a:spcPts val="1000"/>
              </a:spcBef>
              <a:spcAft>
                <a:spcPts val="0"/>
              </a:spcAft>
              <a:buSzPts val="1600"/>
              <a:buFont typeface="Arial" panose="020B0604020202020204" pitchFamily="34" charset="0"/>
              <a:buChar char="•"/>
            </a:pPr>
            <a:r>
              <a:rPr lang="en-US" sz="2600" dirty="0"/>
              <a:t>The car rental portal is an online platform that allows customers to rent vehicles for a specified period.</a:t>
            </a:r>
            <a:endParaRPr sz="2600" dirty="0"/>
          </a:p>
          <a:p>
            <a:pPr marL="584200" indent="-457200">
              <a:lnSpc>
                <a:spcPct val="115000"/>
              </a:lnSpc>
              <a:spcBef>
                <a:spcPts val="0"/>
              </a:spcBef>
              <a:buSzPts val="1600"/>
            </a:pPr>
            <a:r>
              <a:rPr lang="en-US" sz="2600" dirty="0"/>
              <a:t>With the car rental portal, customers can browse through a range of vehicles, select their preferred one, and make a reservation.</a:t>
            </a:r>
            <a:endParaRPr sz="2600" dirty="0"/>
          </a:p>
          <a:p>
            <a:pPr marL="584200" indent="-457200">
              <a:lnSpc>
                <a:spcPct val="115000"/>
              </a:lnSpc>
              <a:spcBef>
                <a:spcPts val="0"/>
              </a:spcBef>
              <a:buSzPts val="1600"/>
            </a:pPr>
            <a:r>
              <a:rPr lang="en-US" sz="2600" dirty="0"/>
              <a:t>Overall, the car rental portal provides a streamlined and efficient process for renting vehicles, saving time and effort for both customers and businesses.</a:t>
            </a:r>
            <a:endParaRPr sz="2600" dirty="0"/>
          </a:p>
        </p:txBody>
      </p:sp>
      <p:sp>
        <p:nvSpPr>
          <p:cNvPr id="108" name="Google Shape;108;g22a8ac06cff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pic>
        <p:nvPicPr>
          <p:cNvPr id="109" name="Google Shape;109;g22a8ac06cff_0_0"/>
          <p:cNvPicPr preferRelativeResize="0"/>
          <p:nvPr/>
        </p:nvPicPr>
        <p:blipFill>
          <a:blip r:embed="rId3">
            <a:alphaModFix/>
          </a:blip>
          <a:stretch>
            <a:fillRect/>
          </a:stretch>
        </p:blipFill>
        <p:spPr>
          <a:xfrm>
            <a:off x="7323900" y="1908275"/>
            <a:ext cx="4563297" cy="304145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2a8ac06cff_0_12"/>
          <p:cNvSpPr txBox="1">
            <a:spLocks noGrp="1"/>
          </p:cNvSpPr>
          <p:nvPr>
            <p:ph type="title"/>
          </p:nvPr>
        </p:nvSpPr>
        <p:spPr>
          <a:xfrm>
            <a:off x="838200" y="365125"/>
            <a:ext cx="10515600" cy="3651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990"/>
              <a:buFont typeface="Arial"/>
              <a:buNone/>
            </a:pPr>
            <a:r>
              <a:rPr lang="en-US" dirty="0"/>
              <a:t>Problem Statement</a:t>
            </a:r>
            <a:endParaRPr dirty="0"/>
          </a:p>
        </p:txBody>
      </p:sp>
      <p:sp>
        <p:nvSpPr>
          <p:cNvPr id="116" name="Google Shape;116;g22a8ac06cff_0_12"/>
          <p:cNvSpPr txBox="1">
            <a:spLocks noGrp="1"/>
          </p:cNvSpPr>
          <p:nvPr>
            <p:ph type="body" idx="1"/>
          </p:nvPr>
        </p:nvSpPr>
        <p:spPr>
          <a:xfrm>
            <a:off x="838200" y="1192750"/>
            <a:ext cx="10515600" cy="4946700"/>
          </a:xfrm>
          <a:prstGeom prst="rect">
            <a:avLst/>
          </a:prstGeom>
          <a:solidFill>
            <a:schemeClr val="bg1"/>
          </a:solidFill>
        </p:spPr>
        <p:txBody>
          <a:bodyPr spcFirstLastPara="1" wrap="square" lIns="91425" tIns="45700" rIns="91425" bIns="45700" anchor="t" anchorCtr="0">
            <a:normAutofit/>
          </a:bodyPr>
          <a:lstStyle/>
          <a:p>
            <a:pPr marL="457200" lvl="0" indent="-393700" algn="l" rtl="0">
              <a:lnSpc>
                <a:spcPct val="115000"/>
              </a:lnSpc>
              <a:spcBef>
                <a:spcPts val="0"/>
              </a:spcBef>
              <a:spcAft>
                <a:spcPts val="0"/>
              </a:spcAft>
              <a:buClr>
                <a:srgbClr val="374151"/>
              </a:buClr>
              <a:buSzPts val="2600"/>
              <a:buChar char="•"/>
            </a:pPr>
            <a:r>
              <a:rPr lang="en-US" sz="2600" dirty="0">
                <a:solidFill>
                  <a:schemeClr val="tx1"/>
                </a:solidFill>
                <a:highlight>
                  <a:srgbClr val="F7F7F8"/>
                </a:highlight>
              </a:rPr>
              <a:t>The current car rental system has an inefficient booking process that leads to long wait times and customer dissatisfaction.</a:t>
            </a:r>
            <a:endParaRPr sz="2600" dirty="0">
              <a:solidFill>
                <a:schemeClr val="tx1"/>
              </a:solidFill>
              <a:highlight>
                <a:srgbClr val="F7F7F8"/>
              </a:highlight>
            </a:endParaRPr>
          </a:p>
          <a:p>
            <a:pPr marL="457200" lvl="0" indent="-393700" algn="l" rtl="0">
              <a:lnSpc>
                <a:spcPct val="115000"/>
              </a:lnSpc>
              <a:spcBef>
                <a:spcPts val="0"/>
              </a:spcBef>
              <a:spcAft>
                <a:spcPts val="0"/>
              </a:spcAft>
              <a:buClr>
                <a:srgbClr val="374151"/>
              </a:buClr>
              <a:buSzPts val="2600"/>
              <a:buChar char="•"/>
            </a:pPr>
            <a:r>
              <a:rPr lang="en-US" sz="2600" dirty="0">
                <a:solidFill>
                  <a:schemeClr val="tx1"/>
                </a:solidFill>
                <a:highlight>
                  <a:srgbClr val="F7F7F8"/>
                </a:highlight>
              </a:rPr>
              <a:t>The car rental </a:t>
            </a:r>
            <a:r>
              <a:rPr lang="en-US" sz="2600" dirty="0" smtClean="0">
                <a:solidFill>
                  <a:schemeClr val="tx1"/>
                </a:solidFill>
                <a:highlight>
                  <a:srgbClr val="F7F7F8"/>
                </a:highlight>
              </a:rPr>
              <a:t>system </a:t>
            </a:r>
            <a:r>
              <a:rPr lang="en-US" sz="2600" dirty="0">
                <a:solidFill>
                  <a:schemeClr val="tx1"/>
                </a:solidFill>
                <a:highlight>
                  <a:srgbClr val="F7F7F8"/>
                </a:highlight>
              </a:rPr>
              <a:t>has poor maintenance practices, resulting in frequent breakdowns.</a:t>
            </a:r>
            <a:endParaRPr sz="2600" dirty="0">
              <a:solidFill>
                <a:schemeClr val="tx1"/>
              </a:solidFill>
              <a:highlight>
                <a:srgbClr val="F7F7F8"/>
              </a:highlight>
            </a:endParaRPr>
          </a:p>
          <a:p>
            <a:pPr lvl="0" indent="-393700">
              <a:lnSpc>
                <a:spcPct val="115000"/>
              </a:lnSpc>
              <a:spcBef>
                <a:spcPts val="0"/>
              </a:spcBef>
              <a:buClr>
                <a:srgbClr val="374151"/>
              </a:buClr>
              <a:buSzPts val="2600"/>
            </a:pPr>
            <a:r>
              <a:rPr lang="en-US" sz="2600" dirty="0">
                <a:solidFill>
                  <a:schemeClr val="tx1"/>
                </a:solidFill>
                <a:highlight>
                  <a:srgbClr val="F7F7F8"/>
                </a:highlight>
              </a:rPr>
              <a:t>Limited private transport options make finding transportation difficult for many individuals</a:t>
            </a:r>
            <a:r>
              <a:rPr lang="en-US" sz="2600" dirty="0" smtClean="0">
                <a:solidFill>
                  <a:schemeClr val="tx1"/>
                </a:solidFill>
                <a:highlight>
                  <a:srgbClr val="F7F7F8"/>
                </a:highlight>
              </a:rPr>
              <a:t>.</a:t>
            </a:r>
          </a:p>
          <a:p>
            <a:pPr lvl="0" indent="-393700">
              <a:lnSpc>
                <a:spcPct val="115000"/>
              </a:lnSpc>
              <a:spcBef>
                <a:spcPts val="0"/>
              </a:spcBef>
              <a:buClr>
                <a:srgbClr val="374151"/>
              </a:buClr>
              <a:buSzPts val="2600"/>
            </a:pPr>
            <a:r>
              <a:rPr lang="en-US" sz="2600" dirty="0" smtClean="0">
                <a:solidFill>
                  <a:schemeClr val="tx1"/>
                </a:solidFill>
                <a:highlight>
                  <a:srgbClr val="F7F7F8"/>
                </a:highlight>
              </a:rPr>
              <a:t>The </a:t>
            </a:r>
            <a:r>
              <a:rPr lang="en-US" sz="2600" dirty="0">
                <a:solidFill>
                  <a:schemeClr val="tx1"/>
                </a:solidFill>
                <a:highlight>
                  <a:srgbClr val="F7F7F8"/>
                </a:highlight>
              </a:rPr>
              <a:t>current car rental system has poor customer service, resulting in unhappy customers and a negative brand image.</a:t>
            </a:r>
            <a:br>
              <a:rPr lang="en-US" sz="2600" dirty="0">
                <a:solidFill>
                  <a:schemeClr val="tx1"/>
                </a:solidFill>
                <a:highlight>
                  <a:srgbClr val="F7F7F8"/>
                </a:highlight>
              </a:rPr>
            </a:br>
            <a:endParaRPr sz="4000" dirty="0">
              <a:solidFill>
                <a:schemeClr val="tx1"/>
              </a:solidFill>
              <a:highlight>
                <a:srgbClr val="FFFFFF"/>
              </a:highlight>
            </a:endParaRPr>
          </a:p>
        </p:txBody>
      </p:sp>
      <p:sp>
        <p:nvSpPr>
          <p:cNvPr id="117" name="Google Shape;117;g22a8ac06cff_0_1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55311"/>
          </a:xfrm>
        </p:spPr>
        <p:txBody>
          <a:bodyPr>
            <a:normAutofit fontScale="90000"/>
          </a:bodyPr>
          <a:lstStyle/>
          <a:p>
            <a:r>
              <a:rPr lang="en-US" dirty="0" smtClean="0"/>
              <a:t>Objective</a:t>
            </a:r>
            <a:endParaRPr lang="en-US" dirty="0"/>
          </a:p>
        </p:txBody>
      </p:sp>
      <p:sp>
        <p:nvSpPr>
          <p:cNvPr id="3" name="Text Placeholder 2"/>
          <p:cNvSpPr>
            <a:spLocks noGrp="1"/>
          </p:cNvSpPr>
          <p:nvPr>
            <p:ph type="body" idx="1"/>
          </p:nvPr>
        </p:nvSpPr>
        <p:spPr>
          <a:xfrm>
            <a:off x="838200" y="928254"/>
            <a:ext cx="10515600" cy="5220277"/>
          </a:xfrm>
        </p:spPr>
        <p:txBody>
          <a:bodyPr>
            <a:noAutofit/>
          </a:bodyPr>
          <a:lstStyle/>
          <a:p>
            <a:pPr>
              <a:lnSpc>
                <a:spcPct val="150000"/>
              </a:lnSpc>
              <a:spcBef>
                <a:spcPts val="0"/>
              </a:spcBef>
            </a:pPr>
            <a:r>
              <a:rPr lang="en-US" sz="2600" dirty="0" smtClean="0"/>
              <a:t>This </a:t>
            </a:r>
            <a:r>
              <a:rPr lang="en-US" sz="2600" dirty="0"/>
              <a:t>system aims to offer a hassle-free way for customers to rent </a:t>
            </a:r>
            <a:r>
              <a:rPr lang="en-US" sz="2600" dirty="0" smtClean="0"/>
              <a:t>vehicles for </a:t>
            </a:r>
            <a:r>
              <a:rPr lang="en-US" sz="2600" dirty="0"/>
              <a:t>a specific </a:t>
            </a:r>
            <a:r>
              <a:rPr lang="en-US" sz="2600" dirty="0" smtClean="0"/>
              <a:t>period</a:t>
            </a:r>
            <a:r>
              <a:rPr lang="en-US" sz="2600" dirty="0"/>
              <a:t>, allowing them to travel comfortably and efficiently without the responsibilities </a:t>
            </a:r>
            <a:r>
              <a:rPr lang="en-US" sz="2600" dirty="0" smtClean="0"/>
              <a:t>of </a:t>
            </a:r>
            <a:r>
              <a:rPr lang="en-US" sz="2600" dirty="0"/>
              <a:t>ownership</a:t>
            </a:r>
            <a:r>
              <a:rPr lang="en-US" sz="2600" dirty="0" smtClean="0"/>
              <a:t>.</a:t>
            </a:r>
          </a:p>
          <a:p>
            <a:pPr>
              <a:lnSpc>
                <a:spcPct val="150000"/>
              </a:lnSpc>
              <a:spcBef>
                <a:spcPts val="0"/>
              </a:spcBef>
            </a:pPr>
            <a:r>
              <a:rPr lang="en-US" sz="2600" dirty="0"/>
              <a:t> To provide a wide selection of vehicles, ensuring easy booking and return </a:t>
            </a:r>
            <a:r>
              <a:rPr lang="en-US" sz="2600" dirty="0" smtClean="0"/>
              <a:t>processes, maintaining </a:t>
            </a:r>
            <a:r>
              <a:rPr lang="en-US" sz="2600" dirty="0"/>
              <a:t>vehicle safety and cleanliness, and delivering excellent customer service </a:t>
            </a:r>
            <a:r>
              <a:rPr lang="en-US" sz="2600" dirty="0" smtClean="0"/>
              <a:t>to </a:t>
            </a:r>
            <a:r>
              <a:rPr lang="en-US" sz="2600" dirty="0"/>
              <a:t>enhance the overall rental experience.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998322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838200" y="251937"/>
            <a:ext cx="10515600" cy="45672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b="1" dirty="0"/>
              <a:t>Methodology</a:t>
            </a:r>
            <a:endParaRPr dirty="0"/>
          </a:p>
        </p:txBody>
      </p:sp>
      <p:sp>
        <p:nvSpPr>
          <p:cNvPr id="131" name="Google Shape;131;p4"/>
          <p:cNvSpPr txBox="1">
            <a:spLocks noGrp="1"/>
          </p:cNvSpPr>
          <p:nvPr>
            <p:ph type="body" idx="1"/>
          </p:nvPr>
        </p:nvSpPr>
        <p:spPr>
          <a:xfrm>
            <a:off x="838199" y="1005840"/>
            <a:ext cx="10515601" cy="6549992"/>
          </a:xfrm>
          <a:prstGeom prst="rect">
            <a:avLst/>
          </a:prstGeom>
          <a:noFill/>
          <a:ln>
            <a:noFill/>
          </a:ln>
        </p:spPr>
        <p:txBody>
          <a:bodyPr spcFirstLastPara="1" wrap="square" lIns="91425" tIns="45700" rIns="91425" bIns="45700" anchor="t" anchorCtr="0">
            <a:normAutofit lnSpcReduction="10000"/>
          </a:bodyPr>
          <a:lstStyle/>
          <a:p>
            <a:pPr marL="114300" indent="0" fontAlgn="base">
              <a:buNone/>
            </a:pPr>
            <a:r>
              <a:rPr lang="en-US" i="1" dirty="0" smtClean="0"/>
              <a:t>1.  </a:t>
            </a:r>
            <a:r>
              <a:rPr lang="en-US" sz="2600" i="1" dirty="0" smtClean="0">
                <a:latin typeface="Times New Roman" panose="02020603050405020304" pitchFamily="18" charset="0"/>
                <a:cs typeface="Times New Roman" panose="02020603050405020304" pitchFamily="18" charset="0"/>
              </a:rPr>
              <a:t>REQUIREMENT IDENTIFICATION</a:t>
            </a:r>
            <a:endParaRPr lang="en-US" sz="1300" b="1" i="1" dirty="0" smtClean="0"/>
          </a:p>
          <a:p>
            <a:pPr marL="114300" indent="0">
              <a:buNone/>
            </a:pPr>
            <a:r>
              <a:rPr lang="en-US" b="1" i="1" dirty="0" smtClean="0"/>
              <a:t>     </a:t>
            </a:r>
            <a:r>
              <a:rPr lang="en-US" sz="3000" b="1" i="1" dirty="0" smtClean="0">
                <a:latin typeface="Times New Roman" panose="02020603050405020304" pitchFamily="18" charset="0"/>
                <a:cs typeface="Times New Roman" panose="02020603050405020304" pitchFamily="18" charset="0"/>
              </a:rPr>
              <a:t>Requirement Collection :</a:t>
            </a:r>
          </a:p>
          <a:p>
            <a:pPr>
              <a:lnSpc>
                <a:spcPct val="120000"/>
              </a:lnSpc>
            </a:pPr>
            <a:r>
              <a:rPr lang="en-US" dirty="0" smtClean="0"/>
              <a:t>Support </a:t>
            </a:r>
            <a:r>
              <a:rPr lang="en-US" dirty="0"/>
              <a:t>unique account creation and login system for each individual</a:t>
            </a:r>
            <a:r>
              <a:rPr lang="en-US" dirty="0" smtClean="0"/>
              <a:t>.</a:t>
            </a:r>
          </a:p>
          <a:p>
            <a:pPr>
              <a:lnSpc>
                <a:spcPct val="120000"/>
              </a:lnSpc>
            </a:pPr>
            <a:r>
              <a:rPr lang="en-US" dirty="0" smtClean="0"/>
              <a:t>Support </a:t>
            </a:r>
            <a:r>
              <a:rPr lang="en-US" dirty="0"/>
              <a:t>users to search for available </a:t>
            </a:r>
            <a:r>
              <a:rPr lang="en-US" dirty="0" smtClean="0"/>
              <a:t>vehicles. </a:t>
            </a:r>
          </a:p>
          <a:p>
            <a:pPr>
              <a:lnSpc>
                <a:spcPct val="120000"/>
              </a:lnSpc>
            </a:pPr>
            <a:r>
              <a:rPr lang="en-US" dirty="0" smtClean="0"/>
              <a:t>Support </a:t>
            </a:r>
            <a:r>
              <a:rPr lang="en-US" dirty="0"/>
              <a:t>to manage the booking requests, confirm or reject them based on </a:t>
            </a:r>
            <a:r>
              <a:rPr lang="en-US" dirty="0" smtClean="0"/>
              <a:t>availability.</a:t>
            </a:r>
          </a:p>
          <a:p>
            <a:pPr>
              <a:lnSpc>
                <a:spcPct val="120000"/>
              </a:lnSpc>
            </a:pPr>
            <a:r>
              <a:rPr lang="en-US" dirty="0"/>
              <a:t>Support users to provide feedback and rate their rental experience, which can help the portal improve their services. </a:t>
            </a:r>
            <a:endParaRPr lang="en-US" dirty="0" smtClean="0"/>
          </a:p>
          <a:p>
            <a:pPr marL="114300" indent="0">
              <a:lnSpc>
                <a:spcPct val="120000"/>
              </a:lnSpc>
              <a:buNone/>
            </a:pPr>
            <a:endParaRPr lang="en-US" dirty="0" smtClean="0"/>
          </a:p>
          <a:p>
            <a:pPr marL="114300" indent="0">
              <a:buNone/>
            </a:pPr>
            <a:r>
              <a:rPr lang="en-US" dirty="0"/>
              <a:t/>
            </a:r>
            <a:br>
              <a:rPr lang="en-US" dirty="0"/>
            </a:br>
            <a:endParaRPr i="1" dirty="0">
              <a:solidFill>
                <a:srgbClr val="FF0000"/>
              </a:solidFill>
            </a:endParaRPr>
          </a:p>
          <a:p>
            <a:pPr marL="228600" lvl="0" indent="-50800" algn="l" rtl="0">
              <a:lnSpc>
                <a:spcPct val="90000"/>
              </a:lnSpc>
              <a:spcBef>
                <a:spcPts val="1000"/>
              </a:spcBef>
              <a:spcAft>
                <a:spcPts val="0"/>
              </a:spcAft>
              <a:buClr>
                <a:schemeClr val="dk1"/>
              </a:buClr>
              <a:buSzPts val="2800"/>
              <a:buNone/>
            </a:pPr>
            <a:endParaRPr i="1" dirty="0">
              <a:solidFill>
                <a:srgbClr val="FF0000"/>
              </a:solidFill>
            </a:endParaRPr>
          </a:p>
          <a:p>
            <a:pPr marL="228600" lvl="0" indent="-50800" algn="l" rtl="0">
              <a:lnSpc>
                <a:spcPct val="90000"/>
              </a:lnSpc>
              <a:spcBef>
                <a:spcPts val="1000"/>
              </a:spcBef>
              <a:spcAft>
                <a:spcPts val="0"/>
              </a:spcAft>
              <a:buClr>
                <a:schemeClr val="dk1"/>
              </a:buClr>
              <a:buSzPts val="2800"/>
              <a:buNone/>
            </a:pPr>
            <a:endParaRPr i="1" dirty="0">
              <a:solidFill>
                <a:srgbClr val="FF0000"/>
              </a:solidFill>
            </a:endParaRPr>
          </a:p>
          <a:p>
            <a:pPr marL="228600" lvl="0" indent="-50800" algn="l" rtl="0">
              <a:lnSpc>
                <a:spcPct val="90000"/>
              </a:lnSpc>
              <a:spcBef>
                <a:spcPts val="1000"/>
              </a:spcBef>
              <a:spcAft>
                <a:spcPts val="0"/>
              </a:spcAft>
              <a:buClr>
                <a:schemeClr val="dk1"/>
              </a:buClr>
              <a:buSzPts val="2800"/>
              <a:buNone/>
            </a:pPr>
            <a:endParaRPr dirty="0"/>
          </a:p>
        </p:txBody>
      </p:sp>
      <p:sp>
        <p:nvSpPr>
          <p:cNvPr id="132" name="Google Shape;1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268"/>
          </a:xfrm>
        </p:spPr>
        <p:txBody>
          <a:bodyPr>
            <a:normAutofit/>
          </a:bodyPr>
          <a:lstStyle/>
          <a:p>
            <a:r>
              <a:rPr lang="en-US" sz="2400" i="1" dirty="0"/>
              <a:t>2. </a:t>
            </a:r>
            <a:r>
              <a:rPr lang="en-US" sz="2400" i="1" dirty="0">
                <a:latin typeface="Times New Roman" panose="02020603050405020304" pitchFamily="18" charset="0"/>
                <a:cs typeface="Times New Roman" panose="02020603050405020304" pitchFamily="18" charset="0"/>
              </a:rPr>
              <a:t>FEASIBILITY </a:t>
            </a:r>
            <a:r>
              <a:rPr lang="en-US" sz="2400" i="1" dirty="0" smtClean="0">
                <a:latin typeface="Times New Roman" panose="02020603050405020304" pitchFamily="18" charset="0"/>
                <a:cs typeface="Times New Roman" panose="02020603050405020304" pitchFamily="18" charset="0"/>
              </a:rPr>
              <a:t>STUDY</a:t>
            </a:r>
            <a:endParaRPr lang="en-US" sz="2400" dirty="0"/>
          </a:p>
        </p:txBody>
      </p:sp>
      <p:sp>
        <p:nvSpPr>
          <p:cNvPr id="3" name="Text Placeholder 2"/>
          <p:cNvSpPr>
            <a:spLocks noGrp="1"/>
          </p:cNvSpPr>
          <p:nvPr>
            <p:ph type="body" idx="1"/>
          </p:nvPr>
        </p:nvSpPr>
        <p:spPr>
          <a:xfrm>
            <a:off x="838200" y="973394"/>
            <a:ext cx="6521034" cy="4351338"/>
          </a:xfrm>
        </p:spPr>
        <p:txBody>
          <a:bodyPr>
            <a:normAutofit lnSpcReduction="10000"/>
          </a:bodyPr>
          <a:lstStyle/>
          <a:p>
            <a:pPr marL="520700">
              <a:buSzPts val="2800"/>
              <a:buFont typeface="Wingdings" panose="05000000000000000000" pitchFamily="2" charset="2"/>
              <a:buChar char="q"/>
            </a:pPr>
            <a:r>
              <a:rPr lang="en-US" sz="2400"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Technical:</a:t>
            </a:r>
            <a:endParaRPr lang="en-US" i="1" dirty="0">
              <a:latin typeface="Times New Roman" panose="02020603050405020304" pitchFamily="18" charset="0"/>
              <a:cs typeface="Times New Roman" panose="02020603050405020304" pitchFamily="18" charset="0"/>
            </a:endParaRPr>
          </a:p>
          <a:p>
            <a:pPr marL="635000" indent="-457200">
              <a:spcBef>
                <a:spcPts val="500"/>
              </a:spcBef>
              <a:buSzPts val="2800"/>
              <a:buFont typeface="Arial" panose="020B0604020202020204" pitchFamily="34" charset="0"/>
              <a:buChar char="•"/>
            </a:pPr>
            <a:r>
              <a:rPr lang="en-US" sz="2600" dirty="0" smtClean="0"/>
              <a:t>Frontend </a:t>
            </a:r>
            <a:r>
              <a:rPr lang="en-US" sz="2600" dirty="0"/>
              <a:t>Tool Used: HTML, CSS, and JS</a:t>
            </a:r>
            <a:endParaRPr lang="en-US" sz="2600" i="1" dirty="0"/>
          </a:p>
          <a:p>
            <a:pPr marL="635000" indent="-457200">
              <a:spcBef>
                <a:spcPts val="500"/>
              </a:spcBef>
              <a:buSzPts val="2800"/>
              <a:buFont typeface="Arial" panose="020B0604020202020204" pitchFamily="34" charset="0"/>
              <a:buChar char="•"/>
            </a:pPr>
            <a:r>
              <a:rPr lang="en-US" sz="2600" dirty="0"/>
              <a:t>Backend Tool Used: PHP and </a:t>
            </a:r>
            <a:r>
              <a:rPr lang="en-US" sz="2600" dirty="0" smtClean="0"/>
              <a:t>MYSQL</a:t>
            </a:r>
            <a:endParaRPr lang="en-US" sz="2600" dirty="0" smtClean="0">
              <a:solidFill>
                <a:schemeClr val="tx1"/>
              </a:solidFill>
              <a:latin typeface="Times New Roman" panose="02020603050405020304" pitchFamily="18" charset="0"/>
              <a:cs typeface="Times New Roman" panose="02020603050405020304" pitchFamily="18" charset="0"/>
            </a:endParaRPr>
          </a:p>
          <a:p>
            <a:pPr marL="177800" indent="0">
              <a:buSzPts val="2800"/>
              <a:buNone/>
            </a:pPr>
            <a:endParaRPr lang="en-US" sz="2000" i="1" dirty="0">
              <a:solidFill>
                <a:schemeClr val="tx1"/>
              </a:solidFill>
              <a:latin typeface="Times New Roman" panose="02020603050405020304" pitchFamily="18" charset="0"/>
              <a:cs typeface="Times New Roman" panose="02020603050405020304" pitchFamily="18" charset="0"/>
            </a:endParaRPr>
          </a:p>
          <a:p>
            <a:pPr marL="520700">
              <a:buSzPts val="2800"/>
              <a:buFont typeface="Wingdings" panose="05000000000000000000" pitchFamily="2" charset="2"/>
              <a:buChar char="q"/>
            </a:pPr>
            <a:r>
              <a:rPr lang="en-US" sz="2400"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Operational:</a:t>
            </a:r>
          </a:p>
          <a:p>
            <a:pPr marL="635000" indent="-457200">
              <a:spcBef>
                <a:spcPts val="500"/>
              </a:spcBef>
              <a:buSzPts val="2800"/>
            </a:pPr>
            <a:r>
              <a:rPr lang="en-US" sz="2600" dirty="0"/>
              <a:t>It is user friendly.</a:t>
            </a:r>
          </a:p>
          <a:p>
            <a:pPr marL="635000" indent="-457200">
              <a:spcBef>
                <a:spcPts val="500"/>
              </a:spcBef>
              <a:buSzPts val="2800"/>
            </a:pPr>
            <a:r>
              <a:rPr lang="en-US" sz="2600" dirty="0"/>
              <a:t>It uses web browser as an interface.</a:t>
            </a:r>
          </a:p>
          <a:p>
            <a:pPr marL="635000" indent="-457200">
              <a:spcBef>
                <a:spcPts val="500"/>
              </a:spcBef>
              <a:buSzPts val="2800"/>
            </a:pPr>
            <a:r>
              <a:rPr lang="en-US" sz="2600" dirty="0"/>
              <a:t>It can be easily used with internet access.</a:t>
            </a:r>
          </a:p>
          <a:p>
            <a:pPr marL="635000" indent="-457200">
              <a:spcBef>
                <a:spcPts val="500"/>
              </a:spcBef>
              <a:buSzPts val="2800"/>
            </a:pPr>
            <a:r>
              <a:rPr lang="en-US" sz="2600" dirty="0"/>
              <a:t>It saves time of the user as well as prevent paperwork.</a:t>
            </a:r>
            <a:r>
              <a:rPr lang="en-US" sz="2000" dirty="0"/>
              <a:t> </a:t>
            </a:r>
          </a:p>
          <a:p>
            <a:pPr marL="177800" indent="0">
              <a:buSzPts val="2800"/>
              <a:buNone/>
            </a:pPr>
            <a:endParaRPr lang="en-US" sz="2400" i="1" dirty="0">
              <a:latin typeface="Times New Roman" panose="02020603050405020304" pitchFamily="18" charset="0"/>
              <a:cs typeface="Times New Roman" panose="02020603050405020304" pitchFamily="18" charset="0"/>
            </a:endParaRPr>
          </a:p>
          <a:p>
            <a:pPr marL="177800" indent="0">
              <a:buSzPts val="2800"/>
              <a:buNone/>
            </a:pPr>
            <a:endParaRPr lang="en-US" sz="2000" i="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29550" y="587764"/>
            <a:ext cx="4426768" cy="24554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5.googleusercontent.com/ZW-9SPeTUUeddwnPL_pzrXgshSL8D9BuiwuCH2dUmRzwBPc4M087QoDJtgNKuuHa47bgeVXzVOr6LbbJa4qIAMNcB1azP8_IunTXwWCbAzsIapDI56cD1gNmAgByqX9oWP1Vb1xqcwgA9w=s2048"/>
          <p:cNvPicPr>
            <a:picLocks noChangeAspect="1" noChangeArrowheads="1"/>
          </p:cNvPicPr>
          <p:nvPr/>
        </p:nvPicPr>
        <p:blipFill rotWithShape="1">
          <a:blip r:embed="rId3">
            <a:extLst>
              <a:ext uri="{28A0092B-C50C-407E-A947-70E740481C1C}">
                <a14:useLocalDpi xmlns:a14="http://schemas.microsoft.com/office/drawing/2010/main" val="0"/>
              </a:ext>
            </a:extLst>
          </a:blip>
          <a:srcRect l="382" r="1508"/>
          <a:stretch/>
        </p:blipFill>
        <p:spPr bwMode="auto">
          <a:xfrm>
            <a:off x="7359234" y="3149063"/>
            <a:ext cx="4197084" cy="2281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85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7765"/>
          </a:xfrm>
        </p:spPr>
        <p:txBody>
          <a:bodyPr>
            <a:normAutofit/>
          </a:bodyPr>
          <a:lstStyle/>
          <a:p>
            <a:pPr marL="515938" indent="-398463">
              <a:buSzPts val="2800"/>
              <a:buFont typeface="Wingdings" panose="05000000000000000000" pitchFamily="2" charset="2"/>
              <a:buChar char="q"/>
            </a:pPr>
            <a:r>
              <a:rPr lang="en-US" sz="2800" i="1" dirty="0" smtClean="0">
                <a:latin typeface="Times New Roman" panose="02020603050405020304" pitchFamily="18" charset="0"/>
                <a:cs typeface="Times New Roman" panose="02020603050405020304" pitchFamily="18" charset="0"/>
              </a:rPr>
              <a:t>Economic:</a:t>
            </a:r>
            <a:endParaRPr lang="en-US" sz="2800" i="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8201" y="1120878"/>
            <a:ext cx="7066934" cy="4026310"/>
          </a:xfrm>
        </p:spPr>
        <p:txBody>
          <a:bodyPr>
            <a:normAutofit fontScale="92500"/>
          </a:bodyPr>
          <a:lstStyle/>
          <a:p>
            <a:pPr fontAlgn="base">
              <a:lnSpc>
                <a:spcPct val="160000"/>
              </a:lnSpc>
              <a:spcBef>
                <a:spcPts val="0"/>
              </a:spcBef>
              <a:buFont typeface="Arial" panose="020B0604020202020204" pitchFamily="34" charset="0"/>
              <a:buChar char="•"/>
            </a:pPr>
            <a:r>
              <a:rPr lang="en-US" dirty="0"/>
              <a:t>The system does not require extra software and hardware. So there is no recurring cost.</a:t>
            </a:r>
          </a:p>
          <a:p>
            <a:pPr fontAlgn="base">
              <a:lnSpc>
                <a:spcPct val="160000"/>
              </a:lnSpc>
              <a:spcBef>
                <a:spcPts val="0"/>
              </a:spcBef>
            </a:pPr>
            <a:r>
              <a:rPr lang="en-US" dirty="0"/>
              <a:t>Cost is estimated to be as minimum as possible after analyzing the requirements of the project.</a:t>
            </a:r>
          </a:p>
          <a:p>
            <a:pPr fontAlgn="base">
              <a:lnSpc>
                <a:spcPct val="160000"/>
              </a:lnSpc>
              <a:spcBef>
                <a:spcPts val="0"/>
              </a:spcBef>
            </a:pPr>
            <a:r>
              <a:rPr lang="en-US" dirty="0"/>
              <a:t>Can do the project without any other additional charges</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p:cNvPicPr>
            <a:picLocks noChangeAspect="1"/>
          </p:cNvPicPr>
          <p:nvPr/>
        </p:nvPicPr>
        <p:blipFill>
          <a:blip r:embed="rId2"/>
          <a:stretch>
            <a:fillRect/>
          </a:stretch>
        </p:blipFill>
        <p:spPr>
          <a:xfrm>
            <a:off x="8026766" y="1842577"/>
            <a:ext cx="3424172" cy="1916708"/>
          </a:xfrm>
          <a:prstGeom prst="rect">
            <a:avLst/>
          </a:prstGeom>
        </p:spPr>
      </p:pic>
    </p:spTree>
    <p:extLst>
      <p:ext uri="{BB962C8B-B14F-4D97-AF65-F5344CB8AC3E}">
        <p14:creationId xmlns:p14="http://schemas.microsoft.com/office/powerpoint/2010/main" val="166481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64097" cy="431287"/>
          </a:xfrm>
        </p:spPr>
        <p:txBody>
          <a:bodyPr>
            <a:noAutofit/>
          </a:bodyPr>
          <a:lstStyle/>
          <a:p>
            <a:pPr marL="60325"/>
            <a:r>
              <a:rPr lang="en-US" sz="2800" i="1" dirty="0" smtClean="0"/>
              <a:t>3. HIGH </a:t>
            </a:r>
            <a:r>
              <a:rPr lang="en-US" sz="2800" i="1" dirty="0"/>
              <a:t>LEVEL DESIGN OF SYSTEM</a:t>
            </a:r>
          </a:p>
        </p:txBody>
      </p:sp>
      <p:sp>
        <p:nvSpPr>
          <p:cNvPr id="3" name="Text Placeholder 2"/>
          <p:cNvSpPr>
            <a:spLocks noGrp="1"/>
          </p:cNvSpPr>
          <p:nvPr>
            <p:ph type="body" idx="1"/>
          </p:nvPr>
        </p:nvSpPr>
        <p:spPr>
          <a:xfrm>
            <a:off x="707924" y="796413"/>
            <a:ext cx="11017044" cy="5737122"/>
          </a:xfrm>
        </p:spPr>
        <p:txBody>
          <a:bodyPr/>
          <a:lstStyle/>
          <a:p>
            <a:r>
              <a:rPr lang="en-US" dirty="0" smtClean="0"/>
              <a:t>Class Diagram</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844" y="1401097"/>
            <a:ext cx="7768581" cy="5265174"/>
          </a:xfrm>
          <a:prstGeom prst="rect">
            <a:avLst/>
          </a:prstGeom>
        </p:spPr>
      </p:pic>
    </p:spTree>
    <p:extLst>
      <p:ext uri="{BB962C8B-B14F-4D97-AF65-F5344CB8AC3E}">
        <p14:creationId xmlns:p14="http://schemas.microsoft.com/office/powerpoint/2010/main" val="362628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1171</TotalTime>
  <Words>953</Words>
  <Application>Microsoft Office PowerPoint</Application>
  <PresentationFormat>Widescreen</PresentationFormat>
  <Paragraphs>141</Paragraphs>
  <Slides>28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Office Theme</vt:lpstr>
      <vt:lpstr>PowerPoint Presentation</vt:lpstr>
      <vt:lpstr>Table of contents</vt:lpstr>
      <vt:lpstr>Introduction</vt:lpstr>
      <vt:lpstr>Problem Statement</vt:lpstr>
      <vt:lpstr>Objective</vt:lpstr>
      <vt:lpstr>Methodology</vt:lpstr>
      <vt:lpstr>2. FEASIBILITY STUDY</vt:lpstr>
      <vt:lpstr>Economic:</vt:lpstr>
      <vt:lpstr>3. HIGH LEVEL DESIGN OF SYSTEM</vt:lpstr>
      <vt:lpstr>State Diagram</vt:lpstr>
      <vt:lpstr>PowerPoint Presentation</vt:lpstr>
      <vt:lpstr>Activity Diagram</vt:lpstr>
      <vt:lpstr>Algorithm Details</vt:lpstr>
      <vt:lpstr>Algorithm Details</vt:lpstr>
      <vt:lpstr>Algorithm Details</vt:lpstr>
      <vt:lpstr>Methodology of System</vt:lpstr>
      <vt:lpstr>PowerPoint Presentation</vt:lpstr>
      <vt:lpstr>PowerPoint Presentation</vt:lpstr>
      <vt:lpstr>PowerPoint Presentation</vt:lpstr>
      <vt:lpstr>Service page</vt:lpstr>
      <vt:lpstr>Rent page</vt:lpstr>
      <vt:lpstr>Rate page</vt:lpstr>
      <vt:lpstr>Admin dashboard Page</vt:lpstr>
      <vt:lpstr>Manage vehicle page</vt:lpstr>
      <vt:lpstr>PowerPoint Presentation</vt:lpstr>
      <vt:lpstr>Conclusion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kf</dc:creator>
  <cp:lastModifiedBy>Shova Maharjan</cp:lastModifiedBy>
  <cp:revision>74</cp:revision>
  <dcterms:created xsi:type="dcterms:W3CDTF">2018-02-27T04:16:48Z</dcterms:created>
  <dcterms:modified xsi:type="dcterms:W3CDTF">2024-11-13T01:27:55Z</dcterms:modified>
</cp:coreProperties>
</file>