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6" r:id="rId6"/>
    <p:sldId id="261" r:id="rId7"/>
    <p:sldId id="271" r:id="rId8"/>
    <p:sldId id="272" r:id="rId9"/>
    <p:sldId id="269" r:id="rId10"/>
    <p:sldId id="267" r:id="rId11"/>
    <p:sldId id="264" r:id="rId12"/>
    <p:sldId id="270" r:id="rId13"/>
    <p:sldId id="284" r:id="rId14"/>
    <p:sldId id="285" r:id="rId15"/>
    <p:sldId id="273" r:id="rId16"/>
    <p:sldId id="274" r:id="rId17"/>
    <p:sldId id="275" r:id="rId18"/>
    <p:sldId id="277" r:id="rId19"/>
    <p:sldId id="278" r:id="rId20"/>
    <p:sldId id="280" r:id="rId21"/>
    <p:sldId id="281" r:id="rId22"/>
    <p:sldId id="282" r:id="rId23"/>
    <p:sldId id="283" r:id="rId24"/>
    <p:sldId id="265" r:id="rId25"/>
    <p:sldId id="268" r:id="rId26"/>
    <p:sldId id="276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jfamJug+I3leOlu7rjnZ+bWSJQ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09027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2393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3873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a8ac06c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a8ac06cf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22a8ac06cf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1206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a8ac06cf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a8ac06cff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22a8ac06cff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202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80521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41221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84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ojnu.com/" TargetMode="External"/><Relationship Id="rId2" Type="http://schemas.openxmlformats.org/officeDocument/2006/relationships/hyperlink" Target="https://app.diagrams.ne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l="16886" t="43568" r="16823" b="38029"/>
          <a:stretch/>
        </p:blipFill>
        <p:spPr>
          <a:xfrm>
            <a:off x="7645757" y="5595871"/>
            <a:ext cx="4546243" cy="126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l="16886" t="43568" r="16823" b="38029"/>
          <a:stretch/>
        </p:blipFill>
        <p:spPr>
          <a:xfrm rot="10800000">
            <a:off x="0" y="-1"/>
            <a:ext cx="4546243" cy="126212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368300" y="571500"/>
            <a:ext cx="11506200" cy="6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40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54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400" b="1" dirty="0"/>
              <a:t>Project II - </a:t>
            </a:r>
            <a:r>
              <a:rPr lang="en-US" sz="5400" b="1" dirty="0" smtClean="0"/>
              <a:t>Final </a:t>
            </a:r>
            <a:r>
              <a:rPr lang="en-US" sz="5400" b="1" dirty="0"/>
              <a:t>Defense 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9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On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9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 b="1" dirty="0"/>
              <a:t>Car Rental Portal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9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0833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Presented By: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 err="1"/>
              <a:t>Shova</a:t>
            </a:r>
            <a:r>
              <a:rPr lang="en-US" b="1" dirty="0"/>
              <a:t> </a:t>
            </a:r>
            <a:r>
              <a:rPr lang="en-US" b="1" dirty="0" err="1"/>
              <a:t>Maharjan</a:t>
            </a:r>
            <a:r>
              <a:rPr lang="en-US" b="1" dirty="0"/>
              <a:t>(6-2-920-14-2019)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dirty="0" smtClean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2758"/>
              <a:buNone/>
            </a:pPr>
            <a:r>
              <a:rPr lang="en-US" sz="2900" b="1" dirty="0" smtClean="0"/>
              <a:t>October, </a:t>
            </a:r>
            <a:r>
              <a:rPr lang="en-US" sz="2900" b="1" dirty="0"/>
              <a:t>2023</a:t>
            </a:r>
            <a:endParaRPr dirty="0"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62850" y="254000"/>
            <a:ext cx="3811650" cy="104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90355" cy="313301"/>
          </a:xfrm>
        </p:spPr>
        <p:txBody>
          <a:bodyPr>
            <a:noAutofit/>
          </a:bodyPr>
          <a:lstStyle/>
          <a:p>
            <a:pPr marL="236538" indent="-176213">
              <a:buFont typeface="Arial" panose="020B0604020202020204" pitchFamily="34" charset="0"/>
              <a:buChar char="•"/>
              <a:tabLst>
                <a:tab pos="339725" algn="l"/>
              </a:tabLst>
            </a:pPr>
            <a:r>
              <a:rPr lang="en-US" sz="2800" dirty="0" smtClean="0"/>
              <a:t>ER Diagram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6" t="-1" r="-6030" b="-1720"/>
          <a:stretch/>
        </p:blipFill>
        <p:spPr>
          <a:xfrm>
            <a:off x="1091381" y="678426"/>
            <a:ext cx="9424219" cy="610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3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>
            <a:spLocks noGrp="1"/>
          </p:cNvSpPr>
          <p:nvPr>
            <p:ph type="body" idx="1"/>
          </p:nvPr>
        </p:nvSpPr>
        <p:spPr>
          <a:xfrm>
            <a:off x="838200" y="505828"/>
            <a:ext cx="10515600" cy="5850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8925" indent="-288925">
              <a:buSzPts val="2800"/>
            </a:pPr>
            <a:r>
              <a:rPr lang="en-US" dirty="0" smtClean="0"/>
              <a:t>Context Diagram</a:t>
            </a:r>
          </a:p>
          <a:p>
            <a:pPr marL="0" indent="0"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53" name="Google Shape;1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03" y="1532260"/>
            <a:ext cx="9482593" cy="4824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5029"/>
          </a:xfrm>
        </p:spPr>
        <p:txBody>
          <a:bodyPr>
            <a:normAutofit/>
          </a:bodyPr>
          <a:lstStyle/>
          <a:p>
            <a:pPr marL="280988" indent="-220663">
              <a:buFont typeface="Arial" panose="020B0604020202020204" pitchFamily="34" charset="0"/>
              <a:buChar char="•"/>
            </a:pPr>
            <a:r>
              <a:rPr lang="en-US" sz="2800" dirty="0" smtClean="0"/>
              <a:t>Level 0 DFD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13" r="-3413" b="-511"/>
          <a:stretch/>
        </p:blipFill>
        <p:spPr>
          <a:xfrm>
            <a:off x="2148348" y="875531"/>
            <a:ext cx="7541342" cy="580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4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771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Methodology of </a:t>
            </a:r>
            <a:r>
              <a:rPr lang="en-US" sz="4000" b="1" dirty="0" smtClean="0"/>
              <a:t>System</a:t>
            </a:r>
            <a:endParaRPr lang="en-US" sz="4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43897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600" dirty="0" smtClean="0"/>
              <a:t>Waterfall Model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sequential development process that flows like a waterfall through all phases of a project </a:t>
            </a:r>
            <a:r>
              <a:rPr lang="en-US" sz="2600" dirty="0" smtClean="0"/>
              <a:t>(</a:t>
            </a:r>
            <a:r>
              <a:rPr lang="en-US" sz="2600" dirty="0"/>
              <a:t>for example </a:t>
            </a:r>
            <a:r>
              <a:rPr lang="en-US" sz="2600" dirty="0" smtClean="0"/>
              <a:t>analysis</a:t>
            </a:r>
            <a:r>
              <a:rPr lang="en-US" sz="2600" dirty="0"/>
              <a:t>, design, development, and </a:t>
            </a:r>
            <a:r>
              <a:rPr lang="en-US" sz="2600" dirty="0" smtClean="0"/>
              <a:t>testing), </a:t>
            </a:r>
            <a:r>
              <a:rPr lang="en-US" sz="2600" dirty="0"/>
              <a:t>with each phase completely wrapping up before the next phase begins</a:t>
            </a:r>
            <a:r>
              <a:rPr lang="en-US" sz="2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Simple and easy to understand and </a:t>
            </a:r>
            <a:r>
              <a:rPr lang="en-US" sz="2600" dirty="0" smtClean="0"/>
              <a:t>use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2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675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Scheduling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07" y="1342102"/>
            <a:ext cx="10481386" cy="417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6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092" y="442452"/>
            <a:ext cx="11091816" cy="5913898"/>
          </a:xfrm>
        </p:spPr>
        <p:txBody>
          <a:bodyPr>
            <a:normAutofit/>
          </a:bodyPr>
          <a:lstStyle/>
          <a:p>
            <a:r>
              <a:rPr lang="en-US" dirty="0" smtClean="0"/>
              <a:t>Home page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" r="-139"/>
          <a:stretch/>
        </p:blipFill>
        <p:spPr>
          <a:xfrm>
            <a:off x="791497" y="1183614"/>
            <a:ext cx="10609006" cy="496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5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439" y="442452"/>
            <a:ext cx="10880612" cy="5734511"/>
          </a:xfrm>
        </p:spPr>
        <p:txBody>
          <a:bodyPr/>
          <a:lstStyle/>
          <a:p>
            <a:r>
              <a:rPr lang="en-US" dirty="0" err="1" smtClean="0"/>
              <a:t>Signin</a:t>
            </a:r>
            <a:r>
              <a:rPr lang="en-US" dirty="0" smtClean="0"/>
              <a:t> page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9" r="6879"/>
          <a:stretch/>
        </p:blipFill>
        <p:spPr>
          <a:xfrm>
            <a:off x="1102431" y="1177620"/>
            <a:ext cx="9383672" cy="479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6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42452"/>
            <a:ext cx="10712246" cy="5734511"/>
          </a:xfrm>
        </p:spPr>
        <p:txBody>
          <a:bodyPr/>
          <a:lstStyle/>
          <a:p>
            <a:r>
              <a:rPr lang="en-US" dirty="0" smtClean="0"/>
              <a:t>Signup page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0" r="13240"/>
          <a:stretch/>
        </p:blipFill>
        <p:spPr>
          <a:xfrm>
            <a:off x="1371601" y="1221729"/>
            <a:ext cx="7875638" cy="450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7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575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Service page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0878"/>
            <a:ext cx="10058400" cy="446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8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35"/>
            <a:ext cx="10515600" cy="69675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Rent page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103" y="847927"/>
            <a:ext cx="7551174" cy="33554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103" y="4203391"/>
            <a:ext cx="7551174" cy="260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6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Table of contents</a:t>
            </a:r>
            <a:endParaRPr dirty="0"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6968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dirty="0"/>
              <a:t>Introduction </a:t>
            </a:r>
            <a:endParaRPr dirty="0"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dirty="0"/>
              <a:t>Problem Statement</a:t>
            </a:r>
            <a:endParaRPr dirty="0"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dirty="0"/>
              <a:t>Objectives</a:t>
            </a:r>
            <a:endParaRPr dirty="0"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dirty="0" smtClean="0"/>
              <a:t>Methodology</a:t>
            </a:r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dirty="0" smtClean="0"/>
              <a:t>Scheduling</a:t>
            </a:r>
            <a:endParaRPr dirty="0"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dirty="0" smtClean="0"/>
              <a:t>Conclusion</a:t>
            </a:r>
            <a:endParaRPr dirty="0"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dirty="0"/>
              <a:t>References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l="-4241" t="-8630" r="-4230" b="-8630"/>
          <a:stretch/>
        </p:blipFill>
        <p:spPr>
          <a:xfrm>
            <a:off x="5848250" y="-14748"/>
            <a:ext cx="63437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776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Rate page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52" y="905322"/>
            <a:ext cx="7846142" cy="31488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52" y="4058228"/>
            <a:ext cx="7846144" cy="226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0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776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Admin dashboard Page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02890"/>
            <a:ext cx="10058400" cy="450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9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776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Manage vehicle page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02890"/>
            <a:ext cx="10058400" cy="449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0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39" y="854258"/>
            <a:ext cx="10058400" cy="449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9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575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800" b="1" dirty="0"/>
              <a:t>Conclusion </a:t>
            </a:r>
            <a:endParaRPr sz="2800" dirty="0"/>
          </a:p>
        </p:txBody>
      </p:sp>
      <p:sp>
        <p:nvSpPr>
          <p:cNvPr id="159" name="Google Shape;159;p8"/>
          <p:cNvSpPr txBox="1">
            <a:spLocks noGrp="1"/>
          </p:cNvSpPr>
          <p:nvPr>
            <p:ph type="body" idx="1"/>
          </p:nvPr>
        </p:nvSpPr>
        <p:spPr>
          <a:xfrm>
            <a:off x="838200" y="940254"/>
            <a:ext cx="10515600" cy="434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7338" indent="-287338">
              <a:lnSpc>
                <a:spcPct val="150000"/>
              </a:lnSpc>
              <a:buSzPts val="2800"/>
            </a:pPr>
            <a:r>
              <a:rPr lang="en-US" sz="2600" dirty="0" smtClean="0"/>
              <a:t>A car </a:t>
            </a:r>
            <a:r>
              <a:rPr lang="en-US" sz="2600" dirty="0"/>
              <a:t>rental portal </a:t>
            </a:r>
            <a:r>
              <a:rPr lang="en-US" sz="2600" dirty="0" smtClean="0"/>
              <a:t>will provide </a:t>
            </a:r>
            <a:r>
              <a:rPr lang="en-US" sz="2600" dirty="0"/>
              <a:t>a convenient and efficient way for users to book vehicles for their travel needs</a:t>
            </a:r>
            <a:r>
              <a:rPr lang="en-US" sz="2600" dirty="0" smtClean="0"/>
              <a:t>.</a:t>
            </a:r>
          </a:p>
          <a:p>
            <a:pPr marL="287338" indent="-287338">
              <a:lnSpc>
                <a:spcPct val="150000"/>
              </a:lnSpc>
              <a:buSzPts val="2800"/>
            </a:pPr>
            <a:r>
              <a:rPr lang="en-US" sz="2600" dirty="0" smtClean="0"/>
              <a:t>The portal will be user-friendly that </a:t>
            </a:r>
            <a:r>
              <a:rPr lang="en-US" sz="2600" dirty="0"/>
              <a:t>allows users to easily search for available vehicles, make bookings, and </a:t>
            </a:r>
            <a:r>
              <a:rPr lang="en-US" sz="2600" dirty="0" smtClean="0"/>
              <a:t>share their </a:t>
            </a:r>
            <a:r>
              <a:rPr lang="en-US" sz="2600" dirty="0"/>
              <a:t>rental experience. </a:t>
            </a:r>
            <a:endParaRPr lang="en-US" sz="2600" dirty="0" smtClean="0"/>
          </a:p>
          <a:p>
            <a:pPr marL="287338" indent="-287338">
              <a:buSzPts val="2800"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60" name="Google Shape;1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24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References</a:t>
            </a:r>
            <a:endParaRPr lang="en-US" sz="2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12825"/>
            <a:ext cx="11252200" cy="6055632"/>
          </a:xfrm>
        </p:spPr>
        <p:txBody>
          <a:bodyPr>
            <a:normAutofit/>
          </a:bodyPr>
          <a:lstStyle/>
          <a:p>
            <a:r>
              <a:rPr lang="en-US" sz="2400" dirty="0"/>
              <a:t>Somerville, Software Engineering, 10th ed. London: Pearson Education Limited, 2016.</a:t>
            </a:r>
          </a:p>
          <a:p>
            <a:r>
              <a:rPr lang="en-US" sz="2400" dirty="0" err="1" smtClean="0"/>
              <a:t>Silberschatz</a:t>
            </a:r>
            <a:r>
              <a:rPr lang="en-US" sz="2400" dirty="0"/>
              <a:t>, H. </a:t>
            </a:r>
            <a:r>
              <a:rPr lang="en-US" sz="2400" dirty="0" err="1"/>
              <a:t>Korth</a:t>
            </a:r>
            <a:r>
              <a:rPr lang="en-US" sz="2400" dirty="0"/>
              <a:t> and S. </a:t>
            </a:r>
            <a:r>
              <a:rPr lang="en-US" sz="2400" dirty="0" err="1"/>
              <a:t>Sudarshan</a:t>
            </a:r>
            <a:r>
              <a:rPr lang="en-US" sz="2400" dirty="0"/>
              <a:t>, DATABASE SYSTEM CONCEPTS, 6th ed. New </a:t>
            </a:r>
            <a:r>
              <a:rPr lang="en-US" sz="2400" dirty="0" smtClean="0"/>
              <a:t>York: McGraw-Hill</a:t>
            </a:r>
            <a:r>
              <a:rPr lang="en-US" sz="2400" dirty="0"/>
              <a:t>, 2011, pp. 39-55, 259-321.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P. </a:t>
            </a:r>
            <a:r>
              <a:rPr lang="en-US" sz="2400" dirty="0" err="1"/>
              <a:t>Deitel</a:t>
            </a:r>
            <a:r>
              <a:rPr lang="en-US" sz="2400" dirty="0"/>
              <a:t> and H. </a:t>
            </a:r>
            <a:r>
              <a:rPr lang="en-US" sz="2400" dirty="0" err="1"/>
              <a:t>Deitel</a:t>
            </a:r>
            <a:r>
              <a:rPr lang="en-US" sz="2400" dirty="0"/>
              <a:t>, Internet &amp; </a:t>
            </a:r>
            <a:r>
              <a:rPr lang="en-US" sz="2400" dirty="0" err="1"/>
              <a:t>WorldWideWeb</a:t>
            </a:r>
            <a:r>
              <a:rPr lang="en-US" sz="2400" dirty="0"/>
              <a:t> HOW TO PROGRAM, 4th ed. New </a:t>
            </a:r>
            <a:r>
              <a:rPr lang="en-US" sz="2400" dirty="0" smtClean="0"/>
              <a:t>Jersey: Pearson </a:t>
            </a:r>
            <a:r>
              <a:rPr lang="en-US" sz="2400" dirty="0"/>
              <a:t>Education, Inc., 2008.</a:t>
            </a:r>
          </a:p>
          <a:p>
            <a:r>
              <a:rPr lang="en-US" sz="2400" dirty="0" smtClean="0"/>
              <a:t>Draw.io</a:t>
            </a:r>
            <a:r>
              <a:rPr lang="en-US" sz="2400" dirty="0"/>
              <a:t>, “Flowchart Maker &amp; Online Diagram Software,” app.diagrams.net, </a:t>
            </a:r>
            <a:r>
              <a:rPr lang="en-US" sz="2400" dirty="0" smtClean="0"/>
              <a:t>2023</a:t>
            </a:r>
            <a:r>
              <a:rPr lang="en-US" sz="2400" dirty="0"/>
              <a:t>. </a:t>
            </a:r>
            <a:r>
              <a:rPr lang="en-US" sz="2400" dirty="0">
                <a:hlinkClick r:id="rId2"/>
              </a:rPr>
              <a:t>https://app.diagrams.net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r>
              <a:rPr lang="en-US" sz="2400" dirty="0" err="1" smtClean="0"/>
              <a:t>Khojnu</a:t>
            </a:r>
            <a:r>
              <a:rPr lang="en-US" sz="2400" dirty="0" smtClean="0"/>
              <a:t> search. Available at: </a:t>
            </a:r>
            <a:r>
              <a:rPr lang="en-US" sz="2400" dirty="0" smtClean="0">
                <a:hlinkClick r:id="rId3"/>
              </a:rPr>
              <a:t>https://www.khojnu.com/</a:t>
            </a:r>
            <a:endParaRPr lang="en-US" sz="2400" dirty="0" smtClean="0"/>
          </a:p>
          <a:p>
            <a:r>
              <a:rPr lang="en-US" sz="2400" dirty="0"/>
              <a:t>"Project Report </a:t>
            </a:r>
            <a:r>
              <a:rPr lang="en-US" sz="2400" dirty="0" smtClean="0"/>
              <a:t>on </a:t>
            </a:r>
            <a:r>
              <a:rPr lang="en-US" sz="2400" dirty="0"/>
              <a:t>Car Rental System," [Online]. Available:  </a:t>
            </a:r>
            <a:r>
              <a:rPr lang="en-US" sz="2400" dirty="0" smtClean="0"/>
              <a:t>https</a:t>
            </a:r>
            <a:r>
              <a:rPr lang="en-US" sz="2400" dirty="0"/>
              <a:t>://www.freeprojectz.com/project-report/1743. </a:t>
            </a:r>
            <a:endParaRPr lang="en-US" sz="2400" dirty="0" smtClean="0"/>
          </a:p>
          <a:p>
            <a:r>
              <a:rPr lang="en-US" sz="2400" dirty="0"/>
              <a:t>"Car Rental Management System," [Online]. </a:t>
            </a:r>
            <a:r>
              <a:rPr lang="en-US" sz="2400" dirty="0" smtClean="0"/>
              <a:t>Available: https</a:t>
            </a:r>
            <a:r>
              <a:rPr lang="en-US" sz="2400" dirty="0"/>
              <a:t>://www.researchgate.net/publication/353174644_Car_Rental_System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2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52230"/>
            <a:ext cx="10515600" cy="5504119"/>
          </a:xfrm>
        </p:spPr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 algn="ctr">
              <a:buNone/>
            </a:pPr>
            <a:r>
              <a:rPr lang="en-US" sz="6000" b="1" dirty="0" smtClean="0"/>
              <a:t>Thank You</a:t>
            </a:r>
            <a:r>
              <a:rPr lang="en-US" sz="6000" b="1" dirty="0" smtClean="0"/>
              <a:t>!</a:t>
            </a:r>
          </a:p>
          <a:p>
            <a:pPr marL="114300" indent="0" algn="ctr">
              <a:buNone/>
            </a:pPr>
            <a:r>
              <a:rPr lang="en-US" sz="4000" b="1" smtClean="0"/>
              <a:t>Any Query?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6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a8ac06cff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909"/>
              <a:buFont typeface="Arial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07" name="Google Shape;107;g22a8ac06cff_0_0"/>
          <p:cNvSpPr txBox="1">
            <a:spLocks noGrp="1"/>
          </p:cNvSpPr>
          <p:nvPr>
            <p:ph type="body" idx="1"/>
          </p:nvPr>
        </p:nvSpPr>
        <p:spPr>
          <a:xfrm>
            <a:off x="838200" y="1009800"/>
            <a:ext cx="6485700" cy="584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84200" lvl="0" indent="-457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2600" dirty="0"/>
              <a:t>The car rental portal is an online platform that allows customers to rent vehicles for a specified period.</a:t>
            </a:r>
            <a:endParaRPr sz="2600" dirty="0"/>
          </a:p>
          <a:p>
            <a:pPr marL="584200" indent="-457200">
              <a:lnSpc>
                <a:spcPct val="115000"/>
              </a:lnSpc>
              <a:spcBef>
                <a:spcPts val="0"/>
              </a:spcBef>
              <a:buSzPts val="1600"/>
            </a:pPr>
            <a:r>
              <a:rPr lang="en-US" sz="2600" dirty="0"/>
              <a:t>With the car rental portal, customers can browse through a range of vehicles, select their preferred one, and make a reservation.</a:t>
            </a:r>
            <a:endParaRPr sz="2600" dirty="0"/>
          </a:p>
          <a:p>
            <a:pPr marL="584200" indent="-457200">
              <a:lnSpc>
                <a:spcPct val="115000"/>
              </a:lnSpc>
              <a:spcBef>
                <a:spcPts val="0"/>
              </a:spcBef>
              <a:buSzPts val="1600"/>
            </a:pPr>
            <a:r>
              <a:rPr lang="en-US" sz="2600" dirty="0"/>
              <a:t>Overall, the car rental portal provides a streamlined and efficient process for renting vehicles, saving time and effort for both customers and businesses.</a:t>
            </a:r>
            <a:endParaRPr sz="2600" dirty="0"/>
          </a:p>
        </p:txBody>
      </p:sp>
      <p:sp>
        <p:nvSpPr>
          <p:cNvPr id="108" name="Google Shape;108;g22a8ac06cff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09" name="Google Shape;109;g22a8ac06cf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900" y="1908275"/>
            <a:ext cx="4563297" cy="3041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a8ac06cff_0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116" name="Google Shape;116;g22a8ac06cff_0_12"/>
          <p:cNvSpPr txBox="1">
            <a:spLocks noGrp="1"/>
          </p:cNvSpPr>
          <p:nvPr>
            <p:ph type="body" idx="1"/>
          </p:nvPr>
        </p:nvSpPr>
        <p:spPr>
          <a:xfrm>
            <a:off x="838200" y="1192750"/>
            <a:ext cx="10515600" cy="494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600"/>
              <a:buChar char="•"/>
            </a:pPr>
            <a:r>
              <a:rPr lang="en-US" sz="2600" dirty="0">
                <a:solidFill>
                  <a:schemeClr val="tx1"/>
                </a:solidFill>
                <a:highlight>
                  <a:srgbClr val="F7F7F8"/>
                </a:highlight>
              </a:rPr>
              <a:t>The current car rental system has an inefficient booking process that leads to long wait times and customer dissatisfaction.</a:t>
            </a:r>
            <a:endParaRPr sz="2600" dirty="0">
              <a:solidFill>
                <a:schemeClr val="tx1"/>
              </a:solidFill>
              <a:highlight>
                <a:srgbClr val="F7F7F8"/>
              </a:highlight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600"/>
              <a:buChar char="•"/>
            </a:pPr>
            <a:r>
              <a:rPr lang="en-US" sz="2600" dirty="0">
                <a:solidFill>
                  <a:schemeClr val="tx1"/>
                </a:solidFill>
                <a:highlight>
                  <a:srgbClr val="F7F7F8"/>
                </a:highlight>
              </a:rPr>
              <a:t>The car rental </a:t>
            </a:r>
            <a:r>
              <a:rPr lang="en-US" sz="2600" dirty="0" smtClean="0">
                <a:solidFill>
                  <a:schemeClr val="tx1"/>
                </a:solidFill>
                <a:highlight>
                  <a:srgbClr val="F7F7F8"/>
                </a:highlight>
              </a:rPr>
              <a:t>system </a:t>
            </a:r>
            <a:r>
              <a:rPr lang="en-US" sz="2600" dirty="0">
                <a:solidFill>
                  <a:schemeClr val="tx1"/>
                </a:solidFill>
                <a:highlight>
                  <a:srgbClr val="F7F7F8"/>
                </a:highlight>
              </a:rPr>
              <a:t>has poor maintenance practices, resulting in frequent breakdowns.</a:t>
            </a:r>
            <a:endParaRPr sz="2600" dirty="0">
              <a:solidFill>
                <a:schemeClr val="tx1"/>
              </a:solidFill>
              <a:highlight>
                <a:srgbClr val="F7F7F8"/>
              </a:highlight>
            </a:endParaRPr>
          </a:p>
          <a:p>
            <a:pPr lvl="0" indent="-393700">
              <a:lnSpc>
                <a:spcPct val="115000"/>
              </a:lnSpc>
              <a:spcBef>
                <a:spcPts val="0"/>
              </a:spcBef>
              <a:buClr>
                <a:srgbClr val="374151"/>
              </a:buClr>
              <a:buSzPts val="2600"/>
            </a:pPr>
            <a:r>
              <a:rPr lang="en-US" sz="2600" dirty="0">
                <a:solidFill>
                  <a:schemeClr val="tx1"/>
                </a:solidFill>
                <a:highlight>
                  <a:srgbClr val="F7F7F8"/>
                </a:highlight>
              </a:rPr>
              <a:t>Limited private transport options make finding transportation difficult for many individuals</a:t>
            </a:r>
            <a:r>
              <a:rPr lang="en-US" sz="2600" dirty="0" smtClean="0">
                <a:solidFill>
                  <a:schemeClr val="tx1"/>
                </a:solidFill>
                <a:highlight>
                  <a:srgbClr val="F7F7F8"/>
                </a:highlight>
              </a:rPr>
              <a:t>.</a:t>
            </a:r>
          </a:p>
          <a:p>
            <a:pPr lvl="0" indent="-393700">
              <a:lnSpc>
                <a:spcPct val="115000"/>
              </a:lnSpc>
              <a:spcBef>
                <a:spcPts val="0"/>
              </a:spcBef>
              <a:buClr>
                <a:srgbClr val="374151"/>
              </a:buClr>
              <a:buSzPts val="2600"/>
            </a:pPr>
            <a:r>
              <a:rPr lang="en-US" sz="2600" dirty="0" smtClean="0">
                <a:solidFill>
                  <a:schemeClr val="tx1"/>
                </a:solidFill>
                <a:highlight>
                  <a:srgbClr val="F7F7F8"/>
                </a:highlight>
              </a:rPr>
              <a:t>The </a:t>
            </a:r>
            <a:r>
              <a:rPr lang="en-US" sz="2600" dirty="0">
                <a:solidFill>
                  <a:schemeClr val="tx1"/>
                </a:solidFill>
                <a:highlight>
                  <a:srgbClr val="F7F7F8"/>
                </a:highlight>
              </a:rPr>
              <a:t>current car rental system has poor customer service, resulting in unhappy customers and a negative brand image.</a:t>
            </a:r>
            <a:br>
              <a:rPr lang="en-US" sz="2600" dirty="0">
                <a:solidFill>
                  <a:schemeClr val="tx1"/>
                </a:solidFill>
                <a:highlight>
                  <a:srgbClr val="F7F7F8"/>
                </a:highlight>
              </a:rPr>
            </a:br>
            <a:endParaRPr sz="4000"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  <p:sp>
        <p:nvSpPr>
          <p:cNvPr id="117" name="Google Shape;117;g22a8ac06cff_0_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53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28254"/>
            <a:ext cx="10515600" cy="522027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600" dirty="0" smtClean="0"/>
              <a:t>This </a:t>
            </a:r>
            <a:r>
              <a:rPr lang="en-US" sz="2600" dirty="0"/>
              <a:t>system aims to offer a hassle-free way for customers to rent </a:t>
            </a:r>
            <a:r>
              <a:rPr lang="en-US" sz="2600" dirty="0" smtClean="0"/>
              <a:t>vehicles for </a:t>
            </a:r>
            <a:r>
              <a:rPr lang="en-US" sz="2600" dirty="0"/>
              <a:t>a specific </a:t>
            </a:r>
            <a:r>
              <a:rPr lang="en-US" sz="2600" dirty="0" smtClean="0"/>
              <a:t>period</a:t>
            </a:r>
            <a:r>
              <a:rPr lang="en-US" sz="2600" dirty="0"/>
              <a:t>, allowing them to travel comfortably and efficiently without the responsibilities </a:t>
            </a:r>
            <a:r>
              <a:rPr lang="en-US" sz="2600" dirty="0" smtClean="0"/>
              <a:t>of </a:t>
            </a:r>
            <a:r>
              <a:rPr lang="en-US" sz="2600" dirty="0"/>
              <a:t>ownership</a:t>
            </a:r>
            <a:r>
              <a:rPr lang="en-US" sz="2600" dirty="0" smtClean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600" dirty="0"/>
              <a:t> To provide a wide selection of vehicles, ensuring easy booking and return </a:t>
            </a:r>
            <a:r>
              <a:rPr lang="en-US" sz="2600" dirty="0" smtClean="0"/>
              <a:t>processes, maintaining </a:t>
            </a:r>
            <a:r>
              <a:rPr lang="en-US" sz="2600" dirty="0"/>
              <a:t>vehicle safety and cleanliness, and delivering excellent customer service </a:t>
            </a:r>
            <a:r>
              <a:rPr lang="en-US" sz="2600" dirty="0" smtClean="0"/>
              <a:t>to </a:t>
            </a:r>
            <a:r>
              <a:rPr lang="en-US" sz="2600" dirty="0"/>
              <a:t>enhance the overall rental experience.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2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>
            <a:spLocks noGrp="1"/>
          </p:cNvSpPr>
          <p:nvPr>
            <p:ph type="title"/>
          </p:nvPr>
        </p:nvSpPr>
        <p:spPr>
          <a:xfrm>
            <a:off x="838200" y="251937"/>
            <a:ext cx="10515600" cy="456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Methodology</a:t>
            </a:r>
            <a:endParaRPr dirty="0"/>
          </a:p>
        </p:txBody>
      </p:sp>
      <p:sp>
        <p:nvSpPr>
          <p:cNvPr id="131" name="Google Shape;131;p4"/>
          <p:cNvSpPr txBox="1">
            <a:spLocks noGrp="1"/>
          </p:cNvSpPr>
          <p:nvPr>
            <p:ph type="body" idx="1"/>
          </p:nvPr>
        </p:nvSpPr>
        <p:spPr>
          <a:xfrm>
            <a:off x="838199" y="1005840"/>
            <a:ext cx="10515601" cy="6549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114300" indent="0" fontAlgn="base">
              <a:buNone/>
            </a:pPr>
            <a:r>
              <a:rPr lang="en-US" i="1" dirty="0" smtClean="0"/>
              <a:t>1. 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</a:p>
          <a:p>
            <a:pPr marL="114300" indent="0">
              <a:buNone/>
            </a:pPr>
            <a:r>
              <a:rPr lang="en-US" b="1" i="1" dirty="0" smtClean="0"/>
              <a:t>     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 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existing system :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dirty="0" smtClean="0"/>
              <a:t>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khojnu.com, sparkcar.org, Self Drive Nepal</a:t>
            </a:r>
          </a:p>
          <a:p>
            <a:pPr marL="114300" indent="0">
              <a:buNone/>
            </a:pPr>
            <a:endParaRPr lang="en-US" sz="1300" b="1" i="1" dirty="0" smtClean="0"/>
          </a:p>
          <a:p>
            <a:pPr marL="114300" indent="0">
              <a:buNone/>
            </a:pPr>
            <a:r>
              <a:rPr lang="en-US" b="1" i="1" dirty="0" smtClean="0"/>
              <a:t>     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Collection :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Support </a:t>
            </a:r>
            <a:r>
              <a:rPr lang="en-US" dirty="0"/>
              <a:t>unique account creation and login system for each individual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Support </a:t>
            </a:r>
            <a:r>
              <a:rPr lang="en-US" dirty="0"/>
              <a:t>users to search for available </a:t>
            </a:r>
            <a:r>
              <a:rPr lang="en-US" dirty="0" smtClean="0"/>
              <a:t>vehicles.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Support </a:t>
            </a:r>
            <a:r>
              <a:rPr lang="en-US" dirty="0"/>
              <a:t>to manage the booking requests, confirm or reject them based on </a:t>
            </a:r>
            <a:r>
              <a:rPr lang="en-US" dirty="0" smtClean="0"/>
              <a:t>availability.</a:t>
            </a:r>
          </a:p>
          <a:p>
            <a:pPr>
              <a:lnSpc>
                <a:spcPct val="120000"/>
              </a:lnSpc>
            </a:pPr>
            <a:r>
              <a:rPr lang="en-US" dirty="0"/>
              <a:t>Support users to provide feedback and rate their rental experience, which can help the portal improve their services. </a:t>
            </a:r>
            <a:endParaRPr lang="en-US" dirty="0" smtClean="0"/>
          </a:p>
          <a:p>
            <a:pPr marL="114300" indent="0">
              <a:lnSpc>
                <a:spcPct val="120000"/>
              </a:lnSpc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/>
            </a:r>
            <a:br>
              <a:rPr lang="en-US" dirty="0"/>
            </a:br>
            <a:endParaRPr i="1" dirty="0">
              <a:solidFill>
                <a:srgbClr val="FF0000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i="1" dirty="0">
              <a:solidFill>
                <a:srgbClr val="FF0000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i="1" dirty="0">
              <a:solidFill>
                <a:srgbClr val="FF0000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32" name="Google Shape;1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268"/>
          </a:xfrm>
        </p:spPr>
        <p:txBody>
          <a:bodyPr>
            <a:normAutofit/>
          </a:bodyPr>
          <a:lstStyle/>
          <a:p>
            <a:r>
              <a:rPr lang="en-US" sz="2400" i="1" dirty="0"/>
              <a:t>2.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73394"/>
            <a:ext cx="6521034" cy="4351338"/>
          </a:xfrm>
        </p:spPr>
        <p:txBody>
          <a:bodyPr>
            <a:normAutofit lnSpcReduction="10000"/>
          </a:bodyPr>
          <a:lstStyle/>
          <a:p>
            <a:pPr marL="520700">
              <a:buSzPts val="2800"/>
              <a:buFont typeface="Wingdings" panose="05000000000000000000" pitchFamily="2" charset="2"/>
              <a:buChar char="q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Technical: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0" indent="-457200">
              <a:spcBef>
                <a:spcPts val="50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600" dirty="0" smtClean="0"/>
              <a:t>Frontend </a:t>
            </a:r>
            <a:r>
              <a:rPr lang="en-US" sz="2600" dirty="0"/>
              <a:t>Tool Used: HTML, CSS, and JS</a:t>
            </a:r>
            <a:endParaRPr lang="en-US" sz="2600" i="1" dirty="0"/>
          </a:p>
          <a:p>
            <a:pPr marL="635000" indent="-457200">
              <a:spcBef>
                <a:spcPts val="50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600" dirty="0"/>
              <a:t>Backend Tool Used: PHP and </a:t>
            </a:r>
            <a:r>
              <a:rPr lang="en-US" sz="2600" dirty="0" smtClean="0"/>
              <a:t>MYSQL</a:t>
            </a:r>
            <a:endParaRPr lang="en-US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indent="0">
              <a:buSzPts val="2800"/>
              <a:buNone/>
            </a:pPr>
            <a:endParaRPr lang="en-US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>
              <a:buSzPts val="2800"/>
              <a:buFont typeface="Wingdings" panose="05000000000000000000" pitchFamily="2" charset="2"/>
              <a:buChar char="q"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Operational:</a:t>
            </a:r>
          </a:p>
          <a:p>
            <a:pPr marL="635000" indent="-457200">
              <a:spcBef>
                <a:spcPts val="500"/>
              </a:spcBef>
              <a:buSzPts val="2800"/>
            </a:pPr>
            <a:r>
              <a:rPr lang="en-US" sz="2600" dirty="0"/>
              <a:t>It is user friendly.</a:t>
            </a:r>
          </a:p>
          <a:p>
            <a:pPr marL="635000" indent="-457200">
              <a:spcBef>
                <a:spcPts val="500"/>
              </a:spcBef>
              <a:buSzPts val="2800"/>
            </a:pPr>
            <a:r>
              <a:rPr lang="en-US" sz="2600" dirty="0"/>
              <a:t>It uses web browser as an interface.</a:t>
            </a:r>
          </a:p>
          <a:p>
            <a:pPr marL="635000" indent="-457200">
              <a:spcBef>
                <a:spcPts val="500"/>
              </a:spcBef>
              <a:buSzPts val="2800"/>
            </a:pPr>
            <a:r>
              <a:rPr lang="en-US" sz="2600" dirty="0"/>
              <a:t>It can be easily used with internet access.</a:t>
            </a:r>
          </a:p>
          <a:p>
            <a:pPr marL="635000" indent="-457200">
              <a:spcBef>
                <a:spcPts val="500"/>
              </a:spcBef>
              <a:buSzPts val="2800"/>
            </a:pPr>
            <a:r>
              <a:rPr lang="en-US" sz="2600" dirty="0"/>
              <a:t>It saves time of the user as well as prevent paperwork.</a:t>
            </a:r>
            <a:r>
              <a:rPr lang="en-US" sz="2000" dirty="0"/>
              <a:t> </a:t>
            </a:r>
          </a:p>
          <a:p>
            <a:pPr marL="177800" indent="0">
              <a:buSzPts val="2800"/>
              <a:buNone/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indent="0">
              <a:buSzPts val="2800"/>
              <a:buNone/>
            </a:pPr>
            <a:endParaRPr lang="en-US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9550" y="587764"/>
            <a:ext cx="4426768" cy="245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5.googleusercontent.com/ZW-9SPeTUUeddwnPL_pzrXgshSL8D9BuiwuCH2dUmRzwBPc4M087QoDJtgNKuuHa47bgeVXzVOr6LbbJa4qIAMNcB1azP8_IunTXwWCbAzsIapDI56cD1gNmAgByqX9oWP1Vb1xqcwgA9w=s204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" r="1508"/>
          <a:stretch/>
        </p:blipFill>
        <p:spPr bwMode="auto">
          <a:xfrm>
            <a:off x="7359234" y="3149063"/>
            <a:ext cx="4197084" cy="228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85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7765"/>
          </a:xfrm>
        </p:spPr>
        <p:txBody>
          <a:bodyPr>
            <a:normAutofit/>
          </a:bodyPr>
          <a:lstStyle/>
          <a:p>
            <a:pPr marL="515938" indent="-398463">
              <a:buSzPts val="2800"/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Economic: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120878"/>
            <a:ext cx="7066934" cy="4026310"/>
          </a:xfrm>
        </p:spPr>
        <p:txBody>
          <a:bodyPr>
            <a:normAutofit fontScale="92500"/>
          </a:bodyPr>
          <a:lstStyle/>
          <a:p>
            <a:pPr fontAlgn="base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The system does not require extra software and hardware. So there is no recurring cost.</a:t>
            </a:r>
          </a:p>
          <a:p>
            <a:pPr fontAlgn="base">
              <a:lnSpc>
                <a:spcPct val="160000"/>
              </a:lnSpc>
              <a:spcBef>
                <a:spcPts val="0"/>
              </a:spcBef>
            </a:pPr>
            <a:r>
              <a:rPr lang="en-US" dirty="0"/>
              <a:t>Cost is estimated to be as minimum as possible after analyzing the requirements of the project.</a:t>
            </a:r>
          </a:p>
          <a:p>
            <a:pPr fontAlgn="base">
              <a:lnSpc>
                <a:spcPct val="160000"/>
              </a:lnSpc>
              <a:spcBef>
                <a:spcPts val="0"/>
              </a:spcBef>
            </a:pPr>
            <a:r>
              <a:rPr lang="en-US" dirty="0"/>
              <a:t>Can do the project without any other additional charges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766" y="1842577"/>
            <a:ext cx="3424172" cy="191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1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64097" cy="431287"/>
          </a:xfrm>
        </p:spPr>
        <p:txBody>
          <a:bodyPr>
            <a:noAutofit/>
          </a:bodyPr>
          <a:lstStyle/>
          <a:p>
            <a:pPr marL="60325"/>
            <a:r>
              <a:rPr lang="en-US" sz="2800" i="1" dirty="0" smtClean="0"/>
              <a:t>3. HIGH </a:t>
            </a:r>
            <a:r>
              <a:rPr lang="en-US" sz="2800" i="1" dirty="0"/>
              <a:t>LEVEL DESIGN OF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924" y="796413"/>
            <a:ext cx="11017044" cy="5737122"/>
          </a:xfrm>
        </p:spPr>
        <p:txBody>
          <a:bodyPr/>
          <a:lstStyle/>
          <a:p>
            <a:r>
              <a:rPr lang="en-US" dirty="0" smtClean="0"/>
              <a:t>System Flowchart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95" t="-284" r="-2930" b="-1425"/>
          <a:stretch/>
        </p:blipFill>
        <p:spPr>
          <a:xfrm>
            <a:off x="1253612" y="1401097"/>
            <a:ext cx="8731045" cy="526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8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700</Words>
  <Application>Microsoft Office PowerPoint</Application>
  <PresentationFormat>Widescreen</PresentationFormat>
  <Paragraphs>132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Times New Roman</vt:lpstr>
      <vt:lpstr>Wingdings</vt:lpstr>
      <vt:lpstr>Office Theme</vt:lpstr>
      <vt:lpstr>PowerPoint Presentation</vt:lpstr>
      <vt:lpstr>Table of contents</vt:lpstr>
      <vt:lpstr>Introduction</vt:lpstr>
      <vt:lpstr>Problem Statement</vt:lpstr>
      <vt:lpstr>Objective</vt:lpstr>
      <vt:lpstr>Methodology</vt:lpstr>
      <vt:lpstr>2. FEASIBILITY STUDY</vt:lpstr>
      <vt:lpstr>Economic:</vt:lpstr>
      <vt:lpstr>3. HIGH LEVEL DESIGN OF SYSTEM</vt:lpstr>
      <vt:lpstr>ER Diagram</vt:lpstr>
      <vt:lpstr>PowerPoint Presentation</vt:lpstr>
      <vt:lpstr>Level 0 DFD</vt:lpstr>
      <vt:lpstr>Methodology of System</vt:lpstr>
      <vt:lpstr>Scheduling</vt:lpstr>
      <vt:lpstr>PowerPoint Presentation</vt:lpstr>
      <vt:lpstr>PowerPoint Presentation</vt:lpstr>
      <vt:lpstr>PowerPoint Presentation</vt:lpstr>
      <vt:lpstr>Service page</vt:lpstr>
      <vt:lpstr>Rent page</vt:lpstr>
      <vt:lpstr>Rate page</vt:lpstr>
      <vt:lpstr>Admin dashboard Page</vt:lpstr>
      <vt:lpstr>Manage vehicle page</vt:lpstr>
      <vt:lpstr>PowerPoint Presentation</vt:lpstr>
      <vt:lpstr>Conclusion 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kf</dc:creator>
  <cp:lastModifiedBy>DELL</cp:lastModifiedBy>
  <cp:revision>67</cp:revision>
  <dcterms:created xsi:type="dcterms:W3CDTF">2018-02-27T04:16:48Z</dcterms:created>
  <dcterms:modified xsi:type="dcterms:W3CDTF">2023-10-06T14:24:32Z</dcterms:modified>
</cp:coreProperties>
</file>