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16" r:id="rId3"/>
    <p:sldId id="292" r:id="rId4"/>
    <p:sldId id="293" r:id="rId5"/>
    <p:sldId id="294" r:id="rId6"/>
    <p:sldId id="313" r:id="rId7"/>
    <p:sldId id="314" r:id="rId8"/>
    <p:sldId id="315" r:id="rId9"/>
    <p:sldId id="266" r:id="rId10"/>
    <p:sldId id="271" r:id="rId11"/>
    <p:sldId id="273" r:id="rId12"/>
    <p:sldId id="277" r:id="rId13"/>
    <p:sldId id="278" r:id="rId14"/>
    <p:sldId id="290" r:id="rId15"/>
    <p:sldId id="317" r:id="rId16"/>
    <p:sldId id="318" r:id="rId17"/>
    <p:sldId id="319" r:id="rId18"/>
    <p:sldId id="320" r:id="rId19"/>
    <p:sldId id="321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2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94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385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84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4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23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57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52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47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36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5E69-4A49-4988-A8AF-A455DAD19688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63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3158836" y="2616273"/>
            <a:ext cx="1625696" cy="1690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95"/>
            <a:ext cx="9144000" cy="2387600"/>
          </a:xfrm>
        </p:spPr>
        <p:txBody>
          <a:bodyPr/>
          <a:lstStyle/>
          <a:p>
            <a:r>
              <a:rPr lang="hr-HR" dirty="0" smtClean="0"/>
              <a:t>ANGULAR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65"/>
            <a:ext cx="9144000" cy="1655762"/>
          </a:xfrm>
        </p:spPr>
        <p:txBody>
          <a:bodyPr>
            <a:normAutofit/>
          </a:bodyPr>
          <a:lstStyle/>
          <a:p>
            <a:r>
              <a:rPr lang="hr-HR" dirty="0" smtClean="0"/>
              <a:t>Matija Hrženjak</a:t>
            </a:r>
          </a:p>
          <a:p>
            <a:endParaRPr lang="hr-HR" dirty="0"/>
          </a:p>
          <a:p>
            <a:r>
              <a:rPr lang="hr-HR" dirty="0" smtClean="0"/>
              <a:t>IN2, 2018.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740" b="36771"/>
          <a:stretch/>
        </p:blipFill>
        <p:spPr>
          <a:xfrm>
            <a:off x="5418556" y="2950876"/>
            <a:ext cx="4005820" cy="10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Zašto bismo koristili više modula u jednoj aplikaciji?</a:t>
            </a:r>
          </a:p>
          <a:p>
            <a:pPr lvl="1"/>
            <a:r>
              <a:rPr lang="hr-HR" dirty="0" smtClean="0"/>
              <a:t>Ako postoje dijelovi aplikacije koji su ponovno iskoristivi u drugoj aplikaciji, izdvajamo ih u zasebni modul</a:t>
            </a:r>
          </a:p>
          <a:p>
            <a:r>
              <a:rPr lang="hr-HR" dirty="0" smtClean="0"/>
              <a:t>Module izdvajamo u 2 slučaja:</a:t>
            </a:r>
          </a:p>
          <a:p>
            <a:pPr lvl="1"/>
            <a:r>
              <a:rPr lang="hr-HR" dirty="0" smtClean="0"/>
              <a:t>Obuhvaćeni kod je zasebna cjelina</a:t>
            </a:r>
          </a:p>
          <a:p>
            <a:pPr lvl="1"/>
            <a:r>
              <a:rPr lang="hr-HR" dirty="0" smtClean="0"/>
              <a:t>Obuhvaćeni kod se koristi kroz cijelu aplikaciju</a:t>
            </a:r>
          </a:p>
          <a:p>
            <a:r>
              <a:rPr lang="hr-HR" dirty="0" smtClean="0"/>
              <a:t>Zašto ne samo kopirati postojeći kod?</a:t>
            </a:r>
          </a:p>
          <a:p>
            <a:pPr lvl="1"/>
            <a:r>
              <a:rPr lang="hr-HR" dirty="0" smtClean="0"/>
              <a:t>U slučaju promjene ili ispravaka moramo mijenjati na više mjesta istu stvar</a:t>
            </a:r>
          </a:p>
          <a:p>
            <a:pPr lvl="1"/>
            <a:r>
              <a:rPr lang="hr-HR" dirty="0" smtClean="0"/>
              <a:t>Povećavamo aplikaciju, a smanjujemo preglednost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337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Zauzima dio sučelja/prikaza sa svojim Templateom i stilom</a:t>
            </a:r>
          </a:p>
          <a:p>
            <a:r>
              <a:rPr lang="hr-HR" dirty="0" smtClean="0"/>
              <a:t>U </a:t>
            </a:r>
            <a:r>
              <a:rPr lang="hr-HR" dirty="0" err="1" smtClean="0"/>
              <a:t>layout</a:t>
            </a:r>
            <a:r>
              <a:rPr lang="hr-HR" dirty="0" smtClean="0"/>
              <a:t> stranice se dodaju </a:t>
            </a:r>
            <a:r>
              <a:rPr lang="hr-HR" dirty="0" err="1" smtClean="0"/>
              <a:t>tagovima</a:t>
            </a:r>
            <a:r>
              <a:rPr lang="hr-HR" dirty="0" smtClean="0"/>
              <a:t> istog naziva kao što je definirano u </a:t>
            </a:r>
            <a:r>
              <a:rPr lang="hr-HR" dirty="0" err="1" smtClean="0"/>
              <a:t>selector</a:t>
            </a:r>
            <a:r>
              <a:rPr lang="hr-HR" dirty="0" smtClean="0"/>
              <a:t> polju</a:t>
            </a:r>
          </a:p>
          <a:p>
            <a:r>
              <a:rPr lang="hr-HR" dirty="0" smtClean="0"/>
              <a:t>Temeljni </a:t>
            </a:r>
            <a:r>
              <a:rPr lang="hr-HR" dirty="0" err="1" smtClean="0"/>
              <a:t>gradivni</a:t>
            </a:r>
            <a:r>
              <a:rPr lang="hr-HR" dirty="0" smtClean="0"/>
              <a:t> element </a:t>
            </a:r>
            <a:r>
              <a:rPr lang="hr-HR" dirty="0" err="1" smtClean="0"/>
              <a:t>Angular</a:t>
            </a:r>
            <a:r>
              <a:rPr lang="hr-HR" dirty="0" smtClean="0"/>
              <a:t> aplikacije</a:t>
            </a:r>
          </a:p>
          <a:p>
            <a:endParaRPr lang="hr-HR" dirty="0" smtClean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4079398"/>
            <a:ext cx="4649618" cy="1859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50" y="4323237"/>
            <a:ext cx="3454310" cy="13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Data </a:t>
            </a:r>
            <a:r>
              <a:rPr lang="hr-HR" dirty="0" err="1" smtClean="0"/>
              <a:t>binding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 smtClean="0"/>
              <a:t>Angular</a:t>
            </a:r>
            <a:r>
              <a:rPr lang="hr-HR" dirty="0" smtClean="0"/>
              <a:t> 2</a:t>
            </a:r>
          </a:p>
          <a:p>
            <a:pPr lvl="1"/>
            <a:r>
              <a:rPr lang="hr-HR" dirty="0" err="1" smtClean="0"/>
              <a:t>Expressions</a:t>
            </a:r>
            <a:r>
              <a:rPr lang="hr-HR" dirty="0" smtClean="0"/>
              <a:t> [ ] </a:t>
            </a:r>
          </a:p>
          <a:p>
            <a:pPr lvl="2"/>
            <a:r>
              <a:rPr lang="hr-HR" dirty="0" smtClean="0"/>
              <a:t>Koristimo ih za izmjena </a:t>
            </a:r>
            <a:r>
              <a:rPr lang="hr-HR" dirty="0" err="1" smtClean="0"/>
              <a:t>propertyja</a:t>
            </a:r>
            <a:r>
              <a:rPr lang="hr-HR" dirty="0" smtClean="0"/>
              <a:t>, izvođenje jednostavnih naredbi</a:t>
            </a:r>
          </a:p>
          <a:p>
            <a:pPr lvl="2"/>
            <a:r>
              <a:rPr lang="hr-HR" dirty="0" smtClean="0"/>
              <a:t>Prijenos podataka u template</a:t>
            </a:r>
          </a:p>
          <a:p>
            <a:pPr lvl="1"/>
            <a:r>
              <a:rPr lang="hr-HR" dirty="0" err="1" smtClean="0"/>
              <a:t>Statements</a:t>
            </a:r>
            <a:r>
              <a:rPr lang="hr-HR" dirty="0" smtClean="0"/>
              <a:t> () </a:t>
            </a:r>
          </a:p>
          <a:p>
            <a:pPr lvl="2"/>
            <a:r>
              <a:rPr lang="hr-HR" dirty="0" smtClean="0"/>
              <a:t>Odgovor na korisnički event, izvođenje jednostavnih naredbi</a:t>
            </a:r>
          </a:p>
          <a:p>
            <a:pPr lvl="2"/>
            <a:r>
              <a:rPr lang="hr-HR" dirty="0" smtClean="0"/>
              <a:t>Pozivanje metoda koje pripadaju komponenti</a:t>
            </a:r>
          </a:p>
          <a:p>
            <a:pPr lvl="1"/>
            <a:r>
              <a:rPr lang="hr-HR" dirty="0" smtClean="0"/>
              <a:t>2-way [( )] – banana </a:t>
            </a:r>
            <a:r>
              <a:rPr lang="hr-HR" dirty="0" err="1" smtClean="0"/>
              <a:t>in</a:t>
            </a:r>
            <a:r>
              <a:rPr lang="hr-HR" dirty="0" smtClean="0"/>
              <a:t> a </a:t>
            </a:r>
            <a:r>
              <a:rPr lang="hr-HR" dirty="0" err="1" smtClean="0"/>
              <a:t>box</a:t>
            </a:r>
            <a:endParaRPr lang="hr-HR" dirty="0" smtClean="0"/>
          </a:p>
          <a:p>
            <a:pPr lvl="2"/>
            <a:r>
              <a:rPr lang="hr-HR" dirty="0" smtClean="0"/>
              <a:t>Istovremeno izmjena </a:t>
            </a:r>
            <a:r>
              <a:rPr lang="hr-HR" dirty="0" err="1" smtClean="0"/>
              <a:t>propertyja</a:t>
            </a:r>
            <a:r>
              <a:rPr lang="hr-HR" dirty="0" smtClean="0"/>
              <a:t> i odgovor na event</a:t>
            </a:r>
          </a:p>
          <a:p>
            <a:pPr lvl="2"/>
            <a:r>
              <a:rPr lang="hr-HR" dirty="0" smtClean="0"/>
              <a:t>[(</a:t>
            </a:r>
            <a:r>
              <a:rPr lang="hr-HR" dirty="0" err="1" smtClean="0"/>
              <a:t>ngModel</a:t>
            </a:r>
            <a:r>
              <a:rPr lang="hr-HR" dirty="0" smtClean="0"/>
              <a:t>)] – nad input elementom</a:t>
            </a:r>
          </a:p>
          <a:p>
            <a:pPr lvl="3"/>
            <a:r>
              <a:rPr lang="hr-HR" dirty="0" err="1" smtClean="0"/>
              <a:t>Binda</a:t>
            </a:r>
            <a:r>
              <a:rPr lang="hr-HR" dirty="0" smtClean="0"/>
              <a:t> </a:t>
            </a:r>
            <a:r>
              <a:rPr lang="hr-HR" dirty="0" err="1" smtClean="0"/>
              <a:t>value</a:t>
            </a:r>
            <a:r>
              <a:rPr lang="hr-HR" dirty="0" smtClean="0"/>
              <a:t> </a:t>
            </a:r>
            <a:r>
              <a:rPr lang="hr-HR" dirty="0" err="1" smtClean="0"/>
              <a:t>property</a:t>
            </a:r>
            <a:endParaRPr lang="hr-HR" dirty="0" smtClean="0"/>
          </a:p>
          <a:p>
            <a:pPr lvl="3"/>
            <a:r>
              <a:rPr lang="hr-HR" dirty="0" smtClean="0"/>
              <a:t>Spremi promjene prilikom okidanja najčešćeg eventa</a:t>
            </a:r>
          </a:p>
          <a:p>
            <a:pPr lvl="1"/>
            <a:r>
              <a:rPr lang="hr-HR" dirty="0" smtClean="0"/>
              <a:t>Interpolacija {{ }}</a:t>
            </a:r>
          </a:p>
          <a:p>
            <a:pPr lvl="2"/>
            <a:r>
              <a:rPr lang="hr-HR" dirty="0" smtClean="0"/>
              <a:t>Izraz unutar zagrada se evaluira i zatim pretvori u </a:t>
            </a:r>
            <a:r>
              <a:rPr lang="hr-HR" dirty="0" err="1" smtClean="0"/>
              <a:t>string</a:t>
            </a:r>
            <a:endParaRPr lang="hr-HR" dirty="0" smtClean="0"/>
          </a:p>
          <a:p>
            <a:pPr lvl="2"/>
            <a:endParaRPr lang="hr-HR" dirty="0" smtClean="0"/>
          </a:p>
          <a:p>
            <a:pPr lvl="2"/>
            <a:endParaRPr lang="hr-HR" dirty="0" smtClean="0"/>
          </a:p>
          <a:p>
            <a:pPr marL="457200" lvl="1" indent="0">
              <a:buNone/>
            </a:pP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86" y="1424781"/>
            <a:ext cx="7207252" cy="8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9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4589" cy="4351338"/>
          </a:xfrm>
        </p:spPr>
        <p:txBody>
          <a:bodyPr/>
          <a:lstStyle/>
          <a:p>
            <a:r>
              <a:rPr lang="hr-HR" dirty="0" smtClean="0"/>
              <a:t>Ne želimo da se komponenta brine o dohvatu podataka ili njihovoj pripremi</a:t>
            </a:r>
          </a:p>
          <a:p>
            <a:r>
              <a:rPr lang="hr-HR" dirty="0" smtClean="0"/>
              <a:t>Želimo da više komponenata koristi iste dohvate</a:t>
            </a:r>
          </a:p>
          <a:p>
            <a:r>
              <a:rPr lang="hr-HR" dirty="0" smtClean="0"/>
              <a:t>Taj kod izdvojimo u servis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26" y="1690688"/>
            <a:ext cx="611173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6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Directive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Postoje 3 vrste direktiva u </a:t>
            </a:r>
            <a:r>
              <a:rPr lang="hr-HR" dirty="0" err="1" smtClean="0"/>
              <a:t>Angularu</a:t>
            </a:r>
            <a:r>
              <a:rPr lang="hr-HR" dirty="0" smtClean="0"/>
              <a:t>:</a:t>
            </a:r>
          </a:p>
          <a:p>
            <a:pPr lvl="1"/>
            <a:r>
              <a:rPr lang="hr-HR" dirty="0" err="1" smtClean="0"/>
              <a:t>Component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Svaka komponenta nasljeđuje direktivu</a:t>
            </a:r>
          </a:p>
          <a:p>
            <a:pPr lvl="1"/>
            <a:r>
              <a:rPr lang="hr-HR" dirty="0" err="1" smtClean="0"/>
              <a:t>Attribute</a:t>
            </a:r>
            <a:r>
              <a:rPr lang="hr-HR" dirty="0" smtClean="0"/>
              <a:t> </a:t>
            </a:r>
            <a:r>
              <a:rPr lang="hr-HR" dirty="0" err="1" smtClean="0"/>
              <a:t>directive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Koristi se kao atribut na nekom HTML elementu</a:t>
            </a:r>
          </a:p>
          <a:p>
            <a:pPr lvl="2"/>
            <a:r>
              <a:rPr lang="hr-HR" dirty="0" smtClean="0"/>
              <a:t>Mijenja izgled ili ponašanje elementa</a:t>
            </a:r>
          </a:p>
          <a:p>
            <a:pPr lvl="1"/>
            <a:r>
              <a:rPr lang="hr-HR" dirty="0" err="1" smtClean="0"/>
              <a:t>Structural</a:t>
            </a:r>
            <a:r>
              <a:rPr lang="hr-HR" dirty="0" smtClean="0"/>
              <a:t> </a:t>
            </a:r>
            <a:r>
              <a:rPr lang="hr-HR" dirty="0" err="1" smtClean="0"/>
              <a:t>directive</a:t>
            </a:r>
            <a:endParaRPr lang="hr-HR" dirty="0" smtClean="0"/>
          </a:p>
          <a:p>
            <a:pPr lvl="2"/>
            <a:r>
              <a:rPr lang="hr-HR" dirty="0" smtClean="0"/>
              <a:t>Koristi se za manipulaciju strukture DOM-a</a:t>
            </a:r>
          </a:p>
          <a:p>
            <a:pPr lvl="2"/>
            <a:r>
              <a:rPr lang="hr-HR" dirty="0" smtClean="0"/>
              <a:t>Naziv </a:t>
            </a:r>
            <a:r>
              <a:rPr lang="hr-HR" dirty="0" err="1" smtClean="0"/>
              <a:t>prethođen</a:t>
            </a:r>
            <a:r>
              <a:rPr lang="hr-HR" dirty="0" smtClean="0"/>
              <a:t> * znakom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20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Directive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Ugrađene 4 direktive:</a:t>
            </a:r>
          </a:p>
          <a:p>
            <a:pPr lvl="1"/>
            <a:r>
              <a:rPr lang="hr-HR" dirty="0"/>
              <a:t>*</a:t>
            </a:r>
            <a:r>
              <a:rPr lang="hr-HR" dirty="0" err="1"/>
              <a:t>ngIf</a:t>
            </a:r>
            <a:endParaRPr lang="hr-HR" dirty="0"/>
          </a:p>
          <a:p>
            <a:pPr lvl="2"/>
            <a:r>
              <a:rPr lang="hr-HR" dirty="0"/>
              <a:t>Kreira ili miče element ovisno o uvjetu</a:t>
            </a:r>
          </a:p>
          <a:p>
            <a:pPr lvl="1"/>
            <a:r>
              <a:rPr lang="hr-HR" dirty="0"/>
              <a:t>*</a:t>
            </a:r>
            <a:r>
              <a:rPr lang="hr-HR" dirty="0" err="1"/>
              <a:t>ngFor</a:t>
            </a:r>
            <a:endParaRPr lang="hr-HR" dirty="0"/>
          </a:p>
          <a:p>
            <a:pPr lvl="2"/>
            <a:r>
              <a:rPr lang="hr-HR" dirty="0"/>
              <a:t>Ponavlja element za svaki član liste</a:t>
            </a:r>
          </a:p>
          <a:p>
            <a:pPr lvl="1"/>
            <a:r>
              <a:rPr lang="hr-HR" dirty="0" err="1"/>
              <a:t>ngSwitch</a:t>
            </a:r>
            <a:endParaRPr lang="hr-HR" dirty="0"/>
          </a:p>
          <a:p>
            <a:pPr lvl="2"/>
            <a:r>
              <a:rPr lang="hr-HR" dirty="0" err="1"/>
              <a:t>Switch-case</a:t>
            </a:r>
            <a:r>
              <a:rPr lang="hr-HR" dirty="0"/>
              <a:t> sintaksa za prikaz </a:t>
            </a:r>
            <a:r>
              <a:rPr lang="hr-HR" dirty="0" smtClean="0"/>
              <a:t>elemenata</a:t>
            </a:r>
          </a:p>
          <a:p>
            <a:pPr lvl="1"/>
            <a:r>
              <a:rPr lang="hr-HR" dirty="0" err="1" smtClean="0"/>
              <a:t>ngClass</a:t>
            </a:r>
            <a:endParaRPr lang="hr-HR" dirty="0" smtClean="0"/>
          </a:p>
          <a:p>
            <a:pPr lvl="2"/>
            <a:r>
              <a:rPr lang="hr-HR" dirty="0" smtClean="0"/>
              <a:t>Dodaje ili miče CSS klase ovisno o uvjetu</a:t>
            </a:r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59" y="2250893"/>
            <a:ext cx="5019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Template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Vezan za komponentu, sadrži njezin HTML</a:t>
            </a:r>
          </a:p>
          <a:p>
            <a:r>
              <a:rPr lang="hr-HR" dirty="0" smtClean="0"/>
              <a:t>Može se nalaziti u samoj komponenti (nezgrapno, nedostaje podrška za formatiranjem i </a:t>
            </a:r>
            <a:r>
              <a:rPr lang="hr-HR" dirty="0" err="1" smtClean="0"/>
              <a:t>Intellisensom</a:t>
            </a:r>
            <a:r>
              <a:rPr lang="hr-HR" dirty="0" smtClean="0"/>
              <a:t>) ili u zasebnoj datoteci</a:t>
            </a:r>
          </a:p>
          <a:p>
            <a:r>
              <a:rPr lang="hr-HR" dirty="0" err="1" smtClean="0"/>
              <a:t>Bindingom</a:t>
            </a:r>
            <a:r>
              <a:rPr lang="hr-HR" dirty="0" smtClean="0"/>
              <a:t> se povezuje sa komponentom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64" y="4150564"/>
            <a:ext cx="7207252" cy="8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POCO objekt</a:t>
            </a:r>
          </a:p>
          <a:p>
            <a:r>
              <a:rPr lang="hr-HR" dirty="0" smtClean="0"/>
              <a:t>Objekt bez logike</a:t>
            </a:r>
          </a:p>
          <a:p>
            <a:r>
              <a:rPr lang="hr-HR" dirty="0" smtClean="0"/>
              <a:t>Popis polja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79" y="1825624"/>
            <a:ext cx="3947571" cy="16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Pipe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hr-HR" dirty="0" smtClean="0"/>
              <a:t>Koristi se za transformaciju vrijednosti</a:t>
            </a:r>
          </a:p>
          <a:p>
            <a:r>
              <a:rPr lang="hr-HR" dirty="0" smtClean="0"/>
              <a:t>Primjenjuje se koristeći pipe operator: |</a:t>
            </a:r>
          </a:p>
          <a:p>
            <a:r>
              <a:rPr lang="hr-HR" dirty="0" smtClean="0"/>
              <a:t>Postoje ugrađeni </a:t>
            </a:r>
            <a:r>
              <a:rPr lang="hr-HR" dirty="0" err="1" smtClean="0"/>
              <a:t>pipeovi</a:t>
            </a:r>
            <a:r>
              <a:rPr lang="hr-HR" dirty="0" smtClean="0"/>
              <a:t> poput:</a:t>
            </a:r>
          </a:p>
          <a:p>
            <a:pPr lvl="1"/>
            <a:r>
              <a:rPr lang="hr-HR" dirty="0" err="1" smtClean="0"/>
              <a:t>DatePipe</a:t>
            </a:r>
            <a:endParaRPr lang="hr-HR" dirty="0" smtClean="0"/>
          </a:p>
          <a:p>
            <a:pPr lvl="1"/>
            <a:r>
              <a:rPr lang="hr-HR" dirty="0" err="1" smtClean="0"/>
              <a:t>UpperCasePipe</a:t>
            </a:r>
            <a:endParaRPr lang="hr-HR" dirty="0" smtClean="0"/>
          </a:p>
          <a:p>
            <a:pPr lvl="1"/>
            <a:r>
              <a:rPr lang="hr-HR" dirty="0" err="1" smtClean="0"/>
              <a:t>LowerCasePipe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825625"/>
            <a:ext cx="490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Napomene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Prateći MVC </a:t>
            </a:r>
            <a:r>
              <a:rPr lang="hr-HR" dirty="0" err="1" smtClean="0"/>
              <a:t>pattern</a:t>
            </a:r>
            <a:r>
              <a:rPr lang="hr-HR" dirty="0" smtClean="0"/>
              <a:t> koji </a:t>
            </a:r>
            <a:r>
              <a:rPr lang="hr-HR" dirty="0" err="1" smtClean="0"/>
              <a:t>Angular</a:t>
            </a:r>
            <a:r>
              <a:rPr lang="hr-HR" dirty="0" smtClean="0"/>
              <a:t> koristi moramo pripaziti na neke stvari:</a:t>
            </a:r>
          </a:p>
          <a:p>
            <a:pPr lvl="1"/>
            <a:r>
              <a:rPr lang="hr-HR" dirty="0" smtClean="0"/>
              <a:t>Nikada ne povezujemo dvije komponente direktno</a:t>
            </a:r>
          </a:p>
          <a:p>
            <a:pPr lvl="1"/>
            <a:r>
              <a:rPr lang="hr-HR" dirty="0" smtClean="0"/>
              <a:t>Nikada ne povezujemo dva servisa direktno</a:t>
            </a:r>
          </a:p>
          <a:p>
            <a:pPr lvl="1"/>
            <a:r>
              <a:rPr lang="hr-HR" dirty="0" smtClean="0"/>
              <a:t>Direktno znači da ne sadrže reference međusobno</a:t>
            </a:r>
          </a:p>
        </p:txBody>
      </p:sp>
    </p:spTree>
    <p:extLst>
      <p:ext uri="{BB962C8B-B14F-4D97-AF65-F5344CB8AC3E}">
        <p14:creationId xmlns:p14="http://schemas.microsoft.com/office/powerpoint/2010/main" val="8684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 </a:t>
            </a:r>
            <a:r>
              <a:rPr lang="hr-HR" dirty="0" err="1" smtClean="0"/>
              <a:t>Angulara</a:t>
            </a:r>
            <a:r>
              <a:rPr lang="hr-HR" dirty="0" smtClean="0"/>
              <a:t> 2 se uvodi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 err="1" smtClean="0"/>
              <a:t>AngularJS</a:t>
            </a:r>
            <a:r>
              <a:rPr lang="hr-HR" dirty="0" smtClean="0"/>
              <a:t> je prva verzija </a:t>
            </a:r>
            <a:r>
              <a:rPr lang="hr-HR" dirty="0" err="1" smtClean="0"/>
              <a:t>Angulara</a:t>
            </a:r>
            <a:endParaRPr lang="hr-HR" dirty="0" smtClean="0"/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 2 se preimenovao u </a:t>
            </a:r>
            <a:r>
              <a:rPr lang="hr-HR" dirty="0" err="1" smtClean="0"/>
              <a:t>Angular</a:t>
            </a:r>
            <a:r>
              <a:rPr lang="hr-HR" dirty="0" smtClean="0"/>
              <a:t> i uveo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/>
              <a:t>X.Y.Z (x – </a:t>
            </a:r>
            <a:r>
              <a:rPr lang="hr-HR" dirty="0" err="1"/>
              <a:t>breaking</a:t>
            </a: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, y –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feature</a:t>
            </a:r>
            <a:r>
              <a:rPr lang="hr-HR" dirty="0"/>
              <a:t>, z – </a:t>
            </a:r>
            <a:r>
              <a:rPr lang="hr-HR" dirty="0" err="1"/>
              <a:t>bugfix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Trenutačna verzija – </a:t>
            </a:r>
            <a:r>
              <a:rPr lang="hr-HR" dirty="0" err="1"/>
              <a:t>Angular</a:t>
            </a:r>
            <a:r>
              <a:rPr lang="hr-HR" dirty="0"/>
              <a:t> 6</a:t>
            </a:r>
            <a:r>
              <a:rPr lang="hr-HR" dirty="0" smtClean="0"/>
              <a:t>.0.0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9269500" y="365125"/>
            <a:ext cx="2084300" cy="21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Razvijan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Zašto Google razvija tehnologiju u MS jeziku?</a:t>
            </a:r>
            <a:endParaRPr lang="hr-HR" dirty="0"/>
          </a:p>
          <a:p>
            <a:r>
              <a:rPr lang="hr-HR" dirty="0"/>
              <a:t>Bolji </a:t>
            </a:r>
            <a:r>
              <a:rPr lang="hr-HR" dirty="0" err="1"/>
              <a:t>mobile</a:t>
            </a:r>
            <a:r>
              <a:rPr lang="hr-HR" dirty="0"/>
              <a:t> </a:t>
            </a:r>
            <a:r>
              <a:rPr lang="hr-HR" dirty="0" err="1"/>
              <a:t>support</a:t>
            </a:r>
            <a:endParaRPr lang="hr-HR" dirty="0"/>
          </a:p>
          <a:p>
            <a:r>
              <a:rPr lang="hr-HR" dirty="0"/>
              <a:t>Posvećena veća pažnja na performanse</a:t>
            </a:r>
          </a:p>
          <a:p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 smtClean="0"/>
              <a:t>splitting</a:t>
            </a:r>
            <a:endParaRPr lang="hr-HR" dirty="0" smtClean="0"/>
          </a:p>
          <a:p>
            <a:pPr lvl="1"/>
            <a:r>
              <a:rPr lang="hr-HR" dirty="0" smtClean="0"/>
              <a:t>Lako i pregledno se aplikacija može rasporediti u zasebne datoteke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495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 smtClean="0"/>
              <a:t>Testing</a:t>
            </a:r>
            <a:r>
              <a:rPr lang="hr-HR" dirty="0"/>
              <a:t> </a:t>
            </a:r>
            <a:r>
              <a:rPr lang="hr-HR" dirty="0" smtClean="0"/>
              <a:t>- od </a:t>
            </a:r>
            <a:r>
              <a:rPr lang="hr-HR" dirty="0" err="1" smtClean="0"/>
              <a:t>Angulara</a:t>
            </a:r>
            <a:r>
              <a:rPr lang="hr-HR" dirty="0" smtClean="0"/>
              <a:t> 4.0.0 </a:t>
            </a:r>
            <a:r>
              <a:rPr lang="hr-HR" dirty="0" err="1" smtClean="0"/>
              <a:t>quickstart</a:t>
            </a:r>
            <a:r>
              <a:rPr lang="hr-HR" dirty="0" smtClean="0"/>
              <a:t> projekt dolazi sa:</a:t>
            </a:r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-</a:t>
            </a:r>
            <a:r>
              <a:rPr lang="hr-HR" dirty="0" err="1" smtClean="0"/>
              <a:t>in</a:t>
            </a:r>
            <a:r>
              <a:rPr lang="hr-HR" dirty="0" smtClean="0"/>
              <a:t>-</a:t>
            </a:r>
            <a:r>
              <a:rPr lang="hr-HR" dirty="0" err="1" smtClean="0"/>
              <a:t>memory</a:t>
            </a:r>
            <a:r>
              <a:rPr lang="hr-HR" dirty="0" smtClean="0"/>
              <a:t>-web-</a:t>
            </a:r>
            <a:r>
              <a:rPr lang="hr-HR" dirty="0" err="1" smtClean="0"/>
              <a:t>api</a:t>
            </a:r>
            <a:endParaRPr lang="hr-HR" dirty="0" smtClean="0"/>
          </a:p>
          <a:p>
            <a:pPr lvl="2"/>
            <a:r>
              <a:rPr lang="hr-HR" dirty="0" err="1" smtClean="0"/>
              <a:t>Mockanje</a:t>
            </a:r>
            <a:r>
              <a:rPr lang="hr-HR" dirty="0" smtClean="0"/>
              <a:t> API servisa</a:t>
            </a:r>
          </a:p>
          <a:p>
            <a:pPr lvl="1"/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utilities</a:t>
            </a:r>
            <a:endParaRPr lang="hr-HR" dirty="0" smtClean="0"/>
          </a:p>
          <a:p>
            <a:pPr lvl="2"/>
            <a:r>
              <a:rPr lang="hr-HR" dirty="0" err="1" smtClean="0"/>
              <a:t>TestBed</a:t>
            </a:r>
            <a:r>
              <a:rPr lang="hr-HR" dirty="0" smtClean="0"/>
              <a:t> – testiranje komponenata, direktiva i sl.</a:t>
            </a:r>
          </a:p>
          <a:p>
            <a:pPr lvl="2"/>
            <a:r>
              <a:rPr lang="hr-HR" dirty="0" smtClean="0"/>
              <a:t>DI – testiranje servisa i ostalih @</a:t>
            </a:r>
            <a:r>
              <a:rPr lang="hr-HR" dirty="0" err="1" smtClean="0"/>
              <a:t>Injectable</a:t>
            </a:r>
            <a:r>
              <a:rPr lang="hr-HR" dirty="0" smtClean="0"/>
              <a:t> dekoriranih objekata deklariranjem </a:t>
            </a:r>
            <a:r>
              <a:rPr lang="hr-HR" dirty="0" err="1" smtClean="0"/>
              <a:t>mock</a:t>
            </a:r>
            <a:r>
              <a:rPr lang="hr-HR" dirty="0" smtClean="0"/>
              <a:t> klasa umjesto pravih</a:t>
            </a:r>
          </a:p>
          <a:p>
            <a:pPr lvl="1"/>
            <a:r>
              <a:rPr lang="hr-HR" dirty="0" smtClean="0"/>
              <a:t>Karma</a:t>
            </a:r>
          </a:p>
          <a:p>
            <a:pPr lvl="2"/>
            <a:r>
              <a:rPr lang="hr-HR" dirty="0" err="1" smtClean="0"/>
              <a:t>Unit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endParaRPr lang="hr-HR" dirty="0" smtClean="0"/>
          </a:p>
          <a:p>
            <a:pPr lvl="1"/>
            <a:r>
              <a:rPr lang="hr-HR" dirty="0" err="1" smtClean="0"/>
              <a:t>Protractor</a:t>
            </a:r>
            <a:endParaRPr lang="hr-HR" dirty="0" smtClean="0"/>
          </a:p>
          <a:p>
            <a:pPr lvl="2"/>
            <a:r>
              <a:rPr lang="hr-HR" dirty="0" err="1" smtClean="0"/>
              <a:t>end</a:t>
            </a:r>
            <a:r>
              <a:rPr lang="hr-HR" dirty="0" smtClean="0"/>
              <a:t>-to-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endParaRPr lang="hr-HR" dirty="0" smtClean="0"/>
          </a:p>
          <a:p>
            <a:pPr lvl="2"/>
            <a:r>
              <a:rPr lang="hr-HR" dirty="0" smtClean="0"/>
              <a:t>Automatsko testiranje UI-a kroz browser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263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4291" cy="3939449"/>
          </a:xfrm>
        </p:spPr>
        <p:txBody>
          <a:bodyPr>
            <a:normAutofit/>
          </a:bodyPr>
          <a:lstStyle/>
          <a:p>
            <a:r>
              <a:rPr lang="hr-HR" dirty="0" err="1"/>
              <a:t>Animation</a:t>
            </a:r>
            <a:r>
              <a:rPr lang="hr-HR" dirty="0"/>
              <a:t> </a:t>
            </a:r>
            <a:r>
              <a:rPr lang="hr-HR" dirty="0" smtClean="0"/>
              <a:t>API</a:t>
            </a:r>
          </a:p>
          <a:p>
            <a:pPr lvl="1"/>
            <a:r>
              <a:rPr lang="hr-HR" dirty="0" smtClean="0"/>
              <a:t>Mogućnosti pisanja animacija za komponente i direktive kroz </a:t>
            </a:r>
            <a:r>
              <a:rPr lang="hr-HR" dirty="0" err="1" smtClean="0"/>
              <a:t>Typescript</a:t>
            </a:r>
            <a:endParaRPr lang="hr-HR" dirty="0" smtClean="0"/>
          </a:p>
          <a:p>
            <a:pPr lvl="1"/>
            <a:r>
              <a:rPr lang="hr-HR" dirty="0" smtClean="0"/>
              <a:t>Podržava </a:t>
            </a:r>
            <a:r>
              <a:rPr lang="hr-HR" dirty="0" err="1" smtClean="0"/>
              <a:t>stateove</a:t>
            </a:r>
            <a:r>
              <a:rPr lang="hr-HR" dirty="0" smtClean="0"/>
              <a:t> i njihove prelaze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84" y="1825625"/>
            <a:ext cx="4924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5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Nazivlje datoteka:</a:t>
            </a:r>
          </a:p>
          <a:p>
            <a:pPr lvl="1"/>
            <a:r>
              <a:rPr lang="hr-HR" dirty="0"/>
              <a:t>Modul – </a:t>
            </a:r>
            <a:r>
              <a:rPr lang="hr-HR" dirty="0" err="1" smtClean="0"/>
              <a:t>ime.module.ts</a:t>
            </a:r>
            <a:endParaRPr lang="hr-HR" dirty="0" smtClean="0"/>
          </a:p>
          <a:p>
            <a:pPr lvl="1"/>
            <a:r>
              <a:rPr lang="hr-HR" dirty="0" smtClean="0"/>
              <a:t>Komponente – </a:t>
            </a:r>
            <a:r>
              <a:rPr lang="hr-HR" dirty="0" err="1" smtClean="0"/>
              <a:t>ime.component.ts</a:t>
            </a:r>
            <a:endParaRPr lang="hr-HR" dirty="0" smtClean="0"/>
          </a:p>
          <a:p>
            <a:pPr lvl="1"/>
            <a:r>
              <a:rPr lang="hr-HR" dirty="0"/>
              <a:t>Direktive – </a:t>
            </a:r>
            <a:r>
              <a:rPr lang="hr-HR" dirty="0" err="1" smtClean="0"/>
              <a:t>ime.directive.ts</a:t>
            </a:r>
            <a:endParaRPr lang="hr-HR" dirty="0" smtClean="0"/>
          </a:p>
          <a:p>
            <a:pPr lvl="1"/>
            <a:r>
              <a:rPr lang="hr-HR" dirty="0" smtClean="0"/>
              <a:t>Template – ime.component.html</a:t>
            </a:r>
          </a:p>
          <a:p>
            <a:pPr lvl="1"/>
            <a:r>
              <a:rPr lang="hr-HR" dirty="0" smtClean="0"/>
              <a:t>Model – </a:t>
            </a:r>
            <a:r>
              <a:rPr lang="hr-HR" dirty="0" err="1" smtClean="0"/>
              <a:t>ime.model.ts</a:t>
            </a:r>
            <a:endParaRPr lang="hr-HR" dirty="0" smtClean="0"/>
          </a:p>
          <a:p>
            <a:pPr lvl="1"/>
            <a:r>
              <a:rPr lang="hr-HR" dirty="0" smtClean="0"/>
              <a:t>Pipe – </a:t>
            </a:r>
            <a:r>
              <a:rPr lang="hr-HR" dirty="0" err="1" smtClean="0"/>
              <a:t>ime.pipe.ts</a:t>
            </a:r>
            <a:endParaRPr lang="hr-HR" dirty="0" smtClean="0"/>
          </a:p>
          <a:p>
            <a:r>
              <a:rPr lang="hr-HR" dirty="0" smtClean="0"/>
              <a:t>Dva načina podijele datoteka:</a:t>
            </a:r>
          </a:p>
          <a:p>
            <a:pPr lvl="1"/>
            <a:r>
              <a:rPr lang="hr-HR" dirty="0" smtClean="0"/>
              <a:t>Po tipu</a:t>
            </a:r>
          </a:p>
          <a:p>
            <a:pPr lvl="1"/>
            <a:r>
              <a:rPr lang="hr-HR" dirty="0" smtClean="0"/>
              <a:t>Po cjelini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5937" r="7151" b="11990"/>
          <a:stretch/>
        </p:blipFill>
        <p:spPr>
          <a:xfrm>
            <a:off x="6096000" y="2151017"/>
            <a:ext cx="5146766" cy="24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hr-HR" dirty="0" smtClean="0"/>
              <a:t>Podjela datoteka po tipu</a:t>
            </a:r>
          </a:p>
          <a:p>
            <a:pPr lvl="1"/>
            <a:r>
              <a:rPr lang="hr-HR" dirty="0" smtClean="0"/>
              <a:t>Lako je naći željeni tip</a:t>
            </a:r>
          </a:p>
          <a:p>
            <a:pPr lvl="1"/>
            <a:r>
              <a:rPr lang="hr-HR" dirty="0" smtClean="0"/>
              <a:t>Reference na pojedine datoteke su kratke</a:t>
            </a:r>
          </a:p>
          <a:p>
            <a:pPr lvl="1"/>
            <a:r>
              <a:rPr lang="hr-HR" dirty="0" smtClean="0"/>
              <a:t>Vokabular domenske logike na jednom mjestu</a:t>
            </a:r>
          </a:p>
          <a:p>
            <a:pPr lvl="1"/>
            <a:endParaRPr lang="hr-HR" dirty="0" smtClean="0"/>
          </a:p>
          <a:p>
            <a:pPr lvl="1"/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365125"/>
            <a:ext cx="40576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0737" cy="4351338"/>
          </a:xfrm>
        </p:spPr>
        <p:txBody>
          <a:bodyPr/>
          <a:lstStyle/>
          <a:p>
            <a:r>
              <a:rPr lang="hr-HR" dirty="0" smtClean="0"/>
              <a:t>Podjela datoteka po cjelini</a:t>
            </a:r>
          </a:p>
          <a:p>
            <a:pPr lvl="1"/>
            <a:r>
              <a:rPr lang="hr-HR" dirty="0" smtClean="0"/>
              <a:t>Logička cjelina se nalazi na jednom mjestu</a:t>
            </a:r>
          </a:p>
          <a:p>
            <a:pPr lvl="1"/>
            <a:r>
              <a:rPr lang="hr-HR" dirty="0" smtClean="0"/>
              <a:t>Lako pronaći povezane dijelove: model, </a:t>
            </a:r>
            <a:r>
              <a:rPr lang="hr-HR" dirty="0" err="1" smtClean="0"/>
              <a:t>componenta</a:t>
            </a:r>
            <a:r>
              <a:rPr lang="hr-HR" dirty="0" smtClean="0"/>
              <a:t> i template na istom mjestu</a:t>
            </a:r>
          </a:p>
          <a:p>
            <a:pPr lvl="1"/>
            <a:r>
              <a:rPr lang="hr-HR" dirty="0" smtClean="0"/>
              <a:t>Skalabilno</a:t>
            </a:r>
          </a:p>
          <a:p>
            <a:pPr lvl="1"/>
            <a:r>
              <a:rPr lang="hr-HR" dirty="0" smtClean="0"/>
              <a:t>Ukoliko se nalazi više od 9 datoteka unutar foldera, počinjemo imat problema s kratkoročnim pamćenjem, posebice ako su slični nazivi datoteka</a:t>
            </a:r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63" y="365125"/>
            <a:ext cx="2927168" cy="62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Mora postojati jedan </a:t>
            </a:r>
            <a:r>
              <a:rPr lang="hr-HR" dirty="0" err="1" smtClean="0"/>
              <a:t>Root</a:t>
            </a:r>
            <a:r>
              <a:rPr lang="hr-HR" dirty="0" smtClean="0"/>
              <a:t> module</a:t>
            </a:r>
          </a:p>
          <a:p>
            <a:r>
              <a:rPr lang="hr-HR" dirty="0" smtClean="0"/>
              <a:t>Mjesto gdje se deklariraju elementi koji se koriste u aplikaciji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5" y="3018063"/>
            <a:ext cx="5503409" cy="29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16053</TotalTime>
  <Words>654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ANGULAR</vt:lpstr>
      <vt:lpstr>Angular (2)</vt:lpstr>
      <vt:lpstr>Angular</vt:lpstr>
      <vt:lpstr>Angular</vt:lpstr>
      <vt:lpstr>Angular</vt:lpstr>
      <vt:lpstr>Angular arhitektura</vt:lpstr>
      <vt:lpstr>Angular arhitektura</vt:lpstr>
      <vt:lpstr>Angular arhitektura</vt:lpstr>
      <vt:lpstr>Module</vt:lpstr>
      <vt:lpstr>Module</vt:lpstr>
      <vt:lpstr>Component</vt:lpstr>
      <vt:lpstr>Data binding</vt:lpstr>
      <vt:lpstr>Service</vt:lpstr>
      <vt:lpstr>Directive</vt:lpstr>
      <vt:lpstr>Directive</vt:lpstr>
      <vt:lpstr>Template</vt:lpstr>
      <vt:lpstr>Model</vt:lpstr>
      <vt:lpstr>Pipe</vt:lpstr>
      <vt:lpstr>Napomene</vt:lpstr>
    </vt:vector>
  </TitlesOfParts>
  <Company>IN2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Matija Hrženjak</cp:lastModifiedBy>
  <cp:revision>95</cp:revision>
  <dcterms:created xsi:type="dcterms:W3CDTF">2017-04-03T13:45:46Z</dcterms:created>
  <dcterms:modified xsi:type="dcterms:W3CDTF">2018-06-12T08:28:54Z</dcterms:modified>
</cp:coreProperties>
</file>