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67" r:id="rId2"/>
    <p:sldId id="259" r:id="rId3"/>
    <p:sldId id="264" r:id="rId4"/>
    <p:sldId id="260" r:id="rId5"/>
    <p:sldId id="272" r:id="rId6"/>
    <p:sldId id="269" r:id="rId7"/>
    <p:sldId id="271" r:id="rId8"/>
    <p:sldId id="275" r:id="rId9"/>
    <p:sldId id="274" r:id="rId10"/>
    <p:sldId id="273" r:id="rId11"/>
    <p:sldId id="287" r:id="rId12"/>
    <p:sldId id="276" r:id="rId13"/>
    <p:sldId id="277" r:id="rId14"/>
    <p:sldId id="278" r:id="rId15"/>
    <p:sldId id="279" r:id="rId16"/>
    <p:sldId id="280" r:id="rId17"/>
    <p:sldId id="283" r:id="rId18"/>
    <p:sldId id="285" r:id="rId19"/>
    <p:sldId id="286" r:id="rId20"/>
    <p:sldId id="288" r:id="rId21"/>
    <p:sldId id="284" r:id="rId22"/>
  </p:sldIdLst>
  <p:sldSz cx="9144000" cy="6858000" type="screen4x3"/>
  <p:notesSz cx="6858000" cy="9144000"/>
  <p:embeddedFontLst>
    <p:embeddedFont>
      <p:font typeface="a대한늬우스L" panose="02020600000000000000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17A"/>
    <a:srgbClr val="002E8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94" autoAdjust="0"/>
  </p:normalViewPr>
  <p:slideViewPr>
    <p:cSldViewPr showGuides="1">
      <p:cViewPr>
        <p:scale>
          <a:sx n="119" d="100"/>
          <a:sy n="119" d="100"/>
        </p:scale>
        <p:origin x="-1404" y="-72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87908-A895-402A-BB95-40FE8E7980F0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A0115-062C-46A7-B6C1-2C364B70E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0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US" altLang="ko-KR" dirty="0" smtClean="0"/>
          </a:p>
          <a:p>
            <a:r>
              <a:rPr lang="en-US" altLang="ko-KR" dirty="0" smtClean="0"/>
              <a:t>1.Saas</a:t>
            </a:r>
            <a:r>
              <a:rPr lang="ko-KR" altLang="en-US" dirty="0" smtClean="0"/>
              <a:t>의 의미</a:t>
            </a:r>
            <a:r>
              <a:rPr lang="en-US" altLang="ko-KR" dirty="0" smtClean="0"/>
              <a:t>, 2.saas</a:t>
            </a:r>
            <a:r>
              <a:rPr lang="ko-KR" altLang="en-US" dirty="0" smtClean="0"/>
              <a:t>의 구조 </a:t>
            </a:r>
            <a:r>
              <a:rPr lang="en-US" altLang="ko-KR" dirty="0" smtClean="0"/>
              <a:t>3.</a:t>
            </a:r>
            <a:r>
              <a:rPr lang="ko-KR" altLang="en-US" dirty="0" smtClean="0"/>
              <a:t>실생활에서 사용되는 </a:t>
            </a:r>
            <a:r>
              <a:rPr lang="en-US" altLang="ko-KR" dirty="0" err="1" smtClean="0"/>
              <a:t>saas</a:t>
            </a:r>
            <a:r>
              <a:rPr lang="en-US" altLang="ko-KR" dirty="0" smtClean="0"/>
              <a:t>, 4.</a:t>
            </a:r>
            <a:r>
              <a:rPr lang="ko-KR" altLang="en-US" dirty="0" smtClean="0"/>
              <a:t>질의응답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64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Saas</a:t>
            </a:r>
            <a:r>
              <a:rPr lang="ko-KR" altLang="en-US" dirty="0" smtClean="0"/>
              <a:t>라는 사전적 의미만 읽으면 어려운 용어 때문에 이해가 가지 않아 머릿속에서 정리가 잘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03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1.Saas</a:t>
            </a:r>
            <a:r>
              <a:rPr lang="ko-KR" altLang="en-US" dirty="0" smtClean="0"/>
              <a:t>의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1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0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모든 서비스가 이루어진다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우리가 인터넷에서 메일을 쓸 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메일을 쓰기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위한 프로그램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다운받아 사용하는 것이 아니라 웹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홈페이지에 주소를 입력하고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하면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사용할 수 있는 기능을 말한다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0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앞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예시로 들었던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메일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마찬가지로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업로드 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 사진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동영상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음악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 작업을 하기 위한 별도의 프로그램을 다운 받는 것이 아니다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웹 페이지 주소에서 모든 작업을 수행할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0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꼭 기억해야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말 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용량이 커서 다운받는 걱정을 하지 마세요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업로드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모든걸 한 곳에서 사용하세요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다운받을 필요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x)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16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 : </a:t>
            </a:r>
            <a:r>
              <a:rPr lang="en-US" altLang="ko-KR" dirty="0" err="1" smtClean="0"/>
              <a:t>Saas</a:t>
            </a:r>
            <a:r>
              <a:rPr lang="ko-KR" altLang="en-US" dirty="0" smtClean="0"/>
              <a:t>의 영향력이 대단한가</a:t>
            </a:r>
            <a:r>
              <a:rPr lang="en-US" altLang="ko-KR" dirty="0" smtClean="0"/>
              <a:t>??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우리나라의 </a:t>
            </a:r>
            <a:r>
              <a:rPr lang="en-US" altLang="ko-KR" baseline="0" dirty="0" err="1" smtClean="0"/>
              <a:t>Saas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발전가능성은 어느 정도 되나</a:t>
            </a:r>
            <a:r>
              <a:rPr lang="en-US" altLang="ko-KR" baseline="0" dirty="0" smtClean="0"/>
              <a:t>??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 : </a:t>
            </a:r>
            <a:r>
              <a:rPr lang="ko-KR" altLang="en-US" baseline="0" dirty="0" smtClean="0"/>
              <a:t>이 기사들이 국내 기업들에 대한 </a:t>
            </a:r>
            <a:r>
              <a:rPr lang="en-US" altLang="ko-KR" baseline="0" dirty="0" err="1" smtClean="0"/>
              <a:t>Saas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관련된 기사들인데 앞으로의 발전가능성에 대하여 대부분 반응이 매우 긍정으로 평가되고 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03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국내 </a:t>
            </a:r>
            <a:r>
              <a:rPr lang="en-US" altLang="ko-KR" baseline="0" dirty="0" err="1" smtClean="0"/>
              <a:t>Saas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클라우드가</a:t>
            </a:r>
            <a:r>
              <a:rPr lang="ko-KR" altLang="en-US" baseline="0" dirty="0" smtClean="0"/>
              <a:t> 긍정적인 평가를 받고 있는 이유를 설명하겠다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err="1" smtClean="0"/>
              <a:t>첫번째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공간을 차지하는 비율</a:t>
            </a:r>
            <a:r>
              <a:rPr lang="ko-KR" altLang="en-US" baseline="0" dirty="0" smtClean="0"/>
              <a:t> 중 </a:t>
            </a:r>
            <a:r>
              <a:rPr lang="en-US" altLang="ko-KR" baseline="0" dirty="0" smtClean="0"/>
              <a:t>70%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Saas</a:t>
            </a:r>
            <a:r>
              <a:rPr lang="ko-KR" altLang="en-US" baseline="0" dirty="0" smtClean="0"/>
              <a:t>로 이루어져 있으며 세계 각 국가에서 개발하는 소프트웨어들의 영향력을 무시하지 못한다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이에 따라 많은 대기업들이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업계의 </a:t>
            </a:r>
            <a:r>
              <a:rPr lang="ko-KR" altLang="en-US" dirty="0" err="1" smtClean="0"/>
              <a:t>강소기업</a:t>
            </a:r>
            <a:r>
              <a:rPr lang="ko-KR" altLang="en-US" dirty="0" smtClean="0"/>
              <a:t> 들과 활발한 협력을 맺어 빠르면 올해 안에 소프트웨어를 개발하여 해외 진출을 준비하고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두번째</a:t>
            </a:r>
            <a:r>
              <a:rPr lang="en-US" altLang="ko-KR" dirty="0" smtClean="0"/>
              <a:t>)</a:t>
            </a:r>
            <a:r>
              <a:rPr lang="ko-KR" altLang="en-US" dirty="0" smtClean="0"/>
              <a:t>미래창조 과학부가 주최한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Saas</a:t>
            </a:r>
            <a:r>
              <a:rPr lang="en-US" altLang="ko-KR" dirty="0" smtClean="0"/>
              <a:t> </a:t>
            </a:r>
            <a:r>
              <a:rPr lang="ko-KR" altLang="en-US" dirty="0" smtClean="0"/>
              <a:t>육성프로젝트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실시하였고 기사에 나온 </a:t>
            </a:r>
            <a:r>
              <a:rPr lang="ko-KR" altLang="en-US" dirty="0" err="1" smtClean="0"/>
              <a:t>강소기업이</a:t>
            </a:r>
            <a:r>
              <a:rPr lang="ko-KR" altLang="en-US" dirty="0" smtClean="0"/>
              <a:t> 우수한 성적을 거두었다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따라 우리나라의 </a:t>
            </a:r>
            <a:r>
              <a:rPr lang="en-US" altLang="ko-KR" dirty="0" smtClean="0"/>
              <a:t>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업계는 대기업 뿐만 아니라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다양한 형태의 기업들도 좋은 소프트웨어 개발 할 수 있는 기술을 가지고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글로벌 시장에서도 충분히 좋은 성과를 얻을 수 있다고 생각한다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0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0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1.Saas</a:t>
            </a:r>
            <a:r>
              <a:rPr lang="ko-KR" altLang="en-US" dirty="0" smtClean="0"/>
              <a:t>의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1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Saas</a:t>
            </a:r>
            <a:r>
              <a:rPr lang="ko-KR" altLang="en-US" dirty="0" smtClean="0"/>
              <a:t>라는 사전적 의미만 읽으면 어려운 용어 때문에 이해가 가지 않아 머릿속에서 정리가 잘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0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사전적 의미만 보는 것은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4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그림설명 </a:t>
            </a:r>
            <a:r>
              <a:rPr lang="en-US" altLang="ko-KR" dirty="0" smtClean="0"/>
              <a:t>–	1.</a:t>
            </a:r>
            <a:r>
              <a:rPr lang="ko-KR" altLang="en-US" baseline="0" dirty="0" smtClean="0"/>
              <a:t>호스트 서비스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	2.</a:t>
            </a:r>
            <a:r>
              <a:rPr lang="ko-KR" altLang="en-US" baseline="0" dirty="0" err="1" smtClean="0"/>
              <a:t>플렛폼</a:t>
            </a:r>
            <a:r>
              <a:rPr lang="ko-KR" altLang="en-US" baseline="0" dirty="0" smtClean="0"/>
              <a:t> 서비스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	3.</a:t>
            </a:r>
            <a:r>
              <a:rPr lang="ko-KR" altLang="en-US" baseline="0" dirty="0" err="1" smtClean="0"/>
              <a:t>서비스형</a:t>
            </a:r>
            <a:r>
              <a:rPr lang="ko-KR" altLang="en-US" baseline="0" dirty="0" smtClean="0"/>
              <a:t> 소프트웨어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2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소프트웨어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불리며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환경에서 운영되는 애플리케이션 다른 말로는 웹 서비스라고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4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1.Saas</a:t>
            </a:r>
            <a:r>
              <a:rPr lang="ko-KR" altLang="en-US" dirty="0" smtClean="0"/>
              <a:t>의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16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과거 전통적인 </a:t>
            </a:r>
            <a:r>
              <a:rPr lang="en-US" altLang="ko-KR" dirty="0" smtClean="0"/>
              <a:t>it</a:t>
            </a:r>
            <a:r>
              <a:rPr lang="ko-KR" altLang="en-US" baseline="0" dirty="0" smtClean="0"/>
              <a:t>에서는 기업이 모든 기능에 대한 소유권을 가지고 있었다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점에서 기업이 제공하는 서버나 장비를 이용해야 했기 때문에 소비자 입장에서는 비용 면에서 큰 부담이 있었다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또한 불필요한 소프트웨어도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 일일이 다운을 </a:t>
            </a:r>
            <a:r>
              <a:rPr lang="ko-KR" altLang="en-US" baseline="0" dirty="0" err="1" smtClean="0"/>
              <a:t>받아야했다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0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전통적인 </a:t>
            </a:r>
            <a:r>
              <a:rPr lang="en-US" altLang="ko-KR" baseline="0" dirty="0" smtClean="0"/>
              <a:t>it</a:t>
            </a:r>
            <a:r>
              <a:rPr lang="ko-KR" altLang="en-US" baseline="0" dirty="0" smtClean="0"/>
              <a:t>의 단점을 보완하기 위해 만들어진 것이 </a:t>
            </a:r>
            <a:r>
              <a:rPr lang="en-US" altLang="ko-KR" baseline="0" dirty="0" err="1" smtClean="0"/>
              <a:t>saas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어떤 소프트웨어를 제공하느냐에 따라 </a:t>
            </a:r>
            <a:r>
              <a:rPr lang="en-US" altLang="ko-KR" baseline="0" dirty="0" err="1" smtClean="0"/>
              <a:t>Iaas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paas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saas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세가지로 분류할 수 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간단하게 세가지 종류를 비교하자면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공통점은 </a:t>
            </a:r>
            <a:r>
              <a:rPr lang="ko-KR" altLang="en-US" baseline="0" dirty="0" smtClean="0"/>
              <a:t>사용자가 불필요한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소프트웨어를 제외하고 필요한 기능만 돈을 지불하고 빌려서 사용할 수 있게 되었다는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차이점은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네트워크의 장비를 빌려주고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플랫폼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 소프트웨어를 자체를 웹에서 모두 사용한다는 차이점이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얼마만큼 빌릴 것인가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전통적인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소프트웨어가 일일이 하나씩 조립을 해야 쓸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있는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부품을 의미했다면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넘어오면서는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저장하지 않고 웹에서 바로 사용하는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서비스차원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형태로 바뀌었다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변화는 사용자가 소프트웨어나 프로그램을 사용할 때 비용부담을 대폭 감소시켜주었으며 관리부담도 줄여줬다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0115-062C-46A7-B6C1-2C364B70E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E76-8415-4965-B0CC-298C0CFA67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blog.naver.com/sbkim24" TargetMode="External"/><Relationship Id="rId4" Type="http://schemas.openxmlformats.org/officeDocument/2006/relationships/hyperlink" Target="http://blog.naver.com/sbkim24/22094824969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fDj-1Pqdh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blog.naver.com/sbkim24" TargetMode="External"/><Relationship Id="rId4" Type="http://schemas.openxmlformats.org/officeDocument/2006/relationships/hyperlink" Target="http://blog.naver.com/sbkim24/2209482496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932" y="2782669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함께 배우는 </a:t>
            </a:r>
            <a:r>
              <a:rPr lang="en-US" altLang="ko-KR" sz="3600" spc="300" dirty="0" err="1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Saas</a:t>
            </a:r>
            <a:endParaRPr lang="ko-KR" altLang="en-US" sz="3600" spc="300" dirty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9748" y="5615662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216230054_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민현서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1960" y="463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pic>
        <p:nvPicPr>
          <p:cNvPr id="2051" name="Picture 3" descr="C:\Users\user\Desktop\무제-2 복사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" r="1479"/>
          <a:stretch/>
        </p:blipFill>
        <p:spPr bwMode="auto">
          <a:xfrm>
            <a:off x="675274" y="1429344"/>
            <a:ext cx="7785158" cy="41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4604" y="6597352"/>
            <a:ext cx="511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▲</a:t>
            </a:r>
            <a:r>
              <a:rPr lang="ko-KR" altLang="en-US" sz="1000" dirty="0" err="1"/>
              <a:t>클라우드</a:t>
            </a:r>
            <a:r>
              <a:rPr lang="ko-KR" altLang="en-US" sz="1000" dirty="0"/>
              <a:t> 서비스 모델 비교 </a:t>
            </a:r>
            <a:r>
              <a:rPr lang="en-US" altLang="ko-KR" sz="1000" dirty="0"/>
              <a:t>(</a:t>
            </a:r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교보증권</a:t>
            </a:r>
            <a:r>
              <a:rPr lang="en-US" altLang="ko-KR" sz="1000" dirty="0"/>
              <a:t>)</a:t>
            </a:r>
            <a:r>
              <a:rPr lang="en-US" altLang="ko-KR" sz="1000" b="1" dirty="0"/>
              <a:t>[</a:t>
            </a:r>
            <a:r>
              <a:rPr lang="ko-KR" altLang="en-US" sz="1000" b="1" dirty="0"/>
              <a:t>출처</a:t>
            </a:r>
            <a:r>
              <a:rPr lang="en-US" altLang="ko-KR" sz="1000" b="1" dirty="0"/>
              <a:t>]</a:t>
            </a:r>
            <a:r>
              <a:rPr lang="ko-KR" altLang="en-US" sz="1000" dirty="0"/>
              <a:t> </a:t>
            </a:r>
            <a:r>
              <a:rPr lang="en-US" altLang="ko-KR" sz="1000" dirty="0">
                <a:hlinkClick r:id="rId4"/>
              </a:rPr>
              <a:t>SaaS, </a:t>
            </a:r>
            <a:r>
              <a:rPr lang="en-US" altLang="ko-KR" sz="1000" dirty="0" err="1">
                <a:hlinkClick r:id="rId4"/>
              </a:rPr>
              <a:t>IaaS</a:t>
            </a:r>
            <a:r>
              <a:rPr lang="en-US" altLang="ko-KR" sz="1000" dirty="0">
                <a:hlinkClick r:id="rId4"/>
              </a:rPr>
              <a:t>, </a:t>
            </a:r>
            <a:r>
              <a:rPr lang="en-US" altLang="ko-KR" sz="1000" dirty="0" err="1">
                <a:hlinkClick r:id="rId4"/>
              </a:rPr>
              <a:t>PaaS</a:t>
            </a:r>
            <a:r>
              <a:rPr lang="en-US" altLang="ko-KR" sz="1000" dirty="0">
                <a:hlinkClick r:id="rId4"/>
              </a:rPr>
              <a:t>....</a:t>
            </a:r>
            <a:r>
              <a:rPr lang="en-US" altLang="ko-KR" sz="1000" dirty="0"/>
              <a:t>|</a:t>
            </a:r>
            <a:r>
              <a:rPr lang="ko-KR" altLang="en-US" sz="1000" b="1" dirty="0"/>
              <a:t>작성자</a:t>
            </a:r>
            <a:r>
              <a:rPr lang="ko-KR" altLang="en-US" sz="1000" dirty="0"/>
              <a:t> </a:t>
            </a:r>
            <a:r>
              <a:rPr lang="ko-KR" altLang="en-US" sz="1000" dirty="0" err="1">
                <a:hlinkClick r:id="rId5"/>
              </a:rPr>
              <a:t>세라비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14" name="아래쪽 화살표 13"/>
          <p:cNvSpPr/>
          <p:nvPr/>
        </p:nvSpPr>
        <p:spPr>
          <a:xfrm rot="2325575">
            <a:off x="7819932" y="1657647"/>
            <a:ext cx="432748" cy="462703"/>
          </a:xfrm>
          <a:prstGeom prst="downArrow">
            <a:avLst>
              <a:gd name="adj1" fmla="val 23023"/>
              <a:gd name="adj2" fmla="val 540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1960" y="463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291401"/>
            <a:ext cx="73448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err="1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Saas</a:t>
            </a:r>
            <a:endParaRPr lang="en-US" altLang="ko-KR" sz="8000" b="1" dirty="0" smtClean="0">
              <a:solidFill>
                <a:schemeClr val="tx2">
                  <a:lumMod val="7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tx2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endParaRPr lang="en-US" altLang="ko-KR" sz="2500" dirty="0" smtClean="0">
              <a:solidFill>
                <a:schemeClr val="tx2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필요한 기능을 사용하는 비용만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내면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어디서든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곧바로 쓸 수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있다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.</a:t>
            </a:r>
          </a:p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-pc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에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소프트웨어를 설치할 필요가 없다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.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(+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설치를 </a:t>
            </a:r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위해 </a:t>
            </a:r>
            <a:r>
              <a:rPr lang="ko-KR" altLang="en-US" sz="1300" u="sng" dirty="0">
                <a:solidFill>
                  <a:schemeClr val="tx2">
                    <a:lumMod val="50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비용</a:t>
            </a:r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과 </a:t>
            </a:r>
            <a:r>
              <a:rPr lang="ko-KR" altLang="en-US" sz="1300" u="sng" dirty="0">
                <a:solidFill>
                  <a:schemeClr val="tx2">
                    <a:lumMod val="50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시간</a:t>
            </a:r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을 들이지 않아도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된다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.)</a:t>
            </a:r>
          </a:p>
          <a:p>
            <a:pPr algn="ctr"/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클라우드에서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해당 소프트웨어를 관리하기 때문에 사용자가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직접 업그레이드를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할 필요도 없다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.</a:t>
            </a:r>
          </a:p>
          <a:p>
            <a:pPr algn="ctr"/>
            <a:endParaRPr lang="en-US" altLang="ko-KR" dirty="0" smtClean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3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3068960"/>
            <a:ext cx="4392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500" b="1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실생활에서 사용되는 </a:t>
            </a:r>
            <a:r>
              <a:rPr lang="en-US" altLang="ko-KR" sz="2500" b="1" spc="300" dirty="0" err="1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Saas</a:t>
            </a:r>
            <a:endParaRPr lang="en-US" altLang="ko-KR" sz="2500" b="1" spc="300" dirty="0" smtClean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8983" y="1237050"/>
            <a:ext cx="3456384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3</a:t>
            </a:r>
            <a:endParaRPr lang="ko-KR" altLang="en-US" sz="7200" b="1" spc="300" dirty="0" smtClean="0">
              <a:solidFill>
                <a:srgbClr val="28517A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8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1960" y="463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pic>
        <p:nvPicPr>
          <p:cNvPr id="3074" name="Picture 2" descr="C:\Users\user\Desktop\무제-3 복사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0" b="-2720"/>
          <a:stretch/>
        </p:blipFill>
        <p:spPr bwMode="auto">
          <a:xfrm>
            <a:off x="2987824" y="1049011"/>
            <a:ext cx="3128454" cy="324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대각선 방향의 모서리가 둥근 사각형 1"/>
          <p:cNvSpPr/>
          <p:nvPr/>
        </p:nvSpPr>
        <p:spPr>
          <a:xfrm>
            <a:off x="723466" y="5157192"/>
            <a:ext cx="1544278" cy="504055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네이버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메일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2883706" y="5157192"/>
            <a:ext cx="1544278" cy="504055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네이버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클라우드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2" name="대각선 방향의 모서리가 둥근 사각형 11"/>
          <p:cNvSpPr/>
          <p:nvPr/>
        </p:nvSpPr>
        <p:spPr>
          <a:xfrm>
            <a:off x="4939828" y="5157192"/>
            <a:ext cx="1544278" cy="504055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구글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드라이브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6988162" y="5157192"/>
            <a:ext cx="1544278" cy="504055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E-mail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6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1960" y="463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683568" y="836712"/>
            <a:ext cx="1544278" cy="504055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네이버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메일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pic>
        <p:nvPicPr>
          <p:cNvPr id="4100" name="Picture 4" descr="C:\Users\user\Desktop\무제-1 복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2069"/>
            <a:ext cx="2997774" cy="41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148478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컴퓨터에서 접속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8743" y="148478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휴대폰에서 접속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pic>
        <p:nvPicPr>
          <p:cNvPr id="4103" name="Picture 7" descr="C:\Users\user\Desktop\무제-2 복사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/>
          <a:stretch/>
        </p:blipFill>
        <p:spPr bwMode="auto">
          <a:xfrm>
            <a:off x="2642216" y="3645025"/>
            <a:ext cx="1613059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er\Desktop\Screenshot_20170319-02353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31" y="2162068"/>
            <a:ext cx="2760261" cy="41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Screenshot_20170319-02354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645025"/>
            <a:ext cx="1552255" cy="2160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1960" y="463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683568" y="836712"/>
            <a:ext cx="1544278" cy="504055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네이버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클라우드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r="61585" b="5017"/>
          <a:stretch/>
        </p:blipFill>
        <p:spPr bwMode="auto">
          <a:xfrm>
            <a:off x="916215" y="2276872"/>
            <a:ext cx="2935705" cy="376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568" y="148478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컴퓨터에서 접속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8743" y="148478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휴대폰에서 접속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1" name="오른쪽으로 구부러진 화살표 10"/>
          <p:cNvSpPr/>
          <p:nvPr/>
        </p:nvSpPr>
        <p:spPr>
          <a:xfrm rot="663402" flipV="1">
            <a:off x="196227" y="3673210"/>
            <a:ext cx="620146" cy="98527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2304256" cy="376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7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1960" y="463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683568" y="836712"/>
            <a:ext cx="1544278" cy="504055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구글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드라이브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483768" y="836712"/>
            <a:ext cx="1544278" cy="504055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E-mail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pic>
        <p:nvPicPr>
          <p:cNvPr id="9219" name="Picture 3" descr="C:\Users\user\Desktop\무제-2 복사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39" y="2204864"/>
            <a:ext cx="4670933" cy="40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8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질의응답</a:t>
            </a:r>
            <a:endParaRPr lang="en-US" altLang="ko-KR" sz="3200" b="1" spc="300" dirty="0" smtClean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8983" y="1237050"/>
            <a:ext cx="3456384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4</a:t>
            </a:r>
            <a:endParaRPr lang="ko-KR" altLang="en-US" sz="7200" b="1" spc="300" dirty="0" smtClean="0">
              <a:solidFill>
                <a:srgbClr val="28517A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9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1960" y="463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pic>
        <p:nvPicPr>
          <p:cNvPr id="10242" name="Picture 2" descr="C:\Users\user\Desktop\무제-1 복사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/>
          <a:stretch/>
        </p:blipFill>
        <p:spPr bwMode="auto">
          <a:xfrm>
            <a:off x="1475656" y="908720"/>
            <a:ext cx="6490692" cy="574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/>
          <p:cNvSpPr/>
          <p:nvPr/>
        </p:nvSpPr>
        <p:spPr>
          <a:xfrm>
            <a:off x="2771800" y="2348880"/>
            <a:ext cx="2448272" cy="288032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2771800" y="4149080"/>
            <a:ext cx="3121315" cy="288032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4788025" y="5517232"/>
            <a:ext cx="1728192" cy="288032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1960" y="463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0" t="40473" r="44655" b="16434"/>
          <a:stretch/>
        </p:blipFill>
        <p:spPr bwMode="auto">
          <a:xfrm>
            <a:off x="755576" y="2366211"/>
            <a:ext cx="3553326" cy="302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순서도: 카드 1"/>
          <p:cNvSpPr/>
          <p:nvPr/>
        </p:nvSpPr>
        <p:spPr>
          <a:xfrm>
            <a:off x="6372200" y="1196752"/>
            <a:ext cx="1728192" cy="1368152"/>
          </a:xfrm>
          <a:prstGeom prst="flowChartPunchedCar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SW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강소기업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: </a:t>
            </a: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지니네트윅스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9" name="순서도: 카드 8"/>
          <p:cNvSpPr/>
          <p:nvPr/>
        </p:nvSpPr>
        <p:spPr>
          <a:xfrm>
            <a:off x="6372200" y="2996952"/>
            <a:ext cx="1728192" cy="1368152"/>
          </a:xfrm>
          <a:prstGeom prst="flowChartPunchedCar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대기업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+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중소기업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=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협력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1" name="순서도: 카드 10"/>
          <p:cNvSpPr/>
          <p:nvPr/>
        </p:nvSpPr>
        <p:spPr>
          <a:xfrm>
            <a:off x="6372200" y="4725144"/>
            <a:ext cx="1728192" cy="1368152"/>
          </a:xfrm>
          <a:prstGeom prst="flowChartPunchedCar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국가적 지원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: 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‘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Saas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육성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프로젝트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’</a:t>
            </a:r>
          </a:p>
          <a:p>
            <a:pPr algn="ct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cxnSp>
        <p:nvCxnSpPr>
          <p:cNvPr id="6" name="직선 화살표 연결선 5"/>
          <p:cNvCxnSpPr>
            <a:stCxn id="10" idx="3"/>
            <a:endCxn id="2" idx="1"/>
          </p:cNvCxnSpPr>
          <p:nvPr/>
        </p:nvCxnSpPr>
        <p:spPr>
          <a:xfrm flipV="1">
            <a:off x="4308902" y="1880828"/>
            <a:ext cx="2063298" cy="19973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3"/>
            <a:endCxn id="9" idx="1"/>
          </p:cNvCxnSpPr>
          <p:nvPr/>
        </p:nvCxnSpPr>
        <p:spPr>
          <a:xfrm flipV="1">
            <a:off x="4308902" y="3681028"/>
            <a:ext cx="2063298" cy="1971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3"/>
            <a:endCxn id="11" idx="1"/>
          </p:cNvCxnSpPr>
          <p:nvPr/>
        </p:nvCxnSpPr>
        <p:spPr>
          <a:xfrm>
            <a:off x="4308902" y="3878179"/>
            <a:ext cx="2063298" cy="15310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4193" y="2132856"/>
            <a:ext cx="3997972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612" y="2636912"/>
            <a:ext cx="4392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 err="1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Saas</a:t>
            </a:r>
            <a:r>
              <a:rPr lang="en-US" altLang="ko-KR" sz="2000" b="1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의미</a:t>
            </a:r>
            <a:endParaRPr lang="en-US" altLang="ko-KR" sz="2000" b="1" spc="300" dirty="0" smtClean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 err="1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Saas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구</a:t>
            </a:r>
            <a:r>
              <a:rPr lang="ko-KR" altLang="en-US" sz="2000" b="1" spc="300" dirty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조</a:t>
            </a:r>
            <a:endParaRPr lang="en-US" altLang="ko-KR" sz="2000" b="1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실생활에서 사용되는 </a:t>
            </a:r>
            <a:r>
              <a:rPr lang="en-US" altLang="ko-KR" sz="2000" b="1" spc="300" dirty="0" err="1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Saas</a:t>
            </a:r>
            <a:endParaRPr lang="en-US" altLang="ko-KR" sz="2000" b="1" spc="300" dirty="0" smtClean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000" b="1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4.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질의응답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808" y="1052736"/>
            <a:ext cx="34563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 smtClean="0">
                <a:solidFill>
                  <a:srgbClr val="28517A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INDEX</a:t>
            </a:r>
            <a:endParaRPr lang="ko-KR" altLang="en-US" sz="4000" b="1" spc="300" dirty="0" smtClean="0">
              <a:solidFill>
                <a:srgbClr val="28517A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1960" y="463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5078" y="2139821"/>
            <a:ext cx="49858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출처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: 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뉴스기사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= EBN,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교보증권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Saas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개념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=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네이버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캐스트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,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구글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백과사전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,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네이버사전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tx2">
                  <a:lumMod val="7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사진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=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네이버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,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구글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,</a:t>
            </a:r>
          </a:p>
          <a:p>
            <a:pPr algn="ctr"/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동영상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= </a:t>
            </a: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youtube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_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구글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드라이브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(Korea) 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0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932" y="2879938"/>
            <a:ext cx="3816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300" dirty="0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경청해주셔서 감사합니다</a:t>
            </a:r>
            <a:r>
              <a:rPr lang="en-US" altLang="ko-KR" sz="2500" spc="300" dirty="0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.</a:t>
            </a:r>
            <a:endParaRPr lang="ko-KR" altLang="en-US" sz="2500" spc="300" dirty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9748" y="5615662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216230054_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민현서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1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 err="1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Saas</a:t>
            </a:r>
            <a:r>
              <a:rPr lang="ko-KR" altLang="en-US" sz="3200" b="1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의 의</a:t>
            </a:r>
            <a:r>
              <a:rPr lang="ko-KR" altLang="en-US" sz="3200" b="1" spc="300" dirty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미</a:t>
            </a:r>
            <a:endParaRPr lang="en-US" altLang="ko-KR" sz="3200" b="1" spc="300" dirty="0" smtClean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8983" y="1237050"/>
            <a:ext cx="3456384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 smtClean="0">
                <a:solidFill>
                  <a:srgbClr val="28517A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1</a:t>
            </a:r>
            <a:endParaRPr lang="ko-KR" altLang="en-US" sz="7200" b="1" spc="300" dirty="0" smtClean="0">
              <a:solidFill>
                <a:srgbClr val="28517A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6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1960" y="463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571" y="1474326"/>
            <a:ext cx="73448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err="1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Saas</a:t>
            </a:r>
            <a:endParaRPr lang="en-US" altLang="ko-KR" sz="8000" b="1" dirty="0" smtClean="0">
              <a:solidFill>
                <a:schemeClr val="tx2">
                  <a:lumMod val="7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sz="5000" dirty="0" smtClean="0">
                <a:solidFill>
                  <a:schemeClr val="tx2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endParaRPr lang="en-US" altLang="ko-KR" sz="5000" dirty="0" smtClean="0">
              <a:solidFill>
                <a:schemeClr val="tx2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endParaRPr lang="en-US" altLang="ko-KR" dirty="0" smtClean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소프트웨어 </a:t>
            </a:r>
            <a:r>
              <a:rPr lang="ko-KR" altLang="en-US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및 관련 데이터는 중앙에 </a:t>
            </a:r>
            <a:r>
              <a:rPr lang="ko-KR" altLang="en-US" u="sng" dirty="0" err="1">
                <a:solidFill>
                  <a:schemeClr val="accent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호스팅되고</a:t>
            </a:r>
            <a:r>
              <a:rPr lang="ko-KR" altLang="en-US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endParaRPr lang="en-US" altLang="ko-KR" dirty="0" smtClean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endParaRPr lang="en-US" altLang="ko-KR" dirty="0" smtClean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사용자는 </a:t>
            </a:r>
            <a:r>
              <a:rPr lang="ko-KR" altLang="en-US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웹 브라우저 등의 </a:t>
            </a:r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클라이언트</a:t>
            </a:r>
            <a:r>
              <a:rPr lang="ko-KR" altLang="en-US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를 통해 </a:t>
            </a:r>
            <a:r>
              <a:rPr lang="ko-KR" altLang="en-US" dirty="0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접속하는</a:t>
            </a:r>
            <a:endParaRPr lang="en-US" altLang="ko-KR" dirty="0" smtClean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endParaRPr lang="en-US" altLang="ko-KR" dirty="0" smtClean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형태의 </a:t>
            </a:r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소프트웨어</a:t>
            </a:r>
            <a:r>
              <a:rPr lang="ko-KR" altLang="en-US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 전달 모델이다</a:t>
            </a:r>
            <a:r>
              <a:rPr lang="en-US" altLang="ko-KR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.</a:t>
            </a:r>
            <a:endParaRPr lang="ko-KR" altLang="en-US" dirty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0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1960" y="463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571" y="1474326"/>
            <a:ext cx="73448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err="1" smtClean="0">
                <a:solidFill>
                  <a:schemeClr val="tx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Saas</a:t>
            </a:r>
            <a:endParaRPr lang="en-US" altLang="ko-KR" sz="8000" b="1" dirty="0" smtClean="0">
              <a:solidFill>
                <a:schemeClr val="tx2">
                  <a:lumMod val="75000"/>
                </a:schemeClr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sz="5000" dirty="0" smtClean="0">
                <a:solidFill>
                  <a:schemeClr val="tx2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endParaRPr lang="en-US" altLang="ko-KR" sz="5000" dirty="0" smtClean="0">
              <a:solidFill>
                <a:schemeClr val="tx2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endParaRPr lang="en-US" altLang="ko-KR" dirty="0" smtClean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소프트웨어 </a:t>
            </a:r>
            <a:r>
              <a:rPr lang="ko-KR" altLang="en-US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및 관련 데이터는 중앙에 </a:t>
            </a:r>
            <a:r>
              <a:rPr lang="ko-KR" altLang="en-US" u="sng" dirty="0" err="1">
                <a:solidFill>
                  <a:schemeClr val="accent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호스팅되고</a:t>
            </a:r>
            <a:r>
              <a:rPr lang="ko-KR" altLang="en-US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endParaRPr lang="en-US" altLang="ko-KR" dirty="0" smtClean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endParaRPr lang="en-US" altLang="ko-KR" dirty="0" smtClean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사용자는 </a:t>
            </a:r>
            <a:r>
              <a:rPr lang="ko-KR" altLang="en-US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웹 브라우저 등의 </a:t>
            </a:r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클라이언트</a:t>
            </a:r>
            <a:r>
              <a:rPr lang="ko-KR" altLang="en-US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를 통해 </a:t>
            </a:r>
            <a:r>
              <a:rPr lang="ko-KR" altLang="en-US" dirty="0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접속하는</a:t>
            </a:r>
            <a:endParaRPr lang="en-US" altLang="ko-KR" dirty="0" smtClean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 </a:t>
            </a:r>
            <a:endParaRPr lang="en-US" altLang="ko-KR" dirty="0" smtClean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형태의 </a:t>
            </a:r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소프트웨어</a:t>
            </a:r>
            <a:r>
              <a:rPr lang="ko-KR" altLang="en-US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 전달 모델이다</a:t>
            </a:r>
            <a:r>
              <a:rPr lang="en-US" altLang="ko-KR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.</a:t>
            </a:r>
            <a:endParaRPr lang="ko-KR" altLang="en-US" dirty="0"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2483768" y="2492896"/>
            <a:ext cx="4032448" cy="3960440"/>
          </a:xfrm>
          <a:prstGeom prst="mathMultiply">
            <a:avLst>
              <a:gd name="adj1" fmla="val 126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-25643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pic>
        <p:nvPicPr>
          <p:cNvPr id="8" name="Picture 3" descr="C:\Users\user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8692"/>
            <a:ext cx="76454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-5526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pic>
        <p:nvPicPr>
          <p:cNvPr id="8" name="Picture 3" descr="C:\Users\user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8692"/>
            <a:ext cx="76454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/>
          <p:cNvSpPr/>
          <p:nvPr/>
        </p:nvSpPr>
        <p:spPr>
          <a:xfrm>
            <a:off x="5724128" y="1556793"/>
            <a:ext cx="2997440" cy="3960439"/>
          </a:xfrm>
          <a:prstGeom prst="frame">
            <a:avLst>
              <a:gd name="adj1" fmla="val 569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1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 err="1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Saas</a:t>
            </a:r>
            <a:r>
              <a:rPr lang="ko-KR" altLang="en-US" sz="3200" b="1" spc="300" dirty="0" smtClean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의 구</a:t>
            </a:r>
            <a:r>
              <a:rPr lang="ko-KR" altLang="en-US" sz="3200" b="1" spc="300" dirty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조</a:t>
            </a:r>
            <a:endParaRPr lang="en-US" altLang="ko-KR" sz="3200" b="1" spc="300" dirty="0" smtClean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8983" y="1237050"/>
            <a:ext cx="3456384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2</a:t>
            </a:r>
            <a:endParaRPr lang="ko-KR" altLang="en-US" sz="7200" b="1" spc="300" dirty="0" smtClean="0">
              <a:solidFill>
                <a:srgbClr val="28517A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1960" y="463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pic>
        <p:nvPicPr>
          <p:cNvPr id="2051" name="Picture 3" descr="C:\Users\user\Desktop\무제-2 복사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" r="1479"/>
          <a:stretch/>
        </p:blipFill>
        <p:spPr bwMode="auto">
          <a:xfrm>
            <a:off x="675274" y="1429344"/>
            <a:ext cx="7785158" cy="41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4604" y="6597352"/>
            <a:ext cx="511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▲</a:t>
            </a:r>
            <a:r>
              <a:rPr lang="ko-KR" altLang="en-US" sz="1000" dirty="0" err="1"/>
              <a:t>클라우드</a:t>
            </a:r>
            <a:r>
              <a:rPr lang="ko-KR" altLang="en-US" sz="1000" dirty="0"/>
              <a:t> 서비스 모델 비교 </a:t>
            </a:r>
            <a:r>
              <a:rPr lang="en-US" altLang="ko-KR" sz="1000" dirty="0"/>
              <a:t>(</a:t>
            </a:r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교보증권</a:t>
            </a:r>
            <a:r>
              <a:rPr lang="en-US" altLang="ko-KR" sz="1000" dirty="0"/>
              <a:t>)</a:t>
            </a:r>
            <a:r>
              <a:rPr lang="en-US" altLang="ko-KR" sz="1000" b="1" dirty="0"/>
              <a:t>[</a:t>
            </a:r>
            <a:r>
              <a:rPr lang="ko-KR" altLang="en-US" sz="1000" b="1" dirty="0"/>
              <a:t>출처</a:t>
            </a:r>
            <a:r>
              <a:rPr lang="en-US" altLang="ko-KR" sz="1000" b="1" dirty="0"/>
              <a:t>]</a:t>
            </a:r>
            <a:r>
              <a:rPr lang="ko-KR" altLang="en-US" sz="1000" dirty="0"/>
              <a:t> </a:t>
            </a:r>
            <a:r>
              <a:rPr lang="en-US" altLang="ko-KR" sz="1000" dirty="0">
                <a:hlinkClick r:id="rId4"/>
              </a:rPr>
              <a:t>SaaS, </a:t>
            </a:r>
            <a:r>
              <a:rPr lang="en-US" altLang="ko-KR" sz="1000" dirty="0" err="1">
                <a:hlinkClick r:id="rId4"/>
              </a:rPr>
              <a:t>IaaS</a:t>
            </a:r>
            <a:r>
              <a:rPr lang="en-US" altLang="ko-KR" sz="1000" dirty="0">
                <a:hlinkClick r:id="rId4"/>
              </a:rPr>
              <a:t>, </a:t>
            </a:r>
            <a:r>
              <a:rPr lang="en-US" altLang="ko-KR" sz="1000" dirty="0" err="1">
                <a:hlinkClick r:id="rId4"/>
              </a:rPr>
              <a:t>PaaS</a:t>
            </a:r>
            <a:r>
              <a:rPr lang="en-US" altLang="ko-KR" sz="1000" dirty="0">
                <a:hlinkClick r:id="rId4"/>
              </a:rPr>
              <a:t>....</a:t>
            </a:r>
            <a:r>
              <a:rPr lang="en-US" altLang="ko-KR" sz="1000" dirty="0"/>
              <a:t>|</a:t>
            </a:r>
            <a:r>
              <a:rPr lang="ko-KR" altLang="en-US" sz="1000" b="1" dirty="0"/>
              <a:t>작성자</a:t>
            </a:r>
            <a:r>
              <a:rPr lang="ko-KR" altLang="en-US" sz="1000" dirty="0"/>
              <a:t> </a:t>
            </a:r>
            <a:r>
              <a:rPr lang="ko-KR" altLang="en-US" sz="1000" dirty="0" err="1">
                <a:hlinkClick r:id="rId5"/>
              </a:rPr>
              <a:t>세라비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802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738</Words>
  <Application>Microsoft Office PowerPoint</Application>
  <PresentationFormat>화면 슬라이드 쇼(4:3)</PresentationFormat>
  <Paragraphs>151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Arial</vt:lpstr>
      <vt:lpstr>a대한늬우스L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user</cp:lastModifiedBy>
  <cp:revision>53</cp:revision>
  <dcterms:created xsi:type="dcterms:W3CDTF">2015-04-15T04:21:45Z</dcterms:created>
  <dcterms:modified xsi:type="dcterms:W3CDTF">2017-03-21T13:37:22Z</dcterms:modified>
</cp:coreProperties>
</file>