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6" r:id="rId4"/>
    <p:sldId id="268" r:id="rId5"/>
    <p:sldId id="269" r:id="rId6"/>
    <p:sldId id="270" r:id="rId7"/>
    <p:sldId id="265" r:id="rId8"/>
    <p:sldId id="260" r:id="rId9"/>
    <p:sldId id="262" r:id="rId10"/>
    <p:sldId id="261" r:id="rId11"/>
    <p:sldId id="266" r:id="rId12"/>
    <p:sldId id="267" r:id="rId13"/>
    <p:sldId id="271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6657"/>
    <a:srgbClr val="48A8E2"/>
    <a:srgbClr val="00002E"/>
    <a:srgbClr val="D74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6" autoAdjust="0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ADE6F1-1750-CAF6-0A28-3282B16B76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65225-3C9C-7A65-8141-55838F87C3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98EAE-014D-49C4-B8CA-BC5E0C555E46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F41D6-A25E-97B2-A672-426157D80D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E4A12-CE55-61AF-5199-D5A21EDC39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67957-7AD5-4BED-A4CE-14D05D753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9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451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87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29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1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5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40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45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target.com/iotagenda/definition/Internet-of-Things-IoT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dataversity.net/brief-history-internet-thing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nowledgehut.com/blog/web-development/iot-future" TargetMode="External"/><Relationship Id="rId5" Type="http://schemas.openxmlformats.org/officeDocument/2006/relationships/hyperlink" Target="https://www.visionofhumanity.org/" TargetMode="External"/><Relationship Id="rId4" Type="http://schemas.openxmlformats.org/officeDocument/2006/relationships/hyperlink" Target="https://www.geeksforgeeks.org/" TargetMode="External"/><Relationship Id="rId9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60" y="-22496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22496"/>
            <a:ext cx="14758738" cy="380511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34483" y="1887860"/>
            <a:ext cx="10361314" cy="15412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100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Internet Of Things</a:t>
            </a:r>
            <a:endParaRPr lang="en-US" sz="10000" dirty="0"/>
          </a:p>
        </p:txBody>
      </p:sp>
      <p:sp>
        <p:nvSpPr>
          <p:cNvPr id="6" name="Text 2"/>
          <p:cNvSpPr/>
          <p:nvPr/>
        </p:nvSpPr>
        <p:spPr>
          <a:xfrm>
            <a:off x="2348389" y="5234345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Presented By: </a:t>
            </a:r>
            <a:r>
              <a:rPr lang="en-US" sz="40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mohadeseh</a:t>
            </a:r>
            <a:r>
              <a:rPr lang="en-US" sz="4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Tabatabaei </a:t>
            </a:r>
            <a:r>
              <a:rPr lang="en-US" sz="40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nia</a:t>
            </a:r>
            <a:endParaRPr lang="en-US" sz="4000" dirty="0"/>
          </a:p>
        </p:txBody>
      </p:sp>
      <p:sp>
        <p:nvSpPr>
          <p:cNvPr id="7" name="Text 3"/>
          <p:cNvSpPr/>
          <p:nvPr/>
        </p:nvSpPr>
        <p:spPr>
          <a:xfrm>
            <a:off x="2348389" y="5839658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Professor: Dr. Zahra </a:t>
            </a:r>
            <a:r>
              <a:rPr lang="en-US" sz="36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Asaei</a:t>
            </a:r>
            <a:endParaRPr lang="en-US" sz="36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4835E72A-0B7B-DF4D-695D-45FE8E1A404B}"/>
              </a:ext>
            </a:extLst>
          </p:cNvPr>
          <p:cNvSpPr/>
          <p:nvPr/>
        </p:nvSpPr>
        <p:spPr>
          <a:xfrm>
            <a:off x="327084" y="7721510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3000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AA31F778-256D-EEA3-A287-994EA18FD002}"/>
              </a:ext>
            </a:extLst>
          </p:cNvPr>
          <p:cNvSpPr/>
          <p:nvPr/>
        </p:nvSpPr>
        <p:spPr>
          <a:xfrm>
            <a:off x="4185210" y="6938496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376499" y="959344"/>
            <a:ext cx="8191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0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Challenges of IOT:</a:t>
            </a:r>
            <a:endParaRPr lang="en-US" sz="5000" dirty="0"/>
          </a:p>
        </p:txBody>
      </p:sp>
      <p:sp>
        <p:nvSpPr>
          <p:cNvPr id="6" name="Shape 2"/>
          <p:cNvSpPr/>
          <p:nvPr/>
        </p:nvSpPr>
        <p:spPr>
          <a:xfrm>
            <a:off x="4376499" y="2334159"/>
            <a:ext cx="9306401" cy="1424583"/>
          </a:xfrm>
          <a:prstGeom prst="roundRect">
            <a:avLst>
              <a:gd name="adj" fmla="val 28075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626412" y="258407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Security</a:t>
            </a:r>
            <a:endParaRPr lang="en-US" sz="2800" dirty="0"/>
          </a:p>
        </p:txBody>
      </p:sp>
      <p:sp>
        <p:nvSpPr>
          <p:cNvPr id="8" name="Text 4"/>
          <p:cNvSpPr/>
          <p:nvPr/>
        </p:nvSpPr>
        <p:spPr>
          <a:xfrm>
            <a:off x="4626412" y="3053473"/>
            <a:ext cx="880657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Protecting IoT devices and networks from cyber threats and ensuring data privacy.</a:t>
            </a:r>
            <a:endParaRPr lang="en-US" sz="2000" dirty="0"/>
          </a:p>
        </p:txBody>
      </p:sp>
      <p:sp>
        <p:nvSpPr>
          <p:cNvPr id="9" name="Shape 5"/>
          <p:cNvSpPr/>
          <p:nvPr/>
        </p:nvSpPr>
        <p:spPr>
          <a:xfrm>
            <a:off x="4376499" y="3980913"/>
            <a:ext cx="9306401" cy="1424583"/>
          </a:xfrm>
          <a:prstGeom prst="roundRect">
            <a:avLst>
              <a:gd name="adj" fmla="val 28075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4626412" y="42308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D7425E"/>
                </a:solidFill>
                <a:latin typeface="Nunito" pitchFamily="34" charset="0"/>
              </a:rPr>
              <a:t>Privacy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4626412" y="4525266"/>
            <a:ext cx="880657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need for different IoT devices, platforms, and protocols to work seamlessly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together.</a:t>
            </a:r>
            <a:endParaRPr lang="en-US" sz="2000" dirty="0"/>
          </a:p>
        </p:txBody>
      </p:sp>
      <p:sp>
        <p:nvSpPr>
          <p:cNvPr id="12" name="Shape 8"/>
          <p:cNvSpPr/>
          <p:nvPr/>
        </p:nvSpPr>
        <p:spPr>
          <a:xfrm>
            <a:off x="4376499" y="5627666"/>
            <a:ext cx="9306401" cy="1779984"/>
          </a:xfrm>
          <a:prstGeom prst="roundRect">
            <a:avLst>
              <a:gd name="adj" fmla="val 22470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9"/>
          <p:cNvSpPr/>
          <p:nvPr/>
        </p:nvSpPr>
        <p:spPr>
          <a:xfrm>
            <a:off x="4626412" y="587757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DD785E"/>
                </a:solidFill>
                <a:latin typeface="Nunito" pitchFamily="34" charset="0"/>
              </a:rPr>
              <a:t>Reliability</a:t>
            </a:r>
            <a:endParaRPr lang="en-US" sz="2400" dirty="0"/>
          </a:p>
        </p:txBody>
      </p:sp>
      <p:sp>
        <p:nvSpPr>
          <p:cNvPr id="14" name="Text 10"/>
          <p:cNvSpPr/>
          <p:nvPr/>
        </p:nvSpPr>
        <p:spPr>
          <a:xfrm>
            <a:off x="4626412" y="6446935"/>
            <a:ext cx="880657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Nunito" pitchFamily="2" charset="0"/>
              </a:rPr>
              <a:t>Reliability refers to the ability of a system to perform its intended function consistently and without failure over time.</a:t>
            </a:r>
            <a:endParaRPr lang="en-US" sz="2000" dirty="0">
              <a:solidFill>
                <a:schemeClr val="bg1"/>
              </a:solidFill>
              <a:latin typeface="Nunito" pitchFamily="2" charset="0"/>
            </a:endParaRPr>
          </a:p>
        </p:txBody>
      </p:sp>
      <p:pic>
        <p:nvPicPr>
          <p:cNvPr id="16" name="Picture Placeholder 64" descr="Robotic hand and human hand almost touching with their pointer fingers">
            <a:extLst>
              <a:ext uri="{FF2B5EF4-FFF2-40B4-BE49-F238E27FC236}">
                <a16:creationId xmlns:a16="http://schemas.microsoft.com/office/drawing/2014/main" id="{4CFD651B-E681-3435-A323-016B517CEB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2641534" y="2544603"/>
            <a:ext cx="8655512" cy="3372444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3579C19-00A6-EDAB-81DD-24AB08A70DF8}"/>
              </a:ext>
            </a:extLst>
          </p:cNvPr>
          <p:cNvSpPr txBox="1">
            <a:spLocks/>
          </p:cNvSpPr>
          <p:nvPr/>
        </p:nvSpPr>
        <p:spPr>
          <a:xfrm>
            <a:off x="11549604" y="7650244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02E4C0-AD5E-4E8C-9F21-7CCE474BDCEB}" type="slidenum">
              <a:rPr lang="en-US" smtClean="0">
                <a:solidFill>
                  <a:schemeClr val="bg1"/>
                </a:solidFill>
              </a:rPr>
              <a:pPr algn="r"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r>
              <a:rPr lang="en-US" dirty="0">
                <a:solidFill>
                  <a:srgbClr val="00002E"/>
                </a:solidFill>
              </a:rPr>
              <a:t>I</a:t>
            </a:r>
          </a:p>
        </p:txBody>
      </p:sp>
      <p:pic>
        <p:nvPicPr>
          <p:cNvPr id="7" name="Picture Placeholder 76" descr="A woman wearing purple glasses showing data">
            <a:extLst>
              <a:ext uri="{FF2B5EF4-FFF2-40B4-BE49-F238E27FC236}">
                <a16:creationId xmlns:a16="http://schemas.microsoft.com/office/drawing/2014/main" id="{8565C262-15EF-CA0D-DF4C-0327C26D7CB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37779" y="655401"/>
            <a:ext cx="8778131" cy="6918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B52A15-C705-1BDD-A8E9-3A909151E09B}"/>
              </a:ext>
            </a:extLst>
          </p:cNvPr>
          <p:cNvSpPr txBox="1"/>
          <p:nvPr/>
        </p:nvSpPr>
        <p:spPr>
          <a:xfrm>
            <a:off x="9653688" y="1298643"/>
            <a:ext cx="45389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>
                <a:solidFill>
                  <a:schemeClr val="bg1"/>
                </a:solidFill>
                <a:latin typeface="Abadi" panose="020B0604020104020204" pitchFamily="34" charset="0"/>
              </a:rPr>
              <a:t>Future Of</a:t>
            </a:r>
          </a:p>
          <a:p>
            <a:r>
              <a:rPr lang="en-US" sz="12000" b="1" dirty="0">
                <a:solidFill>
                  <a:schemeClr val="bg1"/>
                </a:solidFill>
                <a:latin typeface="Abadi" panose="020B0604020104020204" pitchFamily="34" charset="0"/>
              </a:rPr>
              <a:t>IoT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C17CF02-E7C6-D21F-C678-821D78028E6F}"/>
              </a:ext>
            </a:extLst>
          </p:cNvPr>
          <p:cNvSpPr txBox="1">
            <a:spLocks/>
          </p:cNvSpPr>
          <p:nvPr/>
        </p:nvSpPr>
        <p:spPr>
          <a:xfrm>
            <a:off x="11549604" y="7650244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02E4C0-AD5E-4E8C-9F21-7CCE474BDCEB}" type="slidenum">
              <a:rPr lang="en-US" smtClean="0">
                <a:solidFill>
                  <a:schemeClr val="bg1"/>
                </a:solidFill>
              </a:rPr>
              <a:pPr algn="r"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0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1"/>
          <p:cNvSpPr/>
          <p:nvPr/>
        </p:nvSpPr>
        <p:spPr>
          <a:xfrm>
            <a:off x="833199" y="254293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</a:rPr>
              <a:t>Resources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200" y="3639295"/>
            <a:ext cx="6865896" cy="2617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https://www.geeksforgeeks.org/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/>
              </a:rPr>
              <a:t>https://www.visionofhumanity.org/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/>
              </a:rPr>
              <a:t>https://www.knowledgehut.com/blog/web-development/iot-future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7"/>
              </a:rPr>
              <a:t>https://www.dataversity.net/brief-history-internet-things/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8"/>
              </a:rPr>
              <a:t>https://www.techtarget.com/iotagenda/definition/Internet-of-Things-IoT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Placeholder 18" descr="A woman looking at a screen with tiny writing and graphs floating">
            <a:extLst>
              <a:ext uri="{FF2B5EF4-FFF2-40B4-BE49-F238E27FC236}">
                <a16:creationId xmlns:a16="http://schemas.microsoft.com/office/drawing/2014/main" id="{77C93F10-66CC-B542-8E29-73DC981B4CD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7761" y="1252694"/>
            <a:ext cx="6053973" cy="5776756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EE586A3-0F87-3148-F26B-B1C402487504}"/>
              </a:ext>
            </a:extLst>
          </p:cNvPr>
          <p:cNvSpPr txBox="1">
            <a:spLocks/>
          </p:cNvSpPr>
          <p:nvPr/>
        </p:nvSpPr>
        <p:spPr>
          <a:xfrm>
            <a:off x="11549604" y="7650244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02E4C0-AD5E-4E8C-9F21-7CCE474BDCEB}" type="slidenum">
              <a:rPr lang="en-US" smtClean="0">
                <a:solidFill>
                  <a:schemeClr val="bg1"/>
                </a:solidFill>
              </a:rPr>
              <a:pPr algn="r"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4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370815-41EA-385C-9037-64551E31146E}"/>
              </a:ext>
            </a:extLst>
          </p:cNvPr>
          <p:cNvSpPr/>
          <p:nvPr/>
        </p:nvSpPr>
        <p:spPr>
          <a:xfrm>
            <a:off x="0" y="0"/>
            <a:ext cx="14806863" cy="8229600"/>
          </a:xfrm>
          <a:prstGeom prst="rect">
            <a:avLst/>
          </a:prstGeom>
          <a:solidFill>
            <a:srgbClr val="00002E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14EF1-111E-E787-A445-2620C961F2BA}"/>
              </a:ext>
            </a:extLst>
          </p:cNvPr>
          <p:cNvSpPr txBox="1"/>
          <p:nvPr/>
        </p:nvSpPr>
        <p:spPr>
          <a:xfrm>
            <a:off x="4432712" y="3299192"/>
            <a:ext cx="65133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Nunito" pitchFamily="2" charset="0"/>
              </a:rPr>
              <a:t>Thank</a:t>
            </a:r>
            <a:r>
              <a:rPr lang="en-US" sz="10000" dirty="0">
                <a:solidFill>
                  <a:schemeClr val="bg1"/>
                </a:solidFill>
              </a:rPr>
              <a:t> </a:t>
            </a:r>
            <a:r>
              <a:rPr lang="en-US" sz="10000" dirty="0">
                <a:solidFill>
                  <a:schemeClr val="bg1"/>
                </a:solidFill>
                <a:latin typeface="Nunito" pitchFamily="2" charset="0"/>
              </a:rPr>
              <a:t>You!</a:t>
            </a:r>
            <a:endParaRPr lang="en-US" sz="10000" dirty="0">
              <a:solidFill>
                <a:schemeClr val="bg1"/>
              </a:solidFill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25556DA6-AE8F-C2FD-7619-F0F44224D38E}"/>
              </a:ext>
            </a:extLst>
          </p:cNvPr>
          <p:cNvSpPr/>
          <p:nvPr/>
        </p:nvSpPr>
        <p:spPr>
          <a:xfrm>
            <a:off x="6509656" y="7560450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By: </a:t>
            </a:r>
            <a:r>
              <a:rPr lang="en-US" sz="35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mohadeseh</a:t>
            </a:r>
            <a:r>
              <a:rPr lang="en-US" sz="35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Tabatabaei </a:t>
            </a:r>
            <a:r>
              <a:rPr lang="en-US" sz="35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nia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94138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21375" y="1262003"/>
            <a:ext cx="810125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8800" dirty="0">
                <a:solidFill>
                  <a:schemeClr val="bg1"/>
                </a:solidFill>
              </a:rPr>
              <a:t>Table of Content:</a:t>
            </a:r>
          </a:p>
        </p:txBody>
      </p:sp>
      <p:sp>
        <p:nvSpPr>
          <p:cNvPr id="6" name="Text 2"/>
          <p:cNvSpPr/>
          <p:nvPr/>
        </p:nvSpPr>
        <p:spPr>
          <a:xfrm>
            <a:off x="8331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94433-E6B7-8CC9-B789-E1BEE5C7A8DD}"/>
              </a:ext>
            </a:extLst>
          </p:cNvPr>
          <p:cNvSpPr txBox="1"/>
          <p:nvPr/>
        </p:nvSpPr>
        <p:spPr>
          <a:xfrm>
            <a:off x="833199" y="2425303"/>
            <a:ext cx="431560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Nunito" pitchFamily="2" charset="0"/>
              </a:rPr>
              <a:t>Definition of 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Nunito" pitchFamily="2" charset="0"/>
              </a:rPr>
              <a:t>History of 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Nunito" pitchFamily="2" charset="0"/>
              </a:rPr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Nunito" pitchFamily="2" charset="0"/>
              </a:rPr>
              <a:t>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Nunito" pitchFamily="2" charset="0"/>
              </a:rPr>
              <a:t>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Nunito" pitchFamily="2" charset="0"/>
              </a:rPr>
              <a:t>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Nunito" pitchFamily="2" charset="0"/>
              </a:rPr>
              <a:t>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Nuni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Nunito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D6DBADBC-2AAD-DE23-074A-26BAB68156F4}"/>
              </a:ext>
            </a:extLst>
          </p:cNvPr>
          <p:cNvSpPr txBox="1">
            <a:spLocks/>
          </p:cNvSpPr>
          <p:nvPr/>
        </p:nvSpPr>
        <p:spPr>
          <a:xfrm>
            <a:off x="11549604" y="7650244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02E4C0-AD5E-4E8C-9F21-7CCE474BDCEB}" type="slidenum">
              <a:rPr lang="en-US" smtClean="0">
                <a:solidFill>
                  <a:schemeClr val="bg1"/>
                </a:solidFill>
              </a:rPr>
              <a:pPr algn="r"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6814" y="3262312"/>
            <a:ext cx="558546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Internet of Things 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3262313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endParaRPr lang="en-US" sz="5249" dirty="0"/>
          </a:p>
        </p:txBody>
      </p:sp>
      <p:sp>
        <p:nvSpPr>
          <p:cNvPr id="7" name="Text 3"/>
          <p:cNvSpPr/>
          <p:nvPr/>
        </p:nvSpPr>
        <p:spPr>
          <a:xfrm>
            <a:off x="833199" y="442876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Internet of Things (IoT) refers to the network of objects connected to the internet, allowing them to send and receive data. It is revolutionizing how we interact with technology.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63E165-B671-7B8D-48FA-D7B97A0E4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50CD0-779B-0EBE-D923-0FF5E4E78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440197" cy="822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6BB72C-3408-378C-EF0B-C8B7020F7C56}"/>
              </a:ext>
            </a:extLst>
          </p:cNvPr>
          <p:cNvSpPr txBox="1"/>
          <p:nvPr/>
        </p:nvSpPr>
        <p:spPr>
          <a:xfrm>
            <a:off x="10440197" y="2375862"/>
            <a:ext cx="53324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1000" dirty="0">
                <a:solidFill>
                  <a:schemeClr val="bg1"/>
                </a:solidFill>
              </a:rPr>
              <a:t>Smart Fridge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8534B5BD-CC86-961B-EAA6-E89569D2BF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DD6A5022-BC0D-76A8-39A3-AA3EEE0CBBF8}"/>
              </a:ext>
            </a:extLst>
          </p:cNvPr>
          <p:cNvSpPr txBox="1">
            <a:spLocks/>
          </p:cNvSpPr>
          <p:nvPr/>
        </p:nvSpPr>
        <p:spPr>
          <a:xfrm>
            <a:off x="11549604" y="7650244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02E4C0-AD5E-4E8C-9F21-7CCE474BDCEB}" type="slidenum">
              <a:rPr lang="en-US" smtClean="0">
                <a:solidFill>
                  <a:schemeClr val="bg1"/>
                </a:solidFill>
              </a:rPr>
              <a:pPr algn="r"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99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63E165-B671-7B8D-48FA-D7B97A0E4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8534B5BD-CC86-961B-EAA6-E89569D2BF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036AF0-3263-554F-F1C4-0271A439D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3850" y="-52426"/>
            <a:ext cx="14973300" cy="8944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F342E4-5A47-406B-59E0-4CBB81CA54F8}"/>
              </a:ext>
            </a:extLst>
          </p:cNvPr>
          <p:cNvSpPr txBox="1"/>
          <p:nvPr/>
        </p:nvSpPr>
        <p:spPr>
          <a:xfrm>
            <a:off x="4242770" y="533906"/>
            <a:ext cx="58400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Nunito" pitchFamily="2" charset="0"/>
              </a:rPr>
              <a:t>First IOT Device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632C0CC-16C5-E280-DD40-3A4B68F43F00}"/>
              </a:ext>
            </a:extLst>
          </p:cNvPr>
          <p:cNvSpPr txBox="1">
            <a:spLocks/>
          </p:cNvSpPr>
          <p:nvPr/>
        </p:nvSpPr>
        <p:spPr>
          <a:xfrm>
            <a:off x="11549604" y="7650244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02E4C0-AD5E-4E8C-9F21-7CCE474BDCEB}" type="slidenum">
              <a:rPr lang="en-US" smtClean="0">
                <a:solidFill>
                  <a:schemeClr val="bg1"/>
                </a:solidFill>
              </a:rPr>
              <a:pPr algn="r"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3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C63E165-B671-7B8D-48FA-D7B97A0E4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8534B5BD-CC86-961B-EAA6-E89569D2BF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Kevin Ashton solo pide a las empresas que utilicen IoT - Think Big Empresas">
            <a:extLst>
              <a:ext uri="{FF2B5EF4-FFF2-40B4-BE49-F238E27FC236}">
                <a16:creationId xmlns:a16="http://schemas.microsoft.com/office/drawing/2014/main" id="{1AFC030E-4521-27D6-48B2-82599FC40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11"/>
          <a:stretch/>
        </p:blipFill>
        <p:spPr bwMode="auto">
          <a:xfrm>
            <a:off x="628252" y="808179"/>
            <a:ext cx="6686948" cy="630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3684B3-78F2-A1EC-42BD-A47E54716E33}"/>
              </a:ext>
            </a:extLst>
          </p:cNvPr>
          <p:cNvSpPr txBox="1"/>
          <p:nvPr/>
        </p:nvSpPr>
        <p:spPr>
          <a:xfrm>
            <a:off x="7943452" y="2728316"/>
            <a:ext cx="556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Kevin Ashton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AAB5E-E8B0-BA91-BA8D-3B727F74E813}"/>
              </a:ext>
            </a:extLst>
          </p:cNvPr>
          <p:cNvSpPr txBox="1"/>
          <p:nvPr/>
        </p:nvSpPr>
        <p:spPr>
          <a:xfrm>
            <a:off x="8010326" y="4079303"/>
            <a:ext cx="59918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0" i="0" dirty="0">
                <a:solidFill>
                  <a:schemeClr val="bg1"/>
                </a:solidFill>
                <a:effectLst/>
                <a:latin typeface="Nunito" pitchFamily="2" charset="0"/>
              </a:rPr>
              <a:t>The term 'Internet of Things' was coined in </a:t>
            </a:r>
            <a:r>
              <a:rPr lang="en-US" sz="2600" b="0" i="0" dirty="0">
                <a:solidFill>
                  <a:srgbClr val="D7425E"/>
                </a:solidFill>
                <a:effectLst/>
                <a:latin typeface="Nunito" pitchFamily="2" charset="0"/>
              </a:rPr>
              <a:t>1999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Nunito" pitchFamily="2" charset="0"/>
              </a:rPr>
              <a:t> by the computer scientist Kevin Ashton</a:t>
            </a:r>
            <a:r>
              <a:rPr lang="en-US" sz="2600" dirty="0">
                <a:solidFill>
                  <a:schemeClr val="bg1"/>
                </a:solidFill>
                <a:latin typeface="Google Sans"/>
              </a:rPr>
              <a:t>.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DF0AB1F8-D7A5-0ADB-14B5-0209FC91AAC8}"/>
              </a:ext>
            </a:extLst>
          </p:cNvPr>
          <p:cNvSpPr txBox="1">
            <a:spLocks/>
          </p:cNvSpPr>
          <p:nvPr/>
        </p:nvSpPr>
        <p:spPr>
          <a:xfrm>
            <a:off x="11549604" y="7650244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02E4C0-AD5E-4E8C-9F21-7CCE474BDCEB}" type="slidenum">
              <a:rPr lang="en-US" smtClean="0">
                <a:solidFill>
                  <a:schemeClr val="bg1"/>
                </a:solidFill>
              </a:rPr>
              <a:pPr algn="r"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9170" y="-22496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AA31F778-256D-EEA3-A287-994EA18FD002}"/>
              </a:ext>
            </a:extLst>
          </p:cNvPr>
          <p:cNvSpPr/>
          <p:nvPr/>
        </p:nvSpPr>
        <p:spPr>
          <a:xfrm>
            <a:off x="4185210" y="6938496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3600" dirty="0"/>
          </a:p>
        </p:txBody>
      </p:sp>
      <p:pic>
        <p:nvPicPr>
          <p:cNvPr id="9" name="Picture 8" descr="A timeline of a car&#10;&#10;Description automatically generated with medium confidence">
            <a:extLst>
              <a:ext uri="{FF2B5EF4-FFF2-40B4-BE49-F238E27FC236}">
                <a16:creationId xmlns:a16="http://schemas.microsoft.com/office/drawing/2014/main" id="{C0E5B24B-D24A-0804-D55A-DE1185D43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0" y="1763247"/>
            <a:ext cx="14649570" cy="6488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8FD4B-3BEA-8F60-1BC9-9F7C176710BF}"/>
              </a:ext>
            </a:extLst>
          </p:cNvPr>
          <p:cNvSpPr txBox="1"/>
          <p:nvPr/>
        </p:nvSpPr>
        <p:spPr>
          <a:xfrm>
            <a:off x="3019545" y="132031"/>
            <a:ext cx="86296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Nunito" panose="020F0502020204030204" pitchFamily="2" charset="0"/>
              </a:rPr>
              <a:t>History of IoT</a:t>
            </a:r>
          </a:p>
        </p:txBody>
      </p:sp>
    </p:spTree>
    <p:extLst>
      <p:ext uri="{BB962C8B-B14F-4D97-AF65-F5344CB8AC3E}">
        <p14:creationId xmlns:p14="http://schemas.microsoft.com/office/powerpoint/2010/main" val="218763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348389" y="1371124"/>
            <a:ext cx="5958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Key Components of IOT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68343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499241" y="272510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27597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Sensors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3329107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Devices that collect data from the physical environment, such as temperature, humidity, and motion.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68343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7577138" y="272510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27597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Connectivity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329107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Allows objects to connect to the internet and communicate with each other through various technologies such as Wi-Fi and Bluetooth.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348389" y="566790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2499241" y="570957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8148399" y="567499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 Processing</a:t>
            </a:r>
            <a:endParaRPr lang="en-US" sz="2187" dirty="0">
              <a:solidFill>
                <a:srgbClr val="48A8E2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8148399" y="6244352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collected data is processed and analyzed to derive meaningful insights and enable intelligent decision-making.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63188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48A8E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7577138" y="567355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2963032" y="5709578"/>
            <a:ext cx="2247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BC6657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Cloud Computing</a:t>
            </a:r>
            <a:endParaRPr lang="en-US" sz="2187" dirty="0">
              <a:solidFill>
                <a:srgbClr val="BC6657"/>
              </a:solidFill>
            </a:endParaRPr>
          </a:p>
        </p:txBody>
      </p:sp>
      <p:sp>
        <p:nvSpPr>
          <p:cNvPr id="20" name="Text 17"/>
          <p:cNvSpPr/>
          <p:nvPr/>
        </p:nvSpPr>
        <p:spPr>
          <a:xfrm>
            <a:off x="2963032" y="6278935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Provides storage and processing power for IoT devices, allowing for real-time data analysis and remote control.</a:t>
            </a:r>
            <a:endParaRPr lang="en-US" sz="1750" dirty="0"/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FCD67E3C-7571-2FC3-B32D-B73921C21481}"/>
              </a:ext>
            </a:extLst>
          </p:cNvPr>
          <p:cNvSpPr txBox="1">
            <a:spLocks/>
          </p:cNvSpPr>
          <p:nvPr/>
        </p:nvSpPr>
        <p:spPr>
          <a:xfrm>
            <a:off x="11549604" y="7650244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02E4C0-AD5E-4E8C-9F21-7CCE474BDCEB}" type="slidenum">
              <a:rPr lang="en-US" smtClean="0">
                <a:solidFill>
                  <a:schemeClr val="bg1"/>
                </a:solidFill>
              </a:rPr>
              <a:pPr algn="r"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19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348389" y="1278850"/>
            <a:ext cx="7475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Examples of IOT Applications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417564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30" y="2445306"/>
            <a:ext cx="3033474" cy="18535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46042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Smart Homes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348389" y="5173623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Connected devices that remotely control and monitor home appliances, lighting, security systems, and more.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70602" y="2417564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344" y="2445306"/>
            <a:ext cx="3033474" cy="185356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0602" y="46042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Healthcare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0602" y="5173623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IoT-enabled medical devices and wearable sensors for remote patient monitoring and efficient healthcare management.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9192816" y="2417564"/>
            <a:ext cx="3089077" cy="1909167"/>
          </a:xfrm>
          <a:prstGeom prst="roundRect">
            <a:avLst>
              <a:gd name="adj" fmla="val 20949"/>
            </a:avLst>
          </a:prstGeom>
          <a:noFill/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557" y="2445306"/>
            <a:ext cx="3033593" cy="18536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192816" y="460438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Smart Cities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192816" y="5173742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Intelligent infrastructure and services for energy management, transportation, waste management, and public safety.</a:t>
            </a:r>
            <a:endParaRPr lang="en-US" sz="1750" dirty="0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C6226FA4-CCC2-26B1-0080-D41FA653C969}"/>
              </a:ext>
            </a:extLst>
          </p:cNvPr>
          <p:cNvSpPr txBox="1">
            <a:spLocks/>
          </p:cNvSpPr>
          <p:nvPr/>
        </p:nvSpPr>
        <p:spPr>
          <a:xfrm>
            <a:off x="11549604" y="7650244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02E4C0-AD5E-4E8C-9F21-7CCE474BDCEB}" type="slidenum">
              <a:rPr lang="en-US" smtClean="0">
                <a:solidFill>
                  <a:schemeClr val="bg1"/>
                </a:solidFill>
              </a:rPr>
              <a:pPr algn="r"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Custom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Abadi</vt:lpstr>
      <vt:lpstr>Arial</vt:lpstr>
      <vt:lpstr>Calibri</vt:lpstr>
      <vt:lpstr>Google Sans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Reem Keramatulah Solaimani</cp:lastModifiedBy>
  <cp:revision>7</cp:revision>
  <dcterms:created xsi:type="dcterms:W3CDTF">2023-11-13T14:34:13Z</dcterms:created>
  <dcterms:modified xsi:type="dcterms:W3CDTF">2024-07-02T22:00:25Z</dcterms:modified>
</cp:coreProperties>
</file>