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70" r:id="rId11"/>
    <p:sldId id="271" r:id="rId12"/>
    <p:sldId id="272" r:id="rId13"/>
    <p:sldId id="273" r:id="rId14"/>
    <p:sldId id="274" r:id="rId15"/>
    <p:sldId id="275" r:id="rId16"/>
    <p:sldId id="277" r:id="rId17"/>
    <p:sldId id="278" r:id="rId18"/>
    <p:sldId id="267" r:id="rId19"/>
    <p:sldId id="268" r:id="rId20"/>
    <p:sldId id="264" r:id="rId21"/>
    <p:sldId id="279" r:id="rId22"/>
    <p:sldId id="280" r:id="rId23"/>
    <p:sldId id="281" r:id="rId24"/>
    <p:sldId id="28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EDC7B-7220-4983-B959-FF7C0D7ABF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7BD2A4-954A-4F35-84F4-5706D2A566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98C5A-BCCF-47B6-8831-A0657CC5F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0D5-7916-4F5A-8E1E-B6442A1A000D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EA589-8374-4BF6-8AD6-51FEBCABC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AE6CC-6A52-4E57-BFF9-DE8E30162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F5DD-B03D-409A-8712-8BF6DDFE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90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5ECC4-6EF4-4754-856C-AFF08071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266424-79F5-460F-B643-9854873886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C8171-8729-4215-842A-0F099BA22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0D5-7916-4F5A-8E1E-B6442A1A000D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944EE-4502-4D67-992C-0420FEC22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9AA63-B62B-40A9-97BF-4921FEA25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F5DD-B03D-409A-8712-8BF6DDFE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5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549DF3-FA65-41EB-8C6A-0E43AB8613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55C0E-D1E1-4875-B825-4612C4896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E19BB-C585-4158-AF52-2327513C8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0D5-7916-4F5A-8E1E-B6442A1A000D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D71B7-078B-4A63-9BC5-BFBF8C268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B13D4-50FA-4E3B-8B5D-3A6133D70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F5DD-B03D-409A-8712-8BF6DDFE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444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3198F-DAA2-4E41-9420-E749E7A8B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99F79-F239-4C0D-A4D7-C55D2A337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CFFA3-067F-4C5B-A5F8-BF4C95452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0D5-7916-4F5A-8E1E-B6442A1A000D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3FAFE-369A-4B24-B538-795239210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EDE8D-AFBB-42B3-BE6A-6A4AE49A4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F5DD-B03D-409A-8712-8BF6DDFE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302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A9C80-B042-4094-9D0E-9581DB4E8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03B82-BA13-4182-B042-270B11A37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D380E-7510-4170-AC7E-9A6F3981B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0D5-7916-4F5A-8E1E-B6442A1A000D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97C1D-9D4F-4BB3-BEA8-5CD4BB16D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B76E3-0885-49F7-B898-CA22CC7E2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F5DD-B03D-409A-8712-8BF6DDFE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917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786EB-9681-4FFA-A713-B9A22F207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BC2AE-6B12-4ADB-BE6A-F3A7264408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D5BC9F-A07E-4816-BE76-49992F795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BAC5F-66F5-43BE-9466-93866D05D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0D5-7916-4F5A-8E1E-B6442A1A000D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0A6F4-BCB6-48DB-B2DA-DEADC546B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3D27C-B4A0-4AA0-8F3C-B3C28552F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F5DD-B03D-409A-8712-8BF6DDFE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5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ACB8E-5767-4B0C-B158-39A5D9789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93A18-0556-421C-88C1-998EC30C4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5381BD-46ED-479F-868F-D7C58074C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42577C-D188-4FAB-9980-D52FD376C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2090B1-32CE-4852-A1D2-91E1FCF2FC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D54A36-A98D-4841-A200-C1C0CD61E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0D5-7916-4F5A-8E1E-B6442A1A000D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5B2D09-CCBB-4DB4-9105-EC958A04D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164B85-6A92-41CF-9378-67052EA4E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F5DD-B03D-409A-8712-8BF6DDFE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44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C640A-8050-4E0F-8F2C-D0F63D5A6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B6EB8A-0106-4330-AA5C-512537236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0D5-7916-4F5A-8E1E-B6442A1A000D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D9C882-5D19-456E-911D-CE00BB313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0DF8B1-587A-4BC3-B77B-A65188661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F5DD-B03D-409A-8712-8BF6DDFE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945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86487E-E36B-4945-981F-5272D6EC0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0D5-7916-4F5A-8E1E-B6442A1A000D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41FC3D-EEB0-4AB6-A202-A19B7E808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C97CA-69BB-43C3-BDA4-4D5B55B25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F5DD-B03D-409A-8712-8BF6DDFE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94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6616F-435A-4E24-B245-047C2197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2CDD9-7CA5-4D85-9B78-3BA177E7F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4AD114-1FE6-4F36-8E58-BD2BC258F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30B72A-6777-4478-A593-02A617520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0D5-7916-4F5A-8E1E-B6442A1A000D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6591D9-41AB-4F5E-9622-4AFEAB9A0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CAE9C-B538-4FB3-91FD-8B87C92AF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F5DD-B03D-409A-8712-8BF6DDFE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3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B71B2-FDF4-480D-8A24-B1B32FBD6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A02941-E011-4DE2-AFCC-96DA5C673F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EECE3-0E53-4EC0-867C-A7E89B020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CEE1B6-DFF8-4466-A0CD-3400E71DF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0D5-7916-4F5A-8E1E-B6442A1A000D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E22065-09C3-4EA6-8A45-C89959BAC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9F1FB0-61B0-42E2-8CA5-E1D0AD447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F5DD-B03D-409A-8712-8BF6DDFE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51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F6E02D-38B5-486B-9D18-EBE7B31ED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844B9-6C55-458D-8027-D4ABB43E3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041CF-3512-4A6F-B3B6-2038A6101E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3B0D5-7916-4F5A-8E1E-B6442A1A000D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5112C-1C17-4AF6-8F97-D438694ED4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E05EC-B7B1-4ECD-A36E-9EC272EC59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7F5DD-B03D-409A-8712-8BF6DDFE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4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1985F5-5C1E-4362-9DE1-B668A9B32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967" y="1499655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400" b="1" dirty="0">
                <a:solidFill>
                  <a:schemeClr val="tx2">
                    <a:lumMod val="75000"/>
                  </a:schemeClr>
                </a:solidFill>
              </a:rPr>
              <a:t>Text Summarization</a:t>
            </a:r>
          </a:p>
        </p:txBody>
      </p:sp>
      <p:sp>
        <p:nvSpPr>
          <p:cNvPr id="13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A5B515A-B9E0-454A-8379-CF705D1A68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870" y="2684139"/>
            <a:ext cx="4141760" cy="207088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557048E-4E79-4D52-B721-F7D46FA8A614}"/>
              </a:ext>
            </a:extLst>
          </p:cNvPr>
          <p:cNvSpPr/>
          <p:nvPr/>
        </p:nvSpPr>
        <p:spPr>
          <a:xfrm>
            <a:off x="6666468" y="2360973"/>
            <a:ext cx="38029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>
                <a:solidFill>
                  <a:schemeClr val="bg1">
                    <a:lumMod val="65000"/>
                  </a:schemeClr>
                </a:solidFill>
                <a:latin typeface="Bookshelf Symbol 4"/>
              </a:rPr>
              <a:t>Heriot Watt University , Dubai Campus</a:t>
            </a:r>
            <a:br>
              <a:rPr lang="en-GB" i="1" dirty="0">
                <a:solidFill>
                  <a:schemeClr val="bg1">
                    <a:lumMod val="65000"/>
                  </a:schemeClr>
                </a:solidFill>
                <a:latin typeface="Bookshelf Symbol 4"/>
              </a:rPr>
            </a:br>
            <a:r>
              <a:rPr lang="en-GB" i="1" dirty="0">
                <a:solidFill>
                  <a:schemeClr val="bg1">
                    <a:lumMod val="65000"/>
                  </a:schemeClr>
                </a:solidFill>
                <a:latin typeface="Bookshelf Symbol 4"/>
              </a:rPr>
              <a:t> 2019/2020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383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394F7-2B73-418C-A0AB-5FCA96EC5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746712"/>
            <a:ext cx="7387724" cy="167660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Extractive (Representation)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CF13F-E518-43EF-8499-752C6977D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2362414"/>
            <a:ext cx="10515600" cy="3560213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Most common approaches:</a:t>
            </a: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1. Frequency based representation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2. Semantic similarity representation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3. Vector similarity representation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4. Graph based representation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Flowchart: Multidocument 4">
            <a:extLst>
              <a:ext uri="{FF2B5EF4-FFF2-40B4-BE49-F238E27FC236}">
                <a16:creationId xmlns:a16="http://schemas.microsoft.com/office/drawing/2014/main" id="{07F2EECB-6973-4693-8B46-8ED795C8D4EE}"/>
              </a:ext>
            </a:extLst>
          </p:cNvPr>
          <p:cNvSpPr/>
          <p:nvPr/>
        </p:nvSpPr>
        <p:spPr>
          <a:xfrm>
            <a:off x="6035368" y="2879430"/>
            <a:ext cx="793272" cy="1207459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u="sng" dirty="0">
                <a:solidFill>
                  <a:schemeClr val="accent1">
                    <a:lumMod val="50000"/>
                  </a:schemeClr>
                </a:solidFill>
              </a:rPr>
              <a:t>Article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3C69B27-BA9F-4BF2-BE3E-BFFB8565040A}"/>
              </a:ext>
            </a:extLst>
          </p:cNvPr>
          <p:cNvSpPr/>
          <p:nvPr/>
        </p:nvSpPr>
        <p:spPr>
          <a:xfrm>
            <a:off x="7088698" y="3261221"/>
            <a:ext cx="662730" cy="33556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E00F9F-C1CA-406F-8755-3785381B7A58}"/>
              </a:ext>
            </a:extLst>
          </p:cNvPr>
          <p:cNvSpPr/>
          <p:nvPr/>
        </p:nvSpPr>
        <p:spPr>
          <a:xfrm>
            <a:off x="7944374" y="3140669"/>
            <a:ext cx="1031845" cy="576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Text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E8E60C2-CEEA-4E8B-8E2D-B7B3FB3400FF}"/>
              </a:ext>
            </a:extLst>
          </p:cNvPr>
          <p:cNvSpPr/>
          <p:nvPr/>
        </p:nvSpPr>
        <p:spPr>
          <a:xfrm>
            <a:off x="9160777" y="3261221"/>
            <a:ext cx="662730" cy="33556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EEC0C1-B06F-48B5-B459-F9A2C760852E}"/>
              </a:ext>
            </a:extLst>
          </p:cNvPr>
          <p:cNvSpPr/>
          <p:nvPr/>
        </p:nvSpPr>
        <p:spPr>
          <a:xfrm>
            <a:off x="9957732" y="3140668"/>
            <a:ext cx="1031845" cy="576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Sentences</a:t>
            </a: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A67D545E-C543-47B7-90FE-4740302032B7}"/>
              </a:ext>
            </a:extLst>
          </p:cNvPr>
          <p:cNvSpPr/>
          <p:nvPr/>
        </p:nvSpPr>
        <p:spPr>
          <a:xfrm rot="10800000">
            <a:off x="9748009" y="3925321"/>
            <a:ext cx="793272" cy="690817"/>
          </a:xfrm>
          <a:prstGeom prst="ben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20015D-BC2A-4F55-B0FA-AA1CB9C347D8}"/>
              </a:ext>
            </a:extLst>
          </p:cNvPr>
          <p:cNvSpPr/>
          <p:nvPr/>
        </p:nvSpPr>
        <p:spPr>
          <a:xfrm>
            <a:off x="8179267" y="4142520"/>
            <a:ext cx="1312876" cy="576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Representation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D5C9C22-3DF5-4BE3-A3BE-58DBB7D625D2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7877262" y="4719183"/>
            <a:ext cx="958443" cy="465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C139BF8-10DB-4E9A-8713-15526B6A2CF2}"/>
              </a:ext>
            </a:extLst>
          </p:cNvPr>
          <p:cNvCxnSpPr>
            <a:stCxn id="17" idx="2"/>
          </p:cNvCxnSpPr>
          <p:nvPr/>
        </p:nvCxnSpPr>
        <p:spPr>
          <a:xfrm>
            <a:off x="8835705" y="4719183"/>
            <a:ext cx="987802" cy="465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FEA1D9D-84E6-4BAB-A15C-AD527BCD237D}"/>
              </a:ext>
            </a:extLst>
          </p:cNvPr>
          <p:cNvSpPr txBox="1"/>
          <p:nvPr/>
        </p:nvSpPr>
        <p:spPr>
          <a:xfrm>
            <a:off x="7501854" y="5226233"/>
            <a:ext cx="85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Vector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B20346-C521-4A83-BD54-FB9B0382B7FF}"/>
              </a:ext>
            </a:extLst>
          </p:cNvPr>
          <p:cNvSpPr txBox="1"/>
          <p:nvPr/>
        </p:nvSpPr>
        <p:spPr>
          <a:xfrm>
            <a:off x="8638560" y="5229153"/>
            <a:ext cx="85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ADDB43-6DBB-40BE-981B-DA44D9A38B53}"/>
              </a:ext>
            </a:extLst>
          </p:cNvPr>
          <p:cNvSpPr txBox="1"/>
          <p:nvPr/>
        </p:nvSpPr>
        <p:spPr>
          <a:xfrm>
            <a:off x="9466975" y="5239647"/>
            <a:ext cx="85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Graph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7E7F490-E2E2-4DB2-B833-F3D8259DF151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8788608" y="4719183"/>
            <a:ext cx="47097" cy="507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034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394F7-2B73-418C-A0AB-5FCA96EC5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746712"/>
            <a:ext cx="7387724" cy="167660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Extractive (Scoring)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CF13F-E518-43EF-8499-752C6977D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2505028"/>
            <a:ext cx="10515600" cy="1144184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After phase 1, sentences are scored based on factors such as frequency, semantics, similarity, position of sentence or word.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940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394F7-2B73-418C-A0AB-5FCA96EC5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585191"/>
            <a:ext cx="7387724" cy="167660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Extractive (Scoring)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CF13F-E518-43EF-8499-752C6977D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2771192"/>
            <a:ext cx="10515600" cy="9517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If the number of times a word occurred in a document is high, then it has importance in the content of that document. Thus higher score.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F62982F-0F9C-4A5D-B466-270E5D483094}"/>
              </a:ext>
            </a:extLst>
          </p:cNvPr>
          <p:cNvSpPr txBox="1">
            <a:spLocks/>
          </p:cNvSpPr>
          <p:nvPr/>
        </p:nvSpPr>
        <p:spPr>
          <a:xfrm>
            <a:off x="648929" y="1752396"/>
            <a:ext cx="7387724" cy="1018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Frequency based Scoring</a:t>
            </a:r>
            <a:endParaRPr lang="en-US" sz="3600" dirty="0">
              <a:solidFill>
                <a:schemeClr val="tx2">
                  <a:lumMod val="75000"/>
                </a:schemeClr>
              </a:solidFill>
              <a:latin typeface="Arial Black" panose="020B0A04020102020204" pitchFamily="34" charset="0"/>
              <a:cs typeface="Aharoni" panose="020B0604020202020204" pitchFamily="2" charset="-79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FCA1DE-1829-4353-9450-CA06EAFE945E}"/>
              </a:ext>
            </a:extLst>
          </p:cNvPr>
          <p:cNvSpPr/>
          <p:nvPr/>
        </p:nvSpPr>
        <p:spPr>
          <a:xfrm>
            <a:off x="648929" y="3891742"/>
            <a:ext cx="774862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Common methods used: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Word Probability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Bag of Words (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BoW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Term Frequency - Inverse Document Frequency (TF-IDF)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423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CF13F-E518-43EF-8499-752C6977D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2626873"/>
            <a:ext cx="10515600" cy="9517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Is the number of occurrences of a word divided by the total number of words.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F62982F-0F9C-4A5D-B466-270E5D483094}"/>
              </a:ext>
            </a:extLst>
          </p:cNvPr>
          <p:cNvSpPr txBox="1">
            <a:spLocks/>
          </p:cNvSpPr>
          <p:nvPr/>
        </p:nvSpPr>
        <p:spPr>
          <a:xfrm>
            <a:off x="648929" y="887200"/>
            <a:ext cx="9390810" cy="1018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Frequency based Scoring (Word Probability)</a:t>
            </a:r>
            <a:endParaRPr lang="en-US" sz="3600" dirty="0">
              <a:solidFill>
                <a:schemeClr val="tx2">
                  <a:lumMod val="75000"/>
                </a:schemeClr>
              </a:solidFill>
              <a:latin typeface="Arial Black" panose="020B0A04020102020204" pitchFamily="34" charset="0"/>
              <a:cs typeface="Aharoni" panose="020B0604020202020204" pitchFamily="2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588C9ED-45E5-4F77-AD98-F488DE2D21FA}"/>
                  </a:ext>
                </a:extLst>
              </p:cNvPr>
              <p:cNvSpPr txBox="1"/>
              <p:nvPr/>
            </p:nvSpPr>
            <p:spPr>
              <a:xfrm>
                <a:off x="4444481" y="4299474"/>
                <a:ext cx="3303037" cy="5772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400" dirty="0"/>
                  <a:t>P(w)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𝑓𝑟𝑒𝑞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𝑤𝑜𝑟𝑑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𝑛𝑢𝑚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𝑤𝑜𝑟𝑑𝑠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588C9ED-45E5-4F77-AD98-F488DE2D2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4481" y="4299474"/>
                <a:ext cx="3303037" cy="577274"/>
              </a:xfrm>
              <a:prstGeom prst="rect">
                <a:avLst/>
              </a:prstGeom>
              <a:blipFill>
                <a:blip r:embed="rId2"/>
                <a:stretch>
                  <a:fillRect l="-5535" b="-1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D3CBC64F-10BF-497A-B5D2-DA5BBFF8ECD2}"/>
              </a:ext>
            </a:extLst>
          </p:cNvPr>
          <p:cNvSpPr/>
          <p:nvPr/>
        </p:nvSpPr>
        <p:spPr>
          <a:xfrm>
            <a:off x="6977930" y="6326775"/>
            <a:ext cx="51112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Text Summarization Techniques: A Brief Survey 2017</a:t>
            </a:r>
          </a:p>
        </p:txBody>
      </p:sp>
    </p:spTree>
    <p:extLst>
      <p:ext uri="{BB962C8B-B14F-4D97-AF65-F5344CB8AC3E}">
        <p14:creationId xmlns:p14="http://schemas.microsoft.com/office/powerpoint/2010/main" val="2259537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1508A289-2598-E84A-8530-C49AA07DC0C8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2"/>
          <a:srcRect l="18872" t="27227" r="22888" b="14788"/>
          <a:stretch/>
        </p:blipFill>
        <p:spPr>
          <a:xfrm>
            <a:off x="5493624" y="2144362"/>
            <a:ext cx="6333033" cy="382643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CF13F-E518-43EF-8499-752C6977D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2626872"/>
            <a:ext cx="6106434" cy="24676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Bag of words is a vector with size equal to all words in our document. A </a:t>
            </a:r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BoW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representation of a sentence is the </a:t>
            </a:r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the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same vector with frequencies of words occurred in this sentence.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F62982F-0F9C-4A5D-B466-270E5D483094}"/>
              </a:ext>
            </a:extLst>
          </p:cNvPr>
          <p:cNvSpPr txBox="1">
            <a:spLocks/>
          </p:cNvSpPr>
          <p:nvPr/>
        </p:nvSpPr>
        <p:spPr>
          <a:xfrm>
            <a:off x="648929" y="887200"/>
            <a:ext cx="9390810" cy="1018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Frequency based Scoring (Bag of Words)</a:t>
            </a:r>
            <a:endParaRPr lang="en-US" sz="3600" dirty="0">
              <a:solidFill>
                <a:schemeClr val="tx2">
                  <a:lumMod val="75000"/>
                </a:schemeClr>
              </a:solidFill>
              <a:latin typeface="Arial Black" panose="020B0A04020102020204" pitchFamily="34" charset="0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16695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CF13F-E518-43EF-8499-752C6977D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2626872"/>
            <a:ext cx="6106434" cy="24676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TF: number of documents contain t</a:t>
            </a:r>
          </a:p>
          <a:p>
            <a:pPr marL="0" indent="0">
              <a:buNone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IDF: total number of documents divided by documents containing 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F62982F-0F9C-4A5D-B466-270E5D483094}"/>
              </a:ext>
            </a:extLst>
          </p:cNvPr>
          <p:cNvSpPr txBox="1">
            <a:spLocks/>
          </p:cNvSpPr>
          <p:nvPr/>
        </p:nvSpPr>
        <p:spPr>
          <a:xfrm>
            <a:off x="648929" y="887200"/>
            <a:ext cx="9390810" cy="1018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Frequency based Scoring (TF-IDF)</a:t>
            </a:r>
            <a:endParaRPr lang="en-US" sz="3600" dirty="0">
              <a:solidFill>
                <a:schemeClr val="tx2">
                  <a:lumMod val="75000"/>
                </a:schemeClr>
              </a:solidFill>
              <a:latin typeface="Arial Black" panose="020B0A04020102020204" pitchFamily="34" charset="0"/>
              <a:cs typeface="Aharoni" panose="020B0604020202020204" pitchFamily="2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D424AE-9314-4681-BC42-4A38CE4F34A9}"/>
                  </a:ext>
                </a:extLst>
              </p:cNvPr>
              <p:cNvSpPr txBox="1"/>
              <p:nvPr/>
            </p:nvSpPr>
            <p:spPr>
              <a:xfrm>
                <a:off x="8176726" y="4429491"/>
                <a:ext cx="3943740" cy="5225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400" dirty="0"/>
                  <a:t>i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df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𝑇𝐹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D424AE-9314-4681-BC42-4A38CE4F3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6726" y="4429491"/>
                <a:ext cx="3943740" cy="522515"/>
              </a:xfrm>
              <a:prstGeom prst="rect">
                <a:avLst/>
              </a:prstGeom>
              <a:blipFill>
                <a:blip r:embed="rId2"/>
                <a:stretch>
                  <a:fillRect l="-4637" t="-3529" b="-2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0827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394F7-2B73-418C-A0AB-5FCA96EC5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585191"/>
            <a:ext cx="7387724" cy="167660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Extractive (Scoring)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CF13F-E518-43EF-8499-752C6977D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2771192"/>
            <a:ext cx="10515600" cy="9517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LSA</a:t>
            </a:r>
          </a:p>
          <a:p>
            <a:pPr marL="0" indent="0">
              <a:buNone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LDA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F62982F-0F9C-4A5D-B466-270E5D483094}"/>
              </a:ext>
            </a:extLst>
          </p:cNvPr>
          <p:cNvSpPr txBox="1">
            <a:spLocks/>
          </p:cNvSpPr>
          <p:nvPr/>
        </p:nvSpPr>
        <p:spPr>
          <a:xfrm>
            <a:off x="648929" y="1752396"/>
            <a:ext cx="7387724" cy="1018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Semantic based Scoring</a:t>
            </a:r>
            <a:endParaRPr lang="en-US" sz="3600" dirty="0">
              <a:solidFill>
                <a:schemeClr val="tx2">
                  <a:lumMod val="75000"/>
                </a:schemeClr>
              </a:solidFill>
              <a:latin typeface="Arial Black" panose="020B0A04020102020204" pitchFamily="34" charset="0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53239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394F7-2B73-418C-A0AB-5FCA96EC5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585191"/>
            <a:ext cx="7387724" cy="167660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Extractive (Scoring)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CF13F-E518-43EF-8499-752C6977D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2771192"/>
            <a:ext cx="10515600" cy="9517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Vector rep. of sentence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F62982F-0F9C-4A5D-B466-270E5D483094}"/>
              </a:ext>
            </a:extLst>
          </p:cNvPr>
          <p:cNvSpPr txBox="1">
            <a:spLocks/>
          </p:cNvSpPr>
          <p:nvPr/>
        </p:nvSpPr>
        <p:spPr>
          <a:xfrm>
            <a:off x="648929" y="1752396"/>
            <a:ext cx="7387724" cy="1018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Similarity based Scoring</a:t>
            </a:r>
            <a:endParaRPr lang="en-US" sz="3600" dirty="0">
              <a:solidFill>
                <a:schemeClr val="tx2">
                  <a:lumMod val="75000"/>
                </a:schemeClr>
              </a:solidFill>
              <a:latin typeface="Arial Black" panose="020B0A04020102020204" pitchFamily="34" charset="0"/>
              <a:cs typeface="Aharoni" panose="020B0604020202020204" pitchFamily="2" charset="-79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FCA1DE-1829-4353-9450-CA06EAFE945E}"/>
              </a:ext>
            </a:extLst>
          </p:cNvPr>
          <p:cNvSpPr/>
          <p:nvPr/>
        </p:nvSpPr>
        <p:spPr>
          <a:xfrm>
            <a:off x="648929" y="3891742"/>
            <a:ext cx="77486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Euclidian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Dist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or cosine dist.</a:t>
            </a:r>
          </a:p>
        </p:txBody>
      </p:sp>
    </p:spTree>
    <p:extLst>
      <p:ext uri="{BB962C8B-B14F-4D97-AF65-F5344CB8AC3E}">
        <p14:creationId xmlns:p14="http://schemas.microsoft.com/office/powerpoint/2010/main" val="1220115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7A537-D038-45E8-8F3B-436077A06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9287C-B76B-4CA9-85EB-B9CEA0AC3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44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3E553-D014-4FEC-88D8-DA8A2A4DF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A7E7A-0DAC-4D40-952A-62E1BF1FA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010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5E7E28C-8A14-4923-BCFA-F67BB1D4FA33}"/>
              </a:ext>
            </a:extLst>
          </p:cNvPr>
          <p:cNvSpPr txBox="1">
            <a:spLocks/>
          </p:cNvSpPr>
          <p:nvPr/>
        </p:nvSpPr>
        <p:spPr>
          <a:xfrm>
            <a:off x="7354529" y="5519021"/>
            <a:ext cx="4200486" cy="1086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Need: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Important data  	 time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394F7-2B73-418C-A0AB-5FCA96EC5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746712"/>
            <a:ext cx="3651467" cy="167660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History</a:t>
            </a:r>
          </a:p>
        </p:txBody>
      </p:sp>
      <p:pic>
        <p:nvPicPr>
          <p:cNvPr id="6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56C07C4-281A-4232-8B11-8749685BE0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6871"/>
          <a:stretch/>
        </p:blipFill>
        <p:spPr>
          <a:xfrm>
            <a:off x="7354529" y="1207802"/>
            <a:ext cx="4200486" cy="3813995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CF13F-E518-43EF-8499-752C6977D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2637388"/>
            <a:ext cx="10515600" cy="2384409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Initially pioneered by Hans Peter </a:t>
            </a:r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Luhn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in                                                  1950 at IBM.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Existence and availability of internet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Increase of amount of data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BD16468B-5C78-47DE-BB2E-81F3A97D9093}"/>
              </a:ext>
            </a:extLst>
          </p:cNvPr>
          <p:cNvSpPr/>
          <p:nvPr/>
        </p:nvSpPr>
        <p:spPr>
          <a:xfrm rot="10800000">
            <a:off x="7583308" y="5966380"/>
            <a:ext cx="232413" cy="4002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CFF9F40F-415D-48E6-81F3-DC03412EA1ED}"/>
              </a:ext>
            </a:extLst>
          </p:cNvPr>
          <p:cNvSpPr/>
          <p:nvPr/>
        </p:nvSpPr>
        <p:spPr>
          <a:xfrm>
            <a:off x="9928759" y="5966380"/>
            <a:ext cx="232413" cy="4002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29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394F7-2B73-418C-A0AB-5FCA96EC5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746712"/>
            <a:ext cx="7102499" cy="167660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Abstractive Summarization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CF13F-E518-43EF-8499-752C6977D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2362415"/>
            <a:ext cx="10515600" cy="1137658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Generate new sentences as a summarization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Sentences do not exist in original text</a:t>
            </a:r>
          </a:p>
          <a:p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More human readable than extractive text summaries.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Flowchart: Multidocument 6">
            <a:extLst>
              <a:ext uri="{FF2B5EF4-FFF2-40B4-BE49-F238E27FC236}">
                <a16:creationId xmlns:a16="http://schemas.microsoft.com/office/drawing/2014/main" id="{1CE37675-2942-4DCC-BAD4-09B9ED315FBA}"/>
              </a:ext>
            </a:extLst>
          </p:cNvPr>
          <p:cNvSpPr/>
          <p:nvPr/>
        </p:nvSpPr>
        <p:spPr>
          <a:xfrm>
            <a:off x="2906273" y="3720425"/>
            <a:ext cx="1570741" cy="2390863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u="sng" dirty="0">
                <a:solidFill>
                  <a:schemeClr val="accent1">
                    <a:lumMod val="50000"/>
                  </a:schemeClr>
                </a:solidFill>
              </a:rPr>
              <a:t>Document </a:t>
            </a:r>
          </a:p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Sentence 1</a:t>
            </a:r>
          </a:p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Sentence 2</a:t>
            </a:r>
          </a:p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Sentence 3</a:t>
            </a:r>
          </a:p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Sentence 4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8ED5051-3F65-4351-9DA5-CAD14305B95C}"/>
              </a:ext>
            </a:extLst>
          </p:cNvPr>
          <p:cNvSpPr/>
          <p:nvPr/>
        </p:nvSpPr>
        <p:spPr>
          <a:xfrm>
            <a:off x="5096678" y="4308138"/>
            <a:ext cx="2147582" cy="867623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Abstractive</a:t>
            </a:r>
          </a:p>
        </p:txBody>
      </p:sp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2B05A2B5-247E-4B36-9353-A1F40C6B3BFC}"/>
              </a:ext>
            </a:extLst>
          </p:cNvPr>
          <p:cNvSpPr/>
          <p:nvPr/>
        </p:nvSpPr>
        <p:spPr>
          <a:xfrm>
            <a:off x="7788665" y="3867078"/>
            <a:ext cx="1367405" cy="1904301"/>
          </a:xfrm>
          <a:prstGeom prst="flowChart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u="sng" dirty="0">
                <a:solidFill>
                  <a:schemeClr val="accent1">
                    <a:lumMod val="75000"/>
                  </a:schemeClr>
                </a:solidFill>
              </a:rPr>
              <a:t>Summary</a:t>
            </a:r>
          </a:p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New Sentence 1</a:t>
            </a:r>
          </a:p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New Sentence 2</a:t>
            </a:r>
          </a:p>
        </p:txBody>
      </p:sp>
    </p:spTree>
    <p:extLst>
      <p:ext uri="{BB962C8B-B14F-4D97-AF65-F5344CB8AC3E}">
        <p14:creationId xmlns:p14="http://schemas.microsoft.com/office/powerpoint/2010/main" val="1649751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125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A394F7-2B73-418C-A0AB-5FCA96EC5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39" y="802955"/>
            <a:ext cx="6739631" cy="145405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Abstractive (How it is done?)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CF13F-E518-43EF-8499-752C6977D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340" y="2195180"/>
            <a:ext cx="6123109" cy="424294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It follows an Encoder-Decoder Architecture</a:t>
            </a:r>
          </a:p>
          <a:p>
            <a:pPr marL="0" indent="0">
              <a:buNone/>
            </a:pP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Creates a Semantic/Structured representation of the text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(Encoding)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Recreates the sentences from the Semantic/Structure representation (Decoding)</a:t>
            </a:r>
          </a:p>
          <a:p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3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191562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DD1F93-6DBE-461C-AB41-714E372CD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3947" y="1381125"/>
            <a:ext cx="250507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3811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394F7-2B73-418C-A0AB-5FCA96EC5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746712"/>
            <a:ext cx="7102499" cy="167660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Abstractive (Encoding/Decoding)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CF13F-E518-43EF-8499-752C6977D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2362414"/>
            <a:ext cx="4769848" cy="35602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Several types of neural networks are used as Encoders/Decoders:</a:t>
            </a: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Recurrent Neural Networks (RNNs)</a:t>
            </a:r>
          </a:p>
          <a:p>
            <a:pPr marL="457200" indent="-457200">
              <a:buAutoNum type="arabicPeriod"/>
            </a:pP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Gated Recurrent Neural Network (GRU)</a:t>
            </a:r>
          </a:p>
          <a:p>
            <a:pPr marL="457200" indent="-457200">
              <a:buAutoNum type="arabicPeriod"/>
            </a:pP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Long Short-Term Memory (LSTM)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3991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394F7-2B73-418C-A0AB-5FCA96EC5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746712"/>
            <a:ext cx="10340648" cy="167660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Abstractive Encoding (How it is done?)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CF13F-E518-43EF-8499-752C6977D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2362414"/>
            <a:ext cx="10515600" cy="3560213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1. A chain of thee selected Neural networks (Node) are linked together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2. Each node takes an initialization value and the next word in the sentence.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3. The nodes feed their outputs as the initialization value for the next node.</a:t>
            </a:r>
          </a:p>
          <a:p>
            <a:pPr marL="0" indent="0">
              <a:buNone/>
            </a:pPr>
            <a:endParaRPr lang="en-GB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0546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394F7-2B73-418C-A0AB-5FCA96EC5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746712"/>
            <a:ext cx="10340648" cy="167660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Abstractive decoding (How it is done?)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CF13F-E518-43EF-8499-752C6977D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2362414"/>
            <a:ext cx="10515600" cy="356021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A chain of the selected Neural networks (Node) are linked together.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Each node takes the output initialization value of the encoder chain as the initialization value for the decoder.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The decoder is given a Start token and predicts the next token as its output. This predicted token is taken as the input for the next node.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The sentence is summarized when a defined end token or </a:t>
            </a:r>
            <a:r>
              <a:rPr lang="en-GB" sz="2400">
                <a:solidFill>
                  <a:schemeClr val="tx2">
                    <a:lumMod val="75000"/>
                  </a:schemeClr>
                </a:solidFill>
              </a:rPr>
              <a:t>word limit is reached. </a:t>
            </a:r>
            <a:endParaRPr lang="en-GB" sz="24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GB" sz="24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GB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068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sitting, looking, red, front&#10;&#10;Description automatically generated">
            <a:extLst>
              <a:ext uri="{FF2B5EF4-FFF2-40B4-BE49-F238E27FC236}">
                <a16:creationId xmlns:a16="http://schemas.microsoft.com/office/drawing/2014/main" id="{EAF6806E-7D33-4BAF-9FCB-247E800B29B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90" y="1375288"/>
            <a:ext cx="5135442" cy="419363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248B12A-C949-4504-AE29-CBD1BD976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9974" y="2062196"/>
            <a:ext cx="5434630" cy="273360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Text Summarization</a:t>
            </a:r>
          </a:p>
        </p:txBody>
      </p:sp>
    </p:spTree>
    <p:extLst>
      <p:ext uri="{BB962C8B-B14F-4D97-AF65-F5344CB8AC3E}">
        <p14:creationId xmlns:p14="http://schemas.microsoft.com/office/powerpoint/2010/main" val="3876987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F535F53-3019-4D28-BE0C-407577787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2076450"/>
            <a:ext cx="10684151" cy="13451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Text Summarization?</a:t>
            </a:r>
          </a:p>
        </p:txBody>
      </p:sp>
    </p:spTree>
    <p:extLst>
      <p:ext uri="{BB962C8B-B14F-4D97-AF65-F5344CB8AC3E}">
        <p14:creationId xmlns:p14="http://schemas.microsoft.com/office/powerpoint/2010/main" val="2355955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9EB85-A173-45D6-B976-83A044E05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49795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GB" sz="4400"/>
              <a:t> </a:t>
            </a:r>
            <a:r>
              <a:rPr lang="en-GB" sz="4400">
                <a:solidFill>
                  <a:schemeClr val="tx2">
                    <a:lumMod val="60000"/>
                    <a:lumOff val="40000"/>
                  </a:schemeClr>
                </a:solidFill>
              </a:rPr>
              <a:t>“</a:t>
            </a:r>
            <a:r>
              <a:rPr lang="en-GB" i="1">
                <a:solidFill>
                  <a:schemeClr val="bg2">
                    <a:lumMod val="50000"/>
                  </a:schemeClr>
                </a:solidFill>
              </a:rPr>
              <a:t>Automatic text summarization is the task of using computers to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F23965-227D-46DF-83DA-6768C4EA1E02}"/>
              </a:ext>
            </a:extLst>
          </p:cNvPr>
          <p:cNvSpPr/>
          <p:nvPr/>
        </p:nvSpPr>
        <p:spPr>
          <a:xfrm>
            <a:off x="6828640" y="6373428"/>
            <a:ext cx="51112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Text Summarization Techniques: A Brief Survey 2017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6B5CC1-29BD-42B2-8AB6-39A2A00A2AFA}"/>
              </a:ext>
            </a:extLst>
          </p:cNvPr>
          <p:cNvSpPr/>
          <p:nvPr/>
        </p:nvSpPr>
        <p:spPr>
          <a:xfrm>
            <a:off x="1166070" y="2564424"/>
            <a:ext cx="101122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i="1">
                <a:solidFill>
                  <a:schemeClr val="bg2">
                    <a:lumMod val="50000"/>
                  </a:schemeClr>
                </a:solidFill>
              </a:rPr>
              <a:t>produce a concise and fluent summary while preserving key</a:t>
            </a:r>
            <a:endParaRPr lang="en-US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0C8B88-5CFE-4375-A124-3E1C448ED6AB}"/>
              </a:ext>
            </a:extLst>
          </p:cNvPr>
          <p:cNvSpPr/>
          <p:nvPr/>
        </p:nvSpPr>
        <p:spPr>
          <a:xfrm>
            <a:off x="1166070" y="3026314"/>
            <a:ext cx="646202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i="1">
                <a:solidFill>
                  <a:schemeClr val="bg2">
                    <a:lumMod val="50000"/>
                  </a:schemeClr>
                </a:solidFill>
              </a:rPr>
              <a:t>information content and overall meaning </a:t>
            </a:r>
            <a:r>
              <a:rPr lang="en-GB" sz="4400">
                <a:solidFill>
                  <a:schemeClr val="tx2">
                    <a:lumMod val="60000"/>
                    <a:lumOff val="40000"/>
                  </a:schemeClr>
                </a:solidFill>
              </a:rPr>
              <a:t>”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568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9310670-BEAF-4E42-97FA-7A82A16A0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Types of Text Summarization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345288-91C0-4D3A-A71C-98BF9950B105}"/>
              </a:ext>
            </a:extLst>
          </p:cNvPr>
          <p:cNvSpPr txBox="1"/>
          <p:nvPr/>
        </p:nvSpPr>
        <p:spPr>
          <a:xfrm>
            <a:off x="1179226" y="3092970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Extractive Summarization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Abstractive Summarization</a:t>
            </a:r>
          </a:p>
        </p:txBody>
      </p:sp>
    </p:spTree>
    <p:extLst>
      <p:ext uri="{BB962C8B-B14F-4D97-AF65-F5344CB8AC3E}">
        <p14:creationId xmlns:p14="http://schemas.microsoft.com/office/powerpoint/2010/main" val="1964124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394F7-2B73-418C-A0AB-5FCA96EC5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746712"/>
            <a:ext cx="7102499" cy="167660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Extractive Summarization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CF13F-E518-43EF-8499-752C6977D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2362415"/>
            <a:ext cx="10515600" cy="1137658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Extracting important complete sentences from text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No change in the sentences extracted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Flowchart: Multidocument 6">
            <a:extLst>
              <a:ext uri="{FF2B5EF4-FFF2-40B4-BE49-F238E27FC236}">
                <a16:creationId xmlns:a16="http://schemas.microsoft.com/office/drawing/2014/main" id="{1CE37675-2942-4DCC-BAD4-09B9ED315FBA}"/>
              </a:ext>
            </a:extLst>
          </p:cNvPr>
          <p:cNvSpPr/>
          <p:nvPr/>
        </p:nvSpPr>
        <p:spPr>
          <a:xfrm>
            <a:off x="3090831" y="3720425"/>
            <a:ext cx="1570741" cy="2390863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u="sng" dirty="0">
                <a:solidFill>
                  <a:schemeClr val="accent1">
                    <a:lumMod val="50000"/>
                  </a:schemeClr>
                </a:solidFill>
              </a:rPr>
              <a:t>Document </a:t>
            </a:r>
          </a:p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Sentence 1</a:t>
            </a:r>
          </a:p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Sentence 2</a:t>
            </a:r>
          </a:p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Sentence 3</a:t>
            </a:r>
          </a:p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Sentence 4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8ED5051-3F65-4351-9DA5-CAD14305B95C}"/>
              </a:ext>
            </a:extLst>
          </p:cNvPr>
          <p:cNvSpPr/>
          <p:nvPr/>
        </p:nvSpPr>
        <p:spPr>
          <a:xfrm>
            <a:off x="5281236" y="4308138"/>
            <a:ext cx="2147582" cy="867623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Extractive</a:t>
            </a:r>
          </a:p>
        </p:txBody>
      </p:sp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2B05A2B5-247E-4B36-9353-A1F40C6B3BFC}"/>
              </a:ext>
            </a:extLst>
          </p:cNvPr>
          <p:cNvSpPr/>
          <p:nvPr/>
        </p:nvSpPr>
        <p:spPr>
          <a:xfrm>
            <a:off x="7973223" y="3867078"/>
            <a:ext cx="1367405" cy="1904301"/>
          </a:xfrm>
          <a:prstGeom prst="flowChart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u="sng" dirty="0">
                <a:solidFill>
                  <a:schemeClr val="accent1">
                    <a:lumMod val="75000"/>
                  </a:schemeClr>
                </a:solidFill>
              </a:rPr>
              <a:t>Summary</a:t>
            </a:r>
          </a:p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Sentence 1</a:t>
            </a:r>
          </a:p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Sentence 4</a:t>
            </a:r>
          </a:p>
        </p:txBody>
      </p:sp>
    </p:spTree>
    <p:extLst>
      <p:ext uri="{BB962C8B-B14F-4D97-AF65-F5344CB8AC3E}">
        <p14:creationId xmlns:p14="http://schemas.microsoft.com/office/powerpoint/2010/main" val="3043233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125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A394F7-2B73-418C-A0AB-5FCA96EC5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39" y="802955"/>
            <a:ext cx="6739631" cy="145405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Extractive (How it is done?)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CF13F-E518-43EF-8499-752C6977D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340" y="2195180"/>
            <a:ext cx="6123109" cy="424294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It is done in 3 phases:</a:t>
            </a:r>
          </a:p>
          <a:p>
            <a:pPr marL="0" indent="0">
              <a:buNone/>
            </a:pP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Build representation of the text (Preprocessing)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Score sentences in built representation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Select k most important sentences to be our summary</a:t>
            </a:r>
          </a:p>
          <a:p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3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191562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088CCE-3835-400A-AD8D-D04449BBBC6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5000"/>
          </a:blip>
          <a:stretch>
            <a:fillRect/>
          </a:stretch>
        </p:blipFill>
        <p:spPr>
          <a:xfrm>
            <a:off x="8573559" y="2024034"/>
            <a:ext cx="2585853" cy="261858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88039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394F7-2B73-418C-A0AB-5FCA96EC5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746712"/>
            <a:ext cx="7102499" cy="167660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Extractive (Preprocessing)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CF13F-E518-43EF-8499-752C6977D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2362414"/>
            <a:ext cx="10515600" cy="3560213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This phase involves four stages:</a:t>
            </a: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1. Sentence Segmentation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2. Tokenization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3. Stop word Removal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4. Stemming/</a:t>
            </a:r>
            <a:r>
              <a:rPr lang="en-GB" sz="2400" dirty="0" err="1">
                <a:solidFill>
                  <a:schemeClr val="tx2">
                    <a:lumMod val="75000"/>
                  </a:schemeClr>
                </a:solidFill>
              </a:rPr>
              <a:t>Lemmetization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Flowchart: Multidocument 7">
            <a:extLst>
              <a:ext uri="{FF2B5EF4-FFF2-40B4-BE49-F238E27FC236}">
                <a16:creationId xmlns:a16="http://schemas.microsoft.com/office/drawing/2014/main" id="{44785482-9616-4266-9C6D-1E579219ACBD}"/>
              </a:ext>
            </a:extLst>
          </p:cNvPr>
          <p:cNvSpPr/>
          <p:nvPr/>
        </p:nvSpPr>
        <p:spPr>
          <a:xfrm>
            <a:off x="5632696" y="3116418"/>
            <a:ext cx="793272" cy="1207459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u="sng" dirty="0">
                <a:solidFill>
                  <a:schemeClr val="accent1">
                    <a:lumMod val="50000"/>
                  </a:schemeClr>
                </a:solidFill>
              </a:rPr>
              <a:t>Article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83B4CE64-BFF1-4E56-930E-ECA638D7CC90}"/>
              </a:ext>
            </a:extLst>
          </p:cNvPr>
          <p:cNvSpPr/>
          <p:nvPr/>
        </p:nvSpPr>
        <p:spPr>
          <a:xfrm>
            <a:off x="6686026" y="3498209"/>
            <a:ext cx="662730" cy="33556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D33061-E9CD-4A5D-8A6C-B9FDA76B5E60}"/>
              </a:ext>
            </a:extLst>
          </p:cNvPr>
          <p:cNvSpPr/>
          <p:nvPr/>
        </p:nvSpPr>
        <p:spPr>
          <a:xfrm>
            <a:off x="7541702" y="3377657"/>
            <a:ext cx="1031845" cy="576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Text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9DE8E4A-E4E9-44F4-9F12-70C7A5CB7E46}"/>
              </a:ext>
            </a:extLst>
          </p:cNvPr>
          <p:cNvSpPr/>
          <p:nvPr/>
        </p:nvSpPr>
        <p:spPr>
          <a:xfrm>
            <a:off x="8758105" y="3498209"/>
            <a:ext cx="662730" cy="33556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6FED68-76A2-4148-B961-CD72CFF8D7D3}"/>
              </a:ext>
            </a:extLst>
          </p:cNvPr>
          <p:cNvSpPr/>
          <p:nvPr/>
        </p:nvSpPr>
        <p:spPr>
          <a:xfrm>
            <a:off x="9555060" y="3377656"/>
            <a:ext cx="1031845" cy="576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Sentences</a:t>
            </a:r>
          </a:p>
        </p:txBody>
      </p:sp>
      <p:sp>
        <p:nvSpPr>
          <p:cNvPr id="13" name="Arrow: Curved Left 12">
            <a:extLst>
              <a:ext uri="{FF2B5EF4-FFF2-40B4-BE49-F238E27FC236}">
                <a16:creationId xmlns:a16="http://schemas.microsoft.com/office/drawing/2014/main" id="{95CA285C-C4CC-4AAD-94EC-2E412780ACA6}"/>
              </a:ext>
            </a:extLst>
          </p:cNvPr>
          <p:cNvSpPr/>
          <p:nvPr/>
        </p:nvSpPr>
        <p:spPr>
          <a:xfrm>
            <a:off x="10721130" y="3632433"/>
            <a:ext cx="443399" cy="1295173"/>
          </a:xfrm>
          <a:prstGeom prst="curved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94B3C2-A799-479C-AFDE-FE300EA57DAF}"/>
              </a:ext>
            </a:extLst>
          </p:cNvPr>
          <p:cNvSpPr/>
          <p:nvPr/>
        </p:nvSpPr>
        <p:spPr>
          <a:xfrm>
            <a:off x="9555059" y="4535338"/>
            <a:ext cx="1031845" cy="576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Words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3367AF26-549D-465E-A231-D1260EFD28A2}"/>
              </a:ext>
            </a:extLst>
          </p:cNvPr>
          <p:cNvSpPr/>
          <p:nvPr/>
        </p:nvSpPr>
        <p:spPr>
          <a:xfrm rot="10800000">
            <a:off x="8758105" y="4655889"/>
            <a:ext cx="662730" cy="33556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D04BEFB-228D-413F-8684-7C3EB65F1FF3}"/>
              </a:ext>
            </a:extLst>
          </p:cNvPr>
          <p:cNvSpPr/>
          <p:nvPr/>
        </p:nvSpPr>
        <p:spPr>
          <a:xfrm>
            <a:off x="7541702" y="4535338"/>
            <a:ext cx="1031845" cy="576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Stop word Remove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FD131133-06C0-485E-8F15-889B504EBE78}"/>
              </a:ext>
            </a:extLst>
          </p:cNvPr>
          <p:cNvSpPr/>
          <p:nvPr/>
        </p:nvSpPr>
        <p:spPr>
          <a:xfrm rot="10800000">
            <a:off x="6665053" y="4667139"/>
            <a:ext cx="662730" cy="33556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534C554-FB5D-4574-80DC-451153627592}"/>
              </a:ext>
            </a:extLst>
          </p:cNvPr>
          <p:cNvSpPr/>
          <p:nvPr/>
        </p:nvSpPr>
        <p:spPr>
          <a:xfrm>
            <a:off x="5448650" y="4546588"/>
            <a:ext cx="1031845" cy="576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Stem/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</a:rPr>
              <a:t>Lemm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262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710</Words>
  <Application>Microsoft Office PowerPoint</Application>
  <PresentationFormat>Widescreen</PresentationFormat>
  <Paragraphs>128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Arial Black</vt:lpstr>
      <vt:lpstr>Bookshelf Symbol 4</vt:lpstr>
      <vt:lpstr>Calibri</vt:lpstr>
      <vt:lpstr>Calibri Light</vt:lpstr>
      <vt:lpstr>Cambria Math</vt:lpstr>
      <vt:lpstr>Office Theme</vt:lpstr>
      <vt:lpstr>Text Summarization</vt:lpstr>
      <vt:lpstr>History</vt:lpstr>
      <vt:lpstr>Text Summarization</vt:lpstr>
      <vt:lpstr>What is Text Summarization?</vt:lpstr>
      <vt:lpstr>PowerPoint Presentation</vt:lpstr>
      <vt:lpstr>Types of Text Summarization</vt:lpstr>
      <vt:lpstr>Extractive Summarization</vt:lpstr>
      <vt:lpstr>Extractive (How it is done?)</vt:lpstr>
      <vt:lpstr>Extractive (Preprocessing)</vt:lpstr>
      <vt:lpstr>Extractive (Representation)</vt:lpstr>
      <vt:lpstr>Extractive (Scoring)</vt:lpstr>
      <vt:lpstr>Extractive (Scoring) Contd.</vt:lpstr>
      <vt:lpstr>PowerPoint Presentation</vt:lpstr>
      <vt:lpstr>PowerPoint Presentation</vt:lpstr>
      <vt:lpstr>PowerPoint Presentation</vt:lpstr>
      <vt:lpstr>Extractive (Scoring) Contd.</vt:lpstr>
      <vt:lpstr>Extractive (Scoring) Contd.</vt:lpstr>
      <vt:lpstr>PowerPoint Presentation</vt:lpstr>
      <vt:lpstr>PowerPoint Presentation</vt:lpstr>
      <vt:lpstr>Abstractive Summarization</vt:lpstr>
      <vt:lpstr>Abstractive (How it is done?)</vt:lpstr>
      <vt:lpstr>Abstractive (Encoding/Decoding)</vt:lpstr>
      <vt:lpstr>Abstractive Encoding (How it is done?)</vt:lpstr>
      <vt:lpstr>Abstractive decoding (How it is done?)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Summarization</dc:title>
  <dc:creator>Itani, Tarek</dc:creator>
  <cp:lastModifiedBy>Tauro, Bruce</cp:lastModifiedBy>
  <cp:revision>36</cp:revision>
  <dcterms:created xsi:type="dcterms:W3CDTF">2020-05-01T18:11:59Z</dcterms:created>
  <dcterms:modified xsi:type="dcterms:W3CDTF">2020-05-02T05:44:50Z</dcterms:modified>
</cp:coreProperties>
</file>